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59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305" r:id="rId9"/>
    <p:sldId id="310" r:id="rId10"/>
    <p:sldId id="309" r:id="rId11"/>
    <p:sldId id="306" r:id="rId12"/>
    <p:sldId id="298" r:id="rId13"/>
    <p:sldId id="299" r:id="rId14"/>
    <p:sldId id="302" r:id="rId15"/>
    <p:sldId id="303" r:id="rId16"/>
    <p:sldId id="304" r:id="rId17"/>
    <p:sldId id="300" r:id="rId18"/>
    <p:sldId id="301" r:id="rId19"/>
    <p:sldId id="278" r:id="rId20"/>
    <p:sldId id="279" r:id="rId21"/>
    <p:sldId id="280" r:id="rId22"/>
    <p:sldId id="281" r:id="rId23"/>
    <p:sldId id="292" r:id="rId24"/>
    <p:sldId id="282" r:id="rId25"/>
    <p:sldId id="283" r:id="rId26"/>
    <p:sldId id="293" r:id="rId27"/>
    <p:sldId id="294" r:id="rId28"/>
    <p:sldId id="295" r:id="rId29"/>
    <p:sldId id="296" r:id="rId30"/>
    <p:sldId id="297" r:id="rId31"/>
    <p:sldId id="284" r:id="rId32"/>
    <p:sldId id="285" r:id="rId33"/>
    <p:sldId id="307" r:id="rId34"/>
    <p:sldId id="257" r:id="rId35"/>
    <p:sldId id="258" r:id="rId36"/>
    <p:sldId id="259" r:id="rId37"/>
    <p:sldId id="260" r:id="rId38"/>
    <p:sldId id="261" r:id="rId39"/>
    <p:sldId id="308" r:id="rId40"/>
    <p:sldId id="263" r:id="rId41"/>
    <p:sldId id="264" r:id="rId42"/>
    <p:sldId id="311" r:id="rId43"/>
    <p:sldId id="265" r:id="rId44"/>
    <p:sldId id="266" r:id="rId45"/>
    <p:sldId id="267" r:id="rId46"/>
    <p:sldId id="268" r:id="rId47"/>
    <p:sldId id="269" r:id="rId48"/>
    <p:sldId id="312" r:id="rId49"/>
    <p:sldId id="313" r:id="rId50"/>
    <p:sldId id="314" r:id="rId51"/>
    <p:sldId id="315" r:id="rId52"/>
    <p:sldId id="271" r:id="rId53"/>
    <p:sldId id="273" r:id="rId54"/>
    <p:sldId id="272" r:id="rId55"/>
    <p:sldId id="274" r:id="rId56"/>
    <p:sldId id="275" r:id="rId57"/>
    <p:sldId id="276" r:id="rId5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1" autoAdjust="0"/>
    <p:restoredTop sz="94660"/>
  </p:normalViewPr>
  <p:slideViewPr>
    <p:cSldViewPr snapToGrid="0">
      <p:cViewPr varScale="1">
        <p:scale>
          <a:sx n="52" d="100"/>
          <a:sy n="52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C610CC9F-E191-48C5-BDC2-60F5B363170D}" type="datetimeFigureOut">
              <a:rPr lang="en-US"/>
              <a:pPr>
                <a:defRPr/>
              </a:pPr>
              <a:t>8/11/2010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C4BF31C-4415-4169-88EE-5B3EBB0E0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D7B960-3DD7-4D04-8075-BE02195409C3}" type="slidenum">
              <a:rPr lang="en-US" smtClean="0"/>
              <a:pPr/>
              <a:t>42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B71C2-2190-41C4-8274-CEB34C08B9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925511-6DB5-4212-B9F5-807377BE2F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28600"/>
            <a:ext cx="22860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28600"/>
            <a:ext cx="67056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FF039-D321-4D9E-992B-0EDD9C12CE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28600" y="6172200"/>
            <a:ext cx="4419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2895600" y="6172200"/>
            <a:ext cx="2209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62D0576-7E91-4620-A433-387A92BF1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95400" y="228600"/>
            <a:ext cx="61722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954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86200"/>
            <a:ext cx="44958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28600" y="6172200"/>
            <a:ext cx="4419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2895600" y="6172200"/>
            <a:ext cx="2209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9F829A-0933-4F9C-9A71-B4EFB95F5F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65A6-5EC3-4136-95D8-C1746DF01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121D3-5FCF-4B99-B39F-CDE43FE00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141D1-6309-47DC-B7D0-15A8B9FD35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77EF2-35BC-458F-B3F3-F93CA2F676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B14AD-8BDF-479F-95A7-AABD6286D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06DC9-5F55-44B5-9C96-59875D7810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DF796B-3DCF-48D7-A708-F61299238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C26A3-444E-48D5-B49E-A082C064DF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27225" y="228600"/>
            <a:ext cx="5540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485900"/>
            <a:ext cx="9144000" cy="47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381750"/>
            <a:ext cx="4419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굴림" charset="-127"/>
              </a:defRPr>
            </a:lvl1pPr>
          </a:lstStyle>
          <a:p>
            <a:pPr>
              <a:defRPr/>
            </a:pPr>
            <a:r>
              <a:rPr lang="en-US"/>
              <a:t>U. Raich, CERN BE/BI African School of Physics 2010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81750"/>
            <a:ext cx="2209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FCBC9A5-73B5-434E-BE9F-B83554216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0" name="Picture 8" descr="logo-CER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832725" y="0"/>
            <a:ext cx="1311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untitled.JP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9050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3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slide" Target="slide41.xml"/><Relationship Id="rId3" Type="http://schemas.openxmlformats.org/officeDocument/2006/relationships/image" Target="../media/image56.jpeg"/><Relationship Id="rId7" Type="http://schemas.openxmlformats.org/officeDocument/2006/relationships/image" Target="../media/image58.jpe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image" Target="../media/image60.jpeg"/><Relationship Id="rId5" Type="http://schemas.openxmlformats.org/officeDocument/2006/relationships/image" Target="../media/image57.jpeg"/><Relationship Id="rId10" Type="http://schemas.openxmlformats.org/officeDocument/2006/relationships/slide" Target="slide40.xml"/><Relationship Id="rId4" Type="http://schemas.openxmlformats.org/officeDocument/2006/relationships/slide" Target="slide38.xml"/><Relationship Id="rId9" Type="http://schemas.openxmlformats.org/officeDocument/2006/relationships/image" Target="../media/image59.jpe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w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6236208" cy="476250"/>
          </a:xfrm>
          <a:noFill/>
        </p:spPr>
        <p:txBody>
          <a:bodyPr/>
          <a:lstStyle/>
          <a:p>
            <a:r>
              <a:rPr lang="en-US" dirty="0"/>
              <a:t>U. </a:t>
            </a:r>
            <a:r>
              <a:rPr lang="en-US" dirty="0" err="1"/>
              <a:t>Raich</a:t>
            </a:r>
            <a:r>
              <a:rPr lang="en-US" dirty="0"/>
              <a:t>, CERN </a:t>
            </a:r>
            <a:r>
              <a:rPr lang="en-US" dirty="0" smtClean="0"/>
              <a:t>BE/BI </a:t>
            </a:r>
            <a:r>
              <a:rPr lang="de-DE" dirty="0" smtClean="0"/>
              <a:t>African </a:t>
            </a:r>
            <a:r>
              <a:rPr lang="de-DE" dirty="0"/>
              <a:t>School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2010</a:t>
            </a:r>
            <a:endParaRPr lang="en-US" dirty="0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Beam Diagnostics Lecture </a:t>
            </a:r>
            <a:r>
              <a:rPr lang="en-US" altLang="ko-KR" sz="3200" smtClean="0">
                <a:ea typeface="굴림" charset="-127"/>
              </a:rPr>
              <a:t>2</a:t>
            </a:r>
            <a:endParaRPr lang="en-US" sz="3200" smtClean="0"/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Measuring Complex Accelerator Parameters</a:t>
            </a:r>
          </a:p>
          <a:p>
            <a:pPr eaLnBrk="1" hangingPunct="1"/>
            <a:r>
              <a:rPr lang="en-US" dirty="0" err="1" smtClean="0"/>
              <a:t>Uli</a:t>
            </a:r>
            <a:r>
              <a:rPr lang="en-US" dirty="0" smtClean="0"/>
              <a:t> </a:t>
            </a:r>
            <a:r>
              <a:rPr lang="en-US" dirty="0" err="1" smtClean="0"/>
              <a:t>Raich</a:t>
            </a:r>
            <a:endParaRPr lang="en-US" dirty="0" smtClean="0"/>
          </a:p>
          <a:p>
            <a:pPr eaLnBrk="1" hangingPunct="1"/>
            <a:r>
              <a:rPr lang="en-US" dirty="0" smtClean="0"/>
              <a:t>CERN AB-BI</a:t>
            </a:r>
          </a:p>
        </p:txBody>
      </p:sp>
      <p:sp>
        <p:nvSpPr>
          <p:cNvPr id="92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F94064-43A2-4CED-A8FB-6A0490CF722C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Trajectory</a:t>
            </a:r>
            <a:r>
              <a:rPr lang="de-DE" dirty="0" smtClean="0"/>
              <a:t> Measurement </a:t>
            </a:r>
            <a:r>
              <a:rPr lang="de-DE" dirty="0" err="1" smtClean="0"/>
              <a:t>at</a:t>
            </a:r>
            <a:r>
              <a:rPr lang="de-DE" dirty="0" smtClean="0"/>
              <a:t> LHC </a:t>
            </a:r>
            <a:r>
              <a:rPr lang="de-DE" dirty="0" err="1" smtClean="0"/>
              <a:t>injection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U. Raich, CERN BE/BI African School of Physics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6065A6-5EC3-4136-95D8-C1746DF0118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 cstate="print"/>
          <a:srcRect l="1831" t="42561" r="768" b="8638"/>
          <a:stretch>
            <a:fillRect/>
          </a:stretch>
        </p:blipFill>
        <p:spPr bwMode="auto">
          <a:xfrm>
            <a:off x="0" y="1629582"/>
            <a:ext cx="9144000" cy="366417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1062" y="5468112"/>
            <a:ext cx="86051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 smtClean="0"/>
              <a:t>Knowing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optics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deduce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orbit</a:t>
            </a:r>
            <a:r>
              <a:rPr lang="de-DE" dirty="0" smtClean="0"/>
              <a:t> </a:t>
            </a:r>
            <a:r>
              <a:rPr lang="de-DE" dirty="0" err="1" smtClean="0"/>
              <a:t>correction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PUs</a:t>
            </a:r>
          </a:p>
        </p:txBody>
      </p:sp>
      <p:pic>
        <p:nvPicPr>
          <p:cNvPr id="1638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20850" y="1546225"/>
            <a:ext cx="5700713" cy="4525963"/>
          </a:xfrm>
          <a:noFill/>
        </p:spPr>
      </p:pic>
      <p:sp>
        <p:nvSpPr>
          <p:cNvPr id="1638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A73A90-F78A-4F4A-A5B9-C73286E50F52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PS, a universal machine</a:t>
            </a:r>
          </a:p>
        </p:txBody>
      </p:sp>
      <p:pic>
        <p:nvPicPr>
          <p:cNvPr id="1741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09850" y="941388"/>
            <a:ext cx="6534150" cy="5029200"/>
          </a:xfrm>
          <a:noFill/>
        </p:spPr>
      </p:pic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0" y="3200400"/>
            <a:ext cx="3668713" cy="1616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All beams pass through the PS</a:t>
            </a:r>
          </a:p>
          <a:p>
            <a:pPr algn="l"/>
            <a:r>
              <a:rPr lang="en-US"/>
              <a:t>Different particle types</a:t>
            </a:r>
          </a:p>
          <a:p>
            <a:pPr algn="l"/>
            <a:r>
              <a:rPr lang="en-US"/>
              <a:t>Different beam characteristics</a:t>
            </a:r>
          </a:p>
          <a:p>
            <a:pPr algn="l"/>
            <a:r>
              <a:rPr lang="en-US"/>
              <a:t>Concept of a super cycle</a:t>
            </a:r>
          </a:p>
          <a:p>
            <a:pPr algn="l"/>
            <a:endParaRPr lang="en-US"/>
          </a:p>
        </p:txBody>
      </p:sp>
      <p:sp>
        <p:nvSpPr>
          <p:cNvPr id="1741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D4CAB12-A265-4ED1-AF03-68B60AC2818B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super cycle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7" name="Picture 4" descr="super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9038" y="1822450"/>
            <a:ext cx="60753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E104504-F5E9-4F20-8980-D7007E295420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ko-KR" smtClean="0">
                <a:ea typeface="굴림" charset="-127"/>
              </a:rPr>
              <a:t>P</a:t>
            </a:r>
            <a:r>
              <a:rPr lang="en-US" smtClean="0"/>
              <a:t>osition</a:t>
            </a:r>
            <a:r>
              <a:rPr lang="en-US" altLang="ko-KR" smtClean="0">
                <a:ea typeface="굴림" charset="-127"/>
              </a:rPr>
              <a:t> Measurements</a:t>
            </a:r>
            <a:endParaRPr lang="en-US" smtClean="0"/>
          </a:p>
        </p:txBody>
      </p:sp>
      <p:pic>
        <p:nvPicPr>
          <p:cNvPr id="1946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79913" y="1797050"/>
            <a:ext cx="4403725" cy="3290888"/>
          </a:xfrm>
          <a:noFill/>
        </p:spPr>
      </p:pic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82563" y="2114550"/>
            <a:ext cx="4343400" cy="405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Red: 	The sum signal</a:t>
            </a:r>
          </a:p>
          <a:p>
            <a:pPr algn="l"/>
            <a:r>
              <a:rPr lang="en-US"/>
              <a:t>Green:	The difference signal </a:t>
            </a:r>
          </a:p>
          <a:p>
            <a:pPr algn="l"/>
            <a:endParaRPr lang="en-US"/>
          </a:p>
          <a:p>
            <a:pPr algn="l"/>
            <a:r>
              <a:rPr lang="en-US"/>
              <a:t>Procedure:</a:t>
            </a:r>
          </a:p>
          <a:p>
            <a:pPr algn="l"/>
            <a:r>
              <a:rPr lang="en-US"/>
              <a:t>Produce integration gates and</a:t>
            </a:r>
          </a:p>
          <a:p>
            <a:pPr algn="l"/>
            <a:r>
              <a:rPr lang="en-US"/>
              <a:t>Baseline signals</a:t>
            </a:r>
          </a:p>
          <a:p>
            <a:pPr algn="l"/>
            <a:r>
              <a:rPr lang="en-US"/>
              <a:t>Baseline correct both signals</a:t>
            </a:r>
          </a:p>
          <a:p>
            <a:pPr algn="l"/>
            <a:r>
              <a:rPr lang="en-US"/>
              <a:t>Integrate sum and difference signals </a:t>
            </a:r>
          </a:p>
          <a:p>
            <a:pPr algn="l"/>
            <a:r>
              <a:rPr lang="en-US"/>
              <a:t>and store results in memory</a:t>
            </a:r>
          </a:p>
          <a:p>
            <a:pPr algn="l"/>
            <a:r>
              <a:rPr lang="en-US"/>
              <a:t>Take external timing events into account e.g. harmonic number change, </a:t>
            </a:r>
            <a:r>
              <a:rPr lang="el-GR">
                <a:cs typeface="Arial" charset="0"/>
              </a:rPr>
              <a:t>γ</a:t>
            </a:r>
            <a:r>
              <a:rPr lang="en-US">
                <a:cs typeface="Arial" charset="0"/>
              </a:rPr>
              <a:t>-transition etc.</a:t>
            </a:r>
            <a:endParaRPr lang="el-GR">
              <a:cs typeface="Arial" charset="0"/>
            </a:endParaRPr>
          </a:p>
          <a:p>
            <a:pPr algn="l"/>
            <a:endParaRPr lang="en-US"/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AE6BD72-4290-4381-A4C4-41D69F97C1FE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Trajectory readout electronics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9288" y="1668463"/>
            <a:ext cx="7431087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FCA455C-1C2C-43F2-8997-937D91574CDF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Baseline restoration</a:t>
            </a:r>
          </a:p>
        </p:txBody>
      </p:sp>
      <p:pic>
        <p:nvPicPr>
          <p:cNvPr id="21508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46063" y="1330325"/>
            <a:ext cx="4445000" cy="2824163"/>
          </a:xfrm>
          <a:noFill/>
        </p:spPr>
      </p:pic>
      <p:pic>
        <p:nvPicPr>
          <p:cNvPr id="2150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3588" y="1425575"/>
            <a:ext cx="4322762" cy="2754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457200" y="4400550"/>
            <a:ext cx="6838950" cy="1006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Low pass filter the signal to get an estimate of the base line</a:t>
            </a:r>
          </a:p>
          <a:p>
            <a:pPr algn="l"/>
            <a:r>
              <a:rPr lang="en-US"/>
              <a:t>Add this to the original signal</a:t>
            </a:r>
          </a:p>
          <a:p>
            <a:pPr algn="l"/>
            <a:endParaRPr lang="en-US"/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20B09F5-D996-42D5-BEBF-E2670F0FF3A5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Beams in the PS</a:t>
            </a:r>
          </a:p>
        </p:txBody>
      </p:sp>
      <p:grpSp>
        <p:nvGrpSpPr>
          <p:cNvPr id="22532" name="Group 3"/>
          <p:cNvGrpSpPr>
            <a:grpSpLocks/>
          </p:cNvGrpSpPr>
          <p:nvPr/>
        </p:nvGrpSpPr>
        <p:grpSpPr bwMode="auto">
          <a:xfrm>
            <a:off x="2296097" y="1273366"/>
            <a:ext cx="5105400" cy="5029200"/>
            <a:chOff x="1248" y="816"/>
            <a:chExt cx="3216" cy="3168"/>
          </a:xfrm>
        </p:grpSpPr>
        <p:pic>
          <p:nvPicPr>
            <p:cNvPr id="22534" name="Picture 4" descr="beam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6" y="816"/>
              <a:ext cx="3168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5" descr="lhc_inj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48" y="1795"/>
              <a:ext cx="1639" cy="1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CD4058E-491C-4141-87D4-594D1E55DB91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RF Gymnastics</a:t>
            </a:r>
          </a:p>
        </p:txBody>
      </p:sp>
      <p:pic>
        <p:nvPicPr>
          <p:cNvPr id="2355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8" y="1514221"/>
            <a:ext cx="3621087" cy="2446338"/>
          </a:xfrm>
          <a:noFill/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9222" y="1523746"/>
            <a:ext cx="3795712" cy="25796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816" y="4011295"/>
            <a:ext cx="3786187" cy="2408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3559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D3B4B0-B35B-4376-BC80-FE3E00AA9946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Trajectory measurements in circular machines</a:t>
            </a:r>
          </a:p>
        </p:txBody>
      </p:sp>
      <p:pic>
        <p:nvPicPr>
          <p:cNvPr id="24580" name="Picture 3" descr="LHCinj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6013" y="1949450"/>
            <a:ext cx="4972050" cy="3160713"/>
          </a:xfrm>
          <a:noFill/>
        </p:spPr>
      </p:pic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298450" y="1920875"/>
            <a:ext cx="3233738" cy="1920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/>
              <a:t>Needs integration gate</a:t>
            </a:r>
          </a:p>
          <a:p>
            <a:pPr algn="l"/>
            <a:r>
              <a:rPr lang="en-GB"/>
              <a:t>Can be rather tricky</a:t>
            </a:r>
          </a:p>
          <a:p>
            <a:pPr algn="l"/>
            <a:r>
              <a:rPr lang="en-GB"/>
              <a:t>Distance between bunches</a:t>
            </a:r>
          </a:p>
          <a:p>
            <a:pPr algn="l"/>
            <a:r>
              <a:rPr lang="en-GB"/>
              <a:t>changes with acceleration</a:t>
            </a:r>
          </a:p>
          <a:p>
            <a:pPr algn="l"/>
            <a:r>
              <a:rPr lang="en-GB"/>
              <a:t>Number of bunches </a:t>
            </a:r>
          </a:p>
          <a:p>
            <a:pPr algn="l"/>
            <a:r>
              <a:rPr lang="en-GB"/>
              <a:t>may change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3843338" y="5256213"/>
            <a:ext cx="28495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fr-CH"/>
              <a:t>Raw data from pick-ups</a:t>
            </a:r>
          </a:p>
          <a:p>
            <a:pPr algn="l"/>
            <a:r>
              <a:rPr lang="fr-CH"/>
              <a:t>double batch injection</a:t>
            </a:r>
            <a:endParaRPr lang="en-GB"/>
          </a:p>
        </p:txBody>
      </p:sp>
      <p:sp>
        <p:nvSpPr>
          <p:cNvPr id="24583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C70E7E-7D5B-4E90-A157-C15CA3648861}" type="slidenum">
              <a:rPr lang="en-US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381750"/>
            <a:ext cx="5193792" cy="476250"/>
          </a:xfrm>
          <a:noFill/>
        </p:spPr>
        <p:txBody>
          <a:bodyPr/>
          <a:lstStyle/>
          <a:p>
            <a:r>
              <a:rPr lang="en-US" dirty="0"/>
              <a:t>U. </a:t>
            </a:r>
            <a:r>
              <a:rPr lang="en-US" dirty="0" err="1"/>
              <a:t>Raich</a:t>
            </a:r>
            <a:r>
              <a:rPr lang="en-US" dirty="0"/>
              <a:t>, CERN BE/BI African School of Physics 2010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Contents of lecture </a:t>
            </a:r>
            <a:r>
              <a:rPr lang="en-US" altLang="ko-KR" smtClean="0">
                <a:ea typeface="굴림" charset="-127"/>
              </a:rPr>
              <a:t>2</a:t>
            </a:r>
            <a:endParaRPr lang="en-US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15084"/>
            <a:ext cx="9144000" cy="4384548"/>
          </a:xfrm>
        </p:spPr>
        <p:txBody>
          <a:bodyPr/>
          <a:lstStyle/>
          <a:p>
            <a:pPr eaLnBrk="1" hangingPunct="1"/>
            <a:r>
              <a:rPr lang="en-US" dirty="0" smtClean="0"/>
              <a:t>Some examples of measurements done with the instruments explained during the last lecture</a:t>
            </a:r>
          </a:p>
          <a:p>
            <a:pPr lvl="1" eaLnBrk="1" hangingPunct="1"/>
            <a:r>
              <a:rPr lang="en-US" dirty="0" smtClean="0"/>
              <a:t>Spectroscopy</a:t>
            </a:r>
          </a:p>
          <a:p>
            <a:pPr lvl="1" eaLnBrk="1" hangingPunct="1"/>
            <a:r>
              <a:rPr lang="en-US" dirty="0" smtClean="0"/>
              <a:t>Trajectory and Orbit measurements</a:t>
            </a:r>
          </a:p>
          <a:p>
            <a:pPr lvl="1" eaLnBrk="1" hangingPunct="1"/>
            <a:r>
              <a:rPr lang="en-US" dirty="0" smtClean="0"/>
              <a:t>Tune measurements</a:t>
            </a:r>
          </a:p>
          <a:p>
            <a:pPr lvl="2" eaLnBrk="1" hangingPunct="1"/>
            <a:r>
              <a:rPr lang="en-US" dirty="0" smtClean="0"/>
              <a:t>Traditional method</a:t>
            </a:r>
          </a:p>
          <a:p>
            <a:pPr lvl="2" eaLnBrk="1" hangingPunct="1"/>
            <a:r>
              <a:rPr lang="en-US" dirty="0" smtClean="0"/>
              <a:t>BBQ method</a:t>
            </a:r>
          </a:p>
          <a:p>
            <a:pPr lvl="1" eaLnBrk="1" hangingPunct="1"/>
            <a:r>
              <a:rPr lang="en-US" dirty="0" smtClean="0"/>
              <a:t>Transverse and longitudinal </a:t>
            </a:r>
            <a:r>
              <a:rPr lang="en-US" dirty="0" err="1" smtClean="0"/>
              <a:t>emittance</a:t>
            </a:r>
            <a:r>
              <a:rPr lang="en-US" dirty="0" smtClean="0"/>
              <a:t> measurements</a:t>
            </a:r>
          </a:p>
          <a:p>
            <a:pPr lvl="1" eaLnBrk="1" hangingPunct="1"/>
            <a:r>
              <a:rPr lang="en-US" dirty="0" smtClean="0"/>
              <a:t>Longitudinal phase space tomography</a:t>
            </a:r>
          </a:p>
        </p:txBody>
      </p:sp>
      <p:sp>
        <p:nvSpPr>
          <p:cNvPr id="1024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14235E3-FEC4-4421-9279-3E98CDC65331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Changing bunch frequency</a:t>
            </a:r>
          </a:p>
        </p:txBody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Bunch splitting or recombination</a:t>
            </a:r>
          </a:p>
          <a:p>
            <a:pPr eaLnBrk="1" hangingPunct="1"/>
            <a:r>
              <a:rPr lang="en-GB" smtClean="0"/>
              <a:t>One RF frequency is gradually </a:t>
            </a:r>
            <a:br>
              <a:rPr lang="en-GB" smtClean="0"/>
            </a:br>
            <a:r>
              <a:rPr lang="en-GB" smtClean="0"/>
              <a:t>decrease while the other one </a:t>
            </a:r>
            <a:br>
              <a:rPr lang="en-GB" smtClean="0"/>
            </a:br>
            <a:r>
              <a:rPr lang="en-GB" smtClean="0"/>
              <a:t>is increased</a:t>
            </a:r>
          </a:p>
          <a:p>
            <a:pPr eaLnBrk="1" hangingPunct="1"/>
            <a:r>
              <a:rPr lang="en-GB" smtClean="0"/>
              <a:t>Batch compression</a:t>
            </a:r>
          </a:p>
        </p:txBody>
      </p:sp>
      <p:pic>
        <p:nvPicPr>
          <p:cNvPr id="25605" name="Picture 4" descr="LHCtrispl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6013" y="1731963"/>
            <a:ext cx="3979862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5"/>
          <p:cNvSpPr txBox="1">
            <a:spLocks noChangeArrowheads="1"/>
          </p:cNvSpPr>
          <p:nvPr/>
        </p:nvSpPr>
        <p:spPr bwMode="auto">
          <a:xfrm>
            <a:off x="609600" y="3881438"/>
            <a:ext cx="391318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/>
              <a:t>For all these cases the gate generator must be synchronized</a:t>
            </a:r>
          </a:p>
        </p:txBody>
      </p:sp>
      <p:sp>
        <p:nvSpPr>
          <p:cNvPr id="2560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4C41D9-286A-48D5-8B3C-2D7C1FD13A9B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Batch compression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pic>
        <p:nvPicPr>
          <p:cNvPr id="26629" name="Picture 4" descr="ADsqueezew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6150" y="1425575"/>
            <a:ext cx="4502150" cy="456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6544080-5366-4A24-8AB0-086C60F1B65F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Tune measurements</a:t>
            </a: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When the beam is displaced (e.g. at injection or with a deliberate kick, it starts to oscillate around its nominal orbit (betatron oscillations) </a:t>
            </a:r>
          </a:p>
          <a:p>
            <a:pPr eaLnBrk="1" hangingPunct="1"/>
            <a:r>
              <a:rPr lang="en-GB" smtClean="0"/>
              <a:t>Measure the trajectory</a:t>
            </a:r>
          </a:p>
          <a:p>
            <a:pPr eaLnBrk="1" hangingPunct="1"/>
            <a:r>
              <a:rPr lang="en-GB" smtClean="0"/>
              <a:t>Fit a sine curve to it</a:t>
            </a:r>
          </a:p>
          <a:p>
            <a:pPr eaLnBrk="1" hangingPunct="1"/>
            <a:r>
              <a:rPr lang="en-GB" smtClean="0"/>
              <a:t>Follow it during one revolution</a:t>
            </a:r>
          </a:p>
        </p:txBody>
      </p:sp>
      <p:sp>
        <p:nvSpPr>
          <p:cNvPr id="27653" name="Oval 4"/>
          <p:cNvSpPr>
            <a:spLocks noChangeArrowheads="1"/>
          </p:cNvSpPr>
          <p:nvPr/>
        </p:nvSpPr>
        <p:spPr bwMode="auto">
          <a:xfrm>
            <a:off x="5646738" y="3079750"/>
            <a:ext cx="2359025" cy="23098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Line 5"/>
          <p:cNvSpPr>
            <a:spLocks noChangeShapeType="1"/>
          </p:cNvSpPr>
          <p:nvPr/>
        </p:nvSpPr>
        <p:spPr bwMode="auto">
          <a:xfrm>
            <a:off x="6610350" y="2935288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Line 6"/>
          <p:cNvSpPr>
            <a:spLocks noChangeShapeType="1"/>
          </p:cNvSpPr>
          <p:nvPr/>
        </p:nvSpPr>
        <p:spPr bwMode="auto">
          <a:xfrm>
            <a:off x="6651625" y="3200400"/>
            <a:ext cx="3365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Freeform 7"/>
          <p:cNvSpPr>
            <a:spLocks/>
          </p:cNvSpPr>
          <p:nvPr/>
        </p:nvSpPr>
        <p:spPr bwMode="auto">
          <a:xfrm>
            <a:off x="5616575" y="2930525"/>
            <a:ext cx="2500313" cy="2451100"/>
          </a:xfrm>
          <a:custGeom>
            <a:avLst/>
            <a:gdLst>
              <a:gd name="T0" fmla="*/ 737 w 1575"/>
              <a:gd name="T1" fmla="*/ 74 h 1544"/>
              <a:gd name="T2" fmla="*/ 1222 w 1575"/>
              <a:gd name="T3" fmla="*/ 125 h 1544"/>
              <a:gd name="T4" fmla="*/ 1383 w 1575"/>
              <a:gd name="T5" fmla="*/ 771 h 1544"/>
              <a:gd name="T6" fmla="*/ 1575 w 1575"/>
              <a:gd name="T7" fmla="*/ 1064 h 1544"/>
              <a:gd name="T8" fmla="*/ 1383 w 1575"/>
              <a:gd name="T9" fmla="*/ 1398 h 1544"/>
              <a:gd name="T10" fmla="*/ 838 w 1575"/>
              <a:gd name="T11" fmla="*/ 1388 h 1544"/>
              <a:gd name="T12" fmla="*/ 272 w 1575"/>
              <a:gd name="T13" fmla="*/ 1519 h 1544"/>
              <a:gd name="T14" fmla="*/ 19 w 1575"/>
              <a:gd name="T15" fmla="*/ 1236 h 1544"/>
              <a:gd name="T16" fmla="*/ 161 w 1575"/>
              <a:gd name="T17" fmla="*/ 751 h 1544"/>
              <a:gd name="T18" fmla="*/ 110 w 1575"/>
              <a:gd name="T19" fmla="*/ 246 h 1544"/>
              <a:gd name="T20" fmla="*/ 373 w 1575"/>
              <a:gd name="T21" fmla="*/ 34 h 1544"/>
              <a:gd name="T22" fmla="*/ 595 w 1575"/>
              <a:gd name="T23" fmla="*/ 44 h 154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575"/>
              <a:gd name="T37" fmla="*/ 0 h 1544"/>
              <a:gd name="T38" fmla="*/ 1575 w 1575"/>
              <a:gd name="T39" fmla="*/ 1544 h 1544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575" h="1544">
                <a:moveTo>
                  <a:pt x="737" y="74"/>
                </a:moveTo>
                <a:cubicBezTo>
                  <a:pt x="926" y="41"/>
                  <a:pt x="1115" y="9"/>
                  <a:pt x="1222" y="125"/>
                </a:cubicBezTo>
                <a:cubicBezTo>
                  <a:pt x="1329" y="241"/>
                  <a:pt x="1324" y="614"/>
                  <a:pt x="1383" y="771"/>
                </a:cubicBezTo>
                <a:cubicBezTo>
                  <a:pt x="1442" y="928"/>
                  <a:pt x="1575" y="960"/>
                  <a:pt x="1575" y="1064"/>
                </a:cubicBezTo>
                <a:cubicBezTo>
                  <a:pt x="1575" y="1168"/>
                  <a:pt x="1506" y="1344"/>
                  <a:pt x="1383" y="1398"/>
                </a:cubicBezTo>
                <a:cubicBezTo>
                  <a:pt x="1260" y="1452"/>
                  <a:pt x="1023" y="1368"/>
                  <a:pt x="838" y="1388"/>
                </a:cubicBezTo>
                <a:cubicBezTo>
                  <a:pt x="653" y="1408"/>
                  <a:pt x="408" y="1544"/>
                  <a:pt x="272" y="1519"/>
                </a:cubicBezTo>
                <a:cubicBezTo>
                  <a:pt x="136" y="1494"/>
                  <a:pt x="38" y="1364"/>
                  <a:pt x="19" y="1236"/>
                </a:cubicBezTo>
                <a:cubicBezTo>
                  <a:pt x="0" y="1108"/>
                  <a:pt x="146" y="916"/>
                  <a:pt x="161" y="751"/>
                </a:cubicBezTo>
                <a:cubicBezTo>
                  <a:pt x="176" y="586"/>
                  <a:pt x="75" y="365"/>
                  <a:pt x="110" y="246"/>
                </a:cubicBezTo>
                <a:cubicBezTo>
                  <a:pt x="145" y="127"/>
                  <a:pt x="292" y="68"/>
                  <a:pt x="373" y="34"/>
                </a:cubicBezTo>
                <a:cubicBezTo>
                  <a:pt x="454" y="0"/>
                  <a:pt x="549" y="42"/>
                  <a:pt x="595" y="44"/>
                </a:cubicBezTo>
              </a:path>
            </a:pathLst>
          </a:custGeom>
          <a:noFill/>
          <a:ln w="31750" cap="flat" cmpd="sng">
            <a:solidFill>
              <a:srgbClr val="0000FF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7" name="Text Box 8"/>
          <p:cNvSpPr txBox="1">
            <a:spLocks noChangeArrowheads="1"/>
          </p:cNvSpPr>
          <p:nvPr/>
        </p:nvSpPr>
        <p:spPr bwMode="auto">
          <a:xfrm>
            <a:off x="6315075" y="2433638"/>
            <a:ext cx="847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/>
              <a:t>kicker</a:t>
            </a:r>
            <a:endParaRPr lang="en-GB"/>
          </a:p>
        </p:txBody>
      </p:sp>
      <p:sp>
        <p:nvSpPr>
          <p:cNvPr id="2765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A4A17EB-2567-49AF-9AA6-45F011D6AAE1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Sensors</a:t>
            </a:r>
          </a:p>
        </p:txBody>
      </p:sp>
      <p:pic>
        <p:nvPicPr>
          <p:cNvPr id="28676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5125" y="1680845"/>
            <a:ext cx="2943225" cy="1638300"/>
          </a:xfrm>
          <a:noFill/>
        </p:spPr>
      </p:pic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8316" y="1780477"/>
            <a:ext cx="20002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0900" y="2028317"/>
            <a:ext cx="32131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 Box 6"/>
          <p:cNvSpPr txBox="1">
            <a:spLocks noChangeArrowheads="1"/>
          </p:cNvSpPr>
          <p:nvPr/>
        </p:nvSpPr>
        <p:spPr bwMode="auto">
          <a:xfrm>
            <a:off x="1255713" y="3347466"/>
            <a:ext cx="1355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The kicker</a:t>
            </a:r>
          </a:p>
        </p:txBody>
      </p:sp>
      <p:sp>
        <p:nvSpPr>
          <p:cNvPr id="28680" name="Text Box 7"/>
          <p:cNvSpPr txBox="1">
            <a:spLocks noChangeArrowheads="1"/>
          </p:cNvSpPr>
          <p:nvPr/>
        </p:nvSpPr>
        <p:spPr bwMode="auto">
          <a:xfrm>
            <a:off x="5461762" y="1226439"/>
            <a:ext cx="20764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Shoebox pick-up</a:t>
            </a:r>
          </a:p>
          <a:p>
            <a:r>
              <a:rPr lang="en-US" dirty="0"/>
              <a:t>with linear cut</a:t>
            </a:r>
          </a:p>
        </p:txBody>
      </p:sp>
      <p:pic>
        <p:nvPicPr>
          <p:cNvPr id="2868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835" y="3867658"/>
            <a:ext cx="3878262" cy="25415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8682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07013" y="4118039"/>
            <a:ext cx="3836987" cy="2227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8683" name="Slide Number Placeholder 1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13F5787-19BB-4E33-B4D0-C06909AD6CD7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Tune measurements with a single PU</a:t>
            </a:r>
          </a:p>
        </p:txBody>
      </p:sp>
      <p:pic>
        <p:nvPicPr>
          <p:cNvPr id="2970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119188"/>
            <a:ext cx="9144000" cy="4772025"/>
          </a:xfrm>
        </p:spPr>
      </p:pic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905764" y="5714365"/>
            <a:ext cx="17795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 b="1" dirty="0">
                <a:solidFill>
                  <a:srgbClr val="FF0000"/>
                </a:solidFill>
              </a:rPr>
              <a:t>Design by P. </a:t>
            </a:r>
            <a:r>
              <a:rPr lang="fr-CH" sz="1400" b="1" dirty="0" err="1">
                <a:solidFill>
                  <a:srgbClr val="FF0000"/>
                </a:solidFill>
              </a:rPr>
              <a:t>Forck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2970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4AEA80-5A37-4E2C-B281-21E29661EA8C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Kicker + 1 pick-up</a:t>
            </a:r>
          </a:p>
        </p:txBody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Measures only non-integral part of Q</a:t>
            </a:r>
          </a:p>
          <a:p>
            <a:pPr eaLnBrk="1" hangingPunct="1"/>
            <a:r>
              <a:rPr lang="en-GB" smtClean="0"/>
              <a:t>Measure a beam position at each revolution</a:t>
            </a:r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0726" name="Picture 5" descr="injsp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3638" y="2692400"/>
            <a:ext cx="3735387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Rectangle 6"/>
          <p:cNvSpPr>
            <a:spLocks noChangeArrowheads="1"/>
          </p:cNvSpPr>
          <p:nvPr/>
        </p:nvSpPr>
        <p:spPr bwMode="auto">
          <a:xfrm>
            <a:off x="0" y="275272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30728" name="Picture 7" descr="injos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763" y="2657475"/>
            <a:ext cx="3827462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Text Box 8"/>
          <p:cNvSpPr txBox="1">
            <a:spLocks noChangeArrowheads="1"/>
          </p:cNvSpPr>
          <p:nvPr/>
        </p:nvSpPr>
        <p:spPr bwMode="auto">
          <a:xfrm>
            <a:off x="4784725" y="5337175"/>
            <a:ext cx="40338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Fourier transform of pick-up signal</a:t>
            </a:r>
          </a:p>
        </p:txBody>
      </p:sp>
      <p:sp>
        <p:nvSpPr>
          <p:cNvPr id="30730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49AEBCD-4761-4D86-9D0A-11DE2BD32C2E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Periodic extension of the signal and Windowing</a:t>
            </a:r>
          </a:p>
        </p:txBody>
      </p:sp>
      <p:sp>
        <p:nvSpPr>
          <p:cNvPr id="31748" name="Freeform 3"/>
          <p:cNvSpPr>
            <a:spLocks/>
          </p:cNvSpPr>
          <p:nvPr/>
        </p:nvSpPr>
        <p:spPr bwMode="auto">
          <a:xfrm>
            <a:off x="927100" y="1617663"/>
            <a:ext cx="2341563" cy="1976437"/>
          </a:xfrm>
          <a:custGeom>
            <a:avLst/>
            <a:gdLst>
              <a:gd name="T0" fmla="*/ 0 w 1475"/>
              <a:gd name="T1" fmla="*/ 717 h 1245"/>
              <a:gd name="T2" fmla="*/ 315 w 1475"/>
              <a:gd name="T3" fmla="*/ 548 h 1245"/>
              <a:gd name="T4" fmla="*/ 407 w 1475"/>
              <a:gd name="T5" fmla="*/ 156 h 1245"/>
              <a:gd name="T6" fmla="*/ 545 w 1475"/>
              <a:gd name="T7" fmla="*/ 164 h 1245"/>
              <a:gd name="T8" fmla="*/ 983 w 1475"/>
              <a:gd name="T9" fmla="*/ 1139 h 1245"/>
              <a:gd name="T10" fmla="*/ 1290 w 1475"/>
              <a:gd name="T11" fmla="*/ 801 h 1245"/>
              <a:gd name="T12" fmla="*/ 1475 w 1475"/>
              <a:gd name="T13" fmla="*/ 724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Freeform 4"/>
          <p:cNvSpPr>
            <a:spLocks/>
          </p:cNvSpPr>
          <p:nvPr/>
        </p:nvSpPr>
        <p:spPr bwMode="auto">
          <a:xfrm>
            <a:off x="3262313" y="1635125"/>
            <a:ext cx="2341562" cy="1976438"/>
          </a:xfrm>
          <a:custGeom>
            <a:avLst/>
            <a:gdLst>
              <a:gd name="T0" fmla="*/ 0 w 1475"/>
              <a:gd name="T1" fmla="*/ 717 h 1245"/>
              <a:gd name="T2" fmla="*/ 315 w 1475"/>
              <a:gd name="T3" fmla="*/ 548 h 1245"/>
              <a:gd name="T4" fmla="*/ 407 w 1475"/>
              <a:gd name="T5" fmla="*/ 156 h 1245"/>
              <a:gd name="T6" fmla="*/ 545 w 1475"/>
              <a:gd name="T7" fmla="*/ 164 h 1245"/>
              <a:gd name="T8" fmla="*/ 983 w 1475"/>
              <a:gd name="T9" fmla="*/ 1139 h 1245"/>
              <a:gd name="T10" fmla="*/ 1290 w 1475"/>
              <a:gd name="T11" fmla="*/ 801 h 1245"/>
              <a:gd name="T12" fmla="*/ 1475 w 1475"/>
              <a:gd name="T13" fmla="*/ 724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Freeform 5"/>
          <p:cNvSpPr>
            <a:spLocks/>
          </p:cNvSpPr>
          <p:nvPr/>
        </p:nvSpPr>
        <p:spPr bwMode="auto">
          <a:xfrm>
            <a:off x="5602288" y="1647825"/>
            <a:ext cx="2341562" cy="1976438"/>
          </a:xfrm>
          <a:custGeom>
            <a:avLst/>
            <a:gdLst>
              <a:gd name="T0" fmla="*/ 0 w 1475"/>
              <a:gd name="T1" fmla="*/ 717 h 1245"/>
              <a:gd name="T2" fmla="*/ 315 w 1475"/>
              <a:gd name="T3" fmla="*/ 548 h 1245"/>
              <a:gd name="T4" fmla="*/ 407 w 1475"/>
              <a:gd name="T5" fmla="*/ 156 h 1245"/>
              <a:gd name="T6" fmla="*/ 545 w 1475"/>
              <a:gd name="T7" fmla="*/ 164 h 1245"/>
              <a:gd name="T8" fmla="*/ 983 w 1475"/>
              <a:gd name="T9" fmla="*/ 1139 h 1245"/>
              <a:gd name="T10" fmla="*/ 1290 w 1475"/>
              <a:gd name="T11" fmla="*/ 801 h 1245"/>
              <a:gd name="T12" fmla="*/ 1475 w 1475"/>
              <a:gd name="T13" fmla="*/ 724 h 12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75"/>
              <a:gd name="T22" fmla="*/ 0 h 1245"/>
              <a:gd name="T23" fmla="*/ 1475 w 1475"/>
              <a:gd name="T24" fmla="*/ 1245 h 12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75" h="1245">
                <a:moveTo>
                  <a:pt x="0" y="717"/>
                </a:moveTo>
                <a:cubicBezTo>
                  <a:pt x="123" y="679"/>
                  <a:pt x="247" y="641"/>
                  <a:pt x="315" y="548"/>
                </a:cubicBezTo>
                <a:cubicBezTo>
                  <a:pt x="383" y="455"/>
                  <a:pt x="369" y="220"/>
                  <a:pt x="407" y="156"/>
                </a:cubicBezTo>
                <a:cubicBezTo>
                  <a:pt x="445" y="92"/>
                  <a:pt x="449" y="0"/>
                  <a:pt x="545" y="164"/>
                </a:cubicBezTo>
                <a:cubicBezTo>
                  <a:pt x="641" y="328"/>
                  <a:pt x="859" y="1033"/>
                  <a:pt x="983" y="1139"/>
                </a:cubicBezTo>
                <a:cubicBezTo>
                  <a:pt x="1107" y="1245"/>
                  <a:pt x="1208" y="870"/>
                  <a:pt x="1290" y="801"/>
                </a:cubicBezTo>
                <a:cubicBezTo>
                  <a:pt x="1372" y="732"/>
                  <a:pt x="1423" y="728"/>
                  <a:pt x="1475" y="724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6"/>
          <p:cNvSpPr>
            <a:spLocks noChangeShapeType="1"/>
          </p:cNvSpPr>
          <p:nvPr/>
        </p:nvSpPr>
        <p:spPr bwMode="auto">
          <a:xfrm>
            <a:off x="901700" y="1584325"/>
            <a:ext cx="0" cy="2268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Line 7"/>
          <p:cNvSpPr>
            <a:spLocks noChangeShapeType="1"/>
          </p:cNvSpPr>
          <p:nvPr/>
        </p:nvSpPr>
        <p:spPr bwMode="auto">
          <a:xfrm>
            <a:off x="3236913" y="1603375"/>
            <a:ext cx="0" cy="22685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3" name="Line 8"/>
          <p:cNvSpPr>
            <a:spLocks noChangeShapeType="1"/>
          </p:cNvSpPr>
          <p:nvPr/>
        </p:nvSpPr>
        <p:spPr bwMode="auto">
          <a:xfrm>
            <a:off x="5589588" y="1627188"/>
            <a:ext cx="0" cy="2268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4" name="Line 9"/>
          <p:cNvSpPr>
            <a:spLocks noChangeShapeType="1"/>
          </p:cNvSpPr>
          <p:nvPr/>
        </p:nvSpPr>
        <p:spPr bwMode="auto">
          <a:xfrm>
            <a:off x="877888" y="2755900"/>
            <a:ext cx="7680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Line 10"/>
          <p:cNvSpPr>
            <a:spLocks noChangeShapeType="1"/>
          </p:cNvSpPr>
          <p:nvPr/>
        </p:nvSpPr>
        <p:spPr bwMode="auto">
          <a:xfrm flipH="1">
            <a:off x="2781300" y="1633538"/>
            <a:ext cx="0" cy="22320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11"/>
          <p:cNvSpPr>
            <a:spLocks noChangeShapeType="1"/>
          </p:cNvSpPr>
          <p:nvPr/>
        </p:nvSpPr>
        <p:spPr bwMode="auto">
          <a:xfrm flipH="1">
            <a:off x="5921375" y="1616075"/>
            <a:ext cx="0" cy="2232025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757" name="Group 12"/>
          <p:cNvGrpSpPr>
            <a:grpSpLocks/>
          </p:cNvGrpSpPr>
          <p:nvPr/>
        </p:nvGrpSpPr>
        <p:grpSpPr bwMode="auto">
          <a:xfrm>
            <a:off x="2803525" y="3530600"/>
            <a:ext cx="3194050" cy="1976438"/>
            <a:chOff x="1720" y="1026"/>
            <a:chExt cx="2012" cy="1245"/>
          </a:xfrm>
        </p:grpSpPr>
        <p:grpSp>
          <p:nvGrpSpPr>
            <p:cNvPr id="31767" name="Group 13"/>
            <p:cNvGrpSpPr>
              <a:grpSpLocks/>
            </p:cNvGrpSpPr>
            <p:nvPr/>
          </p:nvGrpSpPr>
          <p:grpSpPr bwMode="auto">
            <a:xfrm>
              <a:off x="1720" y="1026"/>
              <a:ext cx="1807" cy="1245"/>
              <a:chOff x="591" y="2401"/>
              <a:chExt cx="1807" cy="1245"/>
            </a:xfrm>
          </p:grpSpPr>
          <p:sp>
            <p:nvSpPr>
              <p:cNvPr id="31769" name="Freeform 14"/>
              <p:cNvSpPr>
                <a:spLocks/>
              </p:cNvSpPr>
              <p:nvPr/>
            </p:nvSpPr>
            <p:spPr bwMode="auto">
              <a:xfrm>
                <a:off x="923" y="2401"/>
                <a:ext cx="1475" cy="1245"/>
              </a:xfrm>
              <a:custGeom>
                <a:avLst/>
                <a:gdLst>
                  <a:gd name="T0" fmla="*/ 0 w 1475"/>
                  <a:gd name="T1" fmla="*/ 717 h 1245"/>
                  <a:gd name="T2" fmla="*/ 315 w 1475"/>
                  <a:gd name="T3" fmla="*/ 548 h 1245"/>
                  <a:gd name="T4" fmla="*/ 407 w 1475"/>
                  <a:gd name="T5" fmla="*/ 156 h 1245"/>
                  <a:gd name="T6" fmla="*/ 545 w 1475"/>
                  <a:gd name="T7" fmla="*/ 164 h 1245"/>
                  <a:gd name="T8" fmla="*/ 983 w 1475"/>
                  <a:gd name="T9" fmla="*/ 1139 h 1245"/>
                  <a:gd name="T10" fmla="*/ 1290 w 1475"/>
                  <a:gd name="T11" fmla="*/ 801 h 1245"/>
                  <a:gd name="T12" fmla="*/ 1475 w 1475"/>
                  <a:gd name="T13" fmla="*/ 724 h 12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5"/>
                  <a:gd name="T22" fmla="*/ 0 h 1245"/>
                  <a:gd name="T23" fmla="*/ 1475 w 1475"/>
                  <a:gd name="T24" fmla="*/ 1245 h 124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5" h="1245">
                    <a:moveTo>
                      <a:pt x="0" y="717"/>
                    </a:moveTo>
                    <a:cubicBezTo>
                      <a:pt x="123" y="679"/>
                      <a:pt x="247" y="641"/>
                      <a:pt x="315" y="548"/>
                    </a:cubicBezTo>
                    <a:cubicBezTo>
                      <a:pt x="383" y="455"/>
                      <a:pt x="369" y="220"/>
                      <a:pt x="407" y="156"/>
                    </a:cubicBezTo>
                    <a:cubicBezTo>
                      <a:pt x="445" y="92"/>
                      <a:pt x="449" y="0"/>
                      <a:pt x="545" y="164"/>
                    </a:cubicBezTo>
                    <a:cubicBezTo>
                      <a:pt x="641" y="328"/>
                      <a:pt x="859" y="1033"/>
                      <a:pt x="983" y="1139"/>
                    </a:cubicBezTo>
                    <a:cubicBezTo>
                      <a:pt x="1107" y="1245"/>
                      <a:pt x="1208" y="870"/>
                      <a:pt x="1290" y="801"/>
                    </a:cubicBezTo>
                    <a:cubicBezTo>
                      <a:pt x="1372" y="732"/>
                      <a:pt x="1423" y="728"/>
                      <a:pt x="1475" y="72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0" name="Freeform 15"/>
              <p:cNvSpPr>
                <a:spLocks/>
              </p:cNvSpPr>
              <p:nvPr/>
            </p:nvSpPr>
            <p:spPr bwMode="auto">
              <a:xfrm>
                <a:off x="591" y="3118"/>
                <a:ext cx="331" cy="346"/>
              </a:xfrm>
              <a:custGeom>
                <a:avLst/>
                <a:gdLst>
                  <a:gd name="T0" fmla="*/ 0 w 338"/>
                  <a:gd name="T1" fmla="*/ 354 h 354"/>
                  <a:gd name="T2" fmla="*/ 123 w 338"/>
                  <a:gd name="T3" fmla="*/ 108 h 354"/>
                  <a:gd name="T4" fmla="*/ 338 w 338"/>
                  <a:gd name="T5" fmla="*/ 0 h 354"/>
                  <a:gd name="T6" fmla="*/ 0 60000 65536"/>
                  <a:gd name="T7" fmla="*/ 0 60000 65536"/>
                  <a:gd name="T8" fmla="*/ 0 60000 65536"/>
                  <a:gd name="T9" fmla="*/ 0 w 338"/>
                  <a:gd name="T10" fmla="*/ 0 h 354"/>
                  <a:gd name="T11" fmla="*/ 338 w 338"/>
                  <a:gd name="T12" fmla="*/ 354 h 3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8" h="354">
                    <a:moveTo>
                      <a:pt x="0" y="354"/>
                    </a:moveTo>
                    <a:cubicBezTo>
                      <a:pt x="33" y="260"/>
                      <a:pt x="67" y="167"/>
                      <a:pt x="123" y="108"/>
                    </a:cubicBezTo>
                    <a:cubicBezTo>
                      <a:pt x="179" y="49"/>
                      <a:pt x="302" y="18"/>
                      <a:pt x="338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68" name="Freeform 16"/>
            <p:cNvSpPr>
              <a:spLocks/>
            </p:cNvSpPr>
            <p:nvPr/>
          </p:nvSpPr>
          <p:spPr bwMode="auto">
            <a:xfrm>
              <a:off x="3517" y="1674"/>
              <a:ext cx="215" cy="77"/>
            </a:xfrm>
            <a:custGeom>
              <a:avLst/>
              <a:gdLst>
                <a:gd name="T0" fmla="*/ 0 w 215"/>
                <a:gd name="T1" fmla="*/ 77 h 77"/>
                <a:gd name="T2" fmla="*/ 146 w 215"/>
                <a:gd name="T3" fmla="*/ 39 h 77"/>
                <a:gd name="T4" fmla="*/ 215 w 215"/>
                <a:gd name="T5" fmla="*/ 0 h 77"/>
                <a:gd name="T6" fmla="*/ 0 60000 65536"/>
                <a:gd name="T7" fmla="*/ 0 60000 65536"/>
                <a:gd name="T8" fmla="*/ 0 60000 65536"/>
                <a:gd name="T9" fmla="*/ 0 w 215"/>
                <a:gd name="T10" fmla="*/ 0 h 77"/>
                <a:gd name="T11" fmla="*/ 215 w 21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" h="77">
                  <a:moveTo>
                    <a:pt x="0" y="77"/>
                  </a:moveTo>
                  <a:cubicBezTo>
                    <a:pt x="55" y="64"/>
                    <a:pt x="110" y="52"/>
                    <a:pt x="146" y="39"/>
                  </a:cubicBezTo>
                  <a:cubicBezTo>
                    <a:pt x="182" y="26"/>
                    <a:pt x="198" y="13"/>
                    <a:pt x="21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8" name="Group 17"/>
          <p:cNvGrpSpPr>
            <a:grpSpLocks/>
          </p:cNvGrpSpPr>
          <p:nvPr/>
        </p:nvGrpSpPr>
        <p:grpSpPr bwMode="auto">
          <a:xfrm>
            <a:off x="5949950" y="3536950"/>
            <a:ext cx="3194050" cy="1976438"/>
            <a:chOff x="1720" y="1026"/>
            <a:chExt cx="2012" cy="1245"/>
          </a:xfrm>
        </p:grpSpPr>
        <p:grpSp>
          <p:nvGrpSpPr>
            <p:cNvPr id="31763" name="Group 18"/>
            <p:cNvGrpSpPr>
              <a:grpSpLocks/>
            </p:cNvGrpSpPr>
            <p:nvPr/>
          </p:nvGrpSpPr>
          <p:grpSpPr bwMode="auto">
            <a:xfrm>
              <a:off x="1720" y="1026"/>
              <a:ext cx="1807" cy="1245"/>
              <a:chOff x="591" y="2401"/>
              <a:chExt cx="1807" cy="1245"/>
            </a:xfrm>
          </p:grpSpPr>
          <p:sp>
            <p:nvSpPr>
              <p:cNvPr id="31765" name="Freeform 19"/>
              <p:cNvSpPr>
                <a:spLocks/>
              </p:cNvSpPr>
              <p:nvPr/>
            </p:nvSpPr>
            <p:spPr bwMode="auto">
              <a:xfrm>
                <a:off x="923" y="2401"/>
                <a:ext cx="1475" cy="1245"/>
              </a:xfrm>
              <a:custGeom>
                <a:avLst/>
                <a:gdLst>
                  <a:gd name="T0" fmla="*/ 0 w 1475"/>
                  <a:gd name="T1" fmla="*/ 717 h 1245"/>
                  <a:gd name="T2" fmla="*/ 315 w 1475"/>
                  <a:gd name="T3" fmla="*/ 548 h 1245"/>
                  <a:gd name="T4" fmla="*/ 407 w 1475"/>
                  <a:gd name="T5" fmla="*/ 156 h 1245"/>
                  <a:gd name="T6" fmla="*/ 545 w 1475"/>
                  <a:gd name="T7" fmla="*/ 164 h 1245"/>
                  <a:gd name="T8" fmla="*/ 983 w 1475"/>
                  <a:gd name="T9" fmla="*/ 1139 h 1245"/>
                  <a:gd name="T10" fmla="*/ 1290 w 1475"/>
                  <a:gd name="T11" fmla="*/ 801 h 1245"/>
                  <a:gd name="T12" fmla="*/ 1475 w 1475"/>
                  <a:gd name="T13" fmla="*/ 724 h 124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75"/>
                  <a:gd name="T22" fmla="*/ 0 h 1245"/>
                  <a:gd name="T23" fmla="*/ 1475 w 1475"/>
                  <a:gd name="T24" fmla="*/ 1245 h 124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75" h="1245">
                    <a:moveTo>
                      <a:pt x="0" y="717"/>
                    </a:moveTo>
                    <a:cubicBezTo>
                      <a:pt x="123" y="679"/>
                      <a:pt x="247" y="641"/>
                      <a:pt x="315" y="548"/>
                    </a:cubicBezTo>
                    <a:cubicBezTo>
                      <a:pt x="383" y="455"/>
                      <a:pt x="369" y="220"/>
                      <a:pt x="407" y="156"/>
                    </a:cubicBezTo>
                    <a:cubicBezTo>
                      <a:pt x="445" y="92"/>
                      <a:pt x="449" y="0"/>
                      <a:pt x="545" y="164"/>
                    </a:cubicBezTo>
                    <a:cubicBezTo>
                      <a:pt x="641" y="328"/>
                      <a:pt x="859" y="1033"/>
                      <a:pt x="983" y="1139"/>
                    </a:cubicBezTo>
                    <a:cubicBezTo>
                      <a:pt x="1107" y="1245"/>
                      <a:pt x="1208" y="870"/>
                      <a:pt x="1290" y="801"/>
                    </a:cubicBezTo>
                    <a:cubicBezTo>
                      <a:pt x="1372" y="732"/>
                      <a:pt x="1423" y="728"/>
                      <a:pt x="1475" y="724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66" name="Freeform 20"/>
              <p:cNvSpPr>
                <a:spLocks/>
              </p:cNvSpPr>
              <p:nvPr/>
            </p:nvSpPr>
            <p:spPr bwMode="auto">
              <a:xfrm>
                <a:off x="591" y="3118"/>
                <a:ext cx="331" cy="346"/>
              </a:xfrm>
              <a:custGeom>
                <a:avLst/>
                <a:gdLst>
                  <a:gd name="T0" fmla="*/ 0 w 338"/>
                  <a:gd name="T1" fmla="*/ 354 h 354"/>
                  <a:gd name="T2" fmla="*/ 123 w 338"/>
                  <a:gd name="T3" fmla="*/ 108 h 354"/>
                  <a:gd name="T4" fmla="*/ 338 w 338"/>
                  <a:gd name="T5" fmla="*/ 0 h 354"/>
                  <a:gd name="T6" fmla="*/ 0 60000 65536"/>
                  <a:gd name="T7" fmla="*/ 0 60000 65536"/>
                  <a:gd name="T8" fmla="*/ 0 60000 65536"/>
                  <a:gd name="T9" fmla="*/ 0 w 338"/>
                  <a:gd name="T10" fmla="*/ 0 h 354"/>
                  <a:gd name="T11" fmla="*/ 338 w 338"/>
                  <a:gd name="T12" fmla="*/ 354 h 3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8" h="354">
                    <a:moveTo>
                      <a:pt x="0" y="354"/>
                    </a:moveTo>
                    <a:cubicBezTo>
                      <a:pt x="33" y="260"/>
                      <a:pt x="67" y="167"/>
                      <a:pt x="123" y="108"/>
                    </a:cubicBezTo>
                    <a:cubicBezTo>
                      <a:pt x="179" y="49"/>
                      <a:pt x="302" y="18"/>
                      <a:pt x="338" y="0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764" name="Freeform 21"/>
            <p:cNvSpPr>
              <a:spLocks/>
            </p:cNvSpPr>
            <p:nvPr/>
          </p:nvSpPr>
          <p:spPr bwMode="auto">
            <a:xfrm>
              <a:off x="3517" y="1674"/>
              <a:ext cx="215" cy="77"/>
            </a:xfrm>
            <a:custGeom>
              <a:avLst/>
              <a:gdLst>
                <a:gd name="T0" fmla="*/ 0 w 215"/>
                <a:gd name="T1" fmla="*/ 77 h 77"/>
                <a:gd name="T2" fmla="*/ 146 w 215"/>
                <a:gd name="T3" fmla="*/ 39 h 77"/>
                <a:gd name="T4" fmla="*/ 215 w 215"/>
                <a:gd name="T5" fmla="*/ 0 h 77"/>
                <a:gd name="T6" fmla="*/ 0 60000 65536"/>
                <a:gd name="T7" fmla="*/ 0 60000 65536"/>
                <a:gd name="T8" fmla="*/ 0 60000 65536"/>
                <a:gd name="T9" fmla="*/ 0 w 215"/>
                <a:gd name="T10" fmla="*/ 0 h 77"/>
                <a:gd name="T11" fmla="*/ 215 w 21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" h="77">
                  <a:moveTo>
                    <a:pt x="0" y="77"/>
                  </a:moveTo>
                  <a:cubicBezTo>
                    <a:pt x="55" y="64"/>
                    <a:pt x="110" y="52"/>
                    <a:pt x="146" y="39"/>
                  </a:cubicBezTo>
                  <a:cubicBezTo>
                    <a:pt x="182" y="26"/>
                    <a:pt x="198" y="13"/>
                    <a:pt x="215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59" name="Line 22"/>
          <p:cNvSpPr>
            <a:spLocks noChangeShapeType="1"/>
          </p:cNvSpPr>
          <p:nvPr/>
        </p:nvSpPr>
        <p:spPr bwMode="auto">
          <a:xfrm>
            <a:off x="1047750" y="4718050"/>
            <a:ext cx="8096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Oval 23"/>
          <p:cNvSpPr>
            <a:spLocks noChangeArrowheads="1"/>
          </p:cNvSpPr>
          <p:nvPr/>
        </p:nvSpPr>
        <p:spPr bwMode="auto">
          <a:xfrm>
            <a:off x="5629275" y="4298950"/>
            <a:ext cx="652463" cy="11747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Text Box 24"/>
          <p:cNvSpPr txBox="1">
            <a:spLocks noChangeArrowheads="1"/>
          </p:cNvSpPr>
          <p:nvPr/>
        </p:nvSpPr>
        <p:spPr bwMode="auto">
          <a:xfrm>
            <a:off x="4664075" y="5500688"/>
            <a:ext cx="15827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discontinuity</a:t>
            </a:r>
          </a:p>
        </p:txBody>
      </p:sp>
      <p:sp>
        <p:nvSpPr>
          <p:cNvPr id="31762" name="Slide Number Placeholder 2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AF388E9-941D-467B-B200-7D00CDC4FB48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Windowing </a:t>
            </a:r>
          </a:p>
        </p:txBody>
      </p:sp>
      <p:pic>
        <p:nvPicPr>
          <p:cNvPr id="3277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603625" y="1493838"/>
            <a:ext cx="4970463" cy="4394200"/>
          </a:xfrm>
          <a:noFill/>
        </p:spPr>
      </p:pic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206375" y="1755775"/>
            <a:ext cx="3540125" cy="3597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The Discrete Fourier assumes one cycle of a repetitive signal.</a:t>
            </a:r>
          </a:p>
          <a:p>
            <a:pPr algn="l">
              <a:spcBef>
                <a:spcPct val="50000"/>
              </a:spcBef>
            </a:pPr>
            <a:r>
              <a:rPr lang="en-US"/>
              <a:t>Blackman-Harris Window is used</a:t>
            </a:r>
          </a:p>
          <a:p>
            <a:pPr algn="l">
              <a:spcBef>
                <a:spcPct val="50000"/>
              </a:spcBef>
            </a:pPr>
            <a:r>
              <a:rPr lang="en-US"/>
              <a:t>Each sample is multiplied with a coefficient </a:t>
            </a:r>
          </a:p>
          <a:p>
            <a:pPr algn="l">
              <a:spcBef>
                <a:spcPct val="50000"/>
              </a:spcBef>
            </a:pPr>
            <a:r>
              <a:rPr lang="en-US"/>
              <a:t>Coefficients are pre-calculated and stored in a table</a:t>
            </a:r>
          </a:p>
        </p:txBody>
      </p:sp>
      <p:sp>
        <p:nvSpPr>
          <p:cNvPr id="32774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DD1DE41-B60C-4C6F-8895-3E72311E0376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Peak search algorithm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 value is bigger than its predecessor</a:t>
            </a:r>
          </a:p>
          <a:p>
            <a:pPr eaLnBrk="1" hangingPunct="1"/>
            <a:r>
              <a:rPr lang="en-US" smtClean="0"/>
              <a:t>Power value is bigger than its successor</a:t>
            </a:r>
          </a:p>
          <a:p>
            <a:pPr eaLnBrk="1" hangingPunct="1"/>
            <a:r>
              <a:rPr lang="en-US" smtClean="0"/>
              <a:t>Power value is biggest in the whole spectrum</a:t>
            </a:r>
          </a:p>
          <a:p>
            <a:pPr eaLnBrk="1" hangingPunct="1"/>
            <a:r>
              <a:rPr lang="en-US" smtClean="0"/>
              <a:t>The power value is at least 3 times bigger than the arithmetic mean of all power bins.</a:t>
            </a:r>
          </a:p>
        </p:txBody>
      </p:sp>
      <p:pic>
        <p:nvPicPr>
          <p:cNvPr id="33797" name="Picture 4" descr="injspe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475" y="3384550"/>
            <a:ext cx="3735388" cy="231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7CCEA6-7718-40FA-8DE9-D074FB1BF517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 interpolation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>
            <p:ph sz="half" idx="1"/>
          </p:nvPr>
        </p:nvGraphicFramePr>
        <p:xfrm>
          <a:off x="1454150" y="2311400"/>
          <a:ext cx="1587500" cy="2997200"/>
        </p:xfrm>
        <a:graphic>
          <a:graphicData uri="http://schemas.openxmlformats.org/presentationml/2006/ole">
            <p:oleObj spid="_x0000_s2050" name="Equation" r:id="rId3" imgW="114120" imgH="215640" progId="Equation.3">
              <p:embed/>
            </p:oleObj>
          </a:graphicData>
        </a:graphic>
      </p:graphicFrame>
      <p:pic>
        <p:nvPicPr>
          <p:cNvPr id="2054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003675" y="1858963"/>
            <a:ext cx="5140325" cy="3825875"/>
          </a:xfrm>
          <a:noFill/>
        </p:spPr>
      </p:pic>
      <p:sp>
        <p:nvSpPr>
          <p:cNvPr id="2055" name="Text Box 5"/>
          <p:cNvSpPr txBox="1">
            <a:spLocks noChangeArrowheads="1"/>
          </p:cNvSpPr>
          <p:nvPr/>
        </p:nvSpPr>
        <p:spPr bwMode="auto">
          <a:xfrm>
            <a:off x="273050" y="2160588"/>
            <a:ext cx="3695700" cy="2225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/>
              <a:t>Betatron signal is not a pure</a:t>
            </a:r>
          </a:p>
          <a:p>
            <a:pPr algn="l"/>
            <a:r>
              <a:rPr lang="en-US"/>
              <a:t>Harmonic but includes rev. freq</a:t>
            </a:r>
          </a:p>
          <a:p>
            <a:pPr algn="l"/>
            <a:r>
              <a:rPr lang="en-US"/>
              <a:t>Harmonics, noise …</a:t>
            </a:r>
          </a:p>
          <a:p>
            <a:pPr algn="l"/>
            <a:r>
              <a:rPr lang="en-US"/>
              <a:t>The windowing process is not </a:t>
            </a:r>
          </a:p>
          <a:p>
            <a:pPr algn="l"/>
            <a:r>
              <a:rPr lang="en-US"/>
              <a:t>Perfect</a:t>
            </a:r>
          </a:p>
          <a:p>
            <a:pPr algn="l"/>
            <a:r>
              <a:rPr lang="en-US"/>
              <a:t>Coherent betatron signal is </a:t>
            </a:r>
          </a:p>
          <a:p>
            <a:pPr algn="l"/>
            <a:r>
              <a:rPr lang="en-US"/>
              <a:t>Damped in the time domain</a:t>
            </a:r>
          </a:p>
        </p:txBody>
      </p:sp>
      <p:graphicFrame>
        <p:nvGraphicFramePr>
          <p:cNvPr id="2051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636588" y="4605338"/>
          <a:ext cx="2916237" cy="1062037"/>
        </p:xfrm>
        <a:graphic>
          <a:graphicData uri="http://schemas.openxmlformats.org/presentationml/2006/ole">
            <p:oleObj spid="_x0000_s2051" name="Equation" r:id="rId5" imgW="2197080" imgH="799920" progId="Equation.3">
              <p:embed/>
            </p:oleObj>
          </a:graphicData>
        </a:graphic>
      </p:graphicFrame>
      <p:sp>
        <p:nvSpPr>
          <p:cNvPr id="2056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7265A4-59D4-4DC3-BC65-426DCAB5F17F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Faraday Cup application</a:t>
            </a:r>
            <a:br>
              <a:rPr lang="en-GB" sz="2400" smtClean="0"/>
            </a:br>
            <a:r>
              <a:rPr lang="en-GB" sz="2400" smtClean="0"/>
              <a:t>Testing the decelerating RFQ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287" y="1589405"/>
            <a:ext cx="8474075" cy="47323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dirty="0" smtClean="0"/>
              <a:t>Antiproton decelerator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Accelerate protons to 24 </a:t>
            </a:r>
            <a:r>
              <a:rPr lang="en-GB" dirty="0" err="1" smtClean="0"/>
              <a:t>GeV</a:t>
            </a:r>
            <a:r>
              <a:rPr lang="en-GB" dirty="0" smtClean="0"/>
              <a:t> and eject them onto a target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Produce antiprotons at 2 </a:t>
            </a:r>
            <a:r>
              <a:rPr lang="en-GB" dirty="0" err="1" smtClean="0"/>
              <a:t>GeV</a:t>
            </a:r>
            <a:endParaRPr lang="en-GB" dirty="0" smtClean="0"/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Collect the antiprotons and cool them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Decelerate </a:t>
            </a:r>
            <a:r>
              <a:rPr lang="en-GB" dirty="0" smtClean="0"/>
              <a:t>them and cool them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Output energy</a:t>
            </a:r>
            <a:r>
              <a:rPr lang="fr-CH" dirty="0" smtClean="0"/>
              <a:t>: 100 MeV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b="1" dirty="0" smtClean="0"/>
              <a:t>In order to get even lower energies:</a:t>
            </a:r>
          </a:p>
          <a:p>
            <a:pPr eaLnBrk="1" hangingPunct="1">
              <a:lnSpc>
                <a:spcPct val="90000"/>
              </a:lnSpc>
              <a:buFontTx/>
              <a:buBlip>
                <a:blip r:embed="rId2"/>
              </a:buBlip>
            </a:pPr>
            <a:r>
              <a:rPr lang="en-GB" dirty="0" smtClean="0"/>
              <a:t>Pass them through a moderator</a:t>
            </a:r>
            <a:r>
              <a:rPr lang="en-GB" b="1" dirty="0" smtClean="0"/>
              <a:t> 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High losses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en-US" dirty="0" smtClean="0"/>
              <a:t>Large energy distribution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dirty="0" smtClean="0"/>
              <a:t>=&gt; </a:t>
            </a:r>
            <a:r>
              <a:rPr lang="en-US" b="1" dirty="0" smtClean="0">
                <a:solidFill>
                  <a:schemeClr val="hlink"/>
                </a:solidFill>
              </a:rPr>
              <a:t>Build a decelerating RFQ</a:t>
            </a:r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1BA9FB3-EBF8-46D4-8393-77DD9D045786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Q-Measurement Results</a:t>
            </a:r>
          </a:p>
        </p:txBody>
      </p:sp>
      <p:pic>
        <p:nvPicPr>
          <p:cNvPr id="3482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2188" y="1612900"/>
            <a:ext cx="7158037" cy="4394200"/>
          </a:xfrm>
          <a:noFill/>
        </p:spPr>
      </p:pic>
      <p:sp>
        <p:nvSpPr>
          <p:cNvPr id="3482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95EFDAE-2250-485C-B615-D2238E2164F4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Direct Diode Detection Base Band Q measurement</a:t>
            </a:r>
          </a:p>
        </p:txBody>
      </p:sp>
      <p:pic>
        <p:nvPicPr>
          <p:cNvPr id="35844" name="Picture 4" descr="3D_principl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42963" y="1608138"/>
            <a:ext cx="7134225" cy="2724150"/>
          </a:xfrm>
          <a:noFill/>
        </p:spPr>
      </p:pic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482600" y="4213225"/>
            <a:ext cx="8328025" cy="1681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Diode Detectors convert spikes to saw-tooth waveform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Signal is connected to differential amplifier to cut out DC level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Filter eliminates most of the revolution frequency content</a:t>
            </a:r>
          </a:p>
          <a:p>
            <a:pPr algn="l">
              <a:spcBef>
                <a:spcPct val="50000"/>
              </a:spcBef>
            </a:pPr>
            <a:r>
              <a:rPr lang="en-US" sz="1600"/>
              <a:t>Output amplifier brings the signal level to amplitudes suitable for long distance transmission </a:t>
            </a:r>
          </a:p>
        </p:txBody>
      </p:sp>
      <p:sp>
        <p:nvSpPr>
          <p:cNvPr id="35846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FACF245-09E3-4CF5-831E-5A139CDE864D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Footer Placeholder 5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BBQ Results from CERN SPS</a:t>
            </a:r>
          </a:p>
        </p:txBody>
      </p:sp>
      <p:pic>
        <p:nvPicPr>
          <p:cNvPr id="3077" name="Picture 7" descr="SPSFT1a_bH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787525"/>
            <a:ext cx="4495800" cy="3425825"/>
          </a:xfrm>
          <a:noFill/>
        </p:spPr>
      </p:pic>
      <p:pic>
        <p:nvPicPr>
          <p:cNvPr id="3078" name="Picture 13" descr="SPSFT1_aH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0" y="2401888"/>
            <a:ext cx="4495800" cy="2252662"/>
          </a:xfrm>
          <a:noFill/>
        </p:spPr>
      </p:pic>
      <p:sp>
        <p:nvSpPr>
          <p:cNvPr id="3079" name="Text Box 15"/>
          <p:cNvSpPr txBox="1">
            <a:spLocks noChangeArrowheads="1"/>
          </p:cNvSpPr>
          <p:nvPr/>
        </p:nvSpPr>
        <p:spPr bwMode="auto">
          <a:xfrm>
            <a:off x="581025" y="1619250"/>
            <a:ext cx="38925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Results from Sampling</a:t>
            </a:r>
          </a:p>
        </p:txBody>
      </p:sp>
      <p:sp>
        <p:nvSpPr>
          <p:cNvPr id="3080" name="Text Box 16"/>
          <p:cNvSpPr txBox="1">
            <a:spLocks noChangeArrowheads="1"/>
          </p:cNvSpPr>
          <p:nvPr/>
        </p:nvSpPr>
        <p:spPr bwMode="auto">
          <a:xfrm>
            <a:off x="4621213" y="1619250"/>
            <a:ext cx="43497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81" name="Text Box 17"/>
          <p:cNvSpPr txBox="1">
            <a:spLocks noChangeArrowheads="1"/>
          </p:cNvSpPr>
          <p:nvPr/>
        </p:nvSpPr>
        <p:spPr bwMode="auto">
          <a:xfrm>
            <a:off x="4572000" y="1619250"/>
            <a:ext cx="43370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After Fourier Transform</a:t>
            </a:r>
          </a:p>
        </p:txBody>
      </p:sp>
      <p:graphicFrame>
        <p:nvGraphicFramePr>
          <p:cNvPr id="64530" name="Object 18">
            <a:hlinkClick r:id="" action="ppaction://ole?verb=0"/>
          </p:cNvPr>
          <p:cNvGraphicFramePr>
            <a:graphicFrameLocks noChangeAspect="1"/>
          </p:cNvGraphicFramePr>
          <p:nvPr>
            <p:ph sz="quarter" idx="3"/>
          </p:nvPr>
        </p:nvGraphicFramePr>
        <p:xfrm>
          <a:off x="428625" y="5632450"/>
          <a:ext cx="304800" cy="304800"/>
        </p:xfrm>
        <a:graphic>
          <a:graphicData uri="http://schemas.openxmlformats.org/presentationml/2006/ole">
            <p:oleObj spid="_x0000_s3074" name="Sound Recorder Document" r:id="rId5" imgW="304520" imgH="304520" progId="SoundRec">
              <p:embed/>
            </p:oleObj>
          </a:graphicData>
        </a:graphic>
      </p:graphicFrame>
      <p:sp>
        <p:nvSpPr>
          <p:cNvPr id="3082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BCF7662-E9CC-4C2C-9CB7-AD91CC5C08C7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verb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6" dur="1" fill="hold"/>
                                        <p:tgtEl>
                                          <p:spTgt spid="645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Tune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LHC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U. Raich, CERN BE/BI African School of Physics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62D0576-7E91-4620-A433-387A92BF1E06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0" name="Content Placeholder 9" descr="20091130_third_LHC_ramp_SMALL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1672840"/>
            <a:ext cx="9144000" cy="4423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pic>
        <p:nvPicPr>
          <p:cNvPr id="4101" name="Picture 3" descr="partice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600200"/>
            <a:ext cx="1828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4"/>
          <p:cNvSpPr txBox="1">
            <a:spLocks noChangeArrowheads="1"/>
          </p:cNvSpPr>
          <p:nvPr/>
        </p:nvSpPr>
        <p:spPr bwMode="auto">
          <a:xfrm>
            <a:off x="3657600" y="1600200"/>
            <a:ext cx="53038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>
                <a:latin typeface="Times New Roman" pitchFamily="18" charset="0"/>
              </a:rPr>
              <a:t>A beam is made of many many particles,</a:t>
            </a:r>
          </a:p>
          <a:p>
            <a:pPr algn="l"/>
            <a:r>
              <a:rPr lang="en-US" sz="2400">
                <a:latin typeface="Times New Roman" pitchFamily="18" charset="0"/>
              </a:rPr>
              <a:t>each one of these particles is moving with</a:t>
            </a:r>
          </a:p>
          <a:p>
            <a:pPr algn="l"/>
            <a:r>
              <a:rPr lang="en-US" sz="2400">
                <a:latin typeface="Times New Roman" pitchFamily="18" charset="0"/>
              </a:rPr>
              <a:t>a given velocity. Most of the velocity</a:t>
            </a:r>
          </a:p>
          <a:p>
            <a:pPr algn="l"/>
            <a:r>
              <a:rPr lang="en-US" sz="2400">
                <a:latin typeface="Times New Roman" pitchFamily="18" charset="0"/>
              </a:rPr>
              <a:t>vector of a single particle is parallel to the</a:t>
            </a:r>
          </a:p>
          <a:p>
            <a:pPr algn="l"/>
            <a:r>
              <a:rPr lang="en-US" sz="2400">
                <a:latin typeface="Times New Roman" pitchFamily="18" charset="0"/>
              </a:rPr>
              <a:t>direction of the beam as a whole (s).</a:t>
            </a:r>
          </a:p>
          <a:p>
            <a:pPr algn="l"/>
            <a:r>
              <a:rPr lang="en-US" sz="2400">
                <a:latin typeface="Times New Roman" pitchFamily="18" charset="0"/>
              </a:rPr>
              <a:t>There is however a smaller component of</a:t>
            </a:r>
          </a:p>
          <a:p>
            <a:pPr algn="l"/>
            <a:r>
              <a:rPr lang="en-US" sz="2400">
                <a:latin typeface="Times New Roman" pitchFamily="18" charset="0"/>
              </a:rPr>
              <a:t>the particles velocity which is</a:t>
            </a:r>
          </a:p>
          <a:p>
            <a:pPr algn="l"/>
            <a:r>
              <a:rPr lang="en-US" sz="2400">
                <a:latin typeface="Times New Roman" pitchFamily="18" charset="0"/>
              </a:rPr>
              <a:t>perpendicular to it (x or y).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/>
        </p:nvGraphicFramePr>
        <p:xfrm>
          <a:off x="3429000" y="4953000"/>
          <a:ext cx="4724400" cy="712788"/>
        </p:xfrm>
        <a:graphic>
          <a:graphicData uri="http://schemas.openxmlformats.org/presentationml/2006/ole">
            <p:oleObj spid="_x0000_s4098" name="Equation" r:id="rId4" imgW="1600200" imgH="241200" progId="Equation.3">
              <p:embed/>
            </p:oleObj>
          </a:graphicData>
        </a:graphic>
      </p:graphicFrame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1135761" y="5865432"/>
            <a:ext cx="1743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Design by E. </a:t>
            </a:r>
            <a:r>
              <a:rPr lang="en-US" sz="1400" dirty="0" err="1">
                <a:solidFill>
                  <a:srgbClr val="FF0000"/>
                </a:solidFill>
              </a:rPr>
              <a:t>Bravin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4104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451D908-A14F-457F-8859-0FD307CADE81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Emittance measurements</a:t>
            </a:r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9872" y="1624584"/>
            <a:ext cx="4648200" cy="4538472"/>
          </a:xfrm>
        </p:spPr>
        <p:txBody>
          <a:bodyPr/>
          <a:lstStyle/>
          <a:p>
            <a:pPr eaLnBrk="1" hangingPunct="1"/>
            <a:r>
              <a:rPr lang="en-US" dirty="0" smtClean="0"/>
              <a:t>If for each beam particle we plot its position and its transverse angle we get a particle distribution who’s boundary is an usually ellipse.  </a:t>
            </a:r>
          </a:p>
          <a:p>
            <a:pPr eaLnBrk="1" hangingPunct="1"/>
            <a:r>
              <a:rPr lang="en-US" dirty="0" smtClean="0"/>
              <a:t>The projection onto the x axis is the beam size</a:t>
            </a:r>
          </a:p>
        </p:txBody>
      </p:sp>
      <p:grpSp>
        <p:nvGrpSpPr>
          <p:cNvPr id="36869" name="Group 4"/>
          <p:cNvGrpSpPr>
            <a:grpSpLocks/>
          </p:cNvGrpSpPr>
          <p:nvPr/>
        </p:nvGrpSpPr>
        <p:grpSpPr bwMode="auto">
          <a:xfrm>
            <a:off x="5699760" y="1463040"/>
            <a:ext cx="2895600" cy="3886200"/>
            <a:chOff x="3648" y="576"/>
            <a:chExt cx="1824" cy="2448"/>
          </a:xfrm>
        </p:grpSpPr>
        <p:sp>
          <p:nvSpPr>
            <p:cNvPr id="36871" name="Oval 5"/>
            <p:cNvSpPr>
              <a:spLocks noChangeArrowheads="1"/>
            </p:cNvSpPr>
            <p:nvPr/>
          </p:nvSpPr>
          <p:spPr bwMode="auto">
            <a:xfrm rot="1763454">
              <a:off x="3744" y="576"/>
              <a:ext cx="1536" cy="244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2" name="Line 6"/>
            <p:cNvSpPr>
              <a:spLocks noChangeShapeType="1"/>
            </p:cNvSpPr>
            <p:nvPr/>
          </p:nvSpPr>
          <p:spPr bwMode="auto">
            <a:xfrm flipV="1">
              <a:off x="4512" y="912"/>
              <a:ext cx="0" cy="15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3" name="Line 7"/>
            <p:cNvSpPr>
              <a:spLocks noChangeShapeType="1"/>
            </p:cNvSpPr>
            <p:nvPr/>
          </p:nvSpPr>
          <p:spPr bwMode="auto">
            <a:xfrm>
              <a:off x="3648" y="1728"/>
              <a:ext cx="18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4" name="Text Box 8"/>
            <p:cNvSpPr txBox="1">
              <a:spLocks noChangeArrowheads="1"/>
            </p:cNvSpPr>
            <p:nvPr/>
          </p:nvSpPr>
          <p:spPr bwMode="auto">
            <a:xfrm>
              <a:off x="4299" y="935"/>
              <a:ext cx="2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36875" name="Text Box 9"/>
            <p:cNvSpPr txBox="1">
              <a:spLocks noChangeArrowheads="1"/>
            </p:cNvSpPr>
            <p:nvPr/>
          </p:nvSpPr>
          <p:spPr bwMode="auto">
            <a:xfrm>
              <a:off x="5180" y="1728"/>
              <a:ext cx="19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36876" name="Oval 10"/>
            <p:cNvSpPr>
              <a:spLocks noChangeArrowheads="1"/>
            </p:cNvSpPr>
            <p:nvPr/>
          </p:nvSpPr>
          <p:spPr bwMode="auto">
            <a:xfrm rot="1978856">
              <a:off x="4032" y="1008"/>
              <a:ext cx="960" cy="1536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7" name="Line 11"/>
            <p:cNvSpPr>
              <a:spLocks noChangeShapeType="1"/>
            </p:cNvSpPr>
            <p:nvPr/>
          </p:nvSpPr>
          <p:spPr bwMode="auto">
            <a:xfrm flipV="1">
              <a:off x="3936" y="1728"/>
              <a:ext cx="0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8" name="Line 12"/>
            <p:cNvSpPr>
              <a:spLocks noChangeShapeType="1"/>
            </p:cNvSpPr>
            <p:nvPr/>
          </p:nvSpPr>
          <p:spPr bwMode="auto">
            <a:xfrm>
              <a:off x="5088" y="144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79" name="Line 13"/>
            <p:cNvSpPr>
              <a:spLocks noChangeShapeType="1"/>
            </p:cNvSpPr>
            <p:nvPr/>
          </p:nvSpPr>
          <p:spPr bwMode="auto">
            <a:xfrm>
              <a:off x="3936" y="1680"/>
              <a:ext cx="1152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880" name="Text Box 14"/>
            <p:cNvSpPr txBox="1">
              <a:spLocks noChangeArrowheads="1"/>
            </p:cNvSpPr>
            <p:nvPr/>
          </p:nvSpPr>
          <p:spPr bwMode="auto">
            <a:xfrm>
              <a:off x="3648" y="1392"/>
              <a:ext cx="7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Beam size</a:t>
              </a:r>
            </a:p>
          </p:txBody>
        </p:sp>
      </p:grpSp>
      <p:sp>
        <p:nvSpPr>
          <p:cNvPr id="36870" name="Slide Number Placeholder 1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BD68DA5-C3D3-468C-B35F-13BACEE85C53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28600"/>
            <a:ext cx="6172200" cy="838200"/>
          </a:xfrm>
        </p:spPr>
        <p:txBody>
          <a:bodyPr/>
          <a:lstStyle/>
          <a:p>
            <a:pPr eaLnBrk="1" hangingPunct="1"/>
            <a:r>
              <a:rPr lang="en-US" dirty="0" smtClean="0"/>
              <a:t>The slit method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20240"/>
            <a:ext cx="5867400" cy="3712464"/>
          </a:xfrm>
        </p:spPr>
        <p:txBody>
          <a:bodyPr/>
          <a:lstStyle/>
          <a:p>
            <a:pPr eaLnBrk="1" hangingPunct="1"/>
            <a:r>
              <a:rPr lang="en-US" dirty="0" smtClean="0"/>
              <a:t>If we place a slit into the beam we cut out a small vertical slice of phase space</a:t>
            </a:r>
          </a:p>
          <a:p>
            <a:pPr eaLnBrk="1" hangingPunct="1"/>
            <a:r>
              <a:rPr lang="en-US" dirty="0" smtClean="0"/>
              <a:t>Converting the angles into position through a drift space allows to reconstruct the angular distribution at the position defined by the slit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772912" y="1536192"/>
            <a:ext cx="2895600" cy="3886200"/>
            <a:chOff x="5791200" y="914400"/>
            <a:chExt cx="2895600" cy="3886200"/>
          </a:xfrm>
        </p:grpSpPr>
        <p:sp>
          <p:nvSpPr>
            <p:cNvPr id="37893" name="Oval 4"/>
            <p:cNvSpPr>
              <a:spLocks noChangeArrowheads="1"/>
            </p:cNvSpPr>
            <p:nvPr/>
          </p:nvSpPr>
          <p:spPr bwMode="auto">
            <a:xfrm rot="1763454">
              <a:off x="5943600" y="914400"/>
              <a:ext cx="2438400" cy="3886200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4" name="Line 5"/>
            <p:cNvSpPr>
              <a:spLocks noChangeShapeType="1"/>
            </p:cNvSpPr>
            <p:nvPr/>
          </p:nvSpPr>
          <p:spPr bwMode="auto">
            <a:xfrm flipV="1">
              <a:off x="7162800" y="1447800"/>
              <a:ext cx="0" cy="2438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5" name="Line 6"/>
            <p:cNvSpPr>
              <a:spLocks noChangeShapeType="1"/>
            </p:cNvSpPr>
            <p:nvPr/>
          </p:nvSpPr>
          <p:spPr bwMode="auto">
            <a:xfrm>
              <a:off x="5791200" y="2743200"/>
              <a:ext cx="2895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6" name="Text Box 7"/>
            <p:cNvSpPr txBox="1">
              <a:spLocks noChangeArrowheads="1"/>
            </p:cNvSpPr>
            <p:nvPr/>
          </p:nvSpPr>
          <p:spPr bwMode="auto">
            <a:xfrm>
              <a:off x="6824663" y="1484313"/>
              <a:ext cx="374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37897" name="Text Box 8"/>
            <p:cNvSpPr txBox="1">
              <a:spLocks noChangeArrowheads="1"/>
            </p:cNvSpPr>
            <p:nvPr/>
          </p:nvSpPr>
          <p:spPr bwMode="auto">
            <a:xfrm>
              <a:off x="8223250" y="2743200"/>
              <a:ext cx="311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37898" name="Oval 9"/>
            <p:cNvSpPr>
              <a:spLocks noChangeArrowheads="1"/>
            </p:cNvSpPr>
            <p:nvPr/>
          </p:nvSpPr>
          <p:spPr bwMode="auto">
            <a:xfrm rot="1978856">
              <a:off x="6400800" y="1600200"/>
              <a:ext cx="1524000" cy="24384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899" name="Text Box 10"/>
            <p:cNvSpPr txBox="1">
              <a:spLocks noChangeArrowheads="1"/>
            </p:cNvSpPr>
            <p:nvPr/>
          </p:nvSpPr>
          <p:spPr bwMode="auto">
            <a:xfrm>
              <a:off x="7467600" y="4191000"/>
              <a:ext cx="463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slit</a:t>
              </a:r>
            </a:p>
          </p:txBody>
        </p:sp>
        <p:sp>
          <p:nvSpPr>
            <p:cNvPr id="37900" name="Freeform 11"/>
            <p:cNvSpPr>
              <a:spLocks/>
            </p:cNvSpPr>
            <p:nvPr/>
          </p:nvSpPr>
          <p:spPr bwMode="auto">
            <a:xfrm>
              <a:off x="5853113" y="1500188"/>
              <a:ext cx="1350962" cy="2246312"/>
            </a:xfrm>
            <a:custGeom>
              <a:avLst/>
              <a:gdLst>
                <a:gd name="T0" fmla="*/ 802 w 851"/>
                <a:gd name="T1" fmla="*/ 1415 h 1415"/>
                <a:gd name="T2" fmla="*/ 680 w 851"/>
                <a:gd name="T3" fmla="*/ 1024 h 1415"/>
                <a:gd name="T4" fmla="*/ 7 w 851"/>
                <a:gd name="T5" fmla="*/ 676 h 1415"/>
                <a:gd name="T6" fmla="*/ 720 w 851"/>
                <a:gd name="T7" fmla="*/ 381 h 1415"/>
                <a:gd name="T8" fmla="*/ 795 w 851"/>
                <a:gd name="T9" fmla="*/ 0 h 14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1"/>
                <a:gd name="T16" fmla="*/ 0 h 1415"/>
                <a:gd name="T17" fmla="*/ 851 w 851"/>
                <a:gd name="T18" fmla="*/ 1415 h 141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1" h="1415">
                  <a:moveTo>
                    <a:pt x="802" y="1415"/>
                  </a:moveTo>
                  <a:cubicBezTo>
                    <a:pt x="782" y="1350"/>
                    <a:pt x="813" y="1147"/>
                    <a:pt x="680" y="1024"/>
                  </a:cubicBezTo>
                  <a:cubicBezTo>
                    <a:pt x="547" y="901"/>
                    <a:pt x="0" y="783"/>
                    <a:pt x="7" y="676"/>
                  </a:cubicBezTo>
                  <a:cubicBezTo>
                    <a:pt x="14" y="569"/>
                    <a:pt x="589" y="494"/>
                    <a:pt x="720" y="381"/>
                  </a:cubicBezTo>
                  <a:cubicBezTo>
                    <a:pt x="851" y="268"/>
                    <a:pt x="780" y="79"/>
                    <a:pt x="795" y="0"/>
                  </a:cubicBezTo>
                </a:path>
              </a:pathLst>
            </a:custGeom>
            <a:noFill/>
            <a:ln w="38100" cap="flat" cmpd="sng">
              <a:solidFill>
                <a:schemeClr val="accent2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901" name="Rectangle 12" descr="Light downward diagonal"/>
            <p:cNvSpPr>
              <a:spLocks noChangeArrowheads="1"/>
            </p:cNvSpPr>
            <p:nvPr/>
          </p:nvSpPr>
          <p:spPr bwMode="auto">
            <a:xfrm>
              <a:off x="7732713" y="1447800"/>
              <a:ext cx="152400" cy="2438400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7902" name="Slide Number Placeholder 1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0D4184A-71C4-4D93-B280-69358AFF036E}" type="slidenum">
              <a:rPr lang="en-US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Transforming angular distribution to profile</a:t>
            </a:r>
          </a:p>
        </p:txBody>
      </p:sp>
      <p:sp>
        <p:nvSpPr>
          <p:cNvPr id="3891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2014538"/>
            <a:ext cx="3352800" cy="4310062"/>
          </a:xfrm>
        </p:spPr>
        <p:txBody>
          <a:bodyPr/>
          <a:lstStyle/>
          <a:p>
            <a:pPr eaLnBrk="1" hangingPunct="1"/>
            <a:r>
              <a:rPr lang="en-GB" sz="2000" smtClean="0"/>
              <a:t>When moving through a </a:t>
            </a:r>
            <a:r>
              <a:rPr lang="en-GB" sz="2000" smtClean="0">
                <a:solidFill>
                  <a:schemeClr val="hlink"/>
                </a:solidFill>
              </a:rPr>
              <a:t>drift space</a:t>
            </a:r>
            <a:r>
              <a:rPr lang="en-GB" sz="2000" smtClean="0"/>
              <a:t> the angles don</a:t>
            </a:r>
            <a:r>
              <a:rPr lang="fr-CH" sz="2000" smtClean="0"/>
              <a:t>’t change (</a:t>
            </a:r>
            <a:r>
              <a:rPr lang="fr-CH" sz="2000" smtClean="0">
                <a:solidFill>
                  <a:schemeClr val="hlink"/>
                </a:solidFill>
              </a:rPr>
              <a:t>horizontal move</a:t>
            </a:r>
            <a:r>
              <a:rPr lang="fr-CH" sz="2000" smtClean="0"/>
              <a:t> in phase space)</a:t>
            </a:r>
          </a:p>
          <a:p>
            <a:pPr eaLnBrk="1" hangingPunct="1"/>
            <a:r>
              <a:rPr lang="en-US" sz="2000" smtClean="0"/>
              <a:t>When moving through a </a:t>
            </a:r>
            <a:r>
              <a:rPr lang="en-US" sz="2000" smtClean="0">
                <a:solidFill>
                  <a:schemeClr val="hlink"/>
                </a:solidFill>
              </a:rPr>
              <a:t>quadrupole</a:t>
            </a:r>
            <a:r>
              <a:rPr lang="en-US" sz="2000" smtClean="0"/>
              <a:t> the position does not change but the angle does (</a:t>
            </a:r>
            <a:r>
              <a:rPr lang="en-US" sz="2000" smtClean="0">
                <a:solidFill>
                  <a:schemeClr val="hlink"/>
                </a:solidFill>
              </a:rPr>
              <a:t>vertical move</a:t>
            </a:r>
            <a:r>
              <a:rPr lang="en-US" sz="2000" smtClean="0"/>
              <a:t> in phase space)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3548063" y="1813624"/>
            <a:ext cx="1931987" cy="2078037"/>
            <a:chOff x="3548063" y="1411288"/>
            <a:chExt cx="1931987" cy="2078037"/>
          </a:xfrm>
        </p:grpSpPr>
        <p:sp>
          <p:nvSpPr>
            <p:cNvPr id="38918" name="Line 5"/>
            <p:cNvSpPr>
              <a:spLocks noChangeShapeType="1"/>
            </p:cNvSpPr>
            <p:nvPr/>
          </p:nvSpPr>
          <p:spPr bwMode="auto">
            <a:xfrm flipV="1">
              <a:off x="4462463" y="1411288"/>
              <a:ext cx="0" cy="152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19" name="Line 6"/>
            <p:cNvSpPr>
              <a:spLocks noChangeShapeType="1"/>
            </p:cNvSpPr>
            <p:nvPr/>
          </p:nvSpPr>
          <p:spPr bwMode="auto">
            <a:xfrm>
              <a:off x="3548063" y="2219325"/>
              <a:ext cx="1931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4176713" y="1433513"/>
              <a:ext cx="374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38921" name="Text Box 8"/>
            <p:cNvSpPr txBox="1">
              <a:spLocks noChangeArrowheads="1"/>
            </p:cNvSpPr>
            <p:nvPr/>
          </p:nvSpPr>
          <p:spPr bwMode="auto">
            <a:xfrm>
              <a:off x="5119688" y="2219325"/>
              <a:ext cx="311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38922" name="Text Box 9"/>
            <p:cNvSpPr txBox="1">
              <a:spLocks noChangeArrowheads="1"/>
            </p:cNvSpPr>
            <p:nvPr/>
          </p:nvSpPr>
          <p:spPr bwMode="auto">
            <a:xfrm>
              <a:off x="4589463" y="3122613"/>
              <a:ext cx="4635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slit</a:t>
              </a:r>
            </a:p>
          </p:txBody>
        </p:sp>
        <p:sp>
          <p:nvSpPr>
            <p:cNvPr id="38923" name="Rectangle 10" descr="Light downward diagonal"/>
            <p:cNvSpPr>
              <a:spLocks noChangeArrowheads="1"/>
            </p:cNvSpPr>
            <p:nvPr/>
          </p:nvSpPr>
          <p:spPr bwMode="auto">
            <a:xfrm>
              <a:off x="4843463" y="1411288"/>
              <a:ext cx="101600" cy="1520825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797487" y="1360424"/>
            <a:ext cx="2719387" cy="2579688"/>
            <a:chOff x="5834063" y="939800"/>
            <a:chExt cx="2719387" cy="2579688"/>
          </a:xfrm>
        </p:grpSpPr>
        <p:sp>
          <p:nvSpPr>
            <p:cNvPr id="38915" name="Line 2"/>
            <p:cNvSpPr>
              <a:spLocks noChangeShapeType="1"/>
            </p:cNvSpPr>
            <p:nvPr/>
          </p:nvSpPr>
          <p:spPr bwMode="auto">
            <a:xfrm>
              <a:off x="6497638" y="2122488"/>
              <a:ext cx="1377950" cy="1587"/>
            </a:xfrm>
            <a:prstGeom prst="line">
              <a:avLst/>
            </a:prstGeom>
            <a:noFill/>
            <a:ln w="38100">
              <a:solidFill>
                <a:srgbClr val="33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4" name="Line 11"/>
            <p:cNvSpPr>
              <a:spLocks noChangeShapeType="1"/>
            </p:cNvSpPr>
            <p:nvPr/>
          </p:nvSpPr>
          <p:spPr bwMode="auto">
            <a:xfrm flipV="1">
              <a:off x="6748463" y="1417638"/>
              <a:ext cx="1587" cy="1520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5" name="Line 12"/>
            <p:cNvSpPr>
              <a:spLocks noChangeShapeType="1"/>
            </p:cNvSpPr>
            <p:nvPr/>
          </p:nvSpPr>
          <p:spPr bwMode="auto">
            <a:xfrm flipV="1">
              <a:off x="5834063" y="2225675"/>
              <a:ext cx="24796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26" name="Text Box 13"/>
            <p:cNvSpPr txBox="1">
              <a:spLocks noChangeArrowheads="1"/>
            </p:cNvSpPr>
            <p:nvPr/>
          </p:nvSpPr>
          <p:spPr bwMode="auto">
            <a:xfrm>
              <a:off x="6462713" y="1439863"/>
              <a:ext cx="3746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x’</a:t>
              </a:r>
            </a:p>
          </p:txBody>
        </p:sp>
        <p:sp>
          <p:nvSpPr>
            <p:cNvPr id="38927" name="Text Box 14"/>
            <p:cNvSpPr txBox="1">
              <a:spLocks noChangeArrowheads="1"/>
            </p:cNvSpPr>
            <p:nvPr/>
          </p:nvSpPr>
          <p:spPr bwMode="auto">
            <a:xfrm>
              <a:off x="7405688" y="2225675"/>
              <a:ext cx="311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/>
                <a:t>x</a:t>
              </a:r>
            </a:p>
          </p:txBody>
        </p:sp>
        <p:sp>
          <p:nvSpPr>
            <p:cNvPr id="38928" name="Text Box 15"/>
            <p:cNvSpPr txBox="1">
              <a:spLocks noChangeArrowheads="1"/>
            </p:cNvSpPr>
            <p:nvPr/>
          </p:nvSpPr>
          <p:spPr bwMode="auto">
            <a:xfrm>
              <a:off x="7143750" y="3152775"/>
              <a:ext cx="463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/>
                <a:t>slit</a:t>
              </a:r>
            </a:p>
          </p:txBody>
        </p:sp>
        <p:sp>
          <p:nvSpPr>
            <p:cNvPr id="38929" name="Rectangle 16" descr="Light downward diagonal"/>
            <p:cNvSpPr>
              <a:spLocks noChangeArrowheads="1"/>
            </p:cNvSpPr>
            <p:nvPr/>
          </p:nvSpPr>
          <p:spPr bwMode="auto">
            <a:xfrm>
              <a:off x="7118350" y="1430338"/>
              <a:ext cx="101600" cy="1520825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0" name="Rectangle 17" descr="Light downward diagonal"/>
            <p:cNvSpPr>
              <a:spLocks noChangeArrowheads="1"/>
            </p:cNvSpPr>
            <p:nvPr/>
          </p:nvSpPr>
          <p:spPr bwMode="auto">
            <a:xfrm rot="2418009">
              <a:off x="7131050" y="1200150"/>
              <a:ext cx="128588" cy="1985963"/>
            </a:xfrm>
            <a:prstGeom prst="rect">
              <a:avLst/>
            </a:prstGeom>
            <a:pattFill prst="ltDnDiag">
              <a:fgClr>
                <a:schemeClr val="accent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1" name="Line 18"/>
            <p:cNvSpPr>
              <a:spLocks noChangeShapeType="1"/>
            </p:cNvSpPr>
            <p:nvPr/>
          </p:nvSpPr>
          <p:spPr bwMode="auto">
            <a:xfrm>
              <a:off x="7218363" y="1427163"/>
              <a:ext cx="5588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2" name="Line 19"/>
            <p:cNvSpPr>
              <a:spLocks noChangeShapeType="1"/>
            </p:cNvSpPr>
            <p:nvPr/>
          </p:nvSpPr>
          <p:spPr bwMode="auto">
            <a:xfrm flipH="1" flipV="1">
              <a:off x="6608763" y="2954338"/>
              <a:ext cx="498475" cy="9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3" name="Line 20"/>
            <p:cNvSpPr>
              <a:spLocks noChangeShapeType="1"/>
            </p:cNvSpPr>
            <p:nvPr/>
          </p:nvSpPr>
          <p:spPr bwMode="auto">
            <a:xfrm flipV="1">
              <a:off x="6510338" y="2232025"/>
              <a:ext cx="1587" cy="682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34" name="Line 21"/>
            <p:cNvSpPr>
              <a:spLocks noChangeShapeType="1"/>
            </p:cNvSpPr>
            <p:nvPr/>
          </p:nvSpPr>
          <p:spPr bwMode="auto">
            <a:xfrm>
              <a:off x="7875588" y="1476375"/>
              <a:ext cx="1587" cy="7429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1" name="Text Box 28"/>
            <p:cNvSpPr txBox="1">
              <a:spLocks noChangeArrowheads="1"/>
            </p:cNvSpPr>
            <p:nvPr/>
          </p:nvSpPr>
          <p:spPr bwMode="auto">
            <a:xfrm>
              <a:off x="5880100" y="939800"/>
              <a:ext cx="2673350" cy="3667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/>
                <a:t>Influence of a drift space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53456" y="4114165"/>
            <a:ext cx="3006725" cy="2288794"/>
            <a:chOff x="5772912" y="3784981"/>
            <a:chExt cx="3006725" cy="2288794"/>
          </a:xfrm>
        </p:grpSpPr>
        <p:sp>
          <p:nvSpPr>
            <p:cNvPr id="38939" name="Text Box 26"/>
            <p:cNvSpPr txBox="1">
              <a:spLocks noChangeArrowheads="1"/>
            </p:cNvSpPr>
            <p:nvPr/>
          </p:nvSpPr>
          <p:spPr bwMode="auto">
            <a:xfrm>
              <a:off x="6832600" y="5707063"/>
              <a:ext cx="4635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/>
                <a:t>slit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5772912" y="3784981"/>
              <a:ext cx="3006725" cy="2282825"/>
              <a:chOff x="5791200" y="3565525"/>
              <a:chExt cx="3006725" cy="2282825"/>
            </a:xfrm>
          </p:grpSpPr>
          <p:sp>
            <p:nvSpPr>
              <p:cNvPr id="38935" name="Line 22"/>
              <p:cNvSpPr>
                <a:spLocks noChangeShapeType="1"/>
              </p:cNvSpPr>
              <p:nvPr/>
            </p:nvSpPr>
            <p:spPr bwMode="auto">
              <a:xfrm flipV="1">
                <a:off x="6705600" y="3995738"/>
                <a:ext cx="1588" cy="15208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6" name="Line 23"/>
              <p:cNvSpPr>
                <a:spLocks noChangeShapeType="1"/>
              </p:cNvSpPr>
              <p:nvPr/>
            </p:nvSpPr>
            <p:spPr bwMode="auto">
              <a:xfrm flipV="1">
                <a:off x="5791200" y="4803775"/>
                <a:ext cx="2479675" cy="15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37" name="Text Box 24"/>
              <p:cNvSpPr txBox="1">
                <a:spLocks noChangeArrowheads="1"/>
              </p:cNvSpPr>
              <p:nvPr/>
            </p:nvSpPr>
            <p:spPr bwMode="auto">
              <a:xfrm>
                <a:off x="6419850" y="4017963"/>
                <a:ext cx="374650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x’</a:t>
                </a:r>
              </a:p>
            </p:txBody>
          </p:sp>
          <p:sp>
            <p:nvSpPr>
              <p:cNvPr id="38938" name="Text Box 25"/>
              <p:cNvSpPr txBox="1">
                <a:spLocks noChangeArrowheads="1"/>
              </p:cNvSpPr>
              <p:nvPr/>
            </p:nvSpPr>
            <p:spPr bwMode="auto">
              <a:xfrm>
                <a:off x="7362825" y="4803775"/>
                <a:ext cx="311150" cy="366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 b="1"/>
                  <a:t>x</a:t>
                </a:r>
              </a:p>
            </p:txBody>
          </p:sp>
          <p:sp>
            <p:nvSpPr>
              <p:cNvPr id="38940" name="Rectangle 27" descr="Light downward diagonal"/>
              <p:cNvSpPr>
                <a:spLocks noChangeArrowheads="1"/>
              </p:cNvSpPr>
              <p:nvPr/>
            </p:nvSpPr>
            <p:spPr bwMode="auto">
              <a:xfrm rot="2418009">
                <a:off x="6981825" y="3862388"/>
                <a:ext cx="138113" cy="1985962"/>
              </a:xfrm>
              <a:prstGeom prst="rect">
                <a:avLst/>
              </a:prstGeom>
              <a:pattFill prst="ltDn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2" name="Rectangle 29" descr="Light downward diagonal"/>
              <p:cNvSpPr>
                <a:spLocks noChangeArrowheads="1"/>
              </p:cNvSpPr>
              <p:nvPr/>
            </p:nvSpPr>
            <p:spPr bwMode="auto">
              <a:xfrm rot="5400000">
                <a:off x="6988175" y="4075113"/>
                <a:ext cx="142875" cy="1447800"/>
              </a:xfrm>
              <a:prstGeom prst="rect">
                <a:avLst/>
              </a:prstGeom>
              <a:pattFill prst="ltDnDiag">
                <a:fgClr>
                  <a:schemeClr val="accent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3" name="Line 30"/>
              <p:cNvSpPr>
                <a:spLocks noChangeShapeType="1"/>
              </p:cNvSpPr>
              <p:nvPr/>
            </p:nvSpPr>
            <p:spPr bwMode="auto">
              <a:xfrm flipV="1">
                <a:off x="6351588" y="4926013"/>
                <a:ext cx="0" cy="609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4" name="Line 31"/>
              <p:cNvSpPr>
                <a:spLocks noChangeShapeType="1"/>
              </p:cNvSpPr>
              <p:nvPr/>
            </p:nvSpPr>
            <p:spPr bwMode="auto">
              <a:xfrm>
                <a:off x="7778750" y="4170363"/>
                <a:ext cx="0" cy="4873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945" name="Text Box 32"/>
              <p:cNvSpPr txBox="1">
                <a:spLocks noChangeArrowheads="1"/>
              </p:cNvSpPr>
              <p:nvPr/>
            </p:nvSpPr>
            <p:spPr bwMode="auto">
              <a:xfrm>
                <a:off x="6035675" y="3565525"/>
                <a:ext cx="2762250" cy="36671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800"/>
                  <a:t>Influence of a quadrupole</a:t>
                </a:r>
              </a:p>
            </p:txBody>
          </p:sp>
          <p:sp>
            <p:nvSpPr>
              <p:cNvPr id="38946" name="Line 33"/>
              <p:cNvSpPr>
                <a:spLocks noChangeShapeType="1"/>
              </p:cNvSpPr>
              <p:nvPr/>
            </p:nvSpPr>
            <p:spPr bwMode="auto">
              <a:xfrm>
                <a:off x="6351588" y="4621213"/>
                <a:ext cx="1414462" cy="0"/>
              </a:xfrm>
              <a:prstGeom prst="line">
                <a:avLst/>
              </a:prstGeom>
              <a:noFill/>
              <a:ln w="381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8947" name="Slide Number Placeholder 3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2E0AFB7-BA3C-48C4-9D4B-5F90D43DA5AB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7410" name="Freeform 2"/>
          <p:cNvSpPr>
            <a:spLocks/>
          </p:cNvSpPr>
          <p:nvPr/>
        </p:nvSpPr>
        <p:spPr bwMode="auto">
          <a:xfrm rot="-5400000">
            <a:off x="7945437" y="2722563"/>
            <a:ext cx="715963" cy="300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Freeform 3"/>
          <p:cNvSpPr>
            <a:spLocks/>
          </p:cNvSpPr>
          <p:nvPr/>
        </p:nvSpPr>
        <p:spPr bwMode="auto">
          <a:xfrm rot="-5400000">
            <a:off x="7831137" y="2913063"/>
            <a:ext cx="868363" cy="3762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Slit Method</a:t>
            </a: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2743200" y="3124200"/>
            <a:ext cx="2590800" cy="144780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334000" y="1905000"/>
            <a:ext cx="0" cy="3124200"/>
            <a:chOff x="3360" y="1392"/>
            <a:chExt cx="0" cy="1968"/>
          </a:xfrm>
        </p:grpSpPr>
        <p:sp>
          <p:nvSpPr>
            <p:cNvPr id="39975" name="Line 7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6" name="Line 8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44" name="Line 9"/>
          <p:cNvSpPr>
            <a:spLocks noChangeShapeType="1"/>
          </p:cNvSpPr>
          <p:nvPr/>
        </p:nvSpPr>
        <p:spPr bwMode="auto">
          <a:xfrm>
            <a:off x="8458200" y="2209800"/>
            <a:ext cx="0" cy="2819400"/>
          </a:xfrm>
          <a:prstGeom prst="line">
            <a:avLst/>
          </a:prstGeom>
          <a:noFill/>
          <a:ln w="7620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5410200" y="33528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9" name="Freeform 11"/>
          <p:cNvSpPr>
            <a:spLocks/>
          </p:cNvSpPr>
          <p:nvPr/>
        </p:nvSpPr>
        <p:spPr bwMode="auto">
          <a:xfrm rot="-5400000">
            <a:off x="7503319" y="3088481"/>
            <a:ext cx="1219200" cy="681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Freeform 12"/>
          <p:cNvSpPr>
            <a:spLocks/>
          </p:cNvSpPr>
          <p:nvPr/>
        </p:nvSpPr>
        <p:spPr bwMode="auto">
          <a:xfrm>
            <a:off x="7391400" y="3048000"/>
            <a:ext cx="1062038" cy="1530350"/>
          </a:xfrm>
          <a:custGeom>
            <a:avLst/>
            <a:gdLst>
              <a:gd name="T0" fmla="*/ 645 w 669"/>
              <a:gd name="T1" fmla="*/ 964 h 964"/>
              <a:gd name="T2" fmla="*/ 547 w 669"/>
              <a:gd name="T3" fmla="*/ 655 h 964"/>
              <a:gd name="T4" fmla="*/ 2 w 669"/>
              <a:gd name="T5" fmla="*/ 453 h 964"/>
              <a:gd name="T6" fmla="*/ 562 w 669"/>
              <a:gd name="T7" fmla="*/ 248 h 964"/>
              <a:gd name="T8" fmla="*/ 643 w 669"/>
              <a:gd name="T9" fmla="*/ 0 h 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9"/>
              <a:gd name="T16" fmla="*/ 0 h 964"/>
              <a:gd name="T17" fmla="*/ 669 w 669"/>
              <a:gd name="T18" fmla="*/ 964 h 9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9" h="964">
                <a:moveTo>
                  <a:pt x="645" y="964"/>
                </a:moveTo>
                <a:cubicBezTo>
                  <a:pt x="630" y="913"/>
                  <a:pt x="654" y="740"/>
                  <a:pt x="547" y="655"/>
                </a:cubicBezTo>
                <a:cubicBezTo>
                  <a:pt x="440" y="570"/>
                  <a:pt x="0" y="520"/>
                  <a:pt x="2" y="453"/>
                </a:cubicBezTo>
                <a:cubicBezTo>
                  <a:pt x="4" y="385"/>
                  <a:pt x="454" y="324"/>
                  <a:pt x="562" y="248"/>
                </a:cubicBezTo>
                <a:cubicBezTo>
                  <a:pt x="669" y="173"/>
                  <a:pt x="626" y="52"/>
                  <a:pt x="643" y="0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Freeform 13"/>
          <p:cNvSpPr>
            <a:spLocks/>
          </p:cNvSpPr>
          <p:nvPr/>
        </p:nvSpPr>
        <p:spPr bwMode="auto">
          <a:xfrm rot="-5400000">
            <a:off x="7503319" y="3698081"/>
            <a:ext cx="1219200" cy="681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Freeform 14"/>
          <p:cNvSpPr>
            <a:spLocks/>
          </p:cNvSpPr>
          <p:nvPr/>
        </p:nvSpPr>
        <p:spPr bwMode="auto">
          <a:xfrm rot="-5400000">
            <a:off x="7793037" y="4094163"/>
            <a:ext cx="868363" cy="4524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Freeform 15"/>
          <p:cNvSpPr>
            <a:spLocks/>
          </p:cNvSpPr>
          <p:nvPr/>
        </p:nvSpPr>
        <p:spPr bwMode="auto">
          <a:xfrm rot="-5400000">
            <a:off x="7945437" y="4398963"/>
            <a:ext cx="715963" cy="300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Oval 16"/>
          <p:cNvSpPr>
            <a:spLocks noChangeArrowheads="1"/>
          </p:cNvSpPr>
          <p:nvPr/>
        </p:nvSpPr>
        <p:spPr bwMode="auto">
          <a:xfrm>
            <a:off x="5410200" y="3505200"/>
            <a:ext cx="609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Oval 17"/>
          <p:cNvSpPr>
            <a:spLocks noChangeArrowheads="1"/>
          </p:cNvSpPr>
          <p:nvPr/>
        </p:nvSpPr>
        <p:spPr bwMode="auto">
          <a:xfrm>
            <a:off x="5410200" y="3657600"/>
            <a:ext cx="685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334000" y="2057400"/>
            <a:ext cx="0" cy="3124200"/>
            <a:chOff x="3360" y="1392"/>
            <a:chExt cx="0" cy="1968"/>
          </a:xfrm>
        </p:grpSpPr>
        <p:sp>
          <p:nvSpPr>
            <p:cNvPr id="39973" name="Line 1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4" name="Line 2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334000" y="2209800"/>
            <a:ext cx="0" cy="3124200"/>
            <a:chOff x="3360" y="1392"/>
            <a:chExt cx="0" cy="1968"/>
          </a:xfrm>
        </p:grpSpPr>
        <p:sp>
          <p:nvSpPr>
            <p:cNvPr id="39971" name="Line 22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2" name="Line 23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5334000" y="2362200"/>
            <a:ext cx="0" cy="3124200"/>
            <a:chOff x="3360" y="1392"/>
            <a:chExt cx="0" cy="1968"/>
          </a:xfrm>
        </p:grpSpPr>
        <p:sp>
          <p:nvSpPr>
            <p:cNvPr id="39969" name="Line 2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0" name="Line 2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5" name="Oval 27"/>
          <p:cNvSpPr>
            <a:spLocks noChangeArrowheads="1"/>
          </p:cNvSpPr>
          <p:nvPr/>
        </p:nvSpPr>
        <p:spPr bwMode="auto">
          <a:xfrm>
            <a:off x="5410200" y="3733800"/>
            <a:ext cx="838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5334000" y="2514600"/>
            <a:ext cx="0" cy="3124200"/>
            <a:chOff x="3360" y="1392"/>
            <a:chExt cx="0" cy="1968"/>
          </a:xfrm>
        </p:grpSpPr>
        <p:sp>
          <p:nvSpPr>
            <p:cNvPr id="39967" name="Line 29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8" name="Line 30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39" name="Oval 31"/>
          <p:cNvSpPr>
            <a:spLocks noChangeArrowheads="1"/>
          </p:cNvSpPr>
          <p:nvPr/>
        </p:nvSpPr>
        <p:spPr bwMode="auto">
          <a:xfrm>
            <a:off x="5410200" y="38862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0" name="Oval 32"/>
          <p:cNvSpPr>
            <a:spLocks noChangeArrowheads="1"/>
          </p:cNvSpPr>
          <p:nvPr/>
        </p:nvSpPr>
        <p:spPr bwMode="auto">
          <a:xfrm>
            <a:off x="5410200" y="4114800"/>
            <a:ext cx="762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41" name="Oval 33"/>
          <p:cNvSpPr>
            <a:spLocks noChangeArrowheads="1"/>
          </p:cNvSpPr>
          <p:nvPr/>
        </p:nvSpPr>
        <p:spPr bwMode="auto">
          <a:xfrm>
            <a:off x="5410200" y="4267200"/>
            <a:ext cx="6096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5334000" y="2667000"/>
            <a:ext cx="0" cy="3124200"/>
            <a:chOff x="3360" y="1392"/>
            <a:chExt cx="0" cy="1968"/>
          </a:xfrm>
        </p:grpSpPr>
        <p:sp>
          <p:nvSpPr>
            <p:cNvPr id="39965" name="Line 35"/>
            <p:cNvSpPr>
              <a:spLocks noChangeShapeType="1"/>
            </p:cNvSpPr>
            <p:nvPr/>
          </p:nvSpPr>
          <p:spPr bwMode="auto">
            <a:xfrm flipV="1">
              <a:off x="3360" y="1392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66" name="Line 36"/>
            <p:cNvSpPr>
              <a:spLocks noChangeShapeType="1"/>
            </p:cNvSpPr>
            <p:nvPr/>
          </p:nvSpPr>
          <p:spPr bwMode="auto">
            <a:xfrm flipV="1">
              <a:off x="3360" y="2448"/>
              <a:ext cx="0" cy="91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7445" name="Picture 3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4188" y="1743075"/>
            <a:ext cx="4446587" cy="4495800"/>
          </a:xfrm>
          <a:noFill/>
        </p:spPr>
      </p:pic>
      <p:sp>
        <p:nvSpPr>
          <p:cNvPr id="39964" name="Slide Number Placeholder 3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9850910-839D-4114-856E-5BDC91B79DD9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8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9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0 L 0.3 -0.08889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9" presetClass="entr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0.30833 -0.08889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" presetClass="entr" presetSubtype="8" fill="hold" grpId="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9" presetClass="exit" presetSubtype="0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44444E-6 L 0.30833 -0.06666 " pathEditMode="relative" rAng="0" ptsTypes="AA">
                                      <p:cBhvr>
                                        <p:cTn id="79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" presetClass="entr" presetSubtype="8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500"/>
                            </p:stCondLst>
                            <p:childTnLst>
                              <p:par>
                                <p:cTn id="99" presetID="9" presetClass="exit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000"/>
                            </p:stCondLst>
                            <p:childTnLst>
                              <p:par>
                                <p:cTn id="10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30833 -0.03334 " pathEditMode="relative" rAng="0" ptsTypes="AA">
                                      <p:cBhvr>
                                        <p:cTn id="107" dur="500" fill="hold"/>
                                        <p:tgtEl>
                                          <p:spTgt spid="174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500"/>
                            </p:stCondLst>
                            <p:childTnLst>
                              <p:par>
                                <p:cTn id="109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0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000"/>
                            </p:stCondLst>
                            <p:childTnLst>
                              <p:par>
                                <p:cTn id="1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000"/>
                            </p:stCondLst>
                            <p:childTnLst>
                              <p:par>
                                <p:cTn id="122" presetID="2" presetClass="entr" presetSubtype="8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500"/>
                            </p:stCondLst>
                            <p:childTnLst>
                              <p:par>
                                <p:cTn id="127" presetID="9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556 L 0.30834 0.0055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7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17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0" presetID="2" presetClass="entr" presetSubtype="8" fill="hold" grpId="1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5" presetID="9" presetClass="exit" presetSubtype="0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11111E-6 L 0.30833 0.02222 " pathEditMode="relative" rAng="0" ptsTypes="AA">
                                      <p:cBhvr>
                                        <p:cTn id="163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65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6" dur="500"/>
                                        <p:tgtEl>
                                          <p:spTgt spid="17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2" presetID="2" presetClass="entr" presetSubtype="8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77" presetID="9" presetClass="exit" presetSubtype="0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8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30833 0.03334 " pathEditMode="relative" rAng="0" ptsTypes="AA">
                                      <p:cBhvr>
                                        <p:cTn id="184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" y="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86" presetID="3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7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9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17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3" grpId="0" animBg="1"/>
      <p:bldP spid="17413" grpId="1" animBg="1"/>
      <p:bldP spid="17413" grpId="2" animBg="1"/>
      <p:bldP spid="17413" grpId="3" animBg="1"/>
      <p:bldP spid="17413" grpId="4" animBg="1"/>
      <p:bldP spid="17413" grpId="5" animBg="1"/>
      <p:bldP spid="17413" grpId="6" animBg="1"/>
      <p:bldP spid="17413" grpId="7" animBg="1"/>
      <p:bldP spid="17413" grpId="8" animBg="1"/>
      <p:bldP spid="17413" grpId="9" animBg="1"/>
      <p:bldP spid="17413" grpId="10" animBg="1"/>
      <p:bldP spid="17413" grpId="11" animBg="1"/>
      <p:bldP spid="17413" grpId="12" animBg="1"/>
      <p:bldP spid="17413" grpId="13" animBg="1"/>
      <p:bldP spid="17413" grpId="14" animBg="1"/>
      <p:bldP spid="17413" grpId="15" animBg="1"/>
      <p:bldP spid="17418" grpId="0" animBg="1"/>
      <p:bldP spid="17418" grpId="1" animBg="1"/>
      <p:bldP spid="17418" grpId="2" animBg="1"/>
      <p:bldP spid="17419" grpId="0" animBg="1"/>
      <p:bldP spid="17420" grpId="0" animBg="1"/>
      <p:bldP spid="17421" grpId="0" animBg="1"/>
      <p:bldP spid="17422" grpId="0" animBg="1"/>
      <p:bldP spid="17423" grpId="0" animBg="1"/>
      <p:bldP spid="17424" grpId="0" animBg="1"/>
      <p:bldP spid="17424" grpId="1" animBg="1"/>
      <p:bldP spid="17424" grpId="2" animBg="1"/>
      <p:bldP spid="17425" grpId="0" animBg="1"/>
      <p:bldP spid="17425" grpId="1" animBg="1"/>
      <p:bldP spid="17425" grpId="2" animBg="1"/>
      <p:bldP spid="17435" grpId="0" animBg="1"/>
      <p:bldP spid="17435" grpId="1" animBg="1"/>
      <p:bldP spid="17435" grpId="2" animBg="1"/>
      <p:bldP spid="17439" grpId="0" animBg="1"/>
      <p:bldP spid="17439" grpId="1" animBg="1"/>
      <p:bldP spid="17439" grpId="2" animBg="1"/>
      <p:bldP spid="17440" grpId="0" animBg="1"/>
      <p:bldP spid="17440" grpId="1" animBg="1"/>
      <p:bldP spid="17440" grpId="2" animBg="1"/>
      <p:bldP spid="17441" grpId="0" animBg="1"/>
      <p:bldP spid="17441" grpId="1" animBg="1"/>
      <p:bldP spid="17441" grpId="2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Phase Space Scanner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U. Raich, CERN BE/BI African School of Physics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6065A6-5EC3-4136-95D8-C1746DF0118F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6" name="Content Placeholder 5" descr="DSCN017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5574" y="1485900"/>
            <a:ext cx="6292851" cy="4719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Waiting for Godot</a:t>
            </a: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374650" y="2185289"/>
          <a:ext cx="4243388" cy="3179763"/>
        </p:xfrm>
        <a:graphic>
          <a:graphicData uri="http://schemas.openxmlformats.org/presentationml/2006/ole">
            <p:oleObj spid="_x0000_s1026" name="Picture" r:id="rId3" imgW="5477889" imgH="4105488" progId="Word.Picture.8">
              <p:embed/>
            </p:oleObj>
          </a:graphicData>
        </a:graphic>
      </p:graphicFrame>
      <p:sp>
        <p:nvSpPr>
          <p:cNvPr id="1029" name="Rectangle 4"/>
          <p:cNvSpPr>
            <a:spLocks noChangeArrowheads="1"/>
          </p:cNvSpPr>
          <p:nvPr/>
        </p:nvSpPr>
        <p:spPr bwMode="auto">
          <a:xfrm rot="-5400000">
            <a:off x="5607844" y="2232819"/>
            <a:ext cx="1898650" cy="563562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/>
              <a:t>RFQ</a:t>
            </a:r>
          </a:p>
        </p:txBody>
      </p:sp>
      <p:sp>
        <p:nvSpPr>
          <p:cNvPr id="1030" name="Line 5"/>
          <p:cNvSpPr>
            <a:spLocks noChangeShapeType="1"/>
          </p:cNvSpPr>
          <p:nvPr/>
        </p:nvSpPr>
        <p:spPr bwMode="auto">
          <a:xfrm>
            <a:off x="6294438" y="3568700"/>
            <a:ext cx="0" cy="1354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6"/>
          <p:cNvSpPr>
            <a:spLocks noChangeShapeType="1"/>
          </p:cNvSpPr>
          <p:nvPr/>
        </p:nvSpPr>
        <p:spPr bwMode="auto">
          <a:xfrm>
            <a:off x="6311900" y="3586163"/>
            <a:ext cx="509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7"/>
          <p:cNvSpPr>
            <a:spLocks noChangeShapeType="1"/>
          </p:cNvSpPr>
          <p:nvPr/>
        </p:nvSpPr>
        <p:spPr bwMode="auto">
          <a:xfrm>
            <a:off x="6804025" y="3551238"/>
            <a:ext cx="0" cy="38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Line 8"/>
          <p:cNvSpPr>
            <a:spLocks noChangeShapeType="1"/>
          </p:cNvSpPr>
          <p:nvPr/>
        </p:nvSpPr>
        <p:spPr bwMode="auto">
          <a:xfrm>
            <a:off x="6784975" y="3938588"/>
            <a:ext cx="985838" cy="877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Line 9"/>
          <p:cNvSpPr>
            <a:spLocks noChangeShapeType="1"/>
          </p:cNvSpPr>
          <p:nvPr/>
        </p:nvSpPr>
        <p:spPr bwMode="auto">
          <a:xfrm>
            <a:off x="6780213" y="4371975"/>
            <a:ext cx="792162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Line 10"/>
          <p:cNvSpPr>
            <a:spLocks noChangeShapeType="1"/>
          </p:cNvSpPr>
          <p:nvPr/>
        </p:nvSpPr>
        <p:spPr bwMode="auto">
          <a:xfrm flipH="1">
            <a:off x="7578725" y="4833938"/>
            <a:ext cx="211138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Line 11"/>
          <p:cNvSpPr>
            <a:spLocks noChangeShapeType="1"/>
          </p:cNvSpPr>
          <p:nvPr/>
        </p:nvSpPr>
        <p:spPr bwMode="auto">
          <a:xfrm>
            <a:off x="6786563" y="4395788"/>
            <a:ext cx="0" cy="527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Line 12"/>
          <p:cNvSpPr>
            <a:spLocks noChangeShapeType="1"/>
          </p:cNvSpPr>
          <p:nvPr/>
        </p:nvSpPr>
        <p:spPr bwMode="auto">
          <a:xfrm>
            <a:off x="6294438" y="4905375"/>
            <a:ext cx="474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AutoShape 13"/>
          <p:cNvSpPr>
            <a:spLocks noChangeArrowheads="1"/>
          </p:cNvSpPr>
          <p:nvPr/>
        </p:nvSpPr>
        <p:spPr bwMode="auto">
          <a:xfrm>
            <a:off x="6278563" y="544513"/>
            <a:ext cx="485775" cy="976312"/>
          </a:xfrm>
          <a:prstGeom prst="downArrow">
            <a:avLst>
              <a:gd name="adj1" fmla="val 50000"/>
              <a:gd name="adj2" fmla="val 50245"/>
            </a:avLst>
          </a:prstGeom>
          <a:solidFill>
            <a:srgbClr val="CCFF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9" name="Text Box 14"/>
          <p:cNvSpPr txBox="1">
            <a:spLocks noChangeArrowheads="1"/>
          </p:cNvSpPr>
          <p:nvPr/>
        </p:nvSpPr>
        <p:spPr bwMode="auto">
          <a:xfrm>
            <a:off x="6797675" y="787400"/>
            <a:ext cx="14922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/>
              <a:t>Proton beam</a:t>
            </a:r>
          </a:p>
        </p:txBody>
      </p:sp>
      <p:sp>
        <p:nvSpPr>
          <p:cNvPr id="1040" name="Rectangle 15"/>
          <p:cNvSpPr>
            <a:spLocks noChangeArrowheads="1"/>
          </p:cNvSpPr>
          <p:nvPr/>
        </p:nvSpPr>
        <p:spPr bwMode="auto">
          <a:xfrm>
            <a:off x="6330950" y="5046663"/>
            <a:ext cx="420688" cy="5969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/>
              <a:t>FC</a:t>
            </a:r>
          </a:p>
        </p:txBody>
      </p:sp>
      <p:sp>
        <p:nvSpPr>
          <p:cNvPr id="1041" name="Rectangle 16"/>
          <p:cNvSpPr>
            <a:spLocks noChangeArrowheads="1"/>
          </p:cNvSpPr>
          <p:nvPr/>
        </p:nvSpPr>
        <p:spPr bwMode="auto">
          <a:xfrm rot="-3103832">
            <a:off x="7787481" y="4918869"/>
            <a:ext cx="420688" cy="596900"/>
          </a:xfrm>
          <a:prstGeom prst="rect">
            <a:avLst/>
          </a:prstGeom>
          <a:solidFill>
            <a:srgbClr val="CCFFCC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r>
              <a:rPr lang="en-GB" sz="1800"/>
              <a:t>FC</a:t>
            </a:r>
          </a:p>
        </p:txBody>
      </p:sp>
      <p:sp>
        <p:nvSpPr>
          <p:cNvPr id="1042" name="Rectangle 17"/>
          <p:cNvSpPr>
            <a:spLocks noChangeArrowheads="1"/>
          </p:cNvSpPr>
          <p:nvPr/>
        </p:nvSpPr>
        <p:spPr bwMode="auto">
          <a:xfrm>
            <a:off x="5732463" y="3781425"/>
            <a:ext cx="1811337" cy="773113"/>
          </a:xfrm>
          <a:prstGeom prst="rect">
            <a:avLst/>
          </a:prstGeom>
          <a:solidFill>
            <a:srgbClr val="0000FF">
              <a:alpha val="23921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1800"/>
              <a:t>Spectrometer</a:t>
            </a:r>
          </a:p>
          <a:p>
            <a:r>
              <a:rPr lang="en-GB" sz="1800"/>
              <a:t>magnet</a:t>
            </a:r>
          </a:p>
        </p:txBody>
      </p:sp>
      <p:sp>
        <p:nvSpPr>
          <p:cNvPr id="1043" name="Text Box 18"/>
          <p:cNvSpPr txBox="1">
            <a:spLocks noChangeArrowheads="1"/>
          </p:cNvSpPr>
          <p:nvPr/>
        </p:nvSpPr>
        <p:spPr bwMode="auto">
          <a:xfrm>
            <a:off x="6940550" y="2122488"/>
            <a:ext cx="1974850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/>
              <a:t>Testing the </a:t>
            </a:r>
          </a:p>
          <a:p>
            <a:r>
              <a:rPr lang="en-GB" sz="1800"/>
              <a:t>decelerating RFQ</a:t>
            </a:r>
          </a:p>
        </p:txBody>
      </p:sp>
      <p:pic>
        <p:nvPicPr>
          <p:cNvPr id="70675" name="Picture 19" descr="nobea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919" y="1960435"/>
            <a:ext cx="4602162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" name="Slide Number Placeholder 2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C42258-9F15-4A49-A7C5-8048F91EA90B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706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smtClean="0"/>
              <a:t>Moving slit emittance measurement</a:t>
            </a:r>
            <a:endParaRPr lang="en-GB" sz="2400" smtClean="0"/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8362"/>
            <a:ext cx="9144000" cy="3713798"/>
          </a:xfrm>
        </p:spPr>
        <p:txBody>
          <a:bodyPr/>
          <a:lstStyle/>
          <a:p>
            <a:pPr eaLnBrk="1" hangingPunct="1"/>
            <a:r>
              <a:rPr lang="en-GB" dirty="0" smtClean="0"/>
              <a:t>Position resolution given by slit size and displacement</a:t>
            </a:r>
          </a:p>
          <a:p>
            <a:pPr eaLnBrk="1" hangingPunct="1"/>
            <a:r>
              <a:rPr lang="en-GB" dirty="0" smtClean="0"/>
              <a:t>Angle resolution depends on resolution of profile measurement device and drift distance</a:t>
            </a:r>
          </a:p>
          <a:p>
            <a:pPr eaLnBrk="1" hangingPunct="1"/>
            <a:r>
              <a:rPr lang="en-GB" dirty="0" smtClean="0"/>
              <a:t>High position resolution </a:t>
            </a:r>
            <a:r>
              <a:rPr lang="en-GB" dirty="0" smtClean="0">
                <a:cs typeface="Arial" charset="0"/>
              </a:rPr>
              <a:t>→ many slit positions → slow</a:t>
            </a:r>
          </a:p>
          <a:p>
            <a:pPr eaLnBrk="1" hangingPunct="1"/>
            <a:r>
              <a:rPr lang="en-GB" dirty="0" smtClean="0">
                <a:cs typeface="Arial" charset="0"/>
              </a:rPr>
              <a:t>Shot to shot differences result in measurement errors</a:t>
            </a:r>
          </a:p>
        </p:txBody>
      </p:sp>
      <p:sp>
        <p:nvSpPr>
          <p:cNvPr id="409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0E7BC4-EB18-4C02-94CD-51F7F054B1C5}" type="slidenum">
              <a:rPr lang="en-US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smtClean="0"/>
              <a:t>Single pulse emittance measurement</a:t>
            </a:r>
            <a:endParaRPr lang="en-GB" sz="2400" smtClean="0"/>
          </a:p>
        </p:txBody>
      </p:sp>
      <p:pic>
        <p:nvPicPr>
          <p:cNvPr id="41988" name="Picture 3" descr="dscf034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3375" y="3619183"/>
            <a:ext cx="3309938" cy="2482850"/>
          </a:xfrm>
          <a:noFill/>
        </p:spPr>
      </p:pic>
      <p:pic>
        <p:nvPicPr>
          <p:cNvPr id="4198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8801" y="3516440"/>
            <a:ext cx="245745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7" descr="dscf03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6675" y="4051300"/>
            <a:ext cx="2727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" name="Group 21"/>
          <p:cNvGrpSpPr/>
          <p:nvPr/>
        </p:nvGrpSpPr>
        <p:grpSpPr>
          <a:xfrm>
            <a:off x="506413" y="1386523"/>
            <a:ext cx="8109204" cy="2266251"/>
            <a:chOff x="506413" y="965899"/>
            <a:chExt cx="8109204" cy="2266251"/>
          </a:xfrm>
        </p:grpSpPr>
        <p:sp>
          <p:nvSpPr>
            <p:cNvPr id="41990" name="Text Box 5"/>
            <p:cNvSpPr txBox="1">
              <a:spLocks noChangeArrowheads="1"/>
            </p:cNvSpPr>
            <p:nvPr/>
          </p:nvSpPr>
          <p:spPr bwMode="auto">
            <a:xfrm>
              <a:off x="1348042" y="2552319"/>
              <a:ext cx="1017587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/>
                <a:t>Kickers</a:t>
              </a:r>
              <a:endParaRPr lang="en-GB" dirty="0"/>
            </a:p>
          </p:txBody>
        </p:sp>
        <p:sp>
          <p:nvSpPr>
            <p:cNvPr id="41991" name="Text Box 6"/>
            <p:cNvSpPr txBox="1">
              <a:spLocks noChangeArrowheads="1"/>
            </p:cNvSpPr>
            <p:nvPr/>
          </p:nvSpPr>
          <p:spPr bwMode="auto">
            <a:xfrm>
              <a:off x="4179888" y="2625725"/>
              <a:ext cx="495300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/>
                <a:t>slit</a:t>
              </a:r>
              <a:endParaRPr lang="en-GB"/>
            </a:p>
          </p:txBody>
        </p:sp>
        <p:sp>
          <p:nvSpPr>
            <p:cNvPr id="41993" name="Text Box 8"/>
            <p:cNvSpPr txBox="1">
              <a:spLocks noChangeArrowheads="1"/>
            </p:cNvSpPr>
            <p:nvPr/>
          </p:nvSpPr>
          <p:spPr bwMode="auto">
            <a:xfrm>
              <a:off x="7456742" y="2835275"/>
              <a:ext cx="1158875" cy="3968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err="1"/>
                <a:t>SEMgrid</a:t>
              </a:r>
              <a:endParaRPr lang="en-GB" dirty="0"/>
            </a:p>
          </p:txBody>
        </p:sp>
        <p:sp>
          <p:nvSpPr>
            <p:cNvPr id="41994" name="Rectangle 9"/>
            <p:cNvSpPr>
              <a:spLocks noChangeArrowheads="1"/>
            </p:cNvSpPr>
            <p:nvPr/>
          </p:nvSpPr>
          <p:spPr bwMode="auto">
            <a:xfrm>
              <a:off x="1123950" y="1878013"/>
              <a:ext cx="803275" cy="420687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5" name="Rectangle 10"/>
            <p:cNvSpPr>
              <a:spLocks noChangeArrowheads="1"/>
            </p:cNvSpPr>
            <p:nvPr/>
          </p:nvSpPr>
          <p:spPr bwMode="auto">
            <a:xfrm>
              <a:off x="2870200" y="1770063"/>
              <a:ext cx="803275" cy="420687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6" name="Line 11"/>
            <p:cNvSpPr>
              <a:spLocks noChangeShapeType="1"/>
            </p:cNvSpPr>
            <p:nvPr/>
          </p:nvSpPr>
          <p:spPr bwMode="auto">
            <a:xfrm>
              <a:off x="506413" y="2087563"/>
              <a:ext cx="8778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7" name="Line 12"/>
            <p:cNvSpPr>
              <a:spLocks noChangeShapeType="1"/>
            </p:cNvSpPr>
            <p:nvPr/>
          </p:nvSpPr>
          <p:spPr bwMode="auto">
            <a:xfrm flipH="1">
              <a:off x="1358900" y="1952625"/>
              <a:ext cx="2001838" cy="136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8" name="Line 13"/>
            <p:cNvSpPr>
              <a:spLocks noChangeShapeType="1"/>
            </p:cNvSpPr>
            <p:nvPr/>
          </p:nvSpPr>
          <p:spPr bwMode="auto">
            <a:xfrm>
              <a:off x="3386138" y="1952625"/>
              <a:ext cx="9017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99" name="Rectangle 14"/>
            <p:cNvSpPr>
              <a:spLocks noChangeArrowheads="1"/>
            </p:cNvSpPr>
            <p:nvPr/>
          </p:nvSpPr>
          <p:spPr bwMode="auto">
            <a:xfrm>
              <a:off x="4275138" y="1520825"/>
              <a:ext cx="111125" cy="36988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0" name="Rectangle 15"/>
            <p:cNvSpPr>
              <a:spLocks noChangeArrowheads="1"/>
            </p:cNvSpPr>
            <p:nvPr/>
          </p:nvSpPr>
          <p:spPr bwMode="auto">
            <a:xfrm>
              <a:off x="4278313" y="2006600"/>
              <a:ext cx="111125" cy="369888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1" name="Line 16"/>
            <p:cNvSpPr>
              <a:spLocks noChangeShapeType="1"/>
            </p:cNvSpPr>
            <p:nvPr/>
          </p:nvSpPr>
          <p:spPr bwMode="auto">
            <a:xfrm flipV="1">
              <a:off x="4349750" y="1816100"/>
              <a:ext cx="2644775" cy="123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2" name="Line 17"/>
            <p:cNvSpPr>
              <a:spLocks noChangeShapeType="1"/>
            </p:cNvSpPr>
            <p:nvPr/>
          </p:nvSpPr>
          <p:spPr bwMode="auto">
            <a:xfrm>
              <a:off x="4362450" y="1952625"/>
              <a:ext cx="2643188" cy="1349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3" name="Line 18"/>
            <p:cNvSpPr>
              <a:spLocks noChangeShapeType="1"/>
            </p:cNvSpPr>
            <p:nvPr/>
          </p:nvSpPr>
          <p:spPr bwMode="auto">
            <a:xfrm>
              <a:off x="8062214" y="1451801"/>
              <a:ext cx="11113" cy="1074737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04" name="Text Box 19"/>
            <p:cNvSpPr txBox="1">
              <a:spLocks noChangeArrowheads="1"/>
            </p:cNvSpPr>
            <p:nvPr/>
          </p:nvSpPr>
          <p:spPr bwMode="auto">
            <a:xfrm>
              <a:off x="6266561" y="965899"/>
              <a:ext cx="1665288" cy="7016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dirty="0"/>
                <a:t>Every 100 ns</a:t>
              </a:r>
            </a:p>
            <a:p>
              <a:pPr algn="l"/>
              <a:r>
                <a:rPr lang="en-GB" dirty="0"/>
                <a:t>a new profile</a:t>
              </a:r>
            </a:p>
          </p:txBody>
        </p:sp>
      </p:grpSp>
      <p:sp>
        <p:nvSpPr>
          <p:cNvPr id="42005" name="Slide Number Placeholder 20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5DB306A-26A7-48FC-906B-2E6F2B2E17F9}" type="slidenum">
              <a:rPr lang="en-US"/>
              <a:pPr/>
              <a:t>41</a:t>
            </a:fld>
            <a:endParaRPr lang="en-US"/>
          </a:p>
        </p:txBody>
      </p:sp>
      <p:sp>
        <p:nvSpPr>
          <p:cNvPr id="23" name="Rectangle 106"/>
          <p:cNvSpPr>
            <a:spLocks noChangeArrowheads="1"/>
          </p:cNvSpPr>
          <p:nvPr/>
        </p:nvSpPr>
        <p:spPr bwMode="auto">
          <a:xfrm>
            <a:off x="4722940" y="2131378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  <p:sp>
        <p:nvSpPr>
          <p:cNvPr id="24" name="Rectangle 106"/>
          <p:cNvSpPr>
            <a:spLocks noChangeArrowheads="1"/>
          </p:cNvSpPr>
          <p:nvPr/>
        </p:nvSpPr>
        <p:spPr bwMode="auto">
          <a:xfrm>
            <a:off x="6332284" y="2167954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>
            <a:cxnSpLocks noChangeShapeType="1"/>
          </p:cNvCxnSpPr>
          <p:nvPr/>
        </p:nvCxnSpPr>
        <p:spPr bwMode="auto">
          <a:xfrm rot="10800000" flipV="1">
            <a:off x="5538788" y="4398963"/>
            <a:ext cx="1638300" cy="1019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47" name="Rectangle 75"/>
          <p:cNvSpPr>
            <a:spLocks noChangeArrowheads="1"/>
          </p:cNvSpPr>
          <p:nvPr/>
        </p:nvSpPr>
        <p:spPr bwMode="auto">
          <a:xfrm>
            <a:off x="5554663" y="4157663"/>
            <a:ext cx="1863725" cy="569912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4" name="Straight Connector 53"/>
          <p:cNvCxnSpPr>
            <a:cxnSpLocks noChangeShapeType="1"/>
          </p:cNvCxnSpPr>
          <p:nvPr/>
        </p:nvCxnSpPr>
        <p:spPr bwMode="auto">
          <a:xfrm rot="5400000">
            <a:off x="3657600" y="4433888"/>
            <a:ext cx="1673225" cy="98425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49" name="Rectangle 56"/>
          <p:cNvSpPr>
            <a:spLocks noChangeArrowheads="1"/>
          </p:cNvSpPr>
          <p:nvPr/>
        </p:nvSpPr>
        <p:spPr bwMode="auto">
          <a:xfrm>
            <a:off x="3519488" y="4019550"/>
            <a:ext cx="552450" cy="1931988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Transformation in Phase Space</a:t>
            </a:r>
          </a:p>
        </p:txBody>
      </p:sp>
      <p:sp>
        <p:nvSpPr>
          <p:cNvPr id="615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 Raich, CERN BE/BI African School of Physics 2010</a:t>
            </a:r>
            <a:endParaRPr lang="en-US" dirty="0" smtClean="0"/>
          </a:p>
        </p:txBody>
      </p:sp>
      <p:cxnSp>
        <p:nvCxnSpPr>
          <p:cNvPr id="6152" name="Straight Connector 17"/>
          <p:cNvCxnSpPr>
            <a:cxnSpLocks noChangeShapeType="1"/>
          </p:cNvCxnSpPr>
          <p:nvPr/>
        </p:nvCxnSpPr>
        <p:spPr bwMode="auto">
          <a:xfrm>
            <a:off x="1733550" y="4940300"/>
            <a:ext cx="15541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53" name="Straight Arrow Connector 18"/>
          <p:cNvCxnSpPr>
            <a:cxnSpLocks noChangeShapeType="1"/>
          </p:cNvCxnSpPr>
          <p:nvPr/>
        </p:nvCxnSpPr>
        <p:spPr bwMode="auto">
          <a:xfrm rot="5400000" flipH="1" flipV="1">
            <a:off x="1616075" y="491490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54" name="TextBox 20"/>
          <p:cNvSpPr txBox="1">
            <a:spLocks noChangeArrowheads="1"/>
          </p:cNvSpPr>
          <p:nvPr/>
        </p:nvSpPr>
        <p:spPr bwMode="auto">
          <a:xfrm>
            <a:off x="1971675" y="406558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55" name="TextBox 21"/>
          <p:cNvSpPr txBox="1">
            <a:spLocks noChangeArrowheads="1"/>
          </p:cNvSpPr>
          <p:nvPr/>
        </p:nvSpPr>
        <p:spPr bwMode="auto">
          <a:xfrm>
            <a:off x="3000375" y="5000625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 rot="5400000">
            <a:off x="1777207" y="4847431"/>
            <a:ext cx="2208212" cy="3492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0" y="4038600"/>
            <a:ext cx="1785938" cy="1685925"/>
            <a:chOff x="391886" y="3827417"/>
            <a:chExt cx="1785257" cy="1685109"/>
          </a:xfrm>
        </p:grpSpPr>
        <p:cxnSp>
          <p:nvCxnSpPr>
            <p:cNvPr id="6197" name="Straight Connector 26"/>
            <p:cNvCxnSpPr>
              <a:cxnSpLocks noChangeShapeType="1"/>
            </p:cNvCxnSpPr>
            <p:nvPr/>
          </p:nvCxnSpPr>
          <p:spPr bwMode="auto">
            <a:xfrm>
              <a:off x="391886" y="4702629"/>
              <a:ext cx="155448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98" name="Straight Arrow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274320" y="4676504"/>
              <a:ext cx="1606731" cy="130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6199" name="Straight Connector 28"/>
            <p:cNvCxnSpPr>
              <a:cxnSpLocks noChangeShapeType="1"/>
            </p:cNvCxnSpPr>
            <p:nvPr/>
          </p:nvCxnSpPr>
          <p:spPr bwMode="auto">
            <a:xfrm rot="5400000">
              <a:off x="731522" y="4715692"/>
              <a:ext cx="1580607" cy="13061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</p:spPr>
        </p:cxnSp>
        <p:sp>
          <p:nvSpPr>
            <p:cNvPr id="6200" name="TextBox 29"/>
            <p:cNvSpPr txBox="1">
              <a:spLocks noChangeArrowheads="1"/>
            </p:cNvSpPr>
            <p:nvPr/>
          </p:nvSpPr>
          <p:spPr bwMode="auto">
            <a:xfrm>
              <a:off x="630002" y="3827417"/>
              <a:ext cx="5195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X’</a:t>
              </a:r>
            </a:p>
          </p:txBody>
        </p:sp>
        <p:sp>
          <p:nvSpPr>
            <p:cNvPr id="6201" name="TextBox 30"/>
            <p:cNvSpPr txBox="1">
              <a:spLocks noChangeArrowheads="1"/>
            </p:cNvSpPr>
            <p:nvPr/>
          </p:nvSpPr>
          <p:spPr bwMode="auto">
            <a:xfrm>
              <a:off x="1657613" y="4763589"/>
              <a:ext cx="51953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X</a:t>
              </a:r>
            </a:p>
          </p:txBody>
        </p:sp>
      </p:grpSp>
      <p:sp>
        <p:nvSpPr>
          <p:cNvPr id="6158" name="Rectangle 31"/>
          <p:cNvSpPr>
            <a:spLocks noChangeArrowheads="1"/>
          </p:cNvSpPr>
          <p:nvPr/>
        </p:nvSpPr>
        <p:spPr bwMode="auto">
          <a:xfrm>
            <a:off x="2293938" y="3725863"/>
            <a:ext cx="1570037" cy="3810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32"/>
          <p:cNvSpPr>
            <a:spLocks noChangeArrowheads="1"/>
          </p:cNvSpPr>
          <p:nvPr/>
        </p:nvSpPr>
        <p:spPr bwMode="auto">
          <a:xfrm>
            <a:off x="2066925" y="5707063"/>
            <a:ext cx="1570038" cy="3810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0" name="Straight Connector 51"/>
          <p:cNvCxnSpPr>
            <a:cxnSpLocks noChangeShapeType="1"/>
          </p:cNvCxnSpPr>
          <p:nvPr/>
        </p:nvCxnSpPr>
        <p:spPr bwMode="auto">
          <a:xfrm>
            <a:off x="3430588" y="4911725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61" name="Straight Arrow Connector 52"/>
          <p:cNvCxnSpPr>
            <a:cxnSpLocks noChangeShapeType="1"/>
          </p:cNvCxnSpPr>
          <p:nvPr/>
        </p:nvCxnSpPr>
        <p:spPr bwMode="auto">
          <a:xfrm rot="5400000" flipH="1" flipV="1">
            <a:off x="3278188" y="490220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62" name="TextBox 54"/>
          <p:cNvSpPr txBox="1">
            <a:spLocks noChangeArrowheads="1"/>
          </p:cNvSpPr>
          <p:nvPr/>
        </p:nvSpPr>
        <p:spPr bwMode="auto">
          <a:xfrm>
            <a:off x="3633788" y="4052888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63" name="TextBox 55"/>
          <p:cNvSpPr txBox="1">
            <a:spLocks noChangeArrowheads="1"/>
          </p:cNvSpPr>
          <p:nvPr/>
        </p:nvSpPr>
        <p:spPr bwMode="auto">
          <a:xfrm>
            <a:off x="4660900" y="4989513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sp>
        <p:nvSpPr>
          <p:cNvPr id="6164" name="Rectangle 57"/>
          <p:cNvSpPr>
            <a:spLocks noChangeArrowheads="1"/>
          </p:cNvSpPr>
          <p:nvPr/>
        </p:nvSpPr>
        <p:spPr bwMode="auto">
          <a:xfrm>
            <a:off x="4983163" y="4033838"/>
            <a:ext cx="417512" cy="1931987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65" name="Straight Connector 63"/>
          <p:cNvCxnSpPr>
            <a:cxnSpLocks noChangeShapeType="1"/>
          </p:cNvCxnSpPr>
          <p:nvPr/>
        </p:nvCxnSpPr>
        <p:spPr bwMode="auto">
          <a:xfrm>
            <a:off x="5173663" y="4911725"/>
            <a:ext cx="15541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6166" name="TextBox 66"/>
          <p:cNvSpPr txBox="1">
            <a:spLocks noChangeArrowheads="1"/>
          </p:cNvSpPr>
          <p:nvPr/>
        </p:nvSpPr>
        <p:spPr bwMode="auto">
          <a:xfrm>
            <a:off x="5411788" y="4037013"/>
            <a:ext cx="5191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67" name="TextBox 67"/>
          <p:cNvSpPr txBox="1">
            <a:spLocks noChangeArrowheads="1"/>
          </p:cNvSpPr>
          <p:nvPr/>
        </p:nvSpPr>
        <p:spPr bwMode="auto">
          <a:xfrm>
            <a:off x="8112125" y="5180013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cxnSp>
        <p:nvCxnSpPr>
          <p:cNvPr id="6168" name="Straight Connector 70"/>
          <p:cNvCxnSpPr>
            <a:cxnSpLocks noChangeShapeType="1"/>
          </p:cNvCxnSpPr>
          <p:nvPr/>
        </p:nvCxnSpPr>
        <p:spPr bwMode="auto">
          <a:xfrm>
            <a:off x="7050088" y="490855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69" name="Straight Arrow Connector 71"/>
          <p:cNvCxnSpPr>
            <a:cxnSpLocks noChangeShapeType="1"/>
          </p:cNvCxnSpPr>
          <p:nvPr/>
        </p:nvCxnSpPr>
        <p:spPr bwMode="auto">
          <a:xfrm rot="5400000" flipH="1" flipV="1">
            <a:off x="6932613" y="4883150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3" name="Straight Connector 72"/>
          <p:cNvCxnSpPr>
            <a:cxnSpLocks noChangeShapeType="1"/>
          </p:cNvCxnSpPr>
          <p:nvPr/>
        </p:nvCxnSpPr>
        <p:spPr bwMode="auto">
          <a:xfrm rot="10800000" flipV="1">
            <a:off x="7177088" y="4657725"/>
            <a:ext cx="1760537" cy="4841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6171" name="TextBox 73"/>
          <p:cNvSpPr txBox="1">
            <a:spLocks noChangeArrowheads="1"/>
          </p:cNvSpPr>
          <p:nvPr/>
        </p:nvSpPr>
        <p:spPr bwMode="auto">
          <a:xfrm>
            <a:off x="7288213" y="403383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X’</a:t>
            </a:r>
          </a:p>
        </p:txBody>
      </p:sp>
      <p:sp>
        <p:nvSpPr>
          <p:cNvPr id="6172" name="TextBox 74"/>
          <p:cNvSpPr txBox="1">
            <a:spLocks noChangeArrowheads="1"/>
          </p:cNvSpPr>
          <p:nvPr/>
        </p:nvSpPr>
        <p:spPr bwMode="auto">
          <a:xfrm>
            <a:off x="6400800" y="505618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X</a:t>
            </a:r>
          </a:p>
        </p:txBody>
      </p:sp>
      <p:sp>
        <p:nvSpPr>
          <p:cNvPr id="6173" name="Rectangle 76"/>
          <p:cNvSpPr>
            <a:spLocks noChangeArrowheads="1"/>
          </p:cNvSpPr>
          <p:nvPr/>
        </p:nvSpPr>
        <p:spPr bwMode="auto">
          <a:xfrm>
            <a:off x="5029200" y="5138738"/>
            <a:ext cx="1474788" cy="56832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174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5054600" y="4884738"/>
            <a:ext cx="1608137" cy="14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96" name="Straight Connector 95"/>
          <p:cNvCxnSpPr/>
          <p:nvPr/>
        </p:nvCxnSpPr>
        <p:spPr bwMode="auto">
          <a:xfrm rot="10800000" flipV="1">
            <a:off x="0" y="2854325"/>
            <a:ext cx="823913" cy="0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V="1">
            <a:off x="1862138" y="2768600"/>
            <a:ext cx="1189037" cy="128588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177" name="Straight Connector 98"/>
          <p:cNvCxnSpPr>
            <a:cxnSpLocks noChangeShapeType="1"/>
          </p:cNvCxnSpPr>
          <p:nvPr/>
        </p:nvCxnSpPr>
        <p:spPr bwMode="auto">
          <a:xfrm rot="5400000">
            <a:off x="7739856" y="2880519"/>
            <a:ext cx="2338388" cy="25400"/>
          </a:xfrm>
          <a:prstGeom prst="line">
            <a:avLst/>
          </a:prstGeom>
          <a:noFill/>
          <a:ln w="5397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103" name="Straight Connector 102"/>
          <p:cNvCxnSpPr/>
          <p:nvPr/>
        </p:nvCxnSpPr>
        <p:spPr bwMode="auto">
          <a:xfrm>
            <a:off x="5146675" y="2755900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4" name="Straight Connector 103"/>
          <p:cNvCxnSpPr/>
          <p:nvPr/>
        </p:nvCxnSpPr>
        <p:spPr bwMode="auto">
          <a:xfrm>
            <a:off x="6705600" y="2743200"/>
            <a:ext cx="417513" cy="0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 flipV="1">
            <a:off x="8305800" y="2743200"/>
            <a:ext cx="617538" cy="7938"/>
          </a:xfrm>
          <a:prstGeom prst="line">
            <a:avLst/>
          </a:prstGeom>
          <a:solidFill>
            <a:srgbClr val="FFCC66"/>
          </a:solidFill>
          <a:ln w="603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1" name="Rectangle 105"/>
          <p:cNvSpPr>
            <a:spLocks noChangeArrowheads="1"/>
          </p:cNvSpPr>
          <p:nvPr/>
        </p:nvSpPr>
        <p:spPr bwMode="auto">
          <a:xfrm>
            <a:off x="7115175" y="2497138"/>
            <a:ext cx="1227138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Quadrupole</a:t>
            </a:r>
          </a:p>
        </p:txBody>
      </p:sp>
      <p:sp>
        <p:nvSpPr>
          <p:cNvPr id="6182" name="Rectangle 106"/>
          <p:cNvSpPr>
            <a:spLocks noChangeArrowheads="1"/>
          </p:cNvSpPr>
          <p:nvPr/>
        </p:nvSpPr>
        <p:spPr bwMode="auto">
          <a:xfrm>
            <a:off x="5564188" y="2497138"/>
            <a:ext cx="1228725" cy="56197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 dirty="0" err="1"/>
              <a:t>Quadrupole</a:t>
            </a:r>
            <a:endParaRPr lang="en-US" sz="1400" dirty="0"/>
          </a:p>
        </p:txBody>
      </p:sp>
      <p:sp>
        <p:nvSpPr>
          <p:cNvPr id="6183" name="TextBox 107"/>
          <p:cNvSpPr txBox="1">
            <a:spLocks noChangeArrowheads="1"/>
          </p:cNvSpPr>
          <p:nvPr/>
        </p:nvSpPr>
        <p:spPr bwMode="auto">
          <a:xfrm>
            <a:off x="7500938" y="3552825"/>
            <a:ext cx="1223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SEMGrid</a:t>
            </a:r>
          </a:p>
        </p:txBody>
      </p:sp>
      <p:cxnSp>
        <p:nvCxnSpPr>
          <p:cNvPr id="121" name="Straight Connector 120"/>
          <p:cNvCxnSpPr/>
          <p:nvPr/>
        </p:nvCxnSpPr>
        <p:spPr bwMode="auto">
          <a:xfrm rot="10800000" flipV="1">
            <a:off x="4087813" y="2736850"/>
            <a:ext cx="935037" cy="4763"/>
          </a:xfrm>
          <a:prstGeom prst="line">
            <a:avLst/>
          </a:prstGeom>
          <a:solidFill>
            <a:srgbClr val="FFCC66"/>
          </a:solidFill>
          <a:ln w="190500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85" name="Rectangle 130"/>
          <p:cNvSpPr>
            <a:spLocks noChangeArrowheads="1"/>
          </p:cNvSpPr>
          <p:nvPr/>
        </p:nvSpPr>
        <p:spPr bwMode="auto">
          <a:xfrm>
            <a:off x="833438" y="2598738"/>
            <a:ext cx="1038225" cy="541337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6" name="Rectangle 100"/>
          <p:cNvSpPr>
            <a:spLocks noChangeArrowheads="1"/>
          </p:cNvSpPr>
          <p:nvPr/>
        </p:nvSpPr>
        <p:spPr bwMode="auto">
          <a:xfrm>
            <a:off x="3060700" y="2479675"/>
            <a:ext cx="1039813" cy="542925"/>
          </a:xfrm>
          <a:prstGeom prst="rect">
            <a:avLst/>
          </a:prstGeom>
          <a:solidFill>
            <a:srgbClr val="FFCC66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Kicker</a:t>
            </a:r>
          </a:p>
        </p:txBody>
      </p:sp>
      <p:sp>
        <p:nvSpPr>
          <p:cNvPr id="6187" name="TextBox 52"/>
          <p:cNvSpPr txBox="1">
            <a:spLocks noChangeArrowheads="1"/>
          </p:cNvSpPr>
          <p:nvPr/>
        </p:nvSpPr>
        <p:spPr bwMode="auto">
          <a:xfrm>
            <a:off x="381000" y="5791200"/>
            <a:ext cx="6032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at slit</a:t>
            </a:r>
          </a:p>
        </p:txBody>
      </p:sp>
      <p:sp>
        <p:nvSpPr>
          <p:cNvPr id="6188" name="TextBox 54"/>
          <p:cNvSpPr txBox="1">
            <a:spLocks noChangeArrowheads="1"/>
          </p:cNvSpPr>
          <p:nvPr/>
        </p:nvSpPr>
        <p:spPr bwMode="auto">
          <a:xfrm>
            <a:off x="1989138" y="5791200"/>
            <a:ext cx="13493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drift space</a:t>
            </a:r>
          </a:p>
        </p:txBody>
      </p:sp>
      <p:sp>
        <p:nvSpPr>
          <p:cNvPr id="6189" name="TextBox 55"/>
          <p:cNvSpPr txBox="1">
            <a:spLocks noChangeArrowheads="1"/>
          </p:cNvSpPr>
          <p:nvPr/>
        </p:nvSpPr>
        <p:spPr bwMode="auto">
          <a:xfrm>
            <a:off x="4003675" y="5791200"/>
            <a:ext cx="14176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quadrupole</a:t>
            </a:r>
          </a:p>
        </p:txBody>
      </p:sp>
      <p:sp>
        <p:nvSpPr>
          <p:cNvPr id="6190" name="TextBox 56"/>
          <p:cNvSpPr txBox="1">
            <a:spLocks noChangeArrowheads="1"/>
          </p:cNvSpPr>
          <p:nvPr/>
        </p:nvSpPr>
        <p:spPr bwMode="auto">
          <a:xfrm>
            <a:off x="5418138" y="5791200"/>
            <a:ext cx="163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drift space</a:t>
            </a:r>
          </a:p>
        </p:txBody>
      </p:sp>
      <p:sp>
        <p:nvSpPr>
          <p:cNvPr id="6191" name="TextBox 57"/>
          <p:cNvSpPr txBox="1">
            <a:spLocks noChangeArrowheads="1"/>
          </p:cNvSpPr>
          <p:nvPr/>
        </p:nvSpPr>
        <p:spPr bwMode="auto">
          <a:xfrm>
            <a:off x="7162800" y="5791200"/>
            <a:ext cx="1636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quadrupol</a:t>
            </a:r>
          </a:p>
        </p:txBody>
      </p:sp>
      <p:sp>
        <p:nvSpPr>
          <p:cNvPr id="6192" name="Rectangle 101"/>
          <p:cNvSpPr>
            <a:spLocks noChangeArrowheads="1"/>
          </p:cNvSpPr>
          <p:nvPr/>
        </p:nvSpPr>
        <p:spPr bwMode="auto">
          <a:xfrm>
            <a:off x="5016500" y="2128838"/>
            <a:ext cx="77788" cy="588962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3" name="Rectangle 97"/>
          <p:cNvSpPr>
            <a:spLocks noChangeArrowheads="1"/>
          </p:cNvSpPr>
          <p:nvPr/>
        </p:nvSpPr>
        <p:spPr bwMode="auto">
          <a:xfrm>
            <a:off x="5016500" y="2803525"/>
            <a:ext cx="77788" cy="588963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Oval 109"/>
          <p:cNvSpPr/>
          <p:nvPr/>
        </p:nvSpPr>
        <p:spPr bwMode="auto">
          <a:xfrm flipV="1">
            <a:off x="-284672" y="281221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6065A6-5EC3-4136-95D8-C1746DF0118F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434 0 " pathEditMode="relative" ptsTypes="AA">
                                      <p:cBhvr>
                                        <p:cTn id="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434 -3.7037E-7 L 0.33681 -0.0175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68 -0.01759 L 0.55156 -0.0175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156 -0.01759 L 0.61042 -0.01759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0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042 -0.01759 L 0.74375 -0.01759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6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4375 -0.01759 L 0.77708 -0.01759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7708 -0.01759 L 0.90833 -0.01852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960000">
                                      <p:cBhvr>
                                        <p:cTn id="38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0834 -0.01852 L 0.975 -0.0185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z="2400" smtClean="0"/>
              <a:t>Result of single pulse emittance measurement</a:t>
            </a:r>
            <a:endParaRPr lang="en-GB" sz="2400" smtClean="0"/>
          </a:p>
        </p:txBody>
      </p:sp>
      <p:pic>
        <p:nvPicPr>
          <p:cNvPr id="43012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3463" y="1645920"/>
            <a:ext cx="6444399" cy="4690428"/>
          </a:xfrm>
          <a:noFill/>
        </p:spPr>
      </p:pic>
      <p:sp>
        <p:nvSpPr>
          <p:cNvPr id="4301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5BDB582-4833-4931-9565-2A31B2A20A85}" type="slidenum">
              <a:rPr lang="en-US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Single Shot Emittance Measurement</a:t>
            </a:r>
          </a:p>
        </p:txBody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Advantage</a:t>
            </a:r>
            <a:r>
              <a:rPr lang="fr-CH" smtClean="0"/>
              <a:t>: 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smtClean="0"/>
              <a:t>Full scan takes 20 </a:t>
            </a:r>
            <a:r>
              <a:rPr lang="el-GR" smtClean="0">
                <a:cs typeface="Arial" charset="0"/>
              </a:rPr>
              <a:t>μ</a:t>
            </a:r>
            <a:r>
              <a:rPr lang="fr-CH" smtClean="0">
                <a:cs typeface="Arial" charset="0"/>
              </a:rPr>
              <a:t>s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smtClean="0">
                <a:cs typeface="Arial" charset="0"/>
              </a:rPr>
              <a:t>Shot by shot comparison possible</a:t>
            </a:r>
            <a:endParaRPr lang="el-GR" smtClean="0">
              <a:cs typeface="Arial" charset="0"/>
            </a:endParaRP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Disadvantage: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smtClean="0"/>
              <a:t>Very costly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smtClean="0"/>
              <a:t>Needs dedicated measurement line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en-GB" smtClean="0"/>
              <a:t>Needs a fast sampling ADC + memory for each wire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fr-CH" smtClean="0"/>
              <a:t>Cheaper alternative:</a:t>
            </a:r>
          </a:p>
          <a:p>
            <a:pPr lvl="1" eaLnBrk="1" hangingPunct="1">
              <a:buFontTx/>
              <a:buBlip>
                <a:blip r:embed="rId3"/>
              </a:buBlip>
            </a:pPr>
            <a:r>
              <a:rPr lang="fr-CH" smtClean="0"/>
              <a:t>Multi-slit measurement</a:t>
            </a:r>
          </a:p>
          <a:p>
            <a:pPr eaLnBrk="1" hangingPunct="1">
              <a:buFontTx/>
              <a:buNone/>
            </a:pPr>
            <a:endParaRPr lang="en-GB" smtClean="0"/>
          </a:p>
        </p:txBody>
      </p:sp>
      <p:sp>
        <p:nvSpPr>
          <p:cNvPr id="4403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E84CFB8-02AD-4C0B-B097-2FB9DAC8B19C}" type="slidenum">
              <a:rPr lang="en-US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Multi-slit measurement</a:t>
            </a:r>
            <a:endParaRPr lang="en-GB" smtClean="0"/>
          </a:p>
        </p:txBody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9014" y="1536192"/>
            <a:ext cx="8502650" cy="4608576"/>
          </a:xfrm>
          <a:ln cap="flat">
            <a:solidFill>
              <a:schemeClr val="tx1"/>
            </a:solidFill>
            <a:prstDash val="dash"/>
          </a:ln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Needs high resolution profile detector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GB" smtClean="0"/>
              <a:t>Must make sure</a:t>
            </a:r>
            <a:br>
              <a:rPr lang="en-GB" smtClean="0"/>
            </a:br>
            <a:r>
              <a:rPr lang="en-GB" smtClean="0"/>
              <a:t>that profiles</a:t>
            </a:r>
            <a:br>
              <a:rPr lang="en-GB" smtClean="0"/>
            </a:br>
            <a:r>
              <a:rPr lang="en-GB" smtClean="0"/>
              <a:t>dont overlap</a:t>
            </a:r>
          </a:p>
        </p:txBody>
      </p:sp>
      <p:sp>
        <p:nvSpPr>
          <p:cNvPr id="23556" name="Freeform 4"/>
          <p:cNvSpPr>
            <a:spLocks/>
          </p:cNvSpPr>
          <p:nvPr/>
        </p:nvSpPr>
        <p:spPr bwMode="auto">
          <a:xfrm rot="-5400000">
            <a:off x="8017669" y="1464469"/>
            <a:ext cx="508000" cy="26828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Freeform 5"/>
          <p:cNvSpPr>
            <a:spLocks/>
          </p:cNvSpPr>
          <p:nvPr/>
        </p:nvSpPr>
        <p:spPr bwMode="auto">
          <a:xfrm rot="-5400000">
            <a:off x="7895432" y="1850231"/>
            <a:ext cx="628650" cy="392113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Freeform 6"/>
          <p:cNvSpPr>
            <a:spLocks/>
          </p:cNvSpPr>
          <p:nvPr/>
        </p:nvSpPr>
        <p:spPr bwMode="auto">
          <a:xfrm rot="-5400000">
            <a:off x="7657307" y="2309019"/>
            <a:ext cx="882650" cy="681037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Freeform 7"/>
          <p:cNvSpPr>
            <a:spLocks/>
          </p:cNvSpPr>
          <p:nvPr/>
        </p:nvSpPr>
        <p:spPr bwMode="auto">
          <a:xfrm>
            <a:off x="7488238" y="2951163"/>
            <a:ext cx="996950" cy="1031875"/>
          </a:xfrm>
          <a:custGeom>
            <a:avLst/>
            <a:gdLst>
              <a:gd name="T0" fmla="*/ 645 w 669"/>
              <a:gd name="T1" fmla="*/ 964 h 964"/>
              <a:gd name="T2" fmla="*/ 547 w 669"/>
              <a:gd name="T3" fmla="*/ 655 h 964"/>
              <a:gd name="T4" fmla="*/ 2 w 669"/>
              <a:gd name="T5" fmla="*/ 453 h 964"/>
              <a:gd name="T6" fmla="*/ 562 w 669"/>
              <a:gd name="T7" fmla="*/ 248 h 964"/>
              <a:gd name="T8" fmla="*/ 643 w 669"/>
              <a:gd name="T9" fmla="*/ 0 h 9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69"/>
              <a:gd name="T16" fmla="*/ 0 h 964"/>
              <a:gd name="T17" fmla="*/ 669 w 669"/>
              <a:gd name="T18" fmla="*/ 964 h 9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69" h="964">
                <a:moveTo>
                  <a:pt x="645" y="964"/>
                </a:moveTo>
                <a:cubicBezTo>
                  <a:pt x="630" y="913"/>
                  <a:pt x="654" y="740"/>
                  <a:pt x="547" y="655"/>
                </a:cubicBezTo>
                <a:cubicBezTo>
                  <a:pt x="440" y="570"/>
                  <a:pt x="0" y="520"/>
                  <a:pt x="2" y="453"/>
                </a:cubicBezTo>
                <a:cubicBezTo>
                  <a:pt x="4" y="385"/>
                  <a:pt x="454" y="324"/>
                  <a:pt x="562" y="248"/>
                </a:cubicBezTo>
                <a:cubicBezTo>
                  <a:pt x="669" y="173"/>
                  <a:pt x="626" y="52"/>
                  <a:pt x="643" y="0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0" name="Freeform 8"/>
          <p:cNvSpPr>
            <a:spLocks/>
          </p:cNvSpPr>
          <p:nvPr/>
        </p:nvSpPr>
        <p:spPr bwMode="auto">
          <a:xfrm rot="-5400000">
            <a:off x="7711281" y="3780632"/>
            <a:ext cx="803275" cy="6810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Freeform 9"/>
          <p:cNvSpPr>
            <a:spLocks/>
          </p:cNvSpPr>
          <p:nvPr/>
        </p:nvSpPr>
        <p:spPr bwMode="auto">
          <a:xfrm rot="-5400000">
            <a:off x="7874000" y="4494213"/>
            <a:ext cx="674687" cy="452438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Freeform 10"/>
          <p:cNvSpPr>
            <a:spLocks/>
          </p:cNvSpPr>
          <p:nvPr/>
        </p:nvSpPr>
        <p:spPr bwMode="auto">
          <a:xfrm rot="-5400000">
            <a:off x="8018463" y="5032375"/>
            <a:ext cx="554037" cy="315913"/>
          </a:xfrm>
          <a:custGeom>
            <a:avLst/>
            <a:gdLst>
              <a:gd name="T0" fmla="*/ 0 w 1056"/>
              <a:gd name="T1" fmla="*/ 641 h 667"/>
              <a:gd name="T2" fmla="*/ 336 w 1056"/>
              <a:gd name="T3" fmla="*/ 545 h 667"/>
              <a:gd name="T4" fmla="*/ 558 w 1056"/>
              <a:gd name="T5" fmla="*/ 2 h 667"/>
              <a:gd name="T6" fmla="*/ 783 w 1056"/>
              <a:gd name="T7" fmla="*/ 560 h 667"/>
              <a:gd name="T8" fmla="*/ 1056 w 1056"/>
              <a:gd name="T9" fmla="*/ 641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56"/>
              <a:gd name="T16" fmla="*/ 0 h 667"/>
              <a:gd name="T17" fmla="*/ 1056 w 1056"/>
              <a:gd name="T18" fmla="*/ 667 h 66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56" h="667">
                <a:moveTo>
                  <a:pt x="0" y="641"/>
                </a:moveTo>
                <a:cubicBezTo>
                  <a:pt x="120" y="645"/>
                  <a:pt x="243" y="651"/>
                  <a:pt x="336" y="545"/>
                </a:cubicBezTo>
                <a:cubicBezTo>
                  <a:pt x="429" y="439"/>
                  <a:pt x="484" y="0"/>
                  <a:pt x="558" y="2"/>
                </a:cubicBezTo>
                <a:cubicBezTo>
                  <a:pt x="632" y="4"/>
                  <a:pt x="700" y="453"/>
                  <a:pt x="783" y="560"/>
                </a:cubicBezTo>
                <a:cubicBezTo>
                  <a:pt x="866" y="667"/>
                  <a:pt x="999" y="624"/>
                  <a:pt x="1056" y="641"/>
                </a:cubicBez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8" name="Line 11"/>
          <p:cNvSpPr>
            <a:spLocks noChangeShapeType="1"/>
          </p:cNvSpPr>
          <p:nvPr/>
        </p:nvSpPr>
        <p:spPr bwMode="auto">
          <a:xfrm>
            <a:off x="8421688" y="1300163"/>
            <a:ext cx="15875" cy="4330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69" name="Line 12"/>
          <p:cNvSpPr>
            <a:spLocks noChangeShapeType="1"/>
          </p:cNvSpPr>
          <p:nvPr/>
        </p:nvSpPr>
        <p:spPr bwMode="auto">
          <a:xfrm>
            <a:off x="4908550" y="2262188"/>
            <a:ext cx="0" cy="247015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0" name="Line 13"/>
          <p:cNvSpPr>
            <a:spLocks noChangeShapeType="1"/>
          </p:cNvSpPr>
          <p:nvPr/>
        </p:nvSpPr>
        <p:spPr bwMode="auto">
          <a:xfrm flipV="1">
            <a:off x="4957763" y="1636713"/>
            <a:ext cx="3048000" cy="833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1" name="Line 14"/>
          <p:cNvSpPr>
            <a:spLocks noChangeShapeType="1"/>
          </p:cNvSpPr>
          <p:nvPr/>
        </p:nvSpPr>
        <p:spPr bwMode="auto">
          <a:xfrm flipV="1">
            <a:off x="4989513" y="2052638"/>
            <a:ext cx="2854325" cy="674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Line 15"/>
          <p:cNvSpPr>
            <a:spLocks noChangeShapeType="1"/>
          </p:cNvSpPr>
          <p:nvPr/>
        </p:nvSpPr>
        <p:spPr bwMode="auto">
          <a:xfrm flipV="1">
            <a:off x="4892675" y="2646363"/>
            <a:ext cx="2790825" cy="3540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3" name="Line 16"/>
          <p:cNvSpPr>
            <a:spLocks noChangeShapeType="1"/>
          </p:cNvSpPr>
          <p:nvPr/>
        </p:nvSpPr>
        <p:spPr bwMode="auto">
          <a:xfrm>
            <a:off x="4908550" y="3240088"/>
            <a:ext cx="2535238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Line 17"/>
          <p:cNvSpPr>
            <a:spLocks noChangeShapeType="1"/>
          </p:cNvSpPr>
          <p:nvPr/>
        </p:nvSpPr>
        <p:spPr bwMode="auto">
          <a:xfrm>
            <a:off x="4940300" y="3513138"/>
            <a:ext cx="2792413" cy="561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5" name="Line 18"/>
          <p:cNvSpPr>
            <a:spLocks noChangeShapeType="1"/>
          </p:cNvSpPr>
          <p:nvPr/>
        </p:nvSpPr>
        <p:spPr bwMode="auto">
          <a:xfrm>
            <a:off x="4908550" y="3802063"/>
            <a:ext cx="2984500" cy="866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6" name="Line 19"/>
          <p:cNvSpPr>
            <a:spLocks noChangeShapeType="1"/>
          </p:cNvSpPr>
          <p:nvPr/>
        </p:nvSpPr>
        <p:spPr bwMode="auto">
          <a:xfrm>
            <a:off x="4924425" y="4059238"/>
            <a:ext cx="3144838" cy="1090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7" name="AutoShape 20"/>
          <p:cNvSpPr>
            <a:spLocks noChangeArrowheads="1"/>
          </p:cNvSpPr>
          <p:nvPr/>
        </p:nvSpPr>
        <p:spPr bwMode="auto">
          <a:xfrm>
            <a:off x="2711450" y="2006600"/>
            <a:ext cx="1920875" cy="245745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FFCC66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CH"/>
              <a:t>beam</a:t>
            </a:r>
            <a:endParaRPr lang="en-GB"/>
          </a:p>
        </p:txBody>
      </p:sp>
      <p:sp>
        <p:nvSpPr>
          <p:cNvPr id="45078" name="Text Box 21"/>
          <p:cNvSpPr txBox="1">
            <a:spLocks noChangeArrowheads="1"/>
          </p:cNvSpPr>
          <p:nvPr/>
        </p:nvSpPr>
        <p:spPr bwMode="auto">
          <a:xfrm>
            <a:off x="976313" y="4486275"/>
            <a:ext cx="5688012" cy="13112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/>
              <a:t>Scintillator + TV + frame grabber</a:t>
            </a:r>
          </a:p>
          <a:p>
            <a:pPr algn="l"/>
            <a:r>
              <a:rPr lang="en-GB"/>
              <a:t>often used as profile detector</a:t>
            </a:r>
          </a:p>
          <a:p>
            <a:pPr algn="l"/>
            <a:endParaRPr lang="en-GB"/>
          </a:p>
          <a:p>
            <a:pPr algn="l"/>
            <a:r>
              <a:rPr lang="en-GB"/>
              <a:t>Very old idea, was used with photographic plates</a:t>
            </a:r>
          </a:p>
        </p:txBody>
      </p:sp>
      <p:sp>
        <p:nvSpPr>
          <p:cNvPr id="45079" name="Slide Number Placeholder 2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F5FF10B-3DB0-4D93-A660-B43BFA9D8C12}" type="slidenum">
              <a:rPr lang="en-US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nimBg="1"/>
      <p:bldP spid="23557" grpId="0" animBg="1"/>
      <p:bldP spid="23558" grpId="0" animBg="1"/>
      <p:bldP spid="23559" grpId="0" animBg="1"/>
      <p:bldP spid="23560" grpId="0" animBg="1"/>
      <p:bldP spid="23561" grpId="0" animBg="1"/>
      <p:bldP spid="2356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Pepperpot</a:t>
            </a:r>
            <a:endParaRPr lang="en-GB" smtClean="0"/>
          </a:p>
        </p:txBody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72768"/>
            <a:ext cx="9144000" cy="463277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CH" dirty="0" smtClean="0"/>
              <a:t>Uses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holes</a:t>
            </a:r>
            <a:r>
              <a:rPr lang="fr-CH" dirty="0" smtClean="0"/>
              <a:t> </a:t>
            </a:r>
            <a:r>
              <a:rPr lang="fr-CH" dirty="0" err="1" smtClean="0"/>
              <a:t>instead</a:t>
            </a:r>
            <a:r>
              <a:rPr lang="fr-CH" dirty="0" smtClean="0"/>
              <a:t> of </a:t>
            </a:r>
            <a:r>
              <a:rPr lang="fr-CH" dirty="0" err="1" smtClean="0"/>
              <a:t>slits</a:t>
            </a:r>
            <a:endParaRPr lang="fr-CH" dirty="0" smtClean="0"/>
          </a:p>
          <a:p>
            <a:pPr eaLnBrk="1" hangingPunct="1">
              <a:buFontTx/>
              <a:buNone/>
            </a:pPr>
            <a:r>
              <a:rPr lang="fr-CH" dirty="0" err="1" smtClean="0"/>
              <a:t>Measures</a:t>
            </a:r>
            <a:r>
              <a:rPr lang="fr-CH" dirty="0" smtClean="0"/>
              <a:t> horizontal and vertical </a:t>
            </a:r>
            <a:r>
              <a:rPr lang="fr-CH" dirty="0" err="1" smtClean="0"/>
              <a:t>emittance</a:t>
            </a:r>
            <a:r>
              <a:rPr lang="fr-CH" dirty="0" smtClean="0"/>
              <a:t> in a single </a:t>
            </a:r>
            <a:r>
              <a:rPr lang="fr-CH" dirty="0" err="1" smtClean="0"/>
              <a:t>shot</a:t>
            </a:r>
            <a:endParaRPr lang="en-GB" dirty="0" smtClean="0"/>
          </a:p>
        </p:txBody>
      </p:sp>
      <p:pic>
        <p:nvPicPr>
          <p:cNvPr id="4608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3804" y="2507996"/>
            <a:ext cx="4881562" cy="387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6" name="Text Box 5"/>
          <p:cNvSpPr txBox="1">
            <a:spLocks noChangeArrowheads="1"/>
          </p:cNvSpPr>
          <p:nvPr/>
        </p:nvSpPr>
        <p:spPr bwMode="auto">
          <a:xfrm>
            <a:off x="509080" y="5602224"/>
            <a:ext cx="13573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400" dirty="0">
                <a:solidFill>
                  <a:srgbClr val="FF0000"/>
                </a:solidFill>
              </a:rPr>
              <a:t>Photo P. </a:t>
            </a:r>
            <a:r>
              <a:rPr lang="fr-CH" sz="1400" dirty="0" err="1">
                <a:solidFill>
                  <a:srgbClr val="FF0000"/>
                </a:solidFill>
              </a:rPr>
              <a:t>Forck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46087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1488BC-A3FF-4563-8607-190BAB2B46AB}" type="slidenum">
              <a:rPr lang="en-US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smtClean="0"/>
              <a:t>Adiabatic damping</a:t>
            </a:r>
            <a:endParaRPr lang="en-GB" smtClean="0"/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fr-CH" b="1" dirty="0" smtClean="0"/>
              <a:t>Change of </a:t>
            </a:r>
            <a:r>
              <a:rPr lang="fr-CH" b="1" dirty="0" err="1" smtClean="0"/>
              <a:t>emittance</a:t>
            </a:r>
            <a:r>
              <a:rPr lang="fr-CH" b="1" dirty="0" smtClean="0"/>
              <a:t>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acceleration</a:t>
            </a:r>
            <a:endParaRPr lang="en-GB" b="1" dirty="0" smtClean="0"/>
          </a:p>
        </p:txBody>
      </p:sp>
      <p:sp>
        <p:nvSpPr>
          <p:cNvPr id="512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512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2650" y="2873375"/>
            <a:ext cx="3990975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4524375" y="2214563"/>
          <a:ext cx="2959100" cy="654050"/>
        </p:xfrm>
        <a:graphic>
          <a:graphicData uri="http://schemas.openxmlformats.org/presentationml/2006/ole">
            <p:oleObj spid="_x0000_s5122" name="Equation" r:id="rId4" imgW="1079032" imgH="241195" progId="Equation.3">
              <p:embed/>
            </p:oleObj>
          </a:graphicData>
        </a:graphic>
      </p:graphicFrame>
      <p:sp>
        <p:nvSpPr>
          <p:cNvPr id="513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3" name="Object 9"/>
          <p:cNvGraphicFramePr>
            <a:graphicFrameLocks noChangeAspect="1"/>
          </p:cNvGraphicFramePr>
          <p:nvPr/>
        </p:nvGraphicFramePr>
        <p:xfrm>
          <a:off x="4716463" y="4300538"/>
          <a:ext cx="1755775" cy="1012825"/>
        </p:xfrm>
        <a:graphic>
          <a:graphicData uri="http://schemas.openxmlformats.org/presentationml/2006/ole">
            <p:oleObj spid="_x0000_s5123" name="Equation" r:id="rId5" imgW="812447" imgH="469696" progId="Equation.3">
              <p:embed/>
            </p:oleObj>
          </a:graphicData>
        </a:graphic>
      </p:graphicFrame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2516188" y="3203575"/>
            <a:ext cx="15541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/>
              <a:t>acceleration</a:t>
            </a:r>
            <a:endParaRPr lang="en-GB"/>
          </a:p>
        </p:txBody>
      </p:sp>
      <p:sp>
        <p:nvSpPr>
          <p:cNvPr id="5132" name="Text Box 11"/>
          <p:cNvSpPr txBox="1">
            <a:spLocks noChangeArrowheads="1"/>
          </p:cNvSpPr>
          <p:nvPr/>
        </p:nvSpPr>
        <p:spPr bwMode="auto">
          <a:xfrm>
            <a:off x="0" y="2208213"/>
            <a:ext cx="16811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fr-CH"/>
              <a:t>Transverse</a:t>
            </a:r>
          </a:p>
          <a:p>
            <a:pPr algn="l"/>
            <a:r>
              <a:rPr lang="fr-CH"/>
              <a:t>displacement</a:t>
            </a:r>
            <a:endParaRPr lang="en-GB"/>
          </a:p>
        </p:txBody>
      </p:sp>
      <p:sp>
        <p:nvSpPr>
          <p:cNvPr id="5133" name="Text Box 12"/>
          <p:cNvSpPr txBox="1">
            <a:spLocks noChangeArrowheads="1"/>
          </p:cNvSpPr>
          <p:nvPr/>
        </p:nvSpPr>
        <p:spPr bwMode="auto">
          <a:xfrm>
            <a:off x="1909763" y="5465763"/>
            <a:ext cx="1681162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/>
              <a:t>Longitudinal</a:t>
            </a:r>
          </a:p>
          <a:p>
            <a:r>
              <a:rPr lang="fr-CH"/>
              <a:t>displacement</a:t>
            </a:r>
            <a:endParaRPr lang="en-GB"/>
          </a:p>
        </p:txBody>
      </p:sp>
      <p:sp>
        <p:nvSpPr>
          <p:cNvPr id="5134" name="Rectangle 13"/>
          <p:cNvSpPr>
            <a:spLocks noChangeArrowheads="1"/>
          </p:cNvSpPr>
          <p:nvPr/>
        </p:nvSpPr>
        <p:spPr bwMode="auto">
          <a:xfrm>
            <a:off x="4219575" y="2036763"/>
            <a:ext cx="3529013" cy="11239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5" name="Text Box 14"/>
          <p:cNvSpPr txBox="1">
            <a:spLocks noChangeArrowheads="1"/>
          </p:cNvSpPr>
          <p:nvPr/>
        </p:nvSpPr>
        <p:spPr bwMode="auto">
          <a:xfrm>
            <a:off x="4406900" y="3525838"/>
            <a:ext cx="3106738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l-GR">
                <a:cs typeface="Arial" charset="0"/>
              </a:rPr>
              <a:t>β</a:t>
            </a:r>
            <a:r>
              <a:rPr lang="fr-CH">
                <a:cs typeface="Arial" charset="0"/>
              </a:rPr>
              <a:t>: speed</a:t>
            </a:r>
          </a:p>
          <a:p>
            <a:pPr algn="l"/>
            <a:r>
              <a:rPr lang="el-GR">
                <a:cs typeface="Arial" charset="0"/>
              </a:rPr>
              <a:t>γ</a:t>
            </a:r>
            <a:r>
              <a:rPr lang="fr-CH">
                <a:cs typeface="Arial" charset="0"/>
              </a:rPr>
              <a:t>: Lorentz factor</a:t>
            </a:r>
            <a:endParaRPr lang="el-GR">
              <a:cs typeface="Arial" charset="0"/>
            </a:endParaRPr>
          </a:p>
        </p:txBody>
      </p:sp>
      <p:sp>
        <p:nvSpPr>
          <p:cNvPr id="5136" name="Slide Number Placeholder 1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F52144A-5156-479B-8782-E404406FDD19}" type="slidenum">
              <a:rPr lang="en-US"/>
              <a:pPr/>
              <a:t>47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Longitudinal Phase Space Transformation</a:t>
            </a:r>
          </a:p>
        </p:txBody>
      </p:sp>
      <p:sp>
        <p:nvSpPr>
          <p:cNvPr id="7171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 Raich, CERN BE/BI African School of Physics 2010</a:t>
            </a:r>
            <a:endParaRPr lang="en-US" smtClean="0"/>
          </a:p>
        </p:txBody>
      </p:sp>
      <p:sp>
        <p:nvSpPr>
          <p:cNvPr id="71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42A3A1-B6D2-4AAF-8491-F3187E0E95B6}" type="slidenum">
              <a:rPr lang="en-US" smtClean="0"/>
              <a:pPr/>
              <a:t>48</a:t>
            </a:fld>
            <a:endParaRPr lang="en-US" smtClean="0"/>
          </a:p>
        </p:txBody>
      </p:sp>
      <p:cxnSp>
        <p:nvCxnSpPr>
          <p:cNvPr id="7173" name="Straight Connector 12"/>
          <p:cNvCxnSpPr>
            <a:cxnSpLocks noChangeShapeType="1"/>
          </p:cNvCxnSpPr>
          <p:nvPr/>
        </p:nvCxnSpPr>
        <p:spPr bwMode="auto">
          <a:xfrm>
            <a:off x="681038" y="5405438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7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563563" y="5380038"/>
            <a:ext cx="1606550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75" name="Straight Connector 14"/>
          <p:cNvCxnSpPr>
            <a:cxnSpLocks noChangeShapeType="1"/>
          </p:cNvCxnSpPr>
          <p:nvPr/>
        </p:nvCxnSpPr>
        <p:spPr bwMode="auto">
          <a:xfrm flipV="1">
            <a:off x="649288" y="5032375"/>
            <a:ext cx="1492250" cy="15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7176" name="TextBox 15"/>
          <p:cNvSpPr txBox="1">
            <a:spLocks noChangeArrowheads="1"/>
          </p:cNvSpPr>
          <p:nvPr/>
        </p:nvSpPr>
        <p:spPr bwMode="auto">
          <a:xfrm>
            <a:off x="919163" y="4530725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7177" name="TextBox 16"/>
          <p:cNvSpPr txBox="1">
            <a:spLocks noChangeArrowheads="1"/>
          </p:cNvSpPr>
          <p:nvPr/>
        </p:nvSpPr>
        <p:spPr bwMode="auto">
          <a:xfrm>
            <a:off x="1947863" y="5465763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7178" name="Straight Connector 12"/>
          <p:cNvCxnSpPr>
            <a:cxnSpLocks noChangeShapeType="1"/>
          </p:cNvCxnSpPr>
          <p:nvPr/>
        </p:nvCxnSpPr>
        <p:spPr bwMode="auto">
          <a:xfrm>
            <a:off x="2635250" y="5383213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79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2519363" y="5356225"/>
            <a:ext cx="1604962" cy="14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80" name="Straight Connector 14"/>
          <p:cNvCxnSpPr>
            <a:cxnSpLocks noChangeShapeType="1"/>
          </p:cNvCxnSpPr>
          <p:nvPr/>
        </p:nvCxnSpPr>
        <p:spPr bwMode="auto">
          <a:xfrm flipV="1">
            <a:off x="2603500" y="5008563"/>
            <a:ext cx="1492250" cy="3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7181" name="TextBox 15"/>
          <p:cNvSpPr txBox="1">
            <a:spLocks noChangeArrowheads="1"/>
          </p:cNvSpPr>
          <p:nvPr/>
        </p:nvSpPr>
        <p:spPr bwMode="auto">
          <a:xfrm>
            <a:off x="2873375" y="4508500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7182" name="TextBox 16"/>
          <p:cNvSpPr txBox="1">
            <a:spLocks noChangeArrowheads="1"/>
          </p:cNvSpPr>
          <p:nvPr/>
        </p:nvSpPr>
        <p:spPr bwMode="auto">
          <a:xfrm>
            <a:off x="3902075" y="5443538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7183" name="Straight Connector 12"/>
          <p:cNvCxnSpPr>
            <a:cxnSpLocks noChangeShapeType="1"/>
          </p:cNvCxnSpPr>
          <p:nvPr/>
        </p:nvCxnSpPr>
        <p:spPr bwMode="auto">
          <a:xfrm>
            <a:off x="4572000" y="541020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8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4455318" y="5384007"/>
            <a:ext cx="1604963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85" name="Straight Connector 14"/>
          <p:cNvCxnSpPr>
            <a:cxnSpLocks noChangeShapeType="1"/>
          </p:cNvCxnSpPr>
          <p:nvPr/>
        </p:nvCxnSpPr>
        <p:spPr bwMode="auto">
          <a:xfrm flipV="1">
            <a:off x="4538663" y="5035550"/>
            <a:ext cx="1493837" cy="3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7186" name="TextBox 15"/>
          <p:cNvSpPr txBox="1">
            <a:spLocks noChangeArrowheads="1"/>
          </p:cNvSpPr>
          <p:nvPr/>
        </p:nvSpPr>
        <p:spPr bwMode="auto">
          <a:xfrm>
            <a:off x="4810125" y="4535488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7187" name="TextBox 16"/>
          <p:cNvSpPr txBox="1">
            <a:spLocks noChangeArrowheads="1"/>
          </p:cNvSpPr>
          <p:nvPr/>
        </p:nvSpPr>
        <p:spPr bwMode="auto">
          <a:xfrm>
            <a:off x="5762625" y="5475288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7188" name="Straight Arrow Connector 82"/>
          <p:cNvCxnSpPr>
            <a:cxnSpLocks noChangeShapeType="1"/>
          </p:cNvCxnSpPr>
          <p:nvPr/>
        </p:nvCxnSpPr>
        <p:spPr bwMode="auto">
          <a:xfrm rot="5400000">
            <a:off x="5851526" y="5200650"/>
            <a:ext cx="315912" cy="79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89" name="Straight Arrow Connector 84"/>
          <p:cNvCxnSpPr>
            <a:cxnSpLocks noChangeShapeType="1"/>
          </p:cNvCxnSpPr>
          <p:nvPr/>
        </p:nvCxnSpPr>
        <p:spPr bwMode="auto">
          <a:xfrm rot="16200000" flipV="1">
            <a:off x="4363244" y="4861719"/>
            <a:ext cx="285750" cy="47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90" name="Straight Connector 87"/>
          <p:cNvCxnSpPr>
            <a:cxnSpLocks noChangeShapeType="1"/>
          </p:cNvCxnSpPr>
          <p:nvPr/>
        </p:nvCxnSpPr>
        <p:spPr bwMode="auto">
          <a:xfrm>
            <a:off x="4508500" y="4724400"/>
            <a:ext cx="1504950" cy="59213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191" name="Straight Connector 12"/>
          <p:cNvCxnSpPr>
            <a:cxnSpLocks noChangeShapeType="1"/>
          </p:cNvCxnSpPr>
          <p:nvPr/>
        </p:nvCxnSpPr>
        <p:spPr bwMode="auto">
          <a:xfrm>
            <a:off x="6445250" y="5400675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192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6328569" y="5374481"/>
            <a:ext cx="1606550" cy="14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7193" name="TextBox 15"/>
          <p:cNvSpPr txBox="1">
            <a:spLocks noChangeArrowheads="1"/>
          </p:cNvSpPr>
          <p:nvPr/>
        </p:nvSpPr>
        <p:spPr bwMode="auto">
          <a:xfrm>
            <a:off x="6683375" y="4525963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7194" name="TextBox 16"/>
          <p:cNvSpPr txBox="1">
            <a:spLocks noChangeArrowheads="1"/>
          </p:cNvSpPr>
          <p:nvPr/>
        </p:nvSpPr>
        <p:spPr bwMode="auto">
          <a:xfrm>
            <a:off x="7635875" y="5465763"/>
            <a:ext cx="5191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7195" name="Straight Arrow Connector 93"/>
          <p:cNvCxnSpPr>
            <a:cxnSpLocks noChangeShapeType="1"/>
          </p:cNvCxnSpPr>
          <p:nvPr/>
        </p:nvCxnSpPr>
        <p:spPr bwMode="auto">
          <a:xfrm rot="10800000" flipV="1">
            <a:off x="7170738" y="5316538"/>
            <a:ext cx="658812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96" name="Straight Arrow Connector 94"/>
          <p:cNvCxnSpPr>
            <a:cxnSpLocks noChangeShapeType="1"/>
            <a:endCxn id="7193" idx="3"/>
          </p:cNvCxnSpPr>
          <p:nvPr/>
        </p:nvCxnSpPr>
        <p:spPr bwMode="auto">
          <a:xfrm flipV="1">
            <a:off x="6430963" y="4679950"/>
            <a:ext cx="773112" cy="47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7197" name="Straight Connector 95"/>
          <p:cNvCxnSpPr>
            <a:cxnSpLocks noChangeShapeType="1"/>
          </p:cNvCxnSpPr>
          <p:nvPr/>
        </p:nvCxnSpPr>
        <p:spPr bwMode="auto">
          <a:xfrm>
            <a:off x="6381750" y="4714875"/>
            <a:ext cx="1506538" cy="59213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cxnSp>
        <p:nvCxnSpPr>
          <p:cNvPr id="7198" name="Straight Connector 14"/>
          <p:cNvCxnSpPr>
            <a:cxnSpLocks noChangeShapeType="1"/>
          </p:cNvCxnSpPr>
          <p:nvPr/>
        </p:nvCxnSpPr>
        <p:spPr bwMode="auto">
          <a:xfrm rot="16200000" flipV="1">
            <a:off x="6842126" y="5014912"/>
            <a:ext cx="652462" cy="4763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7199" name="TextBox 120"/>
          <p:cNvSpPr txBox="1">
            <a:spLocks noChangeArrowheads="1"/>
          </p:cNvSpPr>
          <p:nvPr/>
        </p:nvSpPr>
        <p:spPr bwMode="auto">
          <a:xfrm>
            <a:off x="577850" y="5665788"/>
            <a:ext cx="6016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at slit</a:t>
            </a:r>
          </a:p>
        </p:txBody>
      </p:sp>
      <p:sp>
        <p:nvSpPr>
          <p:cNvPr id="7200" name="TextBox 123"/>
          <p:cNvSpPr txBox="1">
            <a:spLocks noChangeArrowheads="1"/>
          </p:cNvSpPr>
          <p:nvPr/>
        </p:nvSpPr>
        <p:spPr bwMode="auto">
          <a:xfrm>
            <a:off x="3265488" y="5724525"/>
            <a:ext cx="1447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drift space </a:t>
            </a:r>
          </a:p>
        </p:txBody>
      </p:sp>
      <p:sp>
        <p:nvSpPr>
          <p:cNvPr id="7201" name="TextBox 124"/>
          <p:cNvSpPr txBox="1">
            <a:spLocks noChangeArrowheads="1"/>
          </p:cNvSpPr>
          <p:nvPr/>
        </p:nvSpPr>
        <p:spPr bwMode="auto">
          <a:xfrm>
            <a:off x="5214938" y="5751513"/>
            <a:ext cx="8302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buncher</a:t>
            </a:r>
          </a:p>
        </p:txBody>
      </p:sp>
      <p:sp>
        <p:nvSpPr>
          <p:cNvPr id="7202" name="TextBox 125"/>
          <p:cNvSpPr txBox="1">
            <a:spLocks noChangeArrowheads="1"/>
          </p:cNvSpPr>
          <p:nvPr/>
        </p:nvSpPr>
        <p:spPr bwMode="auto">
          <a:xfrm>
            <a:off x="7272338" y="5818188"/>
            <a:ext cx="16367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drift space</a:t>
            </a:r>
          </a:p>
        </p:txBody>
      </p:sp>
      <p:grpSp>
        <p:nvGrpSpPr>
          <p:cNvPr id="2" name="Group 127"/>
          <p:cNvGrpSpPr>
            <a:grpSpLocks/>
          </p:cNvGrpSpPr>
          <p:nvPr/>
        </p:nvGrpSpPr>
        <p:grpSpPr bwMode="auto">
          <a:xfrm>
            <a:off x="2819400" y="1219200"/>
            <a:ext cx="6099175" cy="3298825"/>
            <a:chOff x="2547938" y="1323975"/>
            <a:chExt cx="6099175" cy="3299242"/>
          </a:xfrm>
        </p:grpSpPr>
        <p:sp>
          <p:nvSpPr>
            <p:cNvPr id="7205" name="Text Box 40"/>
            <p:cNvSpPr txBox="1">
              <a:spLocks noChangeArrowheads="1"/>
            </p:cNvSpPr>
            <p:nvPr/>
          </p:nvSpPr>
          <p:spPr bwMode="auto">
            <a:xfrm>
              <a:off x="7040563" y="1323975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sp>
          <p:nvSpPr>
            <p:cNvPr id="7206" name="Line 35"/>
            <p:cNvSpPr>
              <a:spLocks noChangeShapeType="1"/>
            </p:cNvSpPr>
            <p:nvPr/>
          </p:nvSpPr>
          <p:spPr bwMode="auto">
            <a:xfrm>
              <a:off x="6335713" y="1938338"/>
              <a:ext cx="226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7" name="Text Box 36"/>
            <p:cNvSpPr txBox="1">
              <a:spLocks noChangeArrowheads="1"/>
            </p:cNvSpPr>
            <p:nvPr/>
          </p:nvSpPr>
          <p:spPr bwMode="auto">
            <a:xfrm>
              <a:off x="5919788" y="2781300"/>
              <a:ext cx="9398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Buncher</a:t>
              </a:r>
            </a:p>
          </p:txBody>
        </p:sp>
        <p:sp>
          <p:nvSpPr>
            <p:cNvPr id="7208" name="Text Box 38"/>
            <p:cNvSpPr txBox="1">
              <a:spLocks noChangeArrowheads="1"/>
            </p:cNvSpPr>
            <p:nvPr/>
          </p:nvSpPr>
          <p:spPr bwMode="auto">
            <a:xfrm>
              <a:off x="3449638" y="4284663"/>
              <a:ext cx="213995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Spectrometer magnet</a:t>
              </a:r>
            </a:p>
          </p:txBody>
        </p:sp>
        <p:sp>
          <p:nvSpPr>
            <p:cNvPr id="7209" name="Text Box 39"/>
            <p:cNvSpPr txBox="1">
              <a:spLocks noChangeArrowheads="1"/>
            </p:cNvSpPr>
            <p:nvPr/>
          </p:nvSpPr>
          <p:spPr bwMode="auto">
            <a:xfrm>
              <a:off x="4999038" y="3513138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157538" y="3105148"/>
              <a:ext cx="76200" cy="1506660"/>
              <a:chOff x="384" y="1824"/>
              <a:chExt cx="48" cy="960"/>
            </a:xfrm>
          </p:grpSpPr>
          <p:sp>
            <p:nvSpPr>
              <p:cNvPr id="7242" name="Rectangle 4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43" name="Rectangle 7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7211" name="Line 13"/>
            <p:cNvSpPr>
              <a:spLocks noChangeShapeType="1"/>
            </p:cNvSpPr>
            <p:nvPr/>
          </p:nvSpPr>
          <p:spPr bwMode="auto">
            <a:xfrm>
              <a:off x="2547938" y="386715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12" name="Line 15"/>
            <p:cNvSpPr>
              <a:spLocks noChangeShapeType="1"/>
            </p:cNvSpPr>
            <p:nvPr/>
          </p:nvSpPr>
          <p:spPr bwMode="auto">
            <a:xfrm flipV="1">
              <a:off x="4370294" y="1951037"/>
              <a:ext cx="1952719" cy="19354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3843340" y="3400422"/>
              <a:ext cx="974726" cy="687413"/>
              <a:chOff x="816" y="2010"/>
              <a:chExt cx="614" cy="438"/>
            </a:xfrm>
          </p:grpSpPr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816" y="2016"/>
                <a:ext cx="614" cy="432"/>
                <a:chOff x="816" y="2016"/>
                <a:chExt cx="614" cy="432"/>
              </a:xfrm>
            </p:grpSpPr>
            <p:sp>
              <p:nvSpPr>
                <p:cNvPr id="7237" name="Line 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9" name="Line 10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40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41" name="Line 12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236" name="Line 16"/>
              <p:cNvSpPr>
                <a:spLocks noChangeShapeType="1"/>
              </p:cNvSpPr>
              <p:nvPr/>
            </p:nvSpPr>
            <p:spPr bwMode="auto">
              <a:xfrm>
                <a:off x="1199" y="2010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 rot="-2913131">
              <a:off x="5369645" y="2082475"/>
              <a:ext cx="75333" cy="1524000"/>
              <a:chOff x="384" y="1824"/>
              <a:chExt cx="48" cy="960"/>
            </a:xfrm>
          </p:grpSpPr>
          <p:sp>
            <p:nvSpPr>
              <p:cNvPr id="7233" name="Rectangle 21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7234" name="Rectangle 2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 rot="10800000">
              <a:off x="5854699" y="1671635"/>
              <a:ext cx="974725" cy="677999"/>
              <a:chOff x="2292" y="1137"/>
              <a:chExt cx="614" cy="432"/>
            </a:xfrm>
          </p:grpSpPr>
          <p:grpSp>
            <p:nvGrpSpPr>
              <p:cNvPr id="8" name="Group 24"/>
              <p:cNvGrpSpPr>
                <a:grpSpLocks/>
              </p:cNvGrpSpPr>
              <p:nvPr/>
            </p:nvGrpSpPr>
            <p:grpSpPr bwMode="auto">
              <a:xfrm>
                <a:off x="2292" y="1137"/>
                <a:ext cx="614" cy="432"/>
                <a:chOff x="816" y="2016"/>
                <a:chExt cx="614" cy="432"/>
              </a:xfrm>
            </p:grpSpPr>
            <p:sp>
              <p:nvSpPr>
                <p:cNvPr id="7228" name="Line 25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29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0" name="Line 27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1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32" name="Line 29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7227" name="Line 30"/>
              <p:cNvSpPr>
                <a:spLocks noChangeShapeType="1"/>
              </p:cNvSpPr>
              <p:nvPr/>
            </p:nvSpPr>
            <p:spPr bwMode="auto">
              <a:xfrm>
                <a:off x="2674" y="1137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216" name="Rectangle 33"/>
            <p:cNvSpPr>
              <a:spLocks noChangeArrowheads="1"/>
            </p:cNvSpPr>
            <p:nvPr/>
          </p:nvSpPr>
          <p:spPr bwMode="auto">
            <a:xfrm rot="-2838565">
              <a:off x="4732506" y="3131120"/>
              <a:ext cx="428456" cy="330200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17" name="Rectangle 34"/>
            <p:cNvSpPr>
              <a:spLocks noChangeArrowheads="1"/>
            </p:cNvSpPr>
            <p:nvPr/>
          </p:nvSpPr>
          <p:spPr bwMode="auto">
            <a:xfrm>
              <a:off x="7070725" y="1749425"/>
              <a:ext cx="433388" cy="32644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18" name="Rectangle 37"/>
            <p:cNvSpPr>
              <a:spLocks noChangeArrowheads="1"/>
            </p:cNvSpPr>
            <p:nvPr/>
          </p:nvSpPr>
          <p:spPr bwMode="auto">
            <a:xfrm rot="2636704">
              <a:off x="5616392" y="2251641"/>
              <a:ext cx="493712" cy="351553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19" name="Line 42"/>
            <p:cNvSpPr>
              <a:spLocks noChangeShapeType="1"/>
            </p:cNvSpPr>
            <p:nvPr/>
          </p:nvSpPr>
          <p:spPr bwMode="auto">
            <a:xfrm>
              <a:off x="8636000" y="1412875"/>
              <a:ext cx="11113" cy="106251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0" name="Text Box 74"/>
            <p:cNvSpPr txBox="1">
              <a:spLocks noChangeArrowheads="1"/>
            </p:cNvSpPr>
            <p:nvPr/>
          </p:nvSpPr>
          <p:spPr bwMode="auto">
            <a:xfrm>
              <a:off x="7554913" y="2062163"/>
              <a:ext cx="100806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SEMGrid</a:t>
              </a:r>
            </a:p>
          </p:txBody>
        </p:sp>
        <p:sp>
          <p:nvSpPr>
            <p:cNvPr id="7221" name="Rectangle 37"/>
            <p:cNvSpPr>
              <a:spLocks noChangeArrowheads="1"/>
            </p:cNvSpPr>
            <p:nvPr/>
          </p:nvSpPr>
          <p:spPr bwMode="auto">
            <a:xfrm rot="2636704">
              <a:off x="5387065" y="2624411"/>
              <a:ext cx="292100" cy="169499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22" name="Rectangle 37"/>
            <p:cNvSpPr>
              <a:spLocks noChangeArrowheads="1"/>
            </p:cNvSpPr>
            <p:nvPr/>
          </p:nvSpPr>
          <p:spPr bwMode="auto">
            <a:xfrm rot="5400000">
              <a:off x="3303012" y="3808989"/>
              <a:ext cx="313890" cy="160337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223" name="Text Box 39"/>
            <p:cNvSpPr txBox="1">
              <a:spLocks noChangeArrowheads="1"/>
            </p:cNvSpPr>
            <p:nvPr/>
          </p:nvSpPr>
          <p:spPr bwMode="auto">
            <a:xfrm>
              <a:off x="3270250" y="1966914"/>
              <a:ext cx="12954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Transformer</a:t>
              </a:r>
            </a:p>
          </p:txBody>
        </p:sp>
        <p:cxnSp>
          <p:nvCxnSpPr>
            <p:cNvPr id="7224" name="Straight Connector 96"/>
            <p:cNvCxnSpPr>
              <a:cxnSpLocks noChangeShapeType="1"/>
              <a:endCxn id="7223" idx="2"/>
            </p:cNvCxnSpPr>
            <p:nvPr/>
          </p:nvCxnSpPr>
          <p:spPr bwMode="auto">
            <a:xfrm rot="5400000" flipH="1" flipV="1">
              <a:off x="3039478" y="2753728"/>
              <a:ext cx="1326732" cy="4302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7225" name="Straight Connector 98"/>
            <p:cNvCxnSpPr>
              <a:cxnSpLocks noChangeShapeType="1"/>
              <a:stCxn id="7223" idx="3"/>
            </p:cNvCxnSpPr>
            <p:nvPr/>
          </p:nvCxnSpPr>
          <p:spPr bwMode="auto">
            <a:xfrm>
              <a:off x="4565650" y="2136191"/>
              <a:ext cx="711200" cy="35935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7204" name="TextBox 75"/>
          <p:cNvSpPr txBox="1">
            <a:spLocks noChangeArrowheads="1"/>
          </p:cNvSpPr>
          <p:nvPr/>
        </p:nvSpPr>
        <p:spPr bwMode="auto">
          <a:xfrm>
            <a:off x="0" y="1389888"/>
            <a:ext cx="32766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Arial" charset="0"/>
              <a:buChar char="•"/>
            </a:pPr>
            <a:r>
              <a:rPr lang="en-US" sz="1600" dirty="0"/>
              <a:t> Spectrometer produces image</a:t>
            </a:r>
            <a:br>
              <a:rPr lang="en-US" sz="1600" dirty="0"/>
            </a:br>
            <a:r>
              <a:rPr lang="en-US" sz="1600" dirty="0"/>
              <a:t>  of slit on second slit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 second slit selects energy slice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 first kicker sweep phase space </a:t>
            </a:r>
            <a:br>
              <a:rPr lang="en-US" sz="1600" dirty="0"/>
            </a:br>
            <a:r>
              <a:rPr lang="en-US" sz="1600" dirty="0"/>
              <a:t>  over all energies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 </a:t>
            </a:r>
            <a:r>
              <a:rPr lang="en-US" sz="1600" dirty="0" err="1"/>
              <a:t>buncher</a:t>
            </a:r>
            <a:r>
              <a:rPr lang="en-US" sz="1600" dirty="0"/>
              <a:t> rotates energy slice in </a:t>
            </a:r>
            <a:br>
              <a:rPr lang="en-US" sz="1600" dirty="0"/>
            </a:br>
            <a:r>
              <a:rPr lang="en-US" sz="1600" dirty="0"/>
              <a:t>  phase space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 at second spectrometer the</a:t>
            </a:r>
            <a:br>
              <a:rPr lang="en-US" sz="1600" dirty="0"/>
            </a:br>
            <a:r>
              <a:rPr lang="en-US" sz="1600" dirty="0"/>
              <a:t>  phase distribution is</a:t>
            </a:r>
            <a:br>
              <a:rPr lang="en-US" sz="1600" dirty="0"/>
            </a:br>
            <a:r>
              <a:rPr lang="en-US" sz="1600" dirty="0"/>
              <a:t>  transformed into an</a:t>
            </a:r>
            <a:br>
              <a:rPr lang="en-US" sz="1600" dirty="0"/>
            </a:br>
            <a:r>
              <a:rPr lang="en-US" sz="1600" dirty="0"/>
              <a:t>  energy distribution analyzed by</a:t>
            </a:r>
            <a:br>
              <a:rPr lang="en-US" sz="1600" dirty="0"/>
            </a:br>
            <a:r>
              <a:rPr lang="en-US" sz="1600" dirty="0"/>
              <a:t>  the second spectrometer</a:t>
            </a:r>
          </a:p>
          <a:p>
            <a:pPr algn="l">
              <a:buFont typeface="Arial" charset="0"/>
              <a:buChar char="•"/>
            </a:pPr>
            <a:r>
              <a:rPr lang="en-US" sz="1600" dirty="0"/>
              <a:t> second kicker corrects for first </a:t>
            </a:r>
            <a:br>
              <a:rPr lang="en-US" sz="1600" dirty="0"/>
            </a:br>
            <a:r>
              <a:rPr lang="en-US" sz="1600" dirty="0"/>
              <a:t>  kick</a:t>
            </a:r>
          </a:p>
        </p:txBody>
      </p:sp>
      <p:grpSp>
        <p:nvGrpSpPr>
          <p:cNvPr id="9" name="Group 77"/>
          <p:cNvGrpSpPr>
            <a:grpSpLocks/>
          </p:cNvGrpSpPr>
          <p:nvPr/>
        </p:nvGrpSpPr>
        <p:grpSpPr bwMode="auto">
          <a:xfrm>
            <a:off x="7239000" y="2667000"/>
            <a:ext cx="1905000" cy="1981200"/>
            <a:chOff x="192" y="1008"/>
            <a:chExt cx="1200" cy="1248"/>
          </a:xfrm>
        </p:grpSpPr>
        <p:sp>
          <p:nvSpPr>
            <p:cNvPr id="7246" name="Line 78"/>
            <p:cNvSpPr>
              <a:spLocks noChangeShapeType="1"/>
            </p:cNvSpPr>
            <p:nvPr/>
          </p:nvSpPr>
          <p:spPr bwMode="auto">
            <a:xfrm>
              <a:off x="288" y="1776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7" name="Line 79"/>
            <p:cNvSpPr>
              <a:spLocks noChangeShapeType="1"/>
            </p:cNvSpPr>
            <p:nvPr/>
          </p:nvSpPr>
          <p:spPr bwMode="auto">
            <a:xfrm flipV="1">
              <a:off x="768" y="1248"/>
              <a:ext cx="0" cy="10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8" name="Freeform 80"/>
            <p:cNvSpPr>
              <a:spLocks/>
            </p:cNvSpPr>
            <p:nvPr/>
          </p:nvSpPr>
          <p:spPr bwMode="auto">
            <a:xfrm>
              <a:off x="192" y="1296"/>
              <a:ext cx="1200" cy="896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336" y="832"/>
                </a:cxn>
                <a:cxn ang="0">
                  <a:pos x="864" y="64"/>
                </a:cxn>
                <a:cxn ang="0">
                  <a:pos x="1200" y="448"/>
                </a:cxn>
              </a:cxnLst>
              <a:rect l="0" t="0" r="r" b="b"/>
              <a:pathLst>
                <a:path w="1200" h="896">
                  <a:moveTo>
                    <a:pt x="0" y="448"/>
                  </a:moveTo>
                  <a:cubicBezTo>
                    <a:pt x="96" y="672"/>
                    <a:pt x="192" y="896"/>
                    <a:pt x="336" y="832"/>
                  </a:cubicBezTo>
                  <a:cubicBezTo>
                    <a:pt x="480" y="768"/>
                    <a:pt x="720" y="128"/>
                    <a:pt x="864" y="64"/>
                  </a:cubicBezTo>
                  <a:cubicBezTo>
                    <a:pt x="1008" y="0"/>
                    <a:pt x="1144" y="384"/>
                    <a:pt x="1200" y="448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49" name="Line 81"/>
            <p:cNvSpPr>
              <a:spLocks noChangeShapeType="1"/>
            </p:cNvSpPr>
            <p:nvPr/>
          </p:nvSpPr>
          <p:spPr bwMode="auto">
            <a:xfrm flipV="1">
              <a:off x="672" y="1536"/>
              <a:ext cx="240" cy="432"/>
            </a:xfrm>
            <a:prstGeom prst="line">
              <a:avLst/>
            </a:prstGeom>
            <a:noFill/>
            <a:ln w="57150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50" name="Text Box 82"/>
            <p:cNvSpPr txBox="1">
              <a:spLocks noChangeArrowheads="1"/>
            </p:cNvSpPr>
            <p:nvPr/>
          </p:nvSpPr>
          <p:spPr bwMode="auto">
            <a:xfrm>
              <a:off x="288" y="1008"/>
              <a:ext cx="970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de-CH"/>
                <a:t>Buncher RF</a:t>
              </a: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74" name="Straight Connector 95"/>
          <p:cNvCxnSpPr>
            <a:cxnSpLocks noChangeShapeType="1"/>
          </p:cNvCxnSpPr>
          <p:nvPr/>
        </p:nvCxnSpPr>
        <p:spPr bwMode="auto">
          <a:xfrm>
            <a:off x="5867400" y="4572000"/>
            <a:ext cx="1617663" cy="915988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8195" name="Rectangle 81"/>
          <p:cNvSpPr>
            <a:spLocks noChangeArrowheads="1"/>
          </p:cNvSpPr>
          <p:nvPr/>
        </p:nvSpPr>
        <p:spPr bwMode="auto">
          <a:xfrm>
            <a:off x="6248400" y="5486400"/>
            <a:ext cx="1600200" cy="5334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196" name="Title 1"/>
          <p:cNvSpPr>
            <a:spLocks noGrp="1"/>
          </p:cNvSpPr>
          <p:nvPr>
            <p:ph type="title"/>
          </p:nvPr>
        </p:nvSpPr>
        <p:spPr>
          <a:xfrm>
            <a:off x="1322388" y="161925"/>
            <a:ext cx="6172200" cy="838200"/>
          </a:xfrm>
        </p:spPr>
        <p:txBody>
          <a:bodyPr/>
          <a:lstStyle/>
          <a:p>
            <a:r>
              <a:rPr lang="en-US" smtClean="0"/>
              <a:t>Transverse Emittance measurement</a:t>
            </a:r>
          </a:p>
        </p:txBody>
      </p:sp>
      <p:sp>
        <p:nvSpPr>
          <p:cNvPr id="819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 Raich, CERN BE/BI African School of Physics 2010</a:t>
            </a:r>
            <a:endParaRPr lang="en-US" smtClean="0"/>
          </a:p>
        </p:txBody>
      </p:sp>
      <p:sp>
        <p:nvSpPr>
          <p:cNvPr id="81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720705F-C52B-4806-91F6-9A33C8D27E60}" type="slidenum">
              <a:rPr lang="en-US" smtClean="0"/>
              <a:pPr/>
              <a:t>49</a:t>
            </a:fld>
            <a:endParaRPr lang="en-US" smtClean="0"/>
          </a:p>
        </p:txBody>
      </p:sp>
      <p:cxnSp>
        <p:nvCxnSpPr>
          <p:cNvPr id="8199" name="Straight Connector 12"/>
          <p:cNvCxnSpPr>
            <a:cxnSpLocks noChangeShapeType="1"/>
          </p:cNvCxnSpPr>
          <p:nvPr/>
        </p:nvCxnSpPr>
        <p:spPr bwMode="auto">
          <a:xfrm>
            <a:off x="2147888" y="5405438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00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2032001" y="5378450"/>
            <a:ext cx="1604962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01" name="Straight Connector 14"/>
          <p:cNvCxnSpPr>
            <a:cxnSpLocks noChangeShapeType="1"/>
          </p:cNvCxnSpPr>
          <p:nvPr/>
        </p:nvCxnSpPr>
        <p:spPr bwMode="auto">
          <a:xfrm flipV="1">
            <a:off x="2116138" y="5030788"/>
            <a:ext cx="1492250" cy="3175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8202" name="TextBox 15"/>
          <p:cNvSpPr txBox="1">
            <a:spLocks noChangeArrowheads="1"/>
          </p:cNvSpPr>
          <p:nvPr/>
        </p:nvSpPr>
        <p:spPr bwMode="auto">
          <a:xfrm>
            <a:off x="2386013" y="4530725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8203" name="TextBox 16"/>
          <p:cNvSpPr txBox="1">
            <a:spLocks noChangeArrowheads="1"/>
          </p:cNvSpPr>
          <p:nvPr/>
        </p:nvSpPr>
        <p:spPr bwMode="auto">
          <a:xfrm>
            <a:off x="3414713" y="5465763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8204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3967956" y="5406232"/>
            <a:ext cx="1604963" cy="12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6161" name="Straight Connector 14"/>
          <p:cNvCxnSpPr>
            <a:cxnSpLocks noChangeShapeType="1"/>
          </p:cNvCxnSpPr>
          <p:nvPr/>
        </p:nvCxnSpPr>
        <p:spPr bwMode="auto">
          <a:xfrm>
            <a:off x="3810000" y="5029200"/>
            <a:ext cx="1828800" cy="0"/>
          </a:xfrm>
          <a:prstGeom prst="line">
            <a:avLst/>
          </a:prstGeom>
          <a:noFill/>
          <a:ln w="50800" algn="ctr">
            <a:solidFill>
              <a:srgbClr val="00B050"/>
            </a:solidFill>
            <a:round/>
            <a:headEnd/>
            <a:tailEnd/>
          </a:ln>
        </p:spPr>
      </p:cxnSp>
      <p:sp>
        <p:nvSpPr>
          <p:cNvPr id="8206" name="TextBox 15"/>
          <p:cNvSpPr txBox="1">
            <a:spLocks noChangeArrowheads="1"/>
          </p:cNvSpPr>
          <p:nvPr/>
        </p:nvSpPr>
        <p:spPr bwMode="auto">
          <a:xfrm>
            <a:off x="4322763" y="4557713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cxnSp>
        <p:nvCxnSpPr>
          <p:cNvPr id="8207" name="Straight Connector 12"/>
          <p:cNvCxnSpPr>
            <a:cxnSpLocks noChangeShapeType="1"/>
          </p:cNvCxnSpPr>
          <p:nvPr/>
        </p:nvCxnSpPr>
        <p:spPr bwMode="auto">
          <a:xfrm>
            <a:off x="5957888" y="5422900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8208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5841207" y="5396706"/>
            <a:ext cx="1606550" cy="14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209" name="TextBox 15"/>
          <p:cNvSpPr txBox="1">
            <a:spLocks noChangeArrowheads="1"/>
          </p:cNvSpPr>
          <p:nvPr/>
        </p:nvSpPr>
        <p:spPr bwMode="auto">
          <a:xfrm>
            <a:off x="6196013" y="4548188"/>
            <a:ext cx="5207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E</a:t>
            </a:r>
          </a:p>
        </p:txBody>
      </p:sp>
      <p:sp>
        <p:nvSpPr>
          <p:cNvPr id="8210" name="TextBox 16"/>
          <p:cNvSpPr txBox="1">
            <a:spLocks noChangeArrowheads="1"/>
          </p:cNvSpPr>
          <p:nvPr/>
        </p:nvSpPr>
        <p:spPr bwMode="auto">
          <a:xfrm>
            <a:off x="7148513" y="5487988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grpSp>
        <p:nvGrpSpPr>
          <p:cNvPr id="2" name="Group 127"/>
          <p:cNvGrpSpPr>
            <a:grpSpLocks/>
          </p:cNvGrpSpPr>
          <p:nvPr/>
        </p:nvGrpSpPr>
        <p:grpSpPr bwMode="auto">
          <a:xfrm>
            <a:off x="2547938" y="1323975"/>
            <a:ext cx="6099175" cy="3287713"/>
            <a:chOff x="2547938" y="1323975"/>
            <a:chExt cx="6099175" cy="3287836"/>
          </a:xfrm>
        </p:grpSpPr>
        <p:sp>
          <p:nvSpPr>
            <p:cNvPr id="8236" name="Text Box 40"/>
            <p:cNvSpPr txBox="1">
              <a:spLocks noChangeArrowheads="1"/>
            </p:cNvSpPr>
            <p:nvPr/>
          </p:nvSpPr>
          <p:spPr bwMode="auto">
            <a:xfrm>
              <a:off x="7040563" y="1323975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sp>
          <p:nvSpPr>
            <p:cNvPr id="8237" name="Line 35"/>
            <p:cNvSpPr>
              <a:spLocks noChangeShapeType="1"/>
            </p:cNvSpPr>
            <p:nvPr/>
          </p:nvSpPr>
          <p:spPr bwMode="auto">
            <a:xfrm>
              <a:off x="6335713" y="1938338"/>
              <a:ext cx="226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8" name="Text Box 36"/>
            <p:cNvSpPr txBox="1">
              <a:spLocks noChangeArrowheads="1"/>
            </p:cNvSpPr>
            <p:nvPr/>
          </p:nvSpPr>
          <p:spPr bwMode="auto">
            <a:xfrm>
              <a:off x="5919788" y="2781300"/>
              <a:ext cx="9398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Buncher</a:t>
              </a:r>
            </a:p>
          </p:txBody>
        </p:sp>
        <p:sp>
          <p:nvSpPr>
            <p:cNvPr id="8239" name="Text Box 39"/>
            <p:cNvSpPr txBox="1">
              <a:spLocks noChangeArrowheads="1"/>
            </p:cNvSpPr>
            <p:nvPr/>
          </p:nvSpPr>
          <p:spPr bwMode="auto">
            <a:xfrm>
              <a:off x="4999038" y="3513138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157538" y="3105150"/>
              <a:ext cx="76200" cy="1506661"/>
              <a:chOff x="384" y="1824"/>
              <a:chExt cx="48" cy="960"/>
            </a:xfrm>
          </p:grpSpPr>
          <p:sp>
            <p:nvSpPr>
              <p:cNvPr id="8273" name="Rectangle 4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74" name="Rectangle 7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8241" name="Line 13"/>
            <p:cNvSpPr>
              <a:spLocks noChangeShapeType="1"/>
            </p:cNvSpPr>
            <p:nvPr/>
          </p:nvSpPr>
          <p:spPr bwMode="auto">
            <a:xfrm>
              <a:off x="2547938" y="386715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2" name="Line 15"/>
            <p:cNvSpPr>
              <a:spLocks noChangeShapeType="1"/>
            </p:cNvSpPr>
            <p:nvPr/>
          </p:nvSpPr>
          <p:spPr bwMode="auto">
            <a:xfrm flipV="1">
              <a:off x="4370294" y="1951037"/>
              <a:ext cx="1952719" cy="19354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3843338" y="3400426"/>
              <a:ext cx="974725" cy="687414"/>
              <a:chOff x="816" y="2010"/>
              <a:chExt cx="614" cy="438"/>
            </a:xfrm>
          </p:grpSpPr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816" y="2016"/>
                <a:ext cx="614" cy="432"/>
                <a:chOff x="816" y="2016"/>
                <a:chExt cx="614" cy="432"/>
              </a:xfrm>
            </p:grpSpPr>
            <p:sp>
              <p:nvSpPr>
                <p:cNvPr id="8268" name="Line 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9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0" name="Line 10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1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72" name="Line 12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67" name="Line 16"/>
              <p:cNvSpPr>
                <a:spLocks noChangeShapeType="1"/>
              </p:cNvSpPr>
              <p:nvPr/>
            </p:nvSpPr>
            <p:spPr bwMode="auto">
              <a:xfrm>
                <a:off x="1199" y="2010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 rot="-2913131">
              <a:off x="5369645" y="2082475"/>
              <a:ext cx="75333" cy="1524000"/>
              <a:chOff x="384" y="1824"/>
              <a:chExt cx="48" cy="960"/>
            </a:xfrm>
          </p:grpSpPr>
          <p:sp>
            <p:nvSpPr>
              <p:cNvPr id="8264" name="Rectangle 21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65" name="Rectangle 2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 rot="10800000">
              <a:off x="5854699" y="1671638"/>
              <a:ext cx="974725" cy="677998"/>
              <a:chOff x="2292" y="1137"/>
              <a:chExt cx="614" cy="432"/>
            </a:xfrm>
          </p:grpSpPr>
          <p:grpSp>
            <p:nvGrpSpPr>
              <p:cNvPr id="8" name="Group 24"/>
              <p:cNvGrpSpPr>
                <a:grpSpLocks/>
              </p:cNvGrpSpPr>
              <p:nvPr/>
            </p:nvGrpSpPr>
            <p:grpSpPr bwMode="auto">
              <a:xfrm>
                <a:off x="2292" y="1137"/>
                <a:ext cx="614" cy="432"/>
                <a:chOff x="816" y="2016"/>
                <a:chExt cx="614" cy="432"/>
              </a:xfrm>
            </p:grpSpPr>
            <p:sp>
              <p:nvSpPr>
                <p:cNvPr id="8259" name="Line 25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0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1" name="Line 27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63" name="Line 29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258" name="Line 30"/>
              <p:cNvSpPr>
                <a:spLocks noChangeShapeType="1"/>
              </p:cNvSpPr>
              <p:nvPr/>
            </p:nvSpPr>
            <p:spPr bwMode="auto">
              <a:xfrm>
                <a:off x="2674" y="1137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46" name="Rectangle 33"/>
            <p:cNvSpPr>
              <a:spLocks noChangeArrowheads="1"/>
            </p:cNvSpPr>
            <p:nvPr/>
          </p:nvSpPr>
          <p:spPr bwMode="auto">
            <a:xfrm rot="-2838565">
              <a:off x="4732506" y="3131120"/>
              <a:ext cx="428456" cy="330200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7" name="Rectangle 34"/>
            <p:cNvSpPr>
              <a:spLocks noChangeArrowheads="1"/>
            </p:cNvSpPr>
            <p:nvPr/>
          </p:nvSpPr>
          <p:spPr bwMode="auto">
            <a:xfrm>
              <a:off x="7070725" y="1749425"/>
              <a:ext cx="433388" cy="32644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8" name="Rectangle 37"/>
            <p:cNvSpPr>
              <a:spLocks noChangeArrowheads="1"/>
            </p:cNvSpPr>
            <p:nvPr/>
          </p:nvSpPr>
          <p:spPr bwMode="auto">
            <a:xfrm rot="2636704">
              <a:off x="5616392" y="2251641"/>
              <a:ext cx="493712" cy="351553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49" name="Line 42"/>
            <p:cNvSpPr>
              <a:spLocks noChangeShapeType="1"/>
            </p:cNvSpPr>
            <p:nvPr/>
          </p:nvSpPr>
          <p:spPr bwMode="auto">
            <a:xfrm>
              <a:off x="8636000" y="1412875"/>
              <a:ext cx="11113" cy="106251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0" name="Text Box 74"/>
            <p:cNvSpPr txBox="1">
              <a:spLocks noChangeArrowheads="1"/>
            </p:cNvSpPr>
            <p:nvPr/>
          </p:nvSpPr>
          <p:spPr bwMode="auto">
            <a:xfrm>
              <a:off x="7554913" y="2062163"/>
              <a:ext cx="100806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SEMGrid</a:t>
              </a:r>
            </a:p>
          </p:txBody>
        </p:sp>
        <p:sp>
          <p:nvSpPr>
            <p:cNvPr id="8251" name="Rectangle 37"/>
            <p:cNvSpPr>
              <a:spLocks noChangeArrowheads="1"/>
            </p:cNvSpPr>
            <p:nvPr/>
          </p:nvSpPr>
          <p:spPr bwMode="auto">
            <a:xfrm rot="2636704">
              <a:off x="5387065" y="2624411"/>
              <a:ext cx="292100" cy="169499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2" name="Rectangle 37"/>
            <p:cNvSpPr>
              <a:spLocks noChangeArrowheads="1"/>
            </p:cNvSpPr>
            <p:nvPr/>
          </p:nvSpPr>
          <p:spPr bwMode="auto">
            <a:xfrm rot="5400000">
              <a:off x="3303012" y="3808989"/>
              <a:ext cx="313890" cy="160337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253" name="Text Box 39"/>
            <p:cNvSpPr txBox="1">
              <a:spLocks noChangeArrowheads="1"/>
            </p:cNvSpPr>
            <p:nvPr/>
          </p:nvSpPr>
          <p:spPr bwMode="auto">
            <a:xfrm>
              <a:off x="3270250" y="1966914"/>
              <a:ext cx="12954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Transformer</a:t>
              </a:r>
            </a:p>
          </p:txBody>
        </p:sp>
        <p:cxnSp>
          <p:nvCxnSpPr>
            <p:cNvPr id="8254" name="Straight Connector 96"/>
            <p:cNvCxnSpPr>
              <a:cxnSpLocks noChangeShapeType="1"/>
              <a:endCxn id="8253" idx="2"/>
            </p:cNvCxnSpPr>
            <p:nvPr/>
          </p:nvCxnSpPr>
          <p:spPr bwMode="auto">
            <a:xfrm rot="5400000" flipH="1" flipV="1">
              <a:off x="3039478" y="2753728"/>
              <a:ext cx="1326732" cy="4302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255" name="Straight Connector 98"/>
            <p:cNvCxnSpPr>
              <a:cxnSpLocks noChangeShapeType="1"/>
              <a:stCxn id="8253" idx="3"/>
            </p:cNvCxnSpPr>
            <p:nvPr/>
          </p:nvCxnSpPr>
          <p:spPr bwMode="auto">
            <a:xfrm>
              <a:off x="4565650" y="2136191"/>
              <a:ext cx="711200" cy="35935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8256" name="Text Box 38"/>
            <p:cNvSpPr txBox="1">
              <a:spLocks noChangeArrowheads="1"/>
            </p:cNvSpPr>
            <p:nvPr/>
          </p:nvSpPr>
          <p:spPr bwMode="auto">
            <a:xfrm>
              <a:off x="3505200" y="4191362"/>
              <a:ext cx="213995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Spectrometer magnet</a:t>
              </a:r>
            </a:p>
          </p:txBody>
        </p:sp>
      </p:grpSp>
      <p:grpSp>
        <p:nvGrpSpPr>
          <p:cNvPr id="9" name="Group 83"/>
          <p:cNvGrpSpPr>
            <a:grpSpLocks/>
          </p:cNvGrpSpPr>
          <p:nvPr/>
        </p:nvGrpSpPr>
        <p:grpSpPr bwMode="auto">
          <a:xfrm>
            <a:off x="90488" y="4552950"/>
            <a:ext cx="1889125" cy="1658938"/>
            <a:chOff x="90488" y="4552950"/>
            <a:chExt cx="1889125" cy="1658938"/>
          </a:xfrm>
        </p:grpSpPr>
        <p:cxnSp>
          <p:nvCxnSpPr>
            <p:cNvPr id="8230" name="Straight Connector 12"/>
            <p:cNvCxnSpPr>
              <a:cxnSpLocks noChangeShapeType="1"/>
            </p:cNvCxnSpPr>
            <p:nvPr/>
          </p:nvCxnSpPr>
          <p:spPr bwMode="auto">
            <a:xfrm>
              <a:off x="193675" y="5427663"/>
              <a:ext cx="1555750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231" name="Straight Arrow Connector 13"/>
            <p:cNvCxnSpPr>
              <a:cxnSpLocks noChangeShapeType="1"/>
            </p:cNvCxnSpPr>
            <p:nvPr/>
          </p:nvCxnSpPr>
          <p:spPr bwMode="auto">
            <a:xfrm rot="5400000" flipH="1" flipV="1">
              <a:off x="76200" y="5402263"/>
              <a:ext cx="1606550" cy="127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232" name="Straight Connector 14"/>
            <p:cNvCxnSpPr>
              <a:cxnSpLocks noChangeShapeType="1"/>
            </p:cNvCxnSpPr>
            <p:nvPr/>
          </p:nvCxnSpPr>
          <p:spPr bwMode="auto">
            <a:xfrm flipV="1">
              <a:off x="161925" y="5054600"/>
              <a:ext cx="1492250" cy="1588"/>
            </a:xfrm>
            <a:prstGeom prst="line">
              <a:avLst/>
            </a:prstGeom>
            <a:noFill/>
            <a:ln w="50800" algn="ctr">
              <a:solidFill>
                <a:srgbClr val="00B050"/>
              </a:solidFill>
              <a:round/>
              <a:headEnd/>
              <a:tailEnd/>
            </a:ln>
          </p:spPr>
        </p:cxnSp>
        <p:sp>
          <p:nvSpPr>
            <p:cNvPr id="8233" name="TextBox 15"/>
            <p:cNvSpPr txBox="1">
              <a:spLocks noChangeArrowheads="1"/>
            </p:cNvSpPr>
            <p:nvPr/>
          </p:nvSpPr>
          <p:spPr bwMode="auto">
            <a:xfrm>
              <a:off x="431800" y="4552950"/>
              <a:ext cx="520700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E</a:t>
              </a:r>
            </a:p>
          </p:txBody>
        </p:sp>
        <p:sp>
          <p:nvSpPr>
            <p:cNvPr id="8234" name="TextBox 16"/>
            <p:cNvSpPr txBox="1">
              <a:spLocks noChangeArrowheads="1"/>
            </p:cNvSpPr>
            <p:nvPr/>
          </p:nvSpPr>
          <p:spPr bwMode="auto">
            <a:xfrm>
              <a:off x="1460500" y="5487988"/>
              <a:ext cx="519113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φ</a:t>
              </a:r>
            </a:p>
          </p:txBody>
        </p:sp>
        <p:sp>
          <p:nvSpPr>
            <p:cNvPr id="8235" name="TextBox 120"/>
            <p:cNvSpPr txBox="1">
              <a:spLocks noChangeArrowheads="1"/>
            </p:cNvSpPr>
            <p:nvPr/>
          </p:nvSpPr>
          <p:spPr bwMode="auto">
            <a:xfrm>
              <a:off x="90488" y="5688013"/>
              <a:ext cx="601662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at slit</a:t>
              </a:r>
            </a:p>
          </p:txBody>
        </p:sp>
      </p:grpSp>
      <p:sp>
        <p:nvSpPr>
          <p:cNvPr id="8213" name="TextBox 123"/>
          <p:cNvSpPr txBox="1">
            <a:spLocks noChangeArrowheads="1"/>
          </p:cNvSpPr>
          <p:nvPr/>
        </p:nvSpPr>
        <p:spPr bwMode="auto">
          <a:xfrm>
            <a:off x="2778125" y="5746750"/>
            <a:ext cx="1447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first drift space </a:t>
            </a:r>
          </a:p>
        </p:txBody>
      </p:sp>
      <p:sp>
        <p:nvSpPr>
          <p:cNvPr id="8214" name="TextBox 124"/>
          <p:cNvSpPr txBox="1">
            <a:spLocks noChangeArrowheads="1"/>
          </p:cNvSpPr>
          <p:nvPr/>
        </p:nvSpPr>
        <p:spPr bwMode="auto">
          <a:xfrm>
            <a:off x="4727575" y="5773738"/>
            <a:ext cx="8302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buncher</a:t>
            </a:r>
          </a:p>
        </p:txBody>
      </p:sp>
      <p:sp>
        <p:nvSpPr>
          <p:cNvPr id="8215" name="TextBox 125"/>
          <p:cNvSpPr txBox="1">
            <a:spLocks noChangeArrowheads="1"/>
          </p:cNvSpPr>
          <p:nvPr/>
        </p:nvSpPr>
        <p:spPr bwMode="auto">
          <a:xfrm>
            <a:off x="6784975" y="5840413"/>
            <a:ext cx="1636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second drift space</a:t>
            </a:r>
          </a:p>
        </p:txBody>
      </p:sp>
      <p:sp>
        <p:nvSpPr>
          <p:cNvPr id="8216" name="Rectangle 75"/>
          <p:cNvSpPr>
            <a:spLocks noChangeArrowheads="1"/>
          </p:cNvSpPr>
          <p:nvPr/>
        </p:nvSpPr>
        <p:spPr bwMode="auto">
          <a:xfrm>
            <a:off x="3733800" y="4495800"/>
            <a:ext cx="304800" cy="6096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217" name="Rectangle 80"/>
          <p:cNvSpPr>
            <a:spLocks noChangeArrowheads="1"/>
          </p:cNvSpPr>
          <p:nvPr/>
        </p:nvSpPr>
        <p:spPr bwMode="auto">
          <a:xfrm>
            <a:off x="5715000" y="4114800"/>
            <a:ext cx="1600200" cy="4572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3" name="Oval 82"/>
          <p:cNvSpPr/>
          <p:nvPr/>
        </p:nvSpPr>
        <p:spPr bwMode="auto">
          <a:xfrm rot="18915902" flipV="1">
            <a:off x="4150040" y="3764688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 bwMode="auto">
          <a:xfrm flipV="1">
            <a:off x="2286000" y="3810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 bwMode="auto">
          <a:xfrm flipV="1">
            <a:off x="6019800" y="1905000"/>
            <a:ext cx="569344" cy="117895"/>
          </a:xfrm>
          <a:prstGeom prst="ellipse">
            <a:avLst/>
          </a:prstGeom>
          <a:gradFill flip="none" rotWithShape="1">
            <a:gsLst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227" name="Rectangle 74"/>
          <p:cNvSpPr>
            <a:spLocks noChangeArrowheads="1"/>
          </p:cNvSpPr>
          <p:nvPr/>
        </p:nvSpPr>
        <p:spPr bwMode="auto">
          <a:xfrm>
            <a:off x="5486400" y="4953000"/>
            <a:ext cx="381000" cy="914400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228" name="TextBox 16"/>
          <p:cNvSpPr txBox="1">
            <a:spLocks noChangeArrowheads="1"/>
          </p:cNvSpPr>
          <p:nvPr/>
        </p:nvSpPr>
        <p:spPr bwMode="auto">
          <a:xfrm>
            <a:off x="5275263" y="5497513"/>
            <a:ext cx="5191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φ</a:t>
            </a:r>
          </a:p>
        </p:txBody>
      </p:sp>
      <p:cxnSp>
        <p:nvCxnSpPr>
          <p:cNvPr id="8229" name="Straight Connector 12"/>
          <p:cNvCxnSpPr>
            <a:cxnSpLocks noChangeShapeType="1"/>
          </p:cNvCxnSpPr>
          <p:nvPr/>
        </p:nvCxnSpPr>
        <p:spPr bwMode="auto">
          <a:xfrm>
            <a:off x="4084638" y="5432425"/>
            <a:ext cx="15557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2 3.33333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40741E-7 L 0.14393 -0.186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393 -0.18634 L 0.17344 -0.2238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-1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24" dur="2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3 -0.22384 L 0.2151 -0.27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-2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660000">
                                      <p:cBhvr>
                                        <p:cTn id="30" dur="20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22222E-6 L 0.25 2.22222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551432" y="242888"/>
            <a:ext cx="6172200" cy="838200"/>
          </a:xfrm>
        </p:spPr>
        <p:txBody>
          <a:bodyPr/>
          <a:lstStyle/>
          <a:p>
            <a:pPr eaLnBrk="1" hangingPunct="1"/>
            <a:r>
              <a:rPr lang="en-GB" sz="2400" dirty="0" smtClean="0"/>
              <a:t>Setup for charge state measurement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3600" y="2124075"/>
            <a:ext cx="3200400" cy="3962400"/>
          </a:xfrm>
        </p:spPr>
        <p:txBody>
          <a:bodyPr/>
          <a:lstStyle/>
          <a:p>
            <a:pPr eaLnBrk="1" hangingPunct="1"/>
            <a:r>
              <a:rPr lang="en-GB" smtClean="0"/>
              <a:t>The spectrometer magnet is swept and the current passing the slit is measured</a:t>
            </a:r>
          </a:p>
        </p:txBody>
      </p:sp>
      <p:grpSp>
        <p:nvGrpSpPr>
          <p:cNvPr id="12293" name="Group 4"/>
          <p:cNvGrpSpPr>
            <a:grpSpLocks/>
          </p:cNvGrpSpPr>
          <p:nvPr/>
        </p:nvGrpSpPr>
        <p:grpSpPr bwMode="auto">
          <a:xfrm>
            <a:off x="0" y="1273175"/>
            <a:ext cx="6223000" cy="4295775"/>
            <a:chOff x="249" y="601"/>
            <a:chExt cx="3920" cy="2706"/>
          </a:xfrm>
        </p:grpSpPr>
        <p:sp>
          <p:nvSpPr>
            <p:cNvPr id="12295" name="Oval 5"/>
            <p:cNvSpPr>
              <a:spLocks noChangeArrowheads="1"/>
            </p:cNvSpPr>
            <p:nvPr/>
          </p:nvSpPr>
          <p:spPr bwMode="auto">
            <a:xfrm>
              <a:off x="883" y="1229"/>
              <a:ext cx="1930" cy="1834"/>
            </a:xfrm>
            <a:prstGeom prst="ellipse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6" name="Oval 6"/>
            <p:cNvSpPr>
              <a:spLocks noChangeArrowheads="1"/>
            </p:cNvSpPr>
            <p:nvPr/>
          </p:nvSpPr>
          <p:spPr bwMode="auto">
            <a:xfrm>
              <a:off x="1460" y="1699"/>
              <a:ext cx="988" cy="893"/>
            </a:xfrm>
            <a:prstGeom prst="ellipse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7" name="Rectangle 7"/>
            <p:cNvSpPr>
              <a:spLocks noChangeArrowheads="1"/>
            </p:cNvSpPr>
            <p:nvPr/>
          </p:nvSpPr>
          <p:spPr bwMode="auto">
            <a:xfrm>
              <a:off x="1853" y="912"/>
              <a:ext cx="1286" cy="2246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 sz="1800"/>
            </a:p>
          </p:txBody>
        </p:sp>
        <p:sp>
          <p:nvSpPr>
            <p:cNvPr id="12298" name="Line 8"/>
            <p:cNvSpPr>
              <a:spLocks noChangeShapeType="1"/>
            </p:cNvSpPr>
            <p:nvPr/>
          </p:nvSpPr>
          <p:spPr bwMode="auto">
            <a:xfrm>
              <a:off x="1853" y="2592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99" name="Line 9"/>
            <p:cNvSpPr>
              <a:spLocks noChangeShapeType="1"/>
            </p:cNvSpPr>
            <p:nvPr/>
          </p:nvSpPr>
          <p:spPr bwMode="auto">
            <a:xfrm>
              <a:off x="1843" y="1210"/>
              <a:ext cx="0" cy="4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0" name="Rectangle 10"/>
            <p:cNvSpPr>
              <a:spLocks noChangeArrowheads="1"/>
            </p:cNvSpPr>
            <p:nvPr/>
          </p:nvSpPr>
          <p:spPr bwMode="auto">
            <a:xfrm>
              <a:off x="1978" y="979"/>
              <a:ext cx="56" cy="422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1" name="Rectangle 11"/>
            <p:cNvSpPr>
              <a:spLocks noChangeArrowheads="1"/>
            </p:cNvSpPr>
            <p:nvPr/>
          </p:nvSpPr>
          <p:spPr bwMode="auto">
            <a:xfrm>
              <a:off x="1978" y="1469"/>
              <a:ext cx="56" cy="422"/>
            </a:xfrm>
            <a:prstGeom prst="rect">
              <a:avLst/>
            </a:prstGeom>
            <a:solidFill>
              <a:schemeClr val="tx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2" name="AutoShape 12"/>
            <p:cNvSpPr>
              <a:spLocks noChangeArrowheads="1"/>
            </p:cNvSpPr>
            <p:nvPr/>
          </p:nvSpPr>
          <p:spPr bwMode="auto">
            <a:xfrm>
              <a:off x="1881" y="2669"/>
              <a:ext cx="615" cy="306"/>
            </a:xfrm>
            <a:prstGeom prst="leftArrow">
              <a:avLst>
                <a:gd name="adj1" fmla="val 50000"/>
                <a:gd name="adj2" fmla="val 50245"/>
              </a:avLst>
            </a:prstGeom>
            <a:solidFill>
              <a:srgbClr val="CCF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3" name="Text Box 13"/>
            <p:cNvSpPr txBox="1">
              <a:spLocks noChangeArrowheads="1"/>
            </p:cNvSpPr>
            <p:nvPr/>
          </p:nvSpPr>
          <p:spPr bwMode="auto">
            <a:xfrm>
              <a:off x="2123" y="3076"/>
              <a:ext cx="476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/>
                <a:t>beam</a:t>
              </a:r>
            </a:p>
          </p:txBody>
        </p:sp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>
              <a:off x="2792" y="2554"/>
              <a:ext cx="845" cy="547"/>
            </a:xfrm>
            <a:prstGeom prst="rect">
              <a:avLst/>
            </a:prstGeom>
            <a:solidFill>
              <a:srgbClr val="CCFFCC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GB" sz="1800"/>
                <a:t>Ion</a:t>
              </a:r>
            </a:p>
            <a:p>
              <a:r>
                <a:rPr lang="en-GB" sz="1800"/>
                <a:t>source</a:t>
              </a:r>
            </a:p>
          </p:txBody>
        </p:sp>
        <p:sp>
          <p:nvSpPr>
            <p:cNvPr id="12305" name="Arc 15"/>
            <p:cNvSpPr>
              <a:spLocks/>
            </p:cNvSpPr>
            <p:nvPr/>
          </p:nvSpPr>
          <p:spPr bwMode="auto">
            <a:xfrm rot="-10500259">
              <a:off x="1239" y="2199"/>
              <a:ext cx="618" cy="556"/>
            </a:xfrm>
            <a:custGeom>
              <a:avLst/>
              <a:gdLst>
                <a:gd name="T0" fmla="*/ 0 w 22865"/>
                <a:gd name="T1" fmla="*/ 1 h 21600"/>
                <a:gd name="T2" fmla="*/ 618 w 22865"/>
                <a:gd name="T3" fmla="*/ 556 h 21600"/>
                <a:gd name="T4" fmla="*/ 34 w 22865"/>
                <a:gd name="T5" fmla="*/ 556 h 21600"/>
                <a:gd name="T6" fmla="*/ 0 60000 65536"/>
                <a:gd name="T7" fmla="*/ 0 60000 65536"/>
                <a:gd name="T8" fmla="*/ 0 60000 65536"/>
                <a:gd name="T9" fmla="*/ 0 w 22865"/>
                <a:gd name="T10" fmla="*/ 0 h 21600"/>
                <a:gd name="T11" fmla="*/ 22865 w 2286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865" h="21600" fill="none" extrusionOk="0">
                  <a:moveTo>
                    <a:pt x="0" y="37"/>
                  </a:moveTo>
                  <a:cubicBezTo>
                    <a:pt x="421" y="12"/>
                    <a:pt x="843" y="-1"/>
                    <a:pt x="1265" y="0"/>
                  </a:cubicBezTo>
                  <a:cubicBezTo>
                    <a:pt x="13194" y="0"/>
                    <a:pt x="22865" y="9670"/>
                    <a:pt x="22865" y="21600"/>
                  </a:cubicBezTo>
                </a:path>
                <a:path w="22865" h="21600" stroke="0" extrusionOk="0">
                  <a:moveTo>
                    <a:pt x="0" y="37"/>
                  </a:moveTo>
                  <a:cubicBezTo>
                    <a:pt x="421" y="12"/>
                    <a:pt x="843" y="-1"/>
                    <a:pt x="1265" y="0"/>
                  </a:cubicBezTo>
                  <a:cubicBezTo>
                    <a:pt x="13194" y="0"/>
                    <a:pt x="22865" y="9670"/>
                    <a:pt x="22865" y="21600"/>
                  </a:cubicBezTo>
                  <a:lnTo>
                    <a:pt x="1265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6" name="Arc 16"/>
            <p:cNvSpPr>
              <a:spLocks/>
            </p:cNvSpPr>
            <p:nvPr/>
          </p:nvSpPr>
          <p:spPr bwMode="auto">
            <a:xfrm rot="-5182529">
              <a:off x="1285" y="1612"/>
              <a:ext cx="584" cy="594"/>
            </a:xfrm>
            <a:custGeom>
              <a:avLst/>
              <a:gdLst>
                <a:gd name="T0" fmla="*/ 0 w 21899"/>
                <a:gd name="T1" fmla="*/ 0 h 21600"/>
                <a:gd name="T2" fmla="*/ 584 w 21899"/>
                <a:gd name="T3" fmla="*/ 554 h 21600"/>
                <a:gd name="T4" fmla="*/ 9 w 21899"/>
                <a:gd name="T5" fmla="*/ 594 h 21600"/>
                <a:gd name="T6" fmla="*/ 0 60000 65536"/>
                <a:gd name="T7" fmla="*/ 0 60000 65536"/>
                <a:gd name="T8" fmla="*/ 0 60000 65536"/>
                <a:gd name="T9" fmla="*/ 0 w 21899"/>
                <a:gd name="T10" fmla="*/ 0 h 21600"/>
                <a:gd name="T11" fmla="*/ 21899 w 21899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899" h="21600" fill="none" extrusionOk="0">
                  <a:moveTo>
                    <a:pt x="-1" y="2"/>
                  </a:moveTo>
                  <a:cubicBezTo>
                    <a:pt x="115" y="0"/>
                    <a:pt x="231" y="-1"/>
                    <a:pt x="347" y="0"/>
                  </a:cubicBezTo>
                  <a:cubicBezTo>
                    <a:pt x="11717" y="0"/>
                    <a:pt x="21141" y="8815"/>
                    <a:pt x="21899" y="20160"/>
                  </a:cubicBezTo>
                </a:path>
                <a:path w="21899" h="21600" stroke="0" extrusionOk="0">
                  <a:moveTo>
                    <a:pt x="-1" y="2"/>
                  </a:moveTo>
                  <a:cubicBezTo>
                    <a:pt x="115" y="0"/>
                    <a:pt x="231" y="-1"/>
                    <a:pt x="347" y="0"/>
                  </a:cubicBezTo>
                  <a:cubicBezTo>
                    <a:pt x="11717" y="0"/>
                    <a:pt x="21141" y="8815"/>
                    <a:pt x="21899" y="20160"/>
                  </a:cubicBezTo>
                  <a:lnTo>
                    <a:pt x="347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7" name="Arc 17"/>
            <p:cNvSpPr>
              <a:spLocks/>
            </p:cNvSpPr>
            <p:nvPr/>
          </p:nvSpPr>
          <p:spPr bwMode="auto">
            <a:xfrm rot="-10500259">
              <a:off x="1160" y="2126"/>
              <a:ext cx="728" cy="651"/>
            </a:xfrm>
            <a:custGeom>
              <a:avLst/>
              <a:gdLst>
                <a:gd name="T0" fmla="*/ 0 w 25362"/>
                <a:gd name="T1" fmla="*/ 10 h 21600"/>
                <a:gd name="T2" fmla="*/ 728 w 25362"/>
                <a:gd name="T3" fmla="*/ 651 h 21600"/>
                <a:gd name="T4" fmla="*/ 108 w 25362"/>
                <a:gd name="T5" fmla="*/ 651 h 21600"/>
                <a:gd name="T6" fmla="*/ 0 60000 65536"/>
                <a:gd name="T7" fmla="*/ 0 60000 65536"/>
                <a:gd name="T8" fmla="*/ 0 60000 65536"/>
                <a:gd name="T9" fmla="*/ 0 w 25362"/>
                <a:gd name="T10" fmla="*/ 0 h 21600"/>
                <a:gd name="T11" fmla="*/ 25362 w 2536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362" h="21600" fill="none" extrusionOk="0">
                  <a:moveTo>
                    <a:pt x="0" y="330"/>
                  </a:moveTo>
                  <a:cubicBezTo>
                    <a:pt x="1241" y="110"/>
                    <a:pt x="2500" y="-1"/>
                    <a:pt x="3762" y="0"/>
                  </a:cubicBezTo>
                  <a:cubicBezTo>
                    <a:pt x="15691" y="0"/>
                    <a:pt x="25362" y="9670"/>
                    <a:pt x="25362" y="21600"/>
                  </a:cubicBezTo>
                </a:path>
                <a:path w="25362" h="21600" stroke="0" extrusionOk="0">
                  <a:moveTo>
                    <a:pt x="0" y="330"/>
                  </a:moveTo>
                  <a:cubicBezTo>
                    <a:pt x="1241" y="110"/>
                    <a:pt x="2500" y="-1"/>
                    <a:pt x="3762" y="0"/>
                  </a:cubicBezTo>
                  <a:cubicBezTo>
                    <a:pt x="15691" y="0"/>
                    <a:pt x="25362" y="9670"/>
                    <a:pt x="25362" y="21600"/>
                  </a:cubicBezTo>
                  <a:lnTo>
                    <a:pt x="3762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8" name="Arc 18"/>
            <p:cNvSpPr>
              <a:spLocks/>
            </p:cNvSpPr>
            <p:nvPr/>
          </p:nvSpPr>
          <p:spPr bwMode="auto">
            <a:xfrm rot="-5182529">
              <a:off x="1204" y="1481"/>
              <a:ext cx="642" cy="620"/>
            </a:xfrm>
            <a:custGeom>
              <a:avLst/>
              <a:gdLst>
                <a:gd name="T0" fmla="*/ 0 w 21600"/>
                <a:gd name="T1" fmla="*/ 0 h 21600"/>
                <a:gd name="T2" fmla="*/ 642 w 21600"/>
                <a:gd name="T3" fmla="*/ 620 h 21600"/>
                <a:gd name="T4" fmla="*/ 0 w 21600"/>
                <a:gd name="T5" fmla="*/ 62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09" name="Arc 19"/>
            <p:cNvSpPr>
              <a:spLocks/>
            </p:cNvSpPr>
            <p:nvPr/>
          </p:nvSpPr>
          <p:spPr bwMode="auto">
            <a:xfrm rot="-10500259">
              <a:off x="1019" y="2099"/>
              <a:ext cx="878" cy="689"/>
            </a:xfrm>
            <a:custGeom>
              <a:avLst/>
              <a:gdLst>
                <a:gd name="T0" fmla="*/ 0 w 24915"/>
                <a:gd name="T1" fmla="*/ 8 h 21600"/>
                <a:gd name="T2" fmla="*/ 878 w 24915"/>
                <a:gd name="T3" fmla="*/ 689 h 21600"/>
                <a:gd name="T4" fmla="*/ 117 w 24915"/>
                <a:gd name="T5" fmla="*/ 689 h 21600"/>
                <a:gd name="T6" fmla="*/ 0 60000 65536"/>
                <a:gd name="T7" fmla="*/ 0 60000 65536"/>
                <a:gd name="T8" fmla="*/ 0 60000 65536"/>
                <a:gd name="T9" fmla="*/ 0 w 24915"/>
                <a:gd name="T10" fmla="*/ 0 h 21600"/>
                <a:gd name="T11" fmla="*/ 24915 w 2491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915" h="21600" fill="none" extrusionOk="0">
                  <a:moveTo>
                    <a:pt x="-1" y="255"/>
                  </a:moveTo>
                  <a:cubicBezTo>
                    <a:pt x="1096" y="85"/>
                    <a:pt x="2205" y="-1"/>
                    <a:pt x="3315" y="0"/>
                  </a:cubicBezTo>
                  <a:cubicBezTo>
                    <a:pt x="15244" y="0"/>
                    <a:pt x="24915" y="9670"/>
                    <a:pt x="24915" y="21600"/>
                  </a:cubicBezTo>
                </a:path>
                <a:path w="24915" h="21600" stroke="0" extrusionOk="0">
                  <a:moveTo>
                    <a:pt x="-1" y="255"/>
                  </a:moveTo>
                  <a:cubicBezTo>
                    <a:pt x="1096" y="85"/>
                    <a:pt x="2205" y="-1"/>
                    <a:pt x="3315" y="0"/>
                  </a:cubicBezTo>
                  <a:cubicBezTo>
                    <a:pt x="15244" y="0"/>
                    <a:pt x="24915" y="9670"/>
                    <a:pt x="24915" y="21600"/>
                  </a:cubicBezTo>
                  <a:lnTo>
                    <a:pt x="3315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0" name="Arc 20"/>
            <p:cNvSpPr>
              <a:spLocks/>
            </p:cNvSpPr>
            <p:nvPr/>
          </p:nvSpPr>
          <p:spPr bwMode="auto">
            <a:xfrm rot="-5182529">
              <a:off x="1104" y="1343"/>
              <a:ext cx="709" cy="770"/>
            </a:xfrm>
            <a:custGeom>
              <a:avLst/>
              <a:gdLst>
                <a:gd name="T0" fmla="*/ 0 w 21600"/>
                <a:gd name="T1" fmla="*/ 0 h 21600"/>
                <a:gd name="T2" fmla="*/ 709 w 21600"/>
                <a:gd name="T3" fmla="*/ 770 h 21600"/>
                <a:gd name="T4" fmla="*/ 0 w 21600"/>
                <a:gd name="T5" fmla="*/ 77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1" name="Arc 21"/>
            <p:cNvSpPr>
              <a:spLocks/>
            </p:cNvSpPr>
            <p:nvPr/>
          </p:nvSpPr>
          <p:spPr bwMode="auto">
            <a:xfrm rot="-10500259">
              <a:off x="960" y="2049"/>
              <a:ext cx="911" cy="736"/>
            </a:xfrm>
            <a:custGeom>
              <a:avLst/>
              <a:gdLst>
                <a:gd name="T0" fmla="*/ 0 w 23401"/>
                <a:gd name="T1" fmla="*/ 3 h 21600"/>
                <a:gd name="T2" fmla="*/ 911 w 23401"/>
                <a:gd name="T3" fmla="*/ 736 h 21600"/>
                <a:gd name="T4" fmla="*/ 70 w 23401"/>
                <a:gd name="T5" fmla="*/ 736 h 21600"/>
                <a:gd name="T6" fmla="*/ 0 60000 65536"/>
                <a:gd name="T7" fmla="*/ 0 60000 65536"/>
                <a:gd name="T8" fmla="*/ 0 60000 65536"/>
                <a:gd name="T9" fmla="*/ 0 w 23401"/>
                <a:gd name="T10" fmla="*/ 0 h 21600"/>
                <a:gd name="T11" fmla="*/ 23401 w 2340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401" h="21600" fill="none" extrusionOk="0">
                  <a:moveTo>
                    <a:pt x="0" y="75"/>
                  </a:moveTo>
                  <a:cubicBezTo>
                    <a:pt x="599" y="25"/>
                    <a:pt x="1199" y="-1"/>
                    <a:pt x="1801" y="0"/>
                  </a:cubicBezTo>
                  <a:cubicBezTo>
                    <a:pt x="13730" y="0"/>
                    <a:pt x="23401" y="9670"/>
                    <a:pt x="23401" y="21600"/>
                  </a:cubicBezTo>
                </a:path>
                <a:path w="23401" h="21600" stroke="0" extrusionOk="0">
                  <a:moveTo>
                    <a:pt x="0" y="75"/>
                  </a:moveTo>
                  <a:cubicBezTo>
                    <a:pt x="599" y="25"/>
                    <a:pt x="1199" y="-1"/>
                    <a:pt x="1801" y="0"/>
                  </a:cubicBezTo>
                  <a:cubicBezTo>
                    <a:pt x="13730" y="0"/>
                    <a:pt x="23401" y="9670"/>
                    <a:pt x="23401" y="21600"/>
                  </a:cubicBezTo>
                  <a:lnTo>
                    <a:pt x="1801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12" name="Arc 22"/>
            <p:cNvSpPr>
              <a:spLocks/>
            </p:cNvSpPr>
            <p:nvPr/>
          </p:nvSpPr>
          <p:spPr bwMode="auto">
            <a:xfrm rot="-5182529">
              <a:off x="1075" y="1237"/>
              <a:ext cx="746" cy="860"/>
            </a:xfrm>
            <a:custGeom>
              <a:avLst/>
              <a:gdLst>
                <a:gd name="T0" fmla="*/ 9 w 21541"/>
                <a:gd name="T1" fmla="*/ 0 h 21598"/>
                <a:gd name="T2" fmla="*/ 746 w 21541"/>
                <a:gd name="T3" fmla="*/ 797 h 21598"/>
                <a:gd name="T4" fmla="*/ 0 w 21541"/>
                <a:gd name="T5" fmla="*/ 860 h 21598"/>
                <a:gd name="T6" fmla="*/ 0 60000 65536"/>
                <a:gd name="T7" fmla="*/ 0 60000 65536"/>
                <a:gd name="T8" fmla="*/ 0 60000 65536"/>
                <a:gd name="T9" fmla="*/ 0 w 21541"/>
                <a:gd name="T10" fmla="*/ 0 h 21598"/>
                <a:gd name="T11" fmla="*/ 21541 w 21541"/>
                <a:gd name="T12" fmla="*/ 21598 h 2159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541" h="21598" fill="none" extrusionOk="0">
                  <a:moveTo>
                    <a:pt x="255" y="-1"/>
                  </a:moveTo>
                  <a:cubicBezTo>
                    <a:pt x="11468" y="131"/>
                    <a:pt x="20715" y="8823"/>
                    <a:pt x="21541" y="20007"/>
                  </a:cubicBezTo>
                </a:path>
                <a:path w="21541" h="21598" stroke="0" extrusionOk="0">
                  <a:moveTo>
                    <a:pt x="255" y="-1"/>
                  </a:moveTo>
                  <a:cubicBezTo>
                    <a:pt x="11468" y="131"/>
                    <a:pt x="20715" y="8823"/>
                    <a:pt x="21541" y="20007"/>
                  </a:cubicBezTo>
                  <a:lnTo>
                    <a:pt x="0" y="2159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2313" name="Picture 2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2824" y="1013"/>
              <a:ext cx="1758" cy="9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14" name="Rectangle 24"/>
            <p:cNvSpPr>
              <a:spLocks noChangeArrowheads="1"/>
            </p:cNvSpPr>
            <p:nvPr/>
          </p:nvSpPr>
          <p:spPr bwMode="auto">
            <a:xfrm>
              <a:off x="2237" y="1180"/>
              <a:ext cx="605" cy="471"/>
            </a:xfrm>
            <a:prstGeom prst="rect">
              <a:avLst/>
            </a:prstGeom>
            <a:solidFill>
              <a:srgbClr val="FFFF99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GB" sz="1800"/>
                <a:t>Faraday</a:t>
              </a:r>
            </a:p>
            <a:p>
              <a:r>
                <a:rPr lang="en-GB" sz="1800"/>
                <a:t>Cup</a:t>
              </a:r>
            </a:p>
          </p:txBody>
        </p:sp>
        <p:sp>
          <p:nvSpPr>
            <p:cNvPr id="12315" name="Text Box 25"/>
            <p:cNvSpPr txBox="1">
              <a:spLocks noChangeArrowheads="1"/>
            </p:cNvSpPr>
            <p:nvPr/>
          </p:nvSpPr>
          <p:spPr bwMode="auto">
            <a:xfrm>
              <a:off x="249" y="1117"/>
              <a:ext cx="980" cy="40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800"/>
                <a:t>Spectrometer</a:t>
              </a:r>
            </a:p>
            <a:p>
              <a:r>
                <a:rPr lang="en-GB" sz="1800"/>
                <a:t>Magnet</a:t>
              </a:r>
            </a:p>
          </p:txBody>
        </p:sp>
      </p:grpSp>
      <p:sp>
        <p:nvSpPr>
          <p:cNvPr id="12294" name="Slide Number Placeholder 2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68CD9C-2EF2-4BCC-8B1C-01A8E04E90F8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Photos of the line</a:t>
            </a:r>
          </a:p>
        </p:txBody>
      </p:sp>
      <p:sp>
        <p:nvSpPr>
          <p:cNvPr id="921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 Raich, CERN BE/BI African School of Physics 2010</a:t>
            </a:r>
            <a:endParaRPr lang="en-US" smtClean="0"/>
          </a:p>
        </p:txBody>
      </p:sp>
      <p:sp>
        <p:nvSpPr>
          <p:cNvPr id="922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C530E26-9D19-4EF0-BD5B-B64A0E936330}" type="slidenum">
              <a:rPr lang="en-US" smtClean="0"/>
              <a:pPr/>
              <a:t>50</a:t>
            </a:fld>
            <a:endParaRPr lang="en-US" smtClean="0"/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255588" y="1323975"/>
            <a:ext cx="8391525" cy="4710113"/>
            <a:chOff x="2547938" y="1323975"/>
            <a:chExt cx="6099175" cy="3287833"/>
          </a:xfrm>
        </p:grpSpPr>
        <p:sp>
          <p:nvSpPr>
            <p:cNvPr id="9227" name="Text Box 40"/>
            <p:cNvSpPr txBox="1">
              <a:spLocks noChangeArrowheads="1"/>
            </p:cNvSpPr>
            <p:nvPr/>
          </p:nvSpPr>
          <p:spPr bwMode="auto">
            <a:xfrm>
              <a:off x="7040563" y="1323975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sp>
          <p:nvSpPr>
            <p:cNvPr id="9228" name="Line 35"/>
            <p:cNvSpPr>
              <a:spLocks noChangeShapeType="1"/>
            </p:cNvSpPr>
            <p:nvPr/>
          </p:nvSpPr>
          <p:spPr bwMode="auto">
            <a:xfrm>
              <a:off x="6335713" y="1938338"/>
              <a:ext cx="2260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" name="Text Box 36"/>
            <p:cNvSpPr txBox="1">
              <a:spLocks noChangeArrowheads="1"/>
            </p:cNvSpPr>
            <p:nvPr/>
          </p:nvSpPr>
          <p:spPr bwMode="auto">
            <a:xfrm>
              <a:off x="5919788" y="2781300"/>
              <a:ext cx="93980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Buncher</a:t>
              </a:r>
            </a:p>
          </p:txBody>
        </p:sp>
        <p:sp>
          <p:nvSpPr>
            <p:cNvPr id="9230" name="Text Box 38"/>
            <p:cNvSpPr txBox="1">
              <a:spLocks noChangeArrowheads="1"/>
            </p:cNvSpPr>
            <p:nvPr/>
          </p:nvSpPr>
          <p:spPr bwMode="auto">
            <a:xfrm>
              <a:off x="2967986" y="4264509"/>
              <a:ext cx="2139950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Spectrometer magnet</a:t>
              </a:r>
            </a:p>
          </p:txBody>
        </p:sp>
        <p:sp>
          <p:nvSpPr>
            <p:cNvPr id="9231" name="Text Box 39"/>
            <p:cNvSpPr txBox="1">
              <a:spLocks noChangeArrowheads="1"/>
            </p:cNvSpPr>
            <p:nvPr/>
          </p:nvSpPr>
          <p:spPr bwMode="auto">
            <a:xfrm>
              <a:off x="4993591" y="3413748"/>
              <a:ext cx="74771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Kicker</a:t>
              </a:r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157538" y="3105148"/>
              <a:ext cx="76200" cy="1506660"/>
              <a:chOff x="384" y="1824"/>
              <a:chExt cx="48" cy="960"/>
            </a:xfrm>
          </p:grpSpPr>
          <p:sp>
            <p:nvSpPr>
              <p:cNvPr id="9261" name="Rectangle 4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62" name="Rectangle 7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233" name="Line 13"/>
            <p:cNvSpPr>
              <a:spLocks noChangeShapeType="1"/>
            </p:cNvSpPr>
            <p:nvPr/>
          </p:nvSpPr>
          <p:spPr bwMode="auto">
            <a:xfrm>
              <a:off x="2547938" y="3867150"/>
              <a:ext cx="18288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34" name="Line 15"/>
            <p:cNvSpPr>
              <a:spLocks noChangeShapeType="1"/>
            </p:cNvSpPr>
            <p:nvPr/>
          </p:nvSpPr>
          <p:spPr bwMode="auto">
            <a:xfrm flipV="1">
              <a:off x="4366893" y="1951038"/>
              <a:ext cx="1956120" cy="192229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" name="Group 32"/>
            <p:cNvGrpSpPr>
              <a:grpSpLocks/>
            </p:cNvGrpSpPr>
            <p:nvPr/>
          </p:nvGrpSpPr>
          <p:grpSpPr bwMode="auto">
            <a:xfrm>
              <a:off x="3843340" y="3400422"/>
              <a:ext cx="974726" cy="687413"/>
              <a:chOff x="816" y="2010"/>
              <a:chExt cx="614" cy="438"/>
            </a:xfrm>
          </p:grpSpPr>
          <p:grpSp>
            <p:nvGrpSpPr>
              <p:cNvPr id="5" name="Group 18"/>
              <p:cNvGrpSpPr>
                <a:grpSpLocks/>
              </p:cNvGrpSpPr>
              <p:nvPr/>
            </p:nvGrpSpPr>
            <p:grpSpPr bwMode="auto">
              <a:xfrm>
                <a:off x="816" y="2016"/>
                <a:ext cx="614" cy="432"/>
                <a:chOff x="816" y="2016"/>
                <a:chExt cx="614" cy="432"/>
              </a:xfrm>
            </p:grpSpPr>
            <p:sp>
              <p:nvSpPr>
                <p:cNvPr id="9256" name="Line 8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7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8" name="Line 10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60" name="Line 12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255" name="Line 16"/>
              <p:cNvSpPr>
                <a:spLocks noChangeShapeType="1"/>
              </p:cNvSpPr>
              <p:nvPr/>
            </p:nvSpPr>
            <p:spPr bwMode="auto">
              <a:xfrm>
                <a:off x="1199" y="2010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" name="Group 20"/>
            <p:cNvGrpSpPr>
              <a:grpSpLocks/>
            </p:cNvGrpSpPr>
            <p:nvPr/>
          </p:nvGrpSpPr>
          <p:grpSpPr bwMode="auto">
            <a:xfrm rot="-2913131">
              <a:off x="5369645" y="2082475"/>
              <a:ext cx="75333" cy="1524000"/>
              <a:chOff x="384" y="1824"/>
              <a:chExt cx="48" cy="960"/>
            </a:xfrm>
          </p:grpSpPr>
          <p:sp>
            <p:nvSpPr>
              <p:cNvPr id="9252" name="Rectangle 21"/>
              <p:cNvSpPr>
                <a:spLocks noChangeArrowheads="1"/>
              </p:cNvSpPr>
              <p:nvPr/>
            </p:nvSpPr>
            <p:spPr bwMode="auto">
              <a:xfrm>
                <a:off x="384" y="1824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253" name="Rectangle 2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48" cy="432"/>
              </a:xfrm>
              <a:prstGeom prst="rect">
                <a:avLst/>
              </a:prstGeom>
              <a:solidFill>
                <a:srgbClr val="FFCC66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" name="Group 31"/>
            <p:cNvGrpSpPr>
              <a:grpSpLocks/>
            </p:cNvGrpSpPr>
            <p:nvPr/>
          </p:nvGrpSpPr>
          <p:grpSpPr bwMode="auto">
            <a:xfrm rot="10800000">
              <a:off x="5854699" y="1671635"/>
              <a:ext cx="974725" cy="677999"/>
              <a:chOff x="2292" y="1137"/>
              <a:chExt cx="614" cy="432"/>
            </a:xfrm>
          </p:grpSpPr>
          <p:grpSp>
            <p:nvGrpSpPr>
              <p:cNvPr id="8" name="Group 24"/>
              <p:cNvGrpSpPr>
                <a:grpSpLocks/>
              </p:cNvGrpSpPr>
              <p:nvPr/>
            </p:nvGrpSpPr>
            <p:grpSpPr bwMode="auto">
              <a:xfrm>
                <a:off x="2292" y="1137"/>
                <a:ext cx="614" cy="432"/>
                <a:chOff x="816" y="2016"/>
                <a:chExt cx="614" cy="432"/>
              </a:xfrm>
            </p:grpSpPr>
            <p:sp>
              <p:nvSpPr>
                <p:cNvPr id="9247" name="Line 25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24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4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1056" y="2016"/>
                  <a:ext cx="144" cy="1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49" name="Line 27"/>
                <p:cNvSpPr>
                  <a:spLocks noChangeShapeType="1"/>
                </p:cNvSpPr>
                <p:nvPr/>
              </p:nvSpPr>
              <p:spPr bwMode="auto">
                <a:xfrm>
                  <a:off x="816" y="2448"/>
                  <a:ext cx="3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0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1200" y="2218"/>
                  <a:ext cx="230" cy="23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1" name="Line 29"/>
                <p:cNvSpPr>
                  <a:spLocks noChangeShapeType="1"/>
                </p:cNvSpPr>
                <p:nvPr/>
              </p:nvSpPr>
              <p:spPr bwMode="auto">
                <a:xfrm>
                  <a:off x="816" y="216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246" name="Line 30"/>
              <p:cNvSpPr>
                <a:spLocks noChangeShapeType="1"/>
              </p:cNvSpPr>
              <p:nvPr/>
            </p:nvSpPr>
            <p:spPr bwMode="auto">
              <a:xfrm>
                <a:off x="2674" y="1137"/>
                <a:ext cx="224" cy="2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38" name="Rectangle 33"/>
            <p:cNvSpPr>
              <a:spLocks noChangeArrowheads="1"/>
            </p:cNvSpPr>
            <p:nvPr/>
          </p:nvSpPr>
          <p:spPr bwMode="auto">
            <a:xfrm rot="-2838565">
              <a:off x="4732506" y="3131120"/>
              <a:ext cx="428456" cy="330200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39" name="Rectangle 34"/>
            <p:cNvSpPr>
              <a:spLocks noChangeArrowheads="1"/>
            </p:cNvSpPr>
            <p:nvPr/>
          </p:nvSpPr>
          <p:spPr bwMode="auto">
            <a:xfrm>
              <a:off x="7070725" y="1749425"/>
              <a:ext cx="433388" cy="326443"/>
            </a:xfrm>
            <a:prstGeom prst="rect">
              <a:avLst/>
            </a:prstGeom>
            <a:solidFill>
              <a:srgbClr val="FFCC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40" name="Rectangle 37"/>
            <p:cNvSpPr>
              <a:spLocks noChangeArrowheads="1"/>
            </p:cNvSpPr>
            <p:nvPr/>
          </p:nvSpPr>
          <p:spPr bwMode="auto">
            <a:xfrm rot="2636704">
              <a:off x="5616392" y="2251641"/>
              <a:ext cx="493712" cy="351553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41" name="Line 42"/>
            <p:cNvSpPr>
              <a:spLocks noChangeShapeType="1"/>
            </p:cNvSpPr>
            <p:nvPr/>
          </p:nvSpPr>
          <p:spPr bwMode="auto">
            <a:xfrm>
              <a:off x="8636000" y="1412875"/>
              <a:ext cx="11113" cy="106251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42" name="Text Box 74"/>
            <p:cNvSpPr txBox="1">
              <a:spLocks noChangeArrowheads="1"/>
            </p:cNvSpPr>
            <p:nvPr/>
          </p:nvSpPr>
          <p:spPr bwMode="auto">
            <a:xfrm>
              <a:off x="7554913" y="2062163"/>
              <a:ext cx="1008062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/>
                <a:t>SEMGrid</a:t>
              </a:r>
            </a:p>
          </p:txBody>
        </p:sp>
        <p:sp>
          <p:nvSpPr>
            <p:cNvPr id="9243" name="Rectangle 37"/>
            <p:cNvSpPr>
              <a:spLocks noChangeArrowheads="1"/>
            </p:cNvSpPr>
            <p:nvPr/>
          </p:nvSpPr>
          <p:spPr bwMode="auto">
            <a:xfrm rot="2636704">
              <a:off x="5387065" y="2624411"/>
              <a:ext cx="292100" cy="169499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44" name="Rectangle 37"/>
            <p:cNvSpPr>
              <a:spLocks noChangeArrowheads="1"/>
            </p:cNvSpPr>
            <p:nvPr/>
          </p:nvSpPr>
          <p:spPr bwMode="auto">
            <a:xfrm rot="5400000">
              <a:off x="3303012" y="3808989"/>
              <a:ext cx="313890" cy="160337"/>
            </a:xfrm>
            <a:prstGeom prst="rect">
              <a:avLst/>
            </a:prstGeom>
            <a:solidFill>
              <a:srgbClr val="99FF66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pic>
        <p:nvPicPr>
          <p:cNvPr id="9222" name="Picture 85" descr="DSCF0899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1913" y="2836863"/>
            <a:ext cx="1922462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6" descr="DSCF0900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41425" y="3025775"/>
            <a:ext cx="18113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88" descr="DSCF0893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12050" y="2797175"/>
            <a:ext cx="16319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89" descr="DSCF0894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6913" y="1169988"/>
            <a:ext cx="1738312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91" descr="DSCF0898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635375" y="4683125"/>
            <a:ext cx="1941513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Application Program</a:t>
            </a:r>
          </a:p>
        </p:txBody>
      </p:sp>
      <p:pic>
        <p:nvPicPr>
          <p:cNvPr id="14339" name="Content Placeholder 5" descr="longemit1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63638" y="1381125"/>
            <a:ext cx="7037387" cy="4710113"/>
          </a:xfrm>
        </p:spPr>
      </p:pic>
      <p:sp>
        <p:nvSpPr>
          <p:cNvPr id="1434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U. Raich, CERN BE/BI African School of Physics 2010</a:t>
            </a:r>
            <a:endParaRPr lang="en-US" smtClean="0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14E4D7E-E41F-4978-836C-DE3796F2E349}" type="slidenum">
              <a:rPr lang="en-US" smtClean="0"/>
              <a:pPr/>
              <a:t>51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Computed Tomography (CT)</a:t>
            </a:r>
          </a:p>
        </p:txBody>
      </p:sp>
      <p:sp>
        <p:nvSpPr>
          <p:cNvPr id="48132" name="Text Box 7"/>
          <p:cNvSpPr txBox="1">
            <a:spLocks noChangeArrowheads="1"/>
          </p:cNvSpPr>
          <p:nvPr/>
        </p:nvSpPr>
        <p:spPr bwMode="auto">
          <a:xfrm>
            <a:off x="304800" y="1905000"/>
            <a:ext cx="4503738" cy="2530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/>
              <a:t>Principle of Tomography:</a:t>
            </a:r>
          </a:p>
          <a:p>
            <a:pPr algn="l">
              <a:buFontTx/>
              <a:buChar char="•"/>
            </a:pPr>
            <a:r>
              <a:rPr lang="en-US"/>
              <a:t> Take many 2-dimensional Images at </a:t>
            </a:r>
            <a:br>
              <a:rPr lang="en-US"/>
            </a:br>
            <a:r>
              <a:rPr lang="en-US"/>
              <a:t>different angles</a:t>
            </a:r>
          </a:p>
          <a:p>
            <a:pPr algn="l">
              <a:buFontTx/>
              <a:buChar char="•"/>
            </a:pPr>
            <a:r>
              <a:rPr lang="en-US"/>
              <a:t> Reconstruct a 3-dimensional picture</a:t>
            </a:r>
            <a:br>
              <a:rPr lang="en-US"/>
            </a:br>
            <a:r>
              <a:rPr lang="en-US"/>
              <a:t>using mathematical techniques</a:t>
            </a:r>
            <a:br>
              <a:rPr lang="en-US"/>
            </a:br>
            <a:r>
              <a:rPr lang="en-US"/>
              <a:t>(Algebraic Reconstruction Technique,</a:t>
            </a:r>
            <a:br>
              <a:rPr lang="en-US"/>
            </a:br>
            <a:r>
              <a:rPr lang="en-US"/>
              <a:t> ART)</a:t>
            </a:r>
          </a:p>
          <a:p>
            <a:pPr algn="l"/>
            <a:endParaRPr lang="en-US"/>
          </a:p>
        </p:txBody>
      </p:sp>
      <p:pic>
        <p:nvPicPr>
          <p:cNvPr id="48133" name="Picture 11" descr="CT_Scanner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76800" y="2209800"/>
            <a:ext cx="3810000" cy="2870200"/>
          </a:xfrm>
          <a:noFill/>
        </p:spPr>
      </p:pic>
      <p:sp>
        <p:nvSpPr>
          <p:cNvPr id="48134" name="Rectangle 1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en-US" sz="2000" smtClean="0"/>
          </a:p>
        </p:txBody>
      </p:sp>
      <p:sp>
        <p:nvSpPr>
          <p:cNvPr id="48135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70C10D4-3FA2-4777-A660-8F27EEEF2C3A}" type="slidenum">
              <a:rPr lang="en-US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6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reconstruction </a:t>
            </a:r>
          </a:p>
        </p:txBody>
      </p:sp>
      <p:pic>
        <p:nvPicPr>
          <p:cNvPr id="49156" name="Picture 4" descr="iter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39768" y="1886712"/>
            <a:ext cx="1878013" cy="1905000"/>
          </a:xfrm>
          <a:noFill/>
        </p:spPr>
      </p:pic>
      <p:pic>
        <p:nvPicPr>
          <p:cNvPr id="49157" name="Picture 6" descr="proj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828800"/>
            <a:ext cx="1878013" cy="1905000"/>
          </a:xfrm>
          <a:noFill/>
        </p:spPr>
      </p:pic>
      <p:pic>
        <p:nvPicPr>
          <p:cNvPr id="49158" name="Picture 8" descr="bproj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10384" y="1941576"/>
            <a:ext cx="1803400" cy="1828800"/>
          </a:xfrm>
          <a:noFill/>
        </p:spPr>
      </p:pic>
      <p:pic>
        <p:nvPicPr>
          <p:cNvPr id="49159" name="Picture 10" descr="iter50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486144" y="1883664"/>
            <a:ext cx="1952625" cy="1981200"/>
          </a:xfrm>
          <a:noFill/>
        </p:spPr>
      </p:pic>
      <p:sp>
        <p:nvSpPr>
          <p:cNvPr id="49160" name="Text Box 12"/>
          <p:cNvSpPr txBox="1">
            <a:spLocks noChangeArrowheads="1"/>
          </p:cNvSpPr>
          <p:nvPr/>
        </p:nvSpPr>
        <p:spPr bwMode="auto">
          <a:xfrm>
            <a:off x="0" y="4114800"/>
            <a:ext cx="16002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Produce many projections of the object to be reconstructed</a:t>
            </a:r>
          </a:p>
        </p:txBody>
      </p:sp>
      <p:sp>
        <p:nvSpPr>
          <p:cNvPr id="49161" name="Text Box 13"/>
          <p:cNvSpPr txBox="1">
            <a:spLocks noChangeArrowheads="1"/>
          </p:cNvSpPr>
          <p:nvPr/>
        </p:nvSpPr>
        <p:spPr bwMode="auto">
          <a:xfrm>
            <a:off x="2401824" y="4172712"/>
            <a:ext cx="13716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Back project and overlay the “projection rays”</a:t>
            </a:r>
          </a:p>
        </p:txBody>
      </p:sp>
      <p:sp>
        <p:nvSpPr>
          <p:cNvPr id="49162" name="Text Box 14"/>
          <p:cNvSpPr txBox="1">
            <a:spLocks noChangeArrowheads="1"/>
          </p:cNvSpPr>
          <p:nvPr/>
        </p:nvSpPr>
        <p:spPr bwMode="auto">
          <a:xfrm>
            <a:off x="3794125" y="3668713"/>
            <a:ext cx="1692275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 sz="1400"/>
          </a:p>
        </p:txBody>
      </p:sp>
      <p:sp>
        <p:nvSpPr>
          <p:cNvPr id="49163" name="Text Box 15"/>
          <p:cNvSpPr txBox="1">
            <a:spLocks noChangeArrowheads="1"/>
          </p:cNvSpPr>
          <p:nvPr/>
        </p:nvSpPr>
        <p:spPr bwMode="auto">
          <a:xfrm>
            <a:off x="4544568" y="4191000"/>
            <a:ext cx="1600200" cy="942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 dirty="0"/>
              <a:t>Project the back-projected object and calculate the difference </a:t>
            </a:r>
          </a:p>
        </p:txBody>
      </p:sp>
      <p:sp>
        <p:nvSpPr>
          <p:cNvPr id="49164" name="Text Box 16"/>
          <p:cNvSpPr txBox="1">
            <a:spLocks noChangeArrowheads="1"/>
          </p:cNvSpPr>
          <p:nvPr/>
        </p:nvSpPr>
        <p:spPr bwMode="auto">
          <a:xfrm>
            <a:off x="6172200" y="3886200"/>
            <a:ext cx="160020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/>
          </a:p>
        </p:txBody>
      </p:sp>
      <p:sp>
        <p:nvSpPr>
          <p:cNvPr id="49165" name="Text Box 17"/>
          <p:cNvSpPr txBox="1">
            <a:spLocks noChangeArrowheads="1"/>
          </p:cNvSpPr>
          <p:nvPr/>
        </p:nvSpPr>
        <p:spPr bwMode="auto">
          <a:xfrm>
            <a:off x="6756781" y="4183825"/>
            <a:ext cx="1616075" cy="1155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1400" dirty="0"/>
              <a:t>Iteratively back-project the differences to re-construct the original object</a:t>
            </a:r>
          </a:p>
        </p:txBody>
      </p:sp>
      <p:sp>
        <p:nvSpPr>
          <p:cNvPr id="49166" name="Slide Number Placeholder 13"/>
          <p:cNvSpPr>
            <a:spLocks noGrp="1"/>
          </p:cNvSpPr>
          <p:nvPr>
            <p:ph type="sldNum" sz="quarter" idx="11"/>
          </p:nvPr>
        </p:nvSpPr>
        <p:spPr>
          <a:xfrm>
            <a:off x="6659880" y="6153912"/>
            <a:ext cx="2209800" cy="476250"/>
          </a:xfrm>
          <a:noFill/>
        </p:spPr>
        <p:txBody>
          <a:bodyPr/>
          <a:lstStyle/>
          <a:p>
            <a:fld id="{D7B48B0D-1371-4DA5-8A72-5DAD5FC93C67}" type="slidenum">
              <a:rPr lang="en-US"/>
              <a:pPr/>
              <a:t>53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CT resuluts</a:t>
            </a:r>
          </a:p>
        </p:txBody>
      </p:sp>
      <p:pic>
        <p:nvPicPr>
          <p:cNvPr id="50180" name="Picture 4" descr="581px-Cardiac_C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6250" y="1981200"/>
            <a:ext cx="3541713" cy="3657600"/>
          </a:xfrm>
          <a:noFill/>
        </p:spPr>
      </p:pic>
      <p:pic>
        <p:nvPicPr>
          <p:cNvPr id="50181" name="Picture 6" descr="600px-Ct-workstation-neck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267200" y="1295400"/>
            <a:ext cx="4495800" cy="4495800"/>
          </a:xfrm>
          <a:noFill/>
        </p:spPr>
      </p:pic>
      <p:sp>
        <p:nvSpPr>
          <p:cNvPr id="50182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591F58F-3DCE-4167-AC43-D8B4EDB05F6F}" type="slidenum">
              <a:rPr lang="en-US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Computed Tomography  and Accelerators</a:t>
            </a:r>
          </a:p>
        </p:txBody>
      </p:sp>
      <p:pic>
        <p:nvPicPr>
          <p:cNvPr id="5120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3800" y="1524000"/>
            <a:ext cx="4527550" cy="4075113"/>
          </a:xfrm>
          <a:noFill/>
        </p:spPr>
      </p:pic>
      <p:sp>
        <p:nvSpPr>
          <p:cNvPr id="51205" name="Text Box 6"/>
          <p:cNvSpPr txBox="1">
            <a:spLocks noChangeArrowheads="1"/>
          </p:cNvSpPr>
          <p:nvPr/>
        </p:nvSpPr>
        <p:spPr bwMode="auto">
          <a:xfrm>
            <a:off x="762000" y="1905000"/>
            <a:ext cx="2362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RF voltage</a:t>
            </a:r>
          </a:p>
        </p:txBody>
      </p:sp>
      <p:sp>
        <p:nvSpPr>
          <p:cNvPr id="51206" name="Text Box 7"/>
          <p:cNvSpPr txBox="1">
            <a:spLocks noChangeArrowheads="1"/>
          </p:cNvSpPr>
          <p:nvPr/>
        </p:nvSpPr>
        <p:spPr bwMode="auto">
          <a:xfrm>
            <a:off x="685800" y="3200400"/>
            <a:ext cx="25146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Restoring force for non-synchronous particle</a:t>
            </a:r>
          </a:p>
        </p:txBody>
      </p:sp>
      <p:sp>
        <p:nvSpPr>
          <p:cNvPr id="51207" name="Text Box 8"/>
          <p:cNvSpPr txBox="1">
            <a:spLocks noChangeArrowheads="1"/>
          </p:cNvSpPr>
          <p:nvPr/>
        </p:nvSpPr>
        <p:spPr bwMode="auto">
          <a:xfrm>
            <a:off x="609600" y="4572000"/>
            <a:ext cx="26670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Longitudinal phase space</a:t>
            </a:r>
          </a:p>
        </p:txBody>
      </p:sp>
      <p:sp>
        <p:nvSpPr>
          <p:cNvPr id="51208" name="Text Box 9"/>
          <p:cNvSpPr txBox="1">
            <a:spLocks noChangeArrowheads="1"/>
          </p:cNvSpPr>
          <p:nvPr/>
        </p:nvSpPr>
        <p:spPr bwMode="auto">
          <a:xfrm>
            <a:off x="685800" y="5486400"/>
            <a:ext cx="297180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600"/>
              <a:t>Projection onto </a:t>
            </a:r>
            <a:r>
              <a:rPr lang="el-GR" sz="1600">
                <a:cs typeface="Arial" charset="0"/>
              </a:rPr>
              <a:t>Φ</a:t>
            </a:r>
            <a:r>
              <a:rPr lang="en-US" sz="1600">
                <a:cs typeface="Arial" charset="0"/>
              </a:rPr>
              <a:t> axis corresponds to bunch profile</a:t>
            </a:r>
            <a:endParaRPr lang="el-GR" sz="1600">
              <a:cs typeface="Arial" charset="0"/>
            </a:endParaRPr>
          </a:p>
        </p:txBody>
      </p:sp>
      <p:sp>
        <p:nvSpPr>
          <p:cNvPr id="51209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3665A38-082E-4215-9411-D0B44CAE2657}" type="slidenum">
              <a:rPr lang="en-US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522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Reconstructed Longitudinal Phase Space</a:t>
            </a:r>
          </a:p>
        </p:txBody>
      </p:sp>
      <p:pic>
        <p:nvPicPr>
          <p:cNvPr id="52228" name="Picture 7" descr="frferror-dat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" y="2057400"/>
            <a:ext cx="4495800" cy="3457575"/>
          </a:xfrm>
          <a:noFill/>
        </p:spPr>
      </p:pic>
      <p:pic>
        <p:nvPicPr>
          <p:cNvPr id="40968" name="Picture 8" descr="frferror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2081213"/>
            <a:ext cx="4495800" cy="3457575"/>
          </a:xfrm>
          <a:noFill/>
        </p:spPr>
      </p:pic>
      <p:sp>
        <p:nvSpPr>
          <p:cNvPr id="5223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31C4221-8917-44F1-B36C-CC0CB1750657}" type="slidenum">
              <a:rPr lang="en-US"/>
              <a:pPr/>
              <a:t>56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532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Bunch Splitting</a:t>
            </a:r>
          </a:p>
        </p:txBody>
      </p:sp>
      <p:sp>
        <p:nvSpPr>
          <p:cNvPr id="53252" name="Rectangle 6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53253" name="Picture 10" descr="splitfilm-da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438400"/>
            <a:ext cx="4038600" cy="310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4" name="Picture 12" descr="splitfilm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133600"/>
            <a:ext cx="3352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5" name="Slide Number Placeholder 6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D9974D1-7BCB-41DB-A407-BD53D3DA9ABB}" type="slidenum">
              <a:rPr lang="en-US"/>
              <a:pPr/>
              <a:t>57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Measuring charge state distribution</a:t>
            </a:r>
          </a:p>
        </p:txBody>
      </p:sp>
      <p:pic>
        <p:nvPicPr>
          <p:cNvPr id="13316" name="Picture 3" descr="dscf04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3213" y="1491869"/>
            <a:ext cx="6577012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Line 4"/>
          <p:cNvSpPr>
            <a:spLocks noChangeShapeType="1"/>
          </p:cNvSpPr>
          <p:nvPr/>
        </p:nvSpPr>
        <p:spPr bwMode="auto">
          <a:xfrm flipH="1">
            <a:off x="1941513" y="1619250"/>
            <a:ext cx="5534025" cy="577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7491413" y="1390650"/>
            <a:ext cx="16525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Faraday Cup</a:t>
            </a:r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 flipH="1">
            <a:off x="2406650" y="2374900"/>
            <a:ext cx="5100638" cy="207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7448550" y="2144713"/>
            <a:ext cx="5381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Slit</a:t>
            </a:r>
          </a:p>
        </p:txBody>
      </p:sp>
      <p:sp>
        <p:nvSpPr>
          <p:cNvPr id="13321" name="Line 8"/>
          <p:cNvSpPr>
            <a:spLocks noChangeShapeType="1"/>
          </p:cNvSpPr>
          <p:nvPr/>
        </p:nvSpPr>
        <p:spPr bwMode="auto">
          <a:xfrm flipH="1">
            <a:off x="1973263" y="3449638"/>
            <a:ext cx="551815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Line 9"/>
          <p:cNvSpPr>
            <a:spLocks noChangeShapeType="1"/>
          </p:cNvSpPr>
          <p:nvPr/>
        </p:nvSpPr>
        <p:spPr bwMode="auto">
          <a:xfrm flipH="1">
            <a:off x="4779963" y="3738563"/>
            <a:ext cx="2632075" cy="1057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6902450" y="3411538"/>
            <a:ext cx="1706563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Spectrometer</a:t>
            </a:r>
          </a:p>
          <a:p>
            <a:r>
              <a:rPr lang="en-GB"/>
              <a:t>magnets</a:t>
            </a:r>
          </a:p>
        </p:txBody>
      </p:sp>
      <p:sp>
        <p:nvSpPr>
          <p:cNvPr id="13324" name="Slide Number Placeholder 11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7D4EFE-DD86-49B9-A9BF-D6C748AACBA9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Charge state distribution measured with a Faraday Cup on a heavy ion source</a:t>
            </a:r>
          </a:p>
        </p:txBody>
      </p:sp>
      <p:pic>
        <p:nvPicPr>
          <p:cNvPr id="14340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4950" y="1508125"/>
            <a:ext cx="8250238" cy="4378325"/>
          </a:xfrm>
          <a:noFill/>
        </p:spPr>
      </p:pic>
      <p:sp>
        <p:nvSpPr>
          <p:cNvPr id="1434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72576A7-3733-427D-9DF2-2955BAA5192B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U. Raich, CERN BE/BI African School of Physics 2010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400" smtClean="0"/>
              <a:t>Trajectory and Orbit measurements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38300"/>
            <a:ext cx="9144000" cy="5029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Definitions: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Trajectory: 	The mean positions of the beam during 1 turn</a:t>
            </a:r>
          </a:p>
          <a:p>
            <a:pPr eaLnBrk="1" hangingPunct="1">
              <a:buFontTx/>
              <a:buNone/>
            </a:pPr>
            <a:r>
              <a:rPr lang="en-US" dirty="0" smtClean="0"/>
              <a:t>Orbit:		The mean positions over many turns for each of the</a:t>
            </a:r>
            <a:br>
              <a:rPr lang="en-US" dirty="0" smtClean="0"/>
            </a:br>
            <a:r>
              <a:rPr lang="en-US" dirty="0" smtClean="0"/>
              <a:t>		BPMs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The trajectories must be controlled at injection, ejection, transition</a:t>
            </a:r>
          </a:p>
          <a:p>
            <a:pPr eaLnBrk="1" hangingPunct="1">
              <a:buFontTx/>
              <a:buNone/>
            </a:pPr>
            <a:r>
              <a:rPr lang="en-US" dirty="0" smtClean="0"/>
              <a:t>Closed orbits may change during acceleration or RF “gymnastics”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1536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6C4C8EF-35D0-488D-B00C-EF297FA19FA2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Button BPMs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U. Raich, CERN BE/BI African School of Physics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06065A6-5EC3-4136-95D8-C1746DF0118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2466" name="Picture 2" descr="C:\CAS2009\P10106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5575" y="1741932"/>
            <a:ext cx="5871338" cy="4403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S24-05-2005">
  <a:themeElements>
    <a:clrScheme name="CAS24-05-200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S24-05-200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66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S24-05-200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24-05-200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24-05-200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CAS24-05-2005</Template>
  <TotalTime>2615</TotalTime>
  <Words>1860</Words>
  <Application>Microsoft Office PowerPoint</Application>
  <PresentationFormat>On-screen Show (4:3)</PresentationFormat>
  <Paragraphs>432</Paragraphs>
  <Slides>57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CAS24-05-2005</vt:lpstr>
      <vt:lpstr>Picture</vt:lpstr>
      <vt:lpstr>Equation</vt:lpstr>
      <vt:lpstr>Sound (OLE2)</vt:lpstr>
      <vt:lpstr>Beam Diagnostics Lecture 2</vt:lpstr>
      <vt:lpstr>Contents of lecture 2</vt:lpstr>
      <vt:lpstr>Faraday Cup application Testing the decelerating RFQ</vt:lpstr>
      <vt:lpstr>Waiting for Godot</vt:lpstr>
      <vt:lpstr>Setup for charge state measurement</vt:lpstr>
      <vt:lpstr>Measuring charge state distribution</vt:lpstr>
      <vt:lpstr>Charge state distribution measured with a Faraday Cup on a heavy ion source</vt:lpstr>
      <vt:lpstr>Trajectory and Orbit measurements</vt:lpstr>
      <vt:lpstr>LHC Button BPMs</vt:lpstr>
      <vt:lpstr>Trajectory Measurement at LHC injection</vt:lpstr>
      <vt:lpstr>The PUs</vt:lpstr>
      <vt:lpstr>The PS, a universal machine</vt:lpstr>
      <vt:lpstr>The super cycle</vt:lpstr>
      <vt:lpstr>Position Measurements</vt:lpstr>
      <vt:lpstr>Trajectory readout electronics</vt:lpstr>
      <vt:lpstr>Baseline restoration</vt:lpstr>
      <vt:lpstr>Beams in the PS</vt:lpstr>
      <vt:lpstr>RF Gymnastics</vt:lpstr>
      <vt:lpstr>Trajectory measurements in circular machines</vt:lpstr>
      <vt:lpstr>Changing bunch frequency</vt:lpstr>
      <vt:lpstr>Batch compression</vt:lpstr>
      <vt:lpstr>Tune measurements</vt:lpstr>
      <vt:lpstr>The Sensors</vt:lpstr>
      <vt:lpstr>Tune measurements with a single PU</vt:lpstr>
      <vt:lpstr>Kicker + 1 pick-up</vt:lpstr>
      <vt:lpstr>Periodic extension of the signal and Windowing</vt:lpstr>
      <vt:lpstr>Windowing </vt:lpstr>
      <vt:lpstr>Peak search algorithm</vt:lpstr>
      <vt:lpstr>Q interpolation</vt:lpstr>
      <vt:lpstr>Q-Measurement Results</vt:lpstr>
      <vt:lpstr>Direct Diode Detection Base Band Q measurement</vt:lpstr>
      <vt:lpstr>BBQ Results from CERN SPS</vt:lpstr>
      <vt:lpstr>Tune feedback at the LHC</vt:lpstr>
      <vt:lpstr>Emittance measurements</vt:lpstr>
      <vt:lpstr>Emittance measurements</vt:lpstr>
      <vt:lpstr>The slit method</vt:lpstr>
      <vt:lpstr>Transforming angular distribution to profile</vt:lpstr>
      <vt:lpstr>The Slit Method</vt:lpstr>
      <vt:lpstr>Phase Space Scanner</vt:lpstr>
      <vt:lpstr>Moving slit emittance measurement</vt:lpstr>
      <vt:lpstr>Single pulse emittance measurement</vt:lpstr>
      <vt:lpstr>Transformation in Phase Space</vt:lpstr>
      <vt:lpstr>Result of single pulse emittance measurement</vt:lpstr>
      <vt:lpstr>Single Shot Emittance Measurement</vt:lpstr>
      <vt:lpstr>Multi-slit measurement</vt:lpstr>
      <vt:lpstr>Pepperpot</vt:lpstr>
      <vt:lpstr>Adiabatic damping</vt:lpstr>
      <vt:lpstr>Longitudinal Phase Space Transformation</vt:lpstr>
      <vt:lpstr>Transverse Emittance measurement</vt:lpstr>
      <vt:lpstr>Photos of the line</vt:lpstr>
      <vt:lpstr>Application Program</vt:lpstr>
      <vt:lpstr>Computed Tomography (CT)</vt:lpstr>
      <vt:lpstr>The reconstruction </vt:lpstr>
      <vt:lpstr>Some CT resuluts</vt:lpstr>
      <vt:lpstr>Computed Tomography  and Accelerators</vt:lpstr>
      <vt:lpstr>Reconstructed Longitudinal Phase Space</vt:lpstr>
      <vt:lpstr>Bunch Splitting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Diagnostics Lecture 3</dc:title>
  <dc:creator>raich</dc:creator>
  <cp:lastModifiedBy>raich</cp:lastModifiedBy>
  <cp:revision>66</cp:revision>
  <dcterms:created xsi:type="dcterms:W3CDTF">2006-07-14T08:42:37Z</dcterms:created>
  <dcterms:modified xsi:type="dcterms:W3CDTF">2010-08-11T14:56:17Z</dcterms:modified>
</cp:coreProperties>
</file>