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comments/comment4.xml" ContentType="application/vnd.openxmlformats-officedocument.presentationml.comment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comments/comment11.xml" ContentType="application/vnd.openxmlformats-officedocument.presentationml.comments+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diagrams/quickStyle3.xml" ContentType="application/vnd.openxmlformats-officedocument.drawingml.diagramStyle+xml"/>
  <Override PartName="/ppt/comments/comment9.xml" ContentType="application/vnd.openxmlformats-officedocument.presentationml.comments+xml"/>
  <Override PartName="/ppt/notesSlides/notesSlide102.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Default Extension="emf" ContentType="image/x-emf"/>
  <Override PartName="/ppt/notesSlides/notesSlide46.xml" ContentType="application/vnd.openxmlformats-officedocument.presentationml.notesSlide+xml"/>
  <Override PartName="/ppt/notesSlides/notesSlide93.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60.xml" ContentType="application/vnd.openxmlformats-officedocument.presentationml.notesSlide+xml"/>
  <Override PartName="/ppt/slides/slide119.xml" ContentType="application/vnd.openxmlformats-officedocument.presentationml.slide+xml"/>
  <Override PartName="/ppt/slideLayouts/slideLayout10.xml" ContentType="application/vnd.openxmlformats-officedocument.presentationml.slideLayout+xml"/>
  <Override PartName="/ppt/comments/comment1.xml" ContentType="application/vnd.openxmlformats-officedocument.presentationml.comments+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comments/comment6.xml" ContentType="application/vnd.openxmlformats-officedocument.presentationml.comments+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comments/comment2.xml" ContentType="application/vnd.openxmlformats-officedocument.presentationml.comments+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diagrams/layout3.xml" ContentType="application/vnd.openxmlformats-officedocument.drawingml.diagramLayout+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notesSlides/notesSlide37.xml" ContentType="application/vnd.openxmlformats-officedocument.presentationml.notesSlide+xml"/>
  <Override PartName="/ppt/comments/comment7.xml" ContentType="application/vnd.openxmlformats-officedocument.presentationml.comments+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comments/comment3.xml" ContentType="application/vnd.openxmlformats-officedocument.presentationml.comments+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comments/comment10.xml" ContentType="application/vnd.openxmlformats-officedocument.presentationml.comments+xml"/>
  <Override PartName="/ppt/slides/slide98.xml" ContentType="application/vnd.openxmlformats-officedocument.presentationml.slide+xml"/>
  <Override PartName="/ppt/slides/slide11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comments/comment8.xml" ContentType="application/vnd.openxmlformats-officedocument.presentationml.comments+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comments/comment5.xml" ContentType="application/vnd.openxmlformats-officedocument.presentationml.comments+xml"/>
  <Override PartName="/ppt/notesSlides/notesSlide53.xml" ContentType="application/vnd.openxmlformats-officedocument.presentationml.notesSlide+xml"/>
  <Override PartName="/ppt/slides/slide40.xml" ContentType="application/vnd.openxmlformats-officedocument.presentationml.slide+xml"/>
  <Override PartName="/ppt/notesSlides/notesSlide42.xml" ContentType="application/vnd.openxmlformats-officedocument.presentationml.notesSlide+xml"/>
  <Override PartName="/ppt/comments/comment12.xml" ContentType="application/vnd.openxmlformats-officedocument.presentationml.comments+xml"/>
  <Default Extension="vml" ContentType="application/vnd.openxmlformats-officedocument.vmlDrawing"/>
  <Override PartName="/ppt/notesSlides/notesSlide8.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diagrams/layout2.xml" ContentType="application/vnd.openxmlformats-officedocument.drawingml.diagramLayout+xml"/>
  <Override PartName="/ppt/slides/slide89.xml" ContentType="application/vnd.openxmlformats-officedocument.presentationml.slide+xml"/>
  <Override PartName="/ppt/diagrams/data3.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1"/>
  </p:notesMasterIdLst>
  <p:handoutMasterIdLst>
    <p:handoutMasterId r:id="rId122"/>
  </p:handoutMasterIdLst>
  <p:sldIdLst>
    <p:sldId id="256" r:id="rId2"/>
    <p:sldId id="258" r:id="rId3"/>
    <p:sldId id="473" r:id="rId4"/>
    <p:sldId id="283" r:id="rId5"/>
    <p:sldId id="259" r:id="rId6"/>
    <p:sldId id="280" r:id="rId7"/>
    <p:sldId id="261" r:id="rId8"/>
    <p:sldId id="475" r:id="rId9"/>
    <p:sldId id="294" r:id="rId10"/>
    <p:sldId id="282" r:id="rId11"/>
    <p:sldId id="300" r:id="rId12"/>
    <p:sldId id="279" r:id="rId13"/>
    <p:sldId id="492" r:id="rId14"/>
    <p:sldId id="476" r:id="rId15"/>
    <p:sldId id="295" r:id="rId16"/>
    <p:sldId id="267" r:id="rId17"/>
    <p:sldId id="268" r:id="rId18"/>
    <p:sldId id="298" r:id="rId19"/>
    <p:sldId id="321" r:id="rId20"/>
    <p:sldId id="302" r:id="rId21"/>
    <p:sldId id="303" r:id="rId22"/>
    <p:sldId id="478" r:id="rId23"/>
    <p:sldId id="310" r:id="rId24"/>
    <p:sldId id="479" r:id="rId25"/>
    <p:sldId id="312" r:id="rId26"/>
    <p:sldId id="313" r:id="rId27"/>
    <p:sldId id="314" r:id="rId28"/>
    <p:sldId id="315" r:id="rId29"/>
    <p:sldId id="316" r:id="rId30"/>
    <p:sldId id="311" r:id="rId31"/>
    <p:sldId id="322" r:id="rId32"/>
    <p:sldId id="323" r:id="rId33"/>
    <p:sldId id="325" r:id="rId34"/>
    <p:sldId id="327" r:id="rId35"/>
    <p:sldId id="480" r:id="rId36"/>
    <p:sldId id="392" r:id="rId37"/>
    <p:sldId id="329" r:id="rId38"/>
    <p:sldId id="393" r:id="rId39"/>
    <p:sldId id="394" r:id="rId40"/>
    <p:sldId id="330" r:id="rId41"/>
    <p:sldId id="331" r:id="rId42"/>
    <p:sldId id="328" r:id="rId43"/>
    <p:sldId id="386" r:id="rId44"/>
    <p:sldId id="387" r:id="rId45"/>
    <p:sldId id="388" r:id="rId46"/>
    <p:sldId id="389" r:id="rId47"/>
    <p:sldId id="390" r:id="rId48"/>
    <p:sldId id="335" r:id="rId49"/>
    <p:sldId id="362" r:id="rId50"/>
    <p:sldId id="355" r:id="rId51"/>
    <p:sldId id="338" r:id="rId52"/>
    <p:sldId id="358" r:id="rId53"/>
    <p:sldId id="341" r:id="rId54"/>
    <p:sldId id="348" r:id="rId55"/>
    <p:sldId id="353" r:id="rId56"/>
    <p:sldId id="357" r:id="rId57"/>
    <p:sldId id="483" r:id="rId58"/>
    <p:sldId id="482" r:id="rId59"/>
    <p:sldId id="366" r:id="rId60"/>
    <p:sldId id="367" r:id="rId61"/>
    <p:sldId id="373" r:id="rId62"/>
    <p:sldId id="490" r:id="rId63"/>
    <p:sldId id="381" r:id="rId64"/>
    <p:sldId id="383" r:id="rId65"/>
    <p:sldId id="450" r:id="rId66"/>
    <p:sldId id="385" r:id="rId67"/>
    <p:sldId id="488" r:id="rId68"/>
    <p:sldId id="395" r:id="rId69"/>
    <p:sldId id="399" r:id="rId70"/>
    <p:sldId id="491" r:id="rId71"/>
    <p:sldId id="397" r:id="rId72"/>
    <p:sldId id="403" r:id="rId73"/>
    <p:sldId id="409" r:id="rId74"/>
    <p:sldId id="420" r:id="rId75"/>
    <p:sldId id="402" r:id="rId76"/>
    <p:sldId id="413" r:id="rId77"/>
    <p:sldId id="415" r:id="rId78"/>
    <p:sldId id="427" r:id="rId79"/>
    <p:sldId id="417" r:id="rId80"/>
    <p:sldId id="419" r:id="rId81"/>
    <p:sldId id="416" r:id="rId82"/>
    <p:sldId id="422" r:id="rId83"/>
    <p:sldId id="423" r:id="rId84"/>
    <p:sldId id="424" r:id="rId85"/>
    <p:sldId id="425" r:id="rId86"/>
    <p:sldId id="489" r:id="rId87"/>
    <p:sldId id="426" r:id="rId88"/>
    <p:sldId id="457" r:id="rId89"/>
    <p:sldId id="471" r:id="rId90"/>
    <p:sldId id="429" r:id="rId91"/>
    <p:sldId id="428" r:id="rId92"/>
    <p:sldId id="431" r:id="rId93"/>
    <p:sldId id="444" r:id="rId94"/>
    <p:sldId id="449" r:id="rId95"/>
    <p:sldId id="485" r:id="rId96"/>
    <p:sldId id="442" r:id="rId97"/>
    <p:sldId id="446" r:id="rId98"/>
    <p:sldId id="440" r:id="rId99"/>
    <p:sldId id="441" r:id="rId100"/>
    <p:sldId id="445" r:id="rId101"/>
    <p:sldId id="448" r:id="rId102"/>
    <p:sldId id="447" r:id="rId103"/>
    <p:sldId id="452" r:id="rId104"/>
    <p:sldId id="486" r:id="rId105"/>
    <p:sldId id="487" r:id="rId106"/>
    <p:sldId id="451" r:id="rId107"/>
    <p:sldId id="436" r:id="rId108"/>
    <p:sldId id="458" r:id="rId109"/>
    <p:sldId id="459" r:id="rId110"/>
    <p:sldId id="460" r:id="rId111"/>
    <p:sldId id="466" r:id="rId112"/>
    <p:sldId id="461" r:id="rId113"/>
    <p:sldId id="467" r:id="rId114"/>
    <p:sldId id="462" r:id="rId115"/>
    <p:sldId id="438" r:id="rId116"/>
    <p:sldId id="454" r:id="rId117"/>
    <p:sldId id="468" r:id="rId118"/>
    <p:sldId id="470" r:id="rId119"/>
    <p:sldId id="484" r:id="rId120"/>
  </p:sldIdLst>
  <p:sldSz cx="9144000" cy="6858000" type="screen4x3"/>
  <p:notesSz cx="6648450" cy="9896475"/>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ret " initials="B" lastIdx="2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E393"/>
    <a:srgbClr val="FFDD71"/>
    <a:srgbClr val="FF3399"/>
    <a:srgbClr val="00CC99"/>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Style léger 2 - Accentuation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9869" autoAdjust="0"/>
    <p:restoredTop sz="94660"/>
  </p:normalViewPr>
  <p:slideViewPr>
    <p:cSldViewPr>
      <p:cViewPr>
        <p:scale>
          <a:sx n="95" d="100"/>
          <a:sy n="95" d="100"/>
        </p:scale>
        <p:origin x="-354" y="-24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3878"/>
    </p:cViewPr>
  </p:sorterViewPr>
  <p:notesViewPr>
    <p:cSldViewPr>
      <p:cViewPr varScale="1">
        <p:scale>
          <a:sx n="74" d="100"/>
          <a:sy n="74" d="100"/>
        </p:scale>
        <p:origin x="-2202" y="-114"/>
      </p:cViewPr>
      <p:guideLst>
        <p:guide orient="horz" pos="3117"/>
        <p:guide pos="2094"/>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commentAuthors" Target="commentAuthor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0-06-14T15:12:30.703" idx="19">
    <p:pos x="10" y="10"/>
    <p:text>long distance : non-perturbative QCD
                        hadron scale : hadronic observables 
                        non-calculable
short distance : perturbative pQCD (calculable)
                          quark-gluon scale :  
                          asymptotic freedon</p:text>
  </p:cm>
</p:cmLst>
</file>

<file path=ppt/comments/comment10.xml><?xml version="1.0" encoding="utf-8"?>
<p:cmLst xmlns:a="http://schemas.openxmlformats.org/drawingml/2006/main" xmlns:r="http://schemas.openxmlformats.org/officeDocument/2006/relationships" xmlns:p="http://schemas.openxmlformats.org/presentationml/2006/main">
  <p:cm authorId="0" dt="2010-07-21T14:14:37.875" idx="12">
    <p:pos x="5568" y="12"/>
    <p:text>an electric field is applied across a large volume gas. When a charged particle traverses the TPC, it ionizes the gas and the liberated electrons drift in the electris field  to the end plates. the position on the end plate gives two coordonates. the third coordinate is given by the time arrival of the electrons.</p:text>
  </p:cm>
  <p:cm authorId="0" dt="2010-07-21T15:00:39.921" idx="13">
    <p:pos x="2700" y="24"/>
    <p:text>radiator where electron gives a transition radiation photon coupled whith a drift chamber. </p:text>
  </p:cm>
</p:cmLst>
</file>

<file path=ppt/comments/comment11.xml><?xml version="1.0" encoding="utf-8"?>
<p:cmLst xmlns:a="http://schemas.openxmlformats.org/drawingml/2006/main" xmlns:r="http://schemas.openxmlformats.org/officeDocument/2006/relationships" xmlns:p="http://schemas.openxmlformats.org/presentationml/2006/main">
  <p:cm authorId="0" dt="2010-07-21T14:14:37.875" idx="14">
    <p:pos x="5568" y="12"/>
    <p:text>an electric field is applied across a large volume gas. When a charged particle traverses the TPC, it ionizes the gas and the liberated electrons drift in the electris field  to the end plates. the position on the end plate gives two coordonates. the third coordinate is given by the time arrival of the electrons.</p:text>
  </p:cm>
</p:cmLst>
</file>

<file path=ppt/comments/comment12.xml><?xml version="1.0" encoding="utf-8"?>
<p:cmLst xmlns:a="http://schemas.openxmlformats.org/drawingml/2006/main" xmlns:r="http://schemas.openxmlformats.org/officeDocument/2006/relationships" xmlns:p="http://schemas.openxmlformats.org/presentationml/2006/main">
  <p:cm authorId="0" dt="2010-07-21T14:14:37.875" idx="18">
    <p:pos x="5568" y="12"/>
    <p:text>an electric field is applied across a large volume gas. When a charged particle traverses the TPC, it ionizes the gas and the liberated electrons drift in the electris field  to the end plates. the position on the end plate gives two coordonates. the third coordinate is given by the time arrival of the electrons.</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0-06-14T15:57:07.546" idx="2">
    <p:pos x="10" y="10"/>
    <p:text>
hadron gaz = gaz de pions (?) : degre de liberté des pions
statistic traetement of a system of ultra relativistic particles : 
epsilon pion/T4 = 3 pi2 / 30
epsilon QGP/T4 = (16 +21/2 nf) pi2/30
the transition seems to be of the first order but for the most realistic case 2+1 flavour : the transition tend to be of the second ordre.</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0-06-15T11:02:39.812" idx="5">
    <p:pos x="10" y="10"/>
    <p:text>Explanation of the deviation not so simple and need comparison with different models 
QGP, Hadron gaz
in medium effect : initial state : shadowing
                              final state : jet quenching</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0-06-15T10:48:12.125" idx="9">
    <p:pos x="10" y="10"/>
    <p:text>density normalisation to have : 
integral of density = A : gives the value of a and Ra
exemple : 
 Au : a = 0.54 fm and Ra= 6.38 fm
 Cu : a = 0.60 fm and Ra =  4.21 fm</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0-06-04T16:59:54.656" idx="10">
    <p:pos x="10" y="10"/>
    <p:text>Ncoll : revient a compter une collision nucleon-nucleon pour chaque paire de nucleons dans la zone de recouvrement lorsque la distance d entre les deux nucleons est telle que pi.d2&lt;sigmaNN</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0-06-15T11:30:02.031" idx="8">
    <p:pos x="10" y="10"/>
    <p:text>We can classify the observables in defferent ways</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10-06-14T16:02:19.921" idx="6">
    <p:pos x="19" y="13"/>
    <p:text>production rate~yields(production)</p:text>
  </p:cm>
</p:cmLst>
</file>

<file path=ppt/comments/comment8.xml><?xml version="1.0" encoding="utf-8"?>
<p:cmLst xmlns:a="http://schemas.openxmlformats.org/drawingml/2006/main" xmlns:r="http://schemas.openxmlformats.org/officeDocument/2006/relationships" xmlns:p="http://schemas.openxmlformats.org/presentationml/2006/main">
  <p:cm authorId="0" dt="2010-08-05T09:46:10" idx="21">
    <p:pos x="5549" y="4"/>
    <p:text>A=208
R=7.1 fm
S=158.8 fm2
t0=1fm
c=1
DEt/dy~ 510
e~3</p:text>
  </p:cm>
</p:cmLst>
</file>

<file path=ppt/comments/comment9.xml><?xml version="1.0" encoding="utf-8"?>
<p:cmLst xmlns:a="http://schemas.openxmlformats.org/drawingml/2006/main" xmlns:r="http://schemas.openxmlformats.org/officeDocument/2006/relationships" xmlns:p="http://schemas.openxmlformats.org/presentationml/2006/main">
  <p:cm authorId="0" dt="2010-07-21T14:14:37.875" idx="11">
    <p:pos x="5568" y="12"/>
    <p:text>an electric field is applied across a large volume gas. When a charged particle traverses the TPC, it ionizes the gas and the liberated electrons drift in the electris field  to the end plates. the position on the end plate gives two coordonates. the third coordinate is given by the time arrival of the electrons.</p:text>
  </p:cm>
</p:cmLst>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91678D-630B-47F2-B37C-873EAB9A5A24}" type="doc">
      <dgm:prSet loTypeId="urn:microsoft.com/office/officeart/2005/8/layout/hierarchy3" loCatId="relationship" qsTypeId="urn:microsoft.com/office/officeart/2005/8/quickstyle/simple3" qsCatId="simple" csTypeId="urn:microsoft.com/office/officeart/2005/8/colors/accent0_3" csCatId="mainScheme" phldr="1"/>
      <dgm:spPr/>
      <dgm:t>
        <a:bodyPr/>
        <a:lstStyle/>
        <a:p>
          <a:endParaRPr lang="fr-FR"/>
        </a:p>
      </dgm:t>
    </dgm:pt>
    <dgm:pt modelId="{15CA9001-343E-485B-BBE3-74D2045B507B}">
      <dgm:prSet phldrT="[Texte]"/>
      <dgm:spPr/>
      <dgm:t>
        <a:bodyPr/>
        <a:lstStyle/>
        <a:p>
          <a:r>
            <a:rPr lang="fr-FR" dirty="0" smtClean="0">
              <a:latin typeface="Calibri"/>
            </a:rPr>
            <a:t>Model</a:t>
          </a:r>
          <a:r>
            <a:rPr lang="fr-FR" dirty="0" smtClean="0"/>
            <a:t> </a:t>
          </a:r>
          <a:r>
            <a:rPr lang="fr-FR" dirty="0" err="1" smtClean="0"/>
            <a:t>predictions</a:t>
          </a:r>
          <a:endParaRPr lang="fr-FR" dirty="0"/>
        </a:p>
      </dgm:t>
    </dgm:pt>
    <dgm:pt modelId="{82B1EE18-0D50-4188-AAE6-06063F517267}" type="parTrans" cxnId="{C0887260-A1F4-4016-BD83-3F0881E3D981}">
      <dgm:prSet/>
      <dgm:spPr/>
      <dgm:t>
        <a:bodyPr/>
        <a:lstStyle/>
        <a:p>
          <a:endParaRPr lang="fr-FR"/>
        </a:p>
      </dgm:t>
    </dgm:pt>
    <dgm:pt modelId="{FFB311AA-8D2A-4B87-8C89-123E629857C8}" type="sibTrans" cxnId="{C0887260-A1F4-4016-BD83-3F0881E3D981}">
      <dgm:prSet/>
      <dgm:spPr/>
      <dgm:t>
        <a:bodyPr/>
        <a:lstStyle/>
        <a:p>
          <a:endParaRPr lang="fr-FR"/>
        </a:p>
      </dgm:t>
    </dgm:pt>
    <dgm:pt modelId="{8092D138-8EF9-4CF7-AB35-C9C4F5E77F51}">
      <dgm:prSet phldrT="[Texte]" custT="1"/>
      <dgm:spPr/>
      <dgm:t>
        <a:bodyPr/>
        <a:lstStyle/>
        <a:p>
          <a:r>
            <a:rPr lang="fr-FR" sz="2400" dirty="0" err="1" smtClean="0"/>
            <a:t>With</a:t>
          </a:r>
          <a:r>
            <a:rPr lang="fr-FR" sz="2400" dirty="0" smtClean="0"/>
            <a:t> QGP</a:t>
          </a:r>
          <a:endParaRPr lang="fr-FR" sz="2400" dirty="0"/>
        </a:p>
      </dgm:t>
    </dgm:pt>
    <dgm:pt modelId="{3DD1A8D4-4459-44A0-B1FA-7C48D22820C5}" type="parTrans" cxnId="{340C76C7-D6B1-469D-9555-DE69A13C07DD}">
      <dgm:prSet/>
      <dgm:spPr/>
      <dgm:t>
        <a:bodyPr/>
        <a:lstStyle/>
        <a:p>
          <a:endParaRPr lang="fr-FR"/>
        </a:p>
      </dgm:t>
    </dgm:pt>
    <dgm:pt modelId="{DFBC56E8-156A-433B-8C8F-F34ECCFFF30E}" type="sibTrans" cxnId="{340C76C7-D6B1-469D-9555-DE69A13C07DD}">
      <dgm:prSet/>
      <dgm:spPr/>
      <dgm:t>
        <a:bodyPr/>
        <a:lstStyle/>
        <a:p>
          <a:endParaRPr lang="fr-FR"/>
        </a:p>
      </dgm:t>
    </dgm:pt>
    <dgm:pt modelId="{EA51F2AF-DC69-4A8E-9FCE-E149C84DD74F}">
      <dgm:prSet phldrT="[Texte]" custT="1"/>
      <dgm:spPr/>
      <dgm:t>
        <a:bodyPr/>
        <a:lstStyle/>
        <a:p>
          <a:r>
            <a:rPr lang="fr-FR" sz="2400" dirty="0" err="1" smtClean="0"/>
            <a:t>Without</a:t>
          </a:r>
          <a:r>
            <a:rPr lang="fr-FR" sz="2400" dirty="0" smtClean="0"/>
            <a:t> QGP</a:t>
          </a:r>
          <a:endParaRPr lang="fr-FR" sz="2400" dirty="0"/>
        </a:p>
      </dgm:t>
    </dgm:pt>
    <dgm:pt modelId="{3FD37884-5005-4076-9CC6-DDBC92D8CC22}" type="parTrans" cxnId="{52F52E1E-1737-4FE1-B922-848E91DE3DE6}">
      <dgm:prSet/>
      <dgm:spPr/>
      <dgm:t>
        <a:bodyPr/>
        <a:lstStyle/>
        <a:p>
          <a:endParaRPr lang="fr-FR"/>
        </a:p>
      </dgm:t>
    </dgm:pt>
    <dgm:pt modelId="{3D5C4F3C-2D23-4AB3-95E1-D107CD197FC8}" type="sibTrans" cxnId="{52F52E1E-1737-4FE1-B922-848E91DE3DE6}">
      <dgm:prSet/>
      <dgm:spPr/>
      <dgm:t>
        <a:bodyPr/>
        <a:lstStyle/>
        <a:p>
          <a:endParaRPr lang="fr-FR"/>
        </a:p>
      </dgm:t>
    </dgm:pt>
    <dgm:pt modelId="{D207E070-B5D0-4233-861D-C5BF2E965304}">
      <dgm:prSet phldrT="[Texte]"/>
      <dgm:spPr/>
      <dgm:t>
        <a:bodyPr/>
        <a:lstStyle/>
        <a:p>
          <a:r>
            <a:rPr lang="fr-FR" dirty="0" err="1" smtClean="0"/>
            <a:t>Experimental</a:t>
          </a:r>
          <a:r>
            <a:rPr lang="fr-FR" dirty="0" smtClean="0"/>
            <a:t> observables</a:t>
          </a:r>
          <a:endParaRPr lang="fr-FR" dirty="0"/>
        </a:p>
      </dgm:t>
    </dgm:pt>
    <dgm:pt modelId="{334E6ABD-5F94-4789-965B-8785CEC39738}" type="parTrans" cxnId="{465A3B55-4F0D-4386-A7A6-8090B3C59605}">
      <dgm:prSet/>
      <dgm:spPr/>
      <dgm:t>
        <a:bodyPr/>
        <a:lstStyle/>
        <a:p>
          <a:endParaRPr lang="fr-FR"/>
        </a:p>
      </dgm:t>
    </dgm:pt>
    <dgm:pt modelId="{D762AB42-69E7-4FCC-866B-35AFBAAA16F4}" type="sibTrans" cxnId="{465A3B55-4F0D-4386-A7A6-8090B3C59605}">
      <dgm:prSet/>
      <dgm:spPr/>
      <dgm:t>
        <a:bodyPr/>
        <a:lstStyle/>
        <a:p>
          <a:endParaRPr lang="fr-FR"/>
        </a:p>
      </dgm:t>
    </dgm:pt>
    <dgm:pt modelId="{11843E7D-720F-44FF-A199-0154A336A19B}">
      <dgm:prSet phldrT="[Texte]" custT="1"/>
      <dgm:spPr/>
      <dgm:t>
        <a:bodyPr/>
        <a:lstStyle/>
        <a:p>
          <a:r>
            <a:rPr lang="fr-FR" sz="2000" dirty="0" smtClean="0"/>
            <a:t>p-p </a:t>
          </a:r>
        </a:p>
      </dgm:t>
    </dgm:pt>
    <dgm:pt modelId="{4968A82D-CE3D-4D00-BFD4-D99A1A031495}" type="parTrans" cxnId="{009620AB-2469-444A-8105-097BFCA3D07D}">
      <dgm:prSet/>
      <dgm:spPr/>
      <dgm:t>
        <a:bodyPr/>
        <a:lstStyle/>
        <a:p>
          <a:endParaRPr lang="fr-FR"/>
        </a:p>
      </dgm:t>
    </dgm:pt>
    <dgm:pt modelId="{A4160625-EFED-4966-B9B4-25FDC3024170}" type="sibTrans" cxnId="{009620AB-2469-444A-8105-097BFCA3D07D}">
      <dgm:prSet/>
      <dgm:spPr/>
      <dgm:t>
        <a:bodyPr/>
        <a:lstStyle/>
        <a:p>
          <a:endParaRPr lang="fr-FR"/>
        </a:p>
      </dgm:t>
    </dgm:pt>
    <dgm:pt modelId="{2D3EEE88-3A3F-4762-9238-3BC15204876E}">
      <dgm:prSet phldrT="[Texte]" custT="1"/>
      <dgm:spPr/>
      <dgm:t>
        <a:bodyPr/>
        <a:lstStyle/>
        <a:p>
          <a:r>
            <a:rPr lang="fr-FR" sz="2000" dirty="0" smtClean="0"/>
            <a:t>Central A-A</a:t>
          </a:r>
          <a:endParaRPr lang="fr-FR" sz="2000" dirty="0"/>
        </a:p>
      </dgm:t>
    </dgm:pt>
    <dgm:pt modelId="{8AE8DEF1-1988-453F-B768-6166F9E560D8}" type="parTrans" cxnId="{DB71585C-FAF2-4FF8-B9F5-26A53FE690EC}">
      <dgm:prSet/>
      <dgm:spPr/>
      <dgm:t>
        <a:bodyPr/>
        <a:lstStyle/>
        <a:p>
          <a:endParaRPr lang="fr-FR"/>
        </a:p>
      </dgm:t>
    </dgm:pt>
    <dgm:pt modelId="{76195940-43F1-475A-8023-2EBD2E8FECD7}" type="sibTrans" cxnId="{DB71585C-FAF2-4FF8-B9F5-26A53FE690EC}">
      <dgm:prSet/>
      <dgm:spPr/>
      <dgm:t>
        <a:bodyPr/>
        <a:lstStyle/>
        <a:p>
          <a:endParaRPr lang="fr-FR"/>
        </a:p>
      </dgm:t>
    </dgm:pt>
    <dgm:pt modelId="{B86E3805-8340-4A00-884F-3C6BB5E4FA14}">
      <dgm:prSet phldrT="[Texte]" custT="1"/>
      <dgm:spPr/>
      <dgm:t>
        <a:bodyPr/>
        <a:lstStyle/>
        <a:p>
          <a:r>
            <a:rPr lang="fr-FR" sz="2000" dirty="0" smtClean="0"/>
            <a:t>p-A or </a:t>
          </a:r>
          <a:r>
            <a:rPr lang="fr-FR" sz="2000" dirty="0" err="1" smtClean="0"/>
            <a:t>peripheral</a:t>
          </a:r>
          <a:r>
            <a:rPr lang="fr-FR" sz="2000" dirty="0" smtClean="0"/>
            <a:t> A-A </a:t>
          </a:r>
          <a:endParaRPr lang="fr-FR" sz="1500" dirty="0"/>
        </a:p>
      </dgm:t>
    </dgm:pt>
    <dgm:pt modelId="{0A082ABF-3AB8-4EBC-A95D-157ACCB94B3D}" type="parTrans" cxnId="{A5057B43-2047-49FD-B1B8-1B3B77EDBBB6}">
      <dgm:prSet/>
      <dgm:spPr/>
      <dgm:t>
        <a:bodyPr/>
        <a:lstStyle/>
        <a:p>
          <a:endParaRPr lang="fr-FR"/>
        </a:p>
      </dgm:t>
    </dgm:pt>
    <dgm:pt modelId="{CE6A9BF7-D336-4EFB-BFDA-2600FCBB063B}" type="sibTrans" cxnId="{A5057B43-2047-49FD-B1B8-1B3B77EDBBB6}">
      <dgm:prSet/>
      <dgm:spPr/>
      <dgm:t>
        <a:bodyPr/>
        <a:lstStyle/>
        <a:p>
          <a:endParaRPr lang="fr-FR"/>
        </a:p>
      </dgm:t>
    </dgm:pt>
    <dgm:pt modelId="{BBBD24D1-16D1-4CDC-8462-1911B580EAEB}" type="pres">
      <dgm:prSet presAssocID="{3D91678D-630B-47F2-B37C-873EAB9A5A24}" presName="diagram" presStyleCnt="0">
        <dgm:presLayoutVars>
          <dgm:chPref val="1"/>
          <dgm:dir/>
          <dgm:animOne val="branch"/>
          <dgm:animLvl val="lvl"/>
          <dgm:resizeHandles/>
        </dgm:presLayoutVars>
      </dgm:prSet>
      <dgm:spPr/>
      <dgm:t>
        <a:bodyPr/>
        <a:lstStyle/>
        <a:p>
          <a:endParaRPr lang="fr-FR"/>
        </a:p>
      </dgm:t>
    </dgm:pt>
    <dgm:pt modelId="{728BD6AB-BCE0-4E0E-B237-3D3ACC3DCFB0}" type="pres">
      <dgm:prSet presAssocID="{15CA9001-343E-485B-BBE3-74D2045B507B}" presName="root" presStyleCnt="0"/>
      <dgm:spPr/>
    </dgm:pt>
    <dgm:pt modelId="{95242E0D-E75D-46E5-A57D-DB778F5FB92F}" type="pres">
      <dgm:prSet presAssocID="{15CA9001-343E-485B-BBE3-74D2045B507B}" presName="rootComposite" presStyleCnt="0"/>
      <dgm:spPr/>
    </dgm:pt>
    <dgm:pt modelId="{2000E1A4-F8B2-4F74-B77D-9A65A7107AB2}" type="pres">
      <dgm:prSet presAssocID="{15CA9001-343E-485B-BBE3-74D2045B507B}" presName="rootText" presStyleLbl="node1" presStyleIdx="0" presStyleCnt="2" custScaleX="142091" custLinFactNeighborX="-52892"/>
      <dgm:spPr/>
      <dgm:t>
        <a:bodyPr/>
        <a:lstStyle/>
        <a:p>
          <a:endParaRPr lang="fr-FR"/>
        </a:p>
      </dgm:t>
    </dgm:pt>
    <dgm:pt modelId="{8EDEF862-8515-461D-BA5A-E174B30CC0CF}" type="pres">
      <dgm:prSet presAssocID="{15CA9001-343E-485B-BBE3-74D2045B507B}" presName="rootConnector" presStyleLbl="node1" presStyleIdx="0" presStyleCnt="2"/>
      <dgm:spPr/>
      <dgm:t>
        <a:bodyPr/>
        <a:lstStyle/>
        <a:p>
          <a:endParaRPr lang="fr-FR"/>
        </a:p>
      </dgm:t>
    </dgm:pt>
    <dgm:pt modelId="{090C1873-D138-4598-9BA9-5A69349175BA}" type="pres">
      <dgm:prSet presAssocID="{15CA9001-343E-485B-BBE3-74D2045B507B}" presName="childShape" presStyleCnt="0"/>
      <dgm:spPr/>
    </dgm:pt>
    <dgm:pt modelId="{0587F15F-4FD3-4B9C-BAC8-27F6B4EB506D}" type="pres">
      <dgm:prSet presAssocID="{3DD1A8D4-4459-44A0-B1FA-7C48D22820C5}" presName="Name13" presStyleLbl="parChTrans1D2" presStyleIdx="0" presStyleCnt="5"/>
      <dgm:spPr/>
      <dgm:t>
        <a:bodyPr/>
        <a:lstStyle/>
        <a:p>
          <a:endParaRPr lang="fr-FR"/>
        </a:p>
      </dgm:t>
    </dgm:pt>
    <dgm:pt modelId="{BAA1F2D6-E947-4767-A4C4-8622105E5B05}" type="pres">
      <dgm:prSet presAssocID="{8092D138-8EF9-4CF7-AB35-C9C4F5E77F51}" presName="childText" presStyleLbl="bgAcc1" presStyleIdx="0" presStyleCnt="5" custScaleX="91788" custScaleY="76184" custLinFactNeighborX="-9088" custLinFactNeighborY="25052">
        <dgm:presLayoutVars>
          <dgm:bulletEnabled val="1"/>
        </dgm:presLayoutVars>
      </dgm:prSet>
      <dgm:spPr/>
      <dgm:t>
        <a:bodyPr/>
        <a:lstStyle/>
        <a:p>
          <a:endParaRPr lang="fr-FR"/>
        </a:p>
      </dgm:t>
    </dgm:pt>
    <dgm:pt modelId="{348AEC4A-0E57-46CB-854A-088DE818885B}" type="pres">
      <dgm:prSet presAssocID="{3FD37884-5005-4076-9CC6-DDBC92D8CC22}" presName="Name13" presStyleLbl="parChTrans1D2" presStyleIdx="1" presStyleCnt="5"/>
      <dgm:spPr/>
      <dgm:t>
        <a:bodyPr/>
        <a:lstStyle/>
        <a:p>
          <a:endParaRPr lang="fr-FR"/>
        </a:p>
      </dgm:t>
    </dgm:pt>
    <dgm:pt modelId="{E225A4E7-59B0-4E9A-8E9D-071F2E74EE5D}" type="pres">
      <dgm:prSet presAssocID="{EA51F2AF-DC69-4A8E-9FCE-E149C84DD74F}" presName="childText" presStyleLbl="bgAcc1" presStyleIdx="1" presStyleCnt="5" custScaleX="91788" custScaleY="76184" custLinFactNeighborX="-9088" custLinFactNeighborY="25052">
        <dgm:presLayoutVars>
          <dgm:bulletEnabled val="1"/>
        </dgm:presLayoutVars>
      </dgm:prSet>
      <dgm:spPr/>
      <dgm:t>
        <a:bodyPr/>
        <a:lstStyle/>
        <a:p>
          <a:endParaRPr lang="fr-FR"/>
        </a:p>
      </dgm:t>
    </dgm:pt>
    <dgm:pt modelId="{C496A507-66E0-46F8-BC6F-F6F719BECCD6}" type="pres">
      <dgm:prSet presAssocID="{D207E070-B5D0-4233-861D-C5BF2E965304}" presName="root" presStyleCnt="0"/>
      <dgm:spPr/>
    </dgm:pt>
    <dgm:pt modelId="{268FC9BB-84F2-4F34-AC29-5363EE65B24C}" type="pres">
      <dgm:prSet presAssocID="{D207E070-B5D0-4233-861D-C5BF2E965304}" presName="rootComposite" presStyleCnt="0"/>
      <dgm:spPr/>
    </dgm:pt>
    <dgm:pt modelId="{135F4991-028C-4501-98FE-3027641FFC2B}" type="pres">
      <dgm:prSet presAssocID="{D207E070-B5D0-4233-861D-C5BF2E965304}" presName="rootText" presStyleLbl="node1" presStyleIdx="1" presStyleCnt="2" custLinFactNeighborX="2025"/>
      <dgm:spPr/>
      <dgm:t>
        <a:bodyPr/>
        <a:lstStyle/>
        <a:p>
          <a:endParaRPr lang="fr-FR"/>
        </a:p>
      </dgm:t>
    </dgm:pt>
    <dgm:pt modelId="{035B8A1F-262A-412A-8B14-12AFFB480428}" type="pres">
      <dgm:prSet presAssocID="{D207E070-B5D0-4233-861D-C5BF2E965304}" presName="rootConnector" presStyleLbl="node1" presStyleIdx="1" presStyleCnt="2"/>
      <dgm:spPr/>
      <dgm:t>
        <a:bodyPr/>
        <a:lstStyle/>
        <a:p>
          <a:endParaRPr lang="fr-FR"/>
        </a:p>
      </dgm:t>
    </dgm:pt>
    <dgm:pt modelId="{1C0936C8-2373-4E18-A49C-E3E230B4306F}" type="pres">
      <dgm:prSet presAssocID="{D207E070-B5D0-4233-861D-C5BF2E965304}" presName="childShape" presStyleCnt="0"/>
      <dgm:spPr/>
    </dgm:pt>
    <dgm:pt modelId="{03FDDA97-0A07-465F-B66C-966A727D37CA}" type="pres">
      <dgm:prSet presAssocID="{4968A82D-CE3D-4D00-BFD4-D99A1A031495}" presName="Name13" presStyleLbl="parChTrans1D2" presStyleIdx="2" presStyleCnt="5"/>
      <dgm:spPr/>
      <dgm:t>
        <a:bodyPr/>
        <a:lstStyle/>
        <a:p>
          <a:endParaRPr lang="fr-FR"/>
        </a:p>
      </dgm:t>
    </dgm:pt>
    <dgm:pt modelId="{E8671AE6-6EFA-419D-8E95-4F0A5371738D}" type="pres">
      <dgm:prSet presAssocID="{11843E7D-720F-44FF-A199-0154A336A19B}" presName="childText" presStyleLbl="bgAcc1" presStyleIdx="2" presStyleCnt="5" custScaleX="116187" custScaleY="79937" custLinFactNeighborX="529" custLinFactNeighborY="-12881">
        <dgm:presLayoutVars>
          <dgm:bulletEnabled val="1"/>
        </dgm:presLayoutVars>
      </dgm:prSet>
      <dgm:spPr/>
      <dgm:t>
        <a:bodyPr/>
        <a:lstStyle/>
        <a:p>
          <a:endParaRPr lang="fr-FR"/>
        </a:p>
      </dgm:t>
    </dgm:pt>
    <dgm:pt modelId="{03776D4A-BCAE-4529-A0BA-02911A1DB4F0}" type="pres">
      <dgm:prSet presAssocID="{0A082ABF-3AB8-4EBC-A95D-157ACCB94B3D}" presName="Name13" presStyleLbl="parChTrans1D2" presStyleIdx="3" presStyleCnt="5"/>
      <dgm:spPr/>
      <dgm:t>
        <a:bodyPr/>
        <a:lstStyle/>
        <a:p>
          <a:endParaRPr lang="fr-FR"/>
        </a:p>
      </dgm:t>
    </dgm:pt>
    <dgm:pt modelId="{DD66E316-4477-4DBD-AB7D-DBB3347751E0}" type="pres">
      <dgm:prSet presAssocID="{B86E3805-8340-4A00-884F-3C6BB5E4FA14}" presName="childText" presStyleLbl="bgAcc1" presStyleIdx="3" presStyleCnt="5" custScaleX="117545" custLinFactNeighborX="847" custLinFactNeighborY="-7627">
        <dgm:presLayoutVars>
          <dgm:bulletEnabled val="1"/>
        </dgm:presLayoutVars>
      </dgm:prSet>
      <dgm:spPr/>
      <dgm:t>
        <a:bodyPr/>
        <a:lstStyle/>
        <a:p>
          <a:endParaRPr lang="fr-FR"/>
        </a:p>
      </dgm:t>
    </dgm:pt>
    <dgm:pt modelId="{0BAA5AF8-1C25-4AB5-A9B3-48895AF17DED}" type="pres">
      <dgm:prSet presAssocID="{8AE8DEF1-1988-453F-B768-6166F9E560D8}" presName="Name13" presStyleLbl="parChTrans1D2" presStyleIdx="4" presStyleCnt="5"/>
      <dgm:spPr/>
      <dgm:t>
        <a:bodyPr/>
        <a:lstStyle/>
        <a:p>
          <a:endParaRPr lang="fr-FR"/>
        </a:p>
      </dgm:t>
    </dgm:pt>
    <dgm:pt modelId="{13E0524C-0E5D-4ADA-B8A1-8DA5531305D8}" type="pres">
      <dgm:prSet presAssocID="{2D3EEE88-3A3F-4762-9238-3BC15204876E}" presName="childText" presStyleLbl="bgAcc1" presStyleIdx="4" presStyleCnt="5" custScaleX="116187" custScaleY="57797" custLinFactNeighborX="3236" custLinFactNeighborY="11628">
        <dgm:presLayoutVars>
          <dgm:bulletEnabled val="1"/>
        </dgm:presLayoutVars>
      </dgm:prSet>
      <dgm:spPr/>
      <dgm:t>
        <a:bodyPr/>
        <a:lstStyle/>
        <a:p>
          <a:endParaRPr lang="fr-FR"/>
        </a:p>
      </dgm:t>
    </dgm:pt>
  </dgm:ptLst>
  <dgm:cxnLst>
    <dgm:cxn modelId="{688726C9-49C3-44DC-A56B-8FD0F88624A2}" type="presOf" srcId="{EA51F2AF-DC69-4A8E-9FCE-E149C84DD74F}" destId="{E225A4E7-59B0-4E9A-8E9D-071F2E74EE5D}" srcOrd="0" destOrd="0" presId="urn:microsoft.com/office/officeart/2005/8/layout/hierarchy3"/>
    <dgm:cxn modelId="{49417FA5-9E9A-451D-B4E4-0B66BEA25015}" type="presOf" srcId="{15CA9001-343E-485B-BBE3-74D2045B507B}" destId="{8EDEF862-8515-461D-BA5A-E174B30CC0CF}" srcOrd="1" destOrd="0" presId="urn:microsoft.com/office/officeart/2005/8/layout/hierarchy3"/>
    <dgm:cxn modelId="{5DEA252A-0780-4FA7-A258-057A22167685}" type="presOf" srcId="{B86E3805-8340-4A00-884F-3C6BB5E4FA14}" destId="{DD66E316-4477-4DBD-AB7D-DBB3347751E0}" srcOrd="0" destOrd="0" presId="urn:microsoft.com/office/officeart/2005/8/layout/hierarchy3"/>
    <dgm:cxn modelId="{D48F4001-5205-4D78-8AF2-DCF15244EF26}" type="presOf" srcId="{11843E7D-720F-44FF-A199-0154A336A19B}" destId="{E8671AE6-6EFA-419D-8E95-4F0A5371738D}" srcOrd="0" destOrd="0" presId="urn:microsoft.com/office/officeart/2005/8/layout/hierarchy3"/>
    <dgm:cxn modelId="{88169B43-5194-4EBD-B7F0-F66BB6F750CB}" type="presOf" srcId="{2D3EEE88-3A3F-4762-9238-3BC15204876E}" destId="{13E0524C-0E5D-4ADA-B8A1-8DA5531305D8}" srcOrd="0" destOrd="0" presId="urn:microsoft.com/office/officeart/2005/8/layout/hierarchy3"/>
    <dgm:cxn modelId="{340C76C7-D6B1-469D-9555-DE69A13C07DD}" srcId="{15CA9001-343E-485B-BBE3-74D2045B507B}" destId="{8092D138-8EF9-4CF7-AB35-C9C4F5E77F51}" srcOrd="0" destOrd="0" parTransId="{3DD1A8D4-4459-44A0-B1FA-7C48D22820C5}" sibTransId="{DFBC56E8-156A-433B-8C8F-F34ECCFFF30E}"/>
    <dgm:cxn modelId="{A5057B43-2047-49FD-B1B8-1B3B77EDBBB6}" srcId="{D207E070-B5D0-4233-861D-C5BF2E965304}" destId="{B86E3805-8340-4A00-884F-3C6BB5E4FA14}" srcOrd="1" destOrd="0" parTransId="{0A082ABF-3AB8-4EBC-A95D-157ACCB94B3D}" sibTransId="{CE6A9BF7-D336-4EFB-BFDA-2600FCBB063B}"/>
    <dgm:cxn modelId="{465A3B55-4F0D-4386-A7A6-8090B3C59605}" srcId="{3D91678D-630B-47F2-B37C-873EAB9A5A24}" destId="{D207E070-B5D0-4233-861D-C5BF2E965304}" srcOrd="1" destOrd="0" parTransId="{334E6ABD-5F94-4789-965B-8785CEC39738}" sibTransId="{D762AB42-69E7-4FCC-866B-35AFBAAA16F4}"/>
    <dgm:cxn modelId="{A0813040-5F91-4280-84F2-6C75B5096AEE}" type="presOf" srcId="{0A082ABF-3AB8-4EBC-A95D-157ACCB94B3D}" destId="{03776D4A-BCAE-4529-A0BA-02911A1DB4F0}" srcOrd="0" destOrd="0" presId="urn:microsoft.com/office/officeart/2005/8/layout/hierarchy3"/>
    <dgm:cxn modelId="{CC7ABE76-BEC2-4B04-8513-2BFD31CA9142}" type="presOf" srcId="{3FD37884-5005-4076-9CC6-DDBC92D8CC22}" destId="{348AEC4A-0E57-46CB-854A-088DE818885B}" srcOrd="0" destOrd="0" presId="urn:microsoft.com/office/officeart/2005/8/layout/hierarchy3"/>
    <dgm:cxn modelId="{1C09E3AA-A23A-4972-AB48-524972B9A74F}" type="presOf" srcId="{15CA9001-343E-485B-BBE3-74D2045B507B}" destId="{2000E1A4-F8B2-4F74-B77D-9A65A7107AB2}" srcOrd="0" destOrd="0" presId="urn:microsoft.com/office/officeart/2005/8/layout/hierarchy3"/>
    <dgm:cxn modelId="{C8D5CA40-F5A1-4695-8530-B86BBE99607E}" type="presOf" srcId="{8AE8DEF1-1988-453F-B768-6166F9E560D8}" destId="{0BAA5AF8-1C25-4AB5-A9B3-48895AF17DED}" srcOrd="0" destOrd="0" presId="urn:microsoft.com/office/officeart/2005/8/layout/hierarchy3"/>
    <dgm:cxn modelId="{0B658FCC-479A-4546-A8B2-E268F067D145}" type="presOf" srcId="{8092D138-8EF9-4CF7-AB35-C9C4F5E77F51}" destId="{BAA1F2D6-E947-4767-A4C4-8622105E5B05}" srcOrd="0" destOrd="0" presId="urn:microsoft.com/office/officeart/2005/8/layout/hierarchy3"/>
    <dgm:cxn modelId="{52F52E1E-1737-4FE1-B922-848E91DE3DE6}" srcId="{15CA9001-343E-485B-BBE3-74D2045B507B}" destId="{EA51F2AF-DC69-4A8E-9FCE-E149C84DD74F}" srcOrd="1" destOrd="0" parTransId="{3FD37884-5005-4076-9CC6-DDBC92D8CC22}" sibTransId="{3D5C4F3C-2D23-4AB3-95E1-D107CD197FC8}"/>
    <dgm:cxn modelId="{948B1920-AC0A-4D62-9142-4078F09E5E99}" type="presOf" srcId="{4968A82D-CE3D-4D00-BFD4-D99A1A031495}" destId="{03FDDA97-0A07-465F-B66C-966A727D37CA}" srcOrd="0" destOrd="0" presId="urn:microsoft.com/office/officeart/2005/8/layout/hierarchy3"/>
    <dgm:cxn modelId="{68A52DBF-8C82-4ED1-AD9C-744C42E5CE27}" type="presOf" srcId="{3D91678D-630B-47F2-B37C-873EAB9A5A24}" destId="{BBBD24D1-16D1-4CDC-8462-1911B580EAEB}" srcOrd="0" destOrd="0" presId="urn:microsoft.com/office/officeart/2005/8/layout/hierarchy3"/>
    <dgm:cxn modelId="{4B403046-C2BA-47D2-AF41-CBA14F49D556}" type="presOf" srcId="{3DD1A8D4-4459-44A0-B1FA-7C48D22820C5}" destId="{0587F15F-4FD3-4B9C-BAC8-27F6B4EB506D}" srcOrd="0" destOrd="0" presId="urn:microsoft.com/office/officeart/2005/8/layout/hierarchy3"/>
    <dgm:cxn modelId="{DB71585C-FAF2-4FF8-B9F5-26A53FE690EC}" srcId="{D207E070-B5D0-4233-861D-C5BF2E965304}" destId="{2D3EEE88-3A3F-4762-9238-3BC15204876E}" srcOrd="2" destOrd="0" parTransId="{8AE8DEF1-1988-453F-B768-6166F9E560D8}" sibTransId="{76195940-43F1-475A-8023-2EBD2E8FECD7}"/>
    <dgm:cxn modelId="{C0887260-A1F4-4016-BD83-3F0881E3D981}" srcId="{3D91678D-630B-47F2-B37C-873EAB9A5A24}" destId="{15CA9001-343E-485B-BBE3-74D2045B507B}" srcOrd="0" destOrd="0" parTransId="{82B1EE18-0D50-4188-AAE6-06063F517267}" sibTransId="{FFB311AA-8D2A-4B87-8C89-123E629857C8}"/>
    <dgm:cxn modelId="{42BE086D-F93B-46CF-879F-BC3CF9B2D915}" type="presOf" srcId="{D207E070-B5D0-4233-861D-C5BF2E965304}" destId="{035B8A1F-262A-412A-8B14-12AFFB480428}" srcOrd="1" destOrd="0" presId="urn:microsoft.com/office/officeart/2005/8/layout/hierarchy3"/>
    <dgm:cxn modelId="{3643B6A1-A67E-48E8-9F6B-59443EF5FA89}" type="presOf" srcId="{D207E070-B5D0-4233-861D-C5BF2E965304}" destId="{135F4991-028C-4501-98FE-3027641FFC2B}" srcOrd="0" destOrd="0" presId="urn:microsoft.com/office/officeart/2005/8/layout/hierarchy3"/>
    <dgm:cxn modelId="{009620AB-2469-444A-8105-097BFCA3D07D}" srcId="{D207E070-B5D0-4233-861D-C5BF2E965304}" destId="{11843E7D-720F-44FF-A199-0154A336A19B}" srcOrd="0" destOrd="0" parTransId="{4968A82D-CE3D-4D00-BFD4-D99A1A031495}" sibTransId="{A4160625-EFED-4966-B9B4-25FDC3024170}"/>
    <dgm:cxn modelId="{E08D529D-1CA7-426F-BB2B-6C788BAE80B3}" type="presParOf" srcId="{BBBD24D1-16D1-4CDC-8462-1911B580EAEB}" destId="{728BD6AB-BCE0-4E0E-B237-3D3ACC3DCFB0}" srcOrd="0" destOrd="0" presId="urn:microsoft.com/office/officeart/2005/8/layout/hierarchy3"/>
    <dgm:cxn modelId="{D8EF6C85-F8CD-4FB5-B75C-AB28FCD36E96}" type="presParOf" srcId="{728BD6AB-BCE0-4E0E-B237-3D3ACC3DCFB0}" destId="{95242E0D-E75D-46E5-A57D-DB778F5FB92F}" srcOrd="0" destOrd="0" presId="urn:microsoft.com/office/officeart/2005/8/layout/hierarchy3"/>
    <dgm:cxn modelId="{37A98A41-A194-426F-8BE3-637932650EE8}" type="presParOf" srcId="{95242E0D-E75D-46E5-A57D-DB778F5FB92F}" destId="{2000E1A4-F8B2-4F74-B77D-9A65A7107AB2}" srcOrd="0" destOrd="0" presId="urn:microsoft.com/office/officeart/2005/8/layout/hierarchy3"/>
    <dgm:cxn modelId="{C5E7855B-2345-4244-894D-C5583085C04E}" type="presParOf" srcId="{95242E0D-E75D-46E5-A57D-DB778F5FB92F}" destId="{8EDEF862-8515-461D-BA5A-E174B30CC0CF}" srcOrd="1" destOrd="0" presId="urn:microsoft.com/office/officeart/2005/8/layout/hierarchy3"/>
    <dgm:cxn modelId="{B300193E-1522-40A4-9D9B-6BBE50992D8A}" type="presParOf" srcId="{728BD6AB-BCE0-4E0E-B237-3D3ACC3DCFB0}" destId="{090C1873-D138-4598-9BA9-5A69349175BA}" srcOrd="1" destOrd="0" presId="urn:microsoft.com/office/officeart/2005/8/layout/hierarchy3"/>
    <dgm:cxn modelId="{87A718CB-1770-4BBB-8BD8-D62B90065900}" type="presParOf" srcId="{090C1873-D138-4598-9BA9-5A69349175BA}" destId="{0587F15F-4FD3-4B9C-BAC8-27F6B4EB506D}" srcOrd="0" destOrd="0" presId="urn:microsoft.com/office/officeart/2005/8/layout/hierarchy3"/>
    <dgm:cxn modelId="{F58BA076-0800-4330-94A7-6BEB87F74980}" type="presParOf" srcId="{090C1873-D138-4598-9BA9-5A69349175BA}" destId="{BAA1F2D6-E947-4767-A4C4-8622105E5B05}" srcOrd="1" destOrd="0" presId="urn:microsoft.com/office/officeart/2005/8/layout/hierarchy3"/>
    <dgm:cxn modelId="{F0392E2D-7D7E-4584-B72E-154A73387D88}" type="presParOf" srcId="{090C1873-D138-4598-9BA9-5A69349175BA}" destId="{348AEC4A-0E57-46CB-854A-088DE818885B}" srcOrd="2" destOrd="0" presId="urn:microsoft.com/office/officeart/2005/8/layout/hierarchy3"/>
    <dgm:cxn modelId="{EB7F6046-2C07-47D2-916A-DD396F0862FC}" type="presParOf" srcId="{090C1873-D138-4598-9BA9-5A69349175BA}" destId="{E225A4E7-59B0-4E9A-8E9D-071F2E74EE5D}" srcOrd="3" destOrd="0" presId="urn:microsoft.com/office/officeart/2005/8/layout/hierarchy3"/>
    <dgm:cxn modelId="{9E789338-B042-4215-84C1-2060EF45EFC9}" type="presParOf" srcId="{BBBD24D1-16D1-4CDC-8462-1911B580EAEB}" destId="{C496A507-66E0-46F8-BC6F-F6F719BECCD6}" srcOrd="1" destOrd="0" presId="urn:microsoft.com/office/officeart/2005/8/layout/hierarchy3"/>
    <dgm:cxn modelId="{CCE38463-C3D3-47C5-95A0-A55452EF4E26}" type="presParOf" srcId="{C496A507-66E0-46F8-BC6F-F6F719BECCD6}" destId="{268FC9BB-84F2-4F34-AC29-5363EE65B24C}" srcOrd="0" destOrd="0" presId="urn:microsoft.com/office/officeart/2005/8/layout/hierarchy3"/>
    <dgm:cxn modelId="{96E7B637-DE91-475E-90A4-F4273620C95E}" type="presParOf" srcId="{268FC9BB-84F2-4F34-AC29-5363EE65B24C}" destId="{135F4991-028C-4501-98FE-3027641FFC2B}" srcOrd="0" destOrd="0" presId="urn:microsoft.com/office/officeart/2005/8/layout/hierarchy3"/>
    <dgm:cxn modelId="{6720F89A-50F9-4A10-A59E-DC9AAAC777C9}" type="presParOf" srcId="{268FC9BB-84F2-4F34-AC29-5363EE65B24C}" destId="{035B8A1F-262A-412A-8B14-12AFFB480428}" srcOrd="1" destOrd="0" presId="urn:microsoft.com/office/officeart/2005/8/layout/hierarchy3"/>
    <dgm:cxn modelId="{8A4DF5A0-190A-422C-8E97-6092BCD7A54A}" type="presParOf" srcId="{C496A507-66E0-46F8-BC6F-F6F719BECCD6}" destId="{1C0936C8-2373-4E18-A49C-E3E230B4306F}" srcOrd="1" destOrd="0" presId="urn:microsoft.com/office/officeart/2005/8/layout/hierarchy3"/>
    <dgm:cxn modelId="{7D0F6027-16A1-4861-86CC-23032EE99721}" type="presParOf" srcId="{1C0936C8-2373-4E18-A49C-E3E230B4306F}" destId="{03FDDA97-0A07-465F-B66C-966A727D37CA}" srcOrd="0" destOrd="0" presId="urn:microsoft.com/office/officeart/2005/8/layout/hierarchy3"/>
    <dgm:cxn modelId="{93CE9F0D-D12C-4224-9BA4-16655D984119}" type="presParOf" srcId="{1C0936C8-2373-4E18-A49C-E3E230B4306F}" destId="{E8671AE6-6EFA-419D-8E95-4F0A5371738D}" srcOrd="1" destOrd="0" presId="urn:microsoft.com/office/officeart/2005/8/layout/hierarchy3"/>
    <dgm:cxn modelId="{21312742-0093-4B5D-9405-B252EA9DE0BF}" type="presParOf" srcId="{1C0936C8-2373-4E18-A49C-E3E230B4306F}" destId="{03776D4A-BCAE-4529-A0BA-02911A1DB4F0}" srcOrd="2" destOrd="0" presId="urn:microsoft.com/office/officeart/2005/8/layout/hierarchy3"/>
    <dgm:cxn modelId="{FD6513B6-2F1C-4633-9D1A-D1CF498956E9}" type="presParOf" srcId="{1C0936C8-2373-4E18-A49C-E3E230B4306F}" destId="{DD66E316-4477-4DBD-AB7D-DBB3347751E0}" srcOrd="3" destOrd="0" presId="urn:microsoft.com/office/officeart/2005/8/layout/hierarchy3"/>
    <dgm:cxn modelId="{F75D2AC2-9E96-427E-ADB5-03C91AF44A44}" type="presParOf" srcId="{1C0936C8-2373-4E18-A49C-E3E230B4306F}" destId="{0BAA5AF8-1C25-4AB5-A9B3-48895AF17DED}" srcOrd="4" destOrd="0" presId="urn:microsoft.com/office/officeart/2005/8/layout/hierarchy3"/>
    <dgm:cxn modelId="{001254A4-0D10-46A5-9602-8A423922E46E}" type="presParOf" srcId="{1C0936C8-2373-4E18-A49C-E3E230B4306F}" destId="{13E0524C-0E5D-4ADA-B8A1-8DA5531305D8}" srcOrd="5" destOrd="0" presId="urn:microsoft.com/office/officeart/2005/8/layout/hierarchy3"/>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78145282-40B9-4E98-A2D8-C74E0B1F78A1}" type="doc">
      <dgm:prSet loTypeId="urn:microsoft.com/office/officeart/2005/8/layout/hList1" loCatId="list" qsTypeId="urn:microsoft.com/office/officeart/2005/8/quickstyle/simple1#3" qsCatId="simple" csTypeId="urn:microsoft.com/office/officeart/2005/8/colors/accent1_2#3" csCatId="accent1" phldr="1"/>
      <dgm:spPr/>
      <dgm:t>
        <a:bodyPr/>
        <a:lstStyle/>
        <a:p>
          <a:endParaRPr lang="fr-FR"/>
        </a:p>
      </dgm:t>
    </dgm:pt>
    <dgm:pt modelId="{B37A4CF7-BB72-48EE-88C0-A8BF1CE4B1B8}">
      <dgm:prSet phldrT="[Texte]"/>
      <dgm:spPr/>
      <dgm:t>
        <a:bodyPr/>
        <a:lstStyle/>
        <a:p>
          <a:r>
            <a:rPr lang="fr-FR" dirty="0" smtClean="0"/>
            <a:t>Observables sensitive to </a:t>
          </a:r>
          <a:r>
            <a:rPr lang="fr-FR" dirty="0" err="1" smtClean="0"/>
            <a:t>thermodynamic</a:t>
          </a:r>
          <a:r>
            <a:rPr lang="fr-FR" dirty="0" smtClean="0"/>
            <a:t> state</a:t>
          </a:r>
          <a:endParaRPr lang="fr-FR" dirty="0"/>
        </a:p>
      </dgm:t>
    </dgm:pt>
    <dgm:pt modelId="{AEE1447B-05DA-4303-A8C6-2025187BEB41}" type="parTrans" cxnId="{8BA38696-DD72-416C-B443-06F3BF6A61D1}">
      <dgm:prSet/>
      <dgm:spPr/>
      <dgm:t>
        <a:bodyPr/>
        <a:lstStyle/>
        <a:p>
          <a:endParaRPr lang="fr-FR"/>
        </a:p>
      </dgm:t>
    </dgm:pt>
    <dgm:pt modelId="{E0F0EBC2-98CF-43B7-BA6C-3D226724B76A}" type="sibTrans" cxnId="{8BA38696-DD72-416C-B443-06F3BF6A61D1}">
      <dgm:prSet/>
      <dgm:spPr/>
      <dgm:t>
        <a:bodyPr/>
        <a:lstStyle/>
        <a:p>
          <a:endParaRPr lang="fr-FR"/>
        </a:p>
      </dgm:t>
    </dgm:pt>
    <dgm:pt modelId="{8549D7C9-F000-4C02-BADE-422CFC5A3482}">
      <dgm:prSet/>
      <dgm:spPr/>
      <dgm:t>
        <a:bodyPr/>
        <a:lstStyle/>
        <a:p>
          <a:r>
            <a:rPr lang="fr-FR" dirty="0" smtClean="0"/>
            <a:t>Observables sensitive to chiral </a:t>
          </a:r>
          <a:r>
            <a:rPr lang="fr-FR" dirty="0" err="1" smtClean="0"/>
            <a:t>symmetry</a:t>
          </a:r>
          <a:r>
            <a:rPr lang="fr-FR" dirty="0" smtClean="0"/>
            <a:t> </a:t>
          </a:r>
          <a:r>
            <a:rPr lang="fr-FR" dirty="0" err="1" smtClean="0"/>
            <a:t>restoration</a:t>
          </a:r>
          <a:r>
            <a:rPr lang="fr-FR" dirty="0" smtClean="0"/>
            <a:t> </a:t>
          </a:r>
        </a:p>
      </dgm:t>
    </dgm:pt>
    <dgm:pt modelId="{FC7B6677-6F1C-41BB-9A1C-AEC7CA73D972}" type="parTrans" cxnId="{7DAB4BAE-BE5B-4076-9654-89F00D0CC10D}">
      <dgm:prSet/>
      <dgm:spPr/>
      <dgm:t>
        <a:bodyPr/>
        <a:lstStyle/>
        <a:p>
          <a:endParaRPr lang="fr-FR"/>
        </a:p>
      </dgm:t>
    </dgm:pt>
    <dgm:pt modelId="{0B5D12C5-BFDB-4982-AF7C-08960DA8FC0A}" type="sibTrans" cxnId="{7DAB4BAE-BE5B-4076-9654-89F00D0CC10D}">
      <dgm:prSet/>
      <dgm:spPr/>
      <dgm:t>
        <a:bodyPr/>
        <a:lstStyle/>
        <a:p>
          <a:endParaRPr lang="fr-FR"/>
        </a:p>
      </dgm:t>
    </dgm:pt>
    <dgm:pt modelId="{0EBF5FA0-7C33-4C90-A2CF-1B0B3B3B0FFF}">
      <dgm:prSet custT="1"/>
      <dgm:spPr/>
      <dgm:t>
        <a:bodyPr/>
        <a:lstStyle/>
        <a:p>
          <a:r>
            <a:rPr lang="fr-FR" sz="1800" dirty="0" smtClean="0"/>
            <a:t>Observables sensitive to the </a:t>
          </a:r>
          <a:r>
            <a:rPr lang="fr-FR" sz="1800" dirty="0" err="1" smtClean="0"/>
            <a:t>nuclear</a:t>
          </a:r>
          <a:r>
            <a:rPr lang="fr-FR" sz="1800" dirty="0" smtClean="0"/>
            <a:t> medium</a:t>
          </a:r>
        </a:p>
        <a:p>
          <a:r>
            <a:rPr lang="fr-FR" sz="1400" dirty="0" smtClean="0"/>
            <a:t>(QGP or Hadron </a:t>
          </a:r>
          <a:r>
            <a:rPr lang="fr-FR" sz="1400" dirty="0" err="1" smtClean="0"/>
            <a:t>gas</a:t>
          </a:r>
          <a:r>
            <a:rPr lang="fr-FR" sz="1400" dirty="0" smtClean="0"/>
            <a:t>) </a:t>
          </a:r>
          <a:endParaRPr lang="fr-FR" sz="1400" dirty="0"/>
        </a:p>
      </dgm:t>
    </dgm:pt>
    <dgm:pt modelId="{C1F5438C-FEC9-470D-992E-EA3D7FD6BC80}" type="parTrans" cxnId="{B43165D3-7A63-446F-9F00-48DF962994B3}">
      <dgm:prSet/>
      <dgm:spPr/>
      <dgm:t>
        <a:bodyPr/>
        <a:lstStyle/>
        <a:p>
          <a:endParaRPr lang="fr-FR"/>
        </a:p>
      </dgm:t>
    </dgm:pt>
    <dgm:pt modelId="{CA961EEE-2198-4575-AFF5-880B0214A93F}" type="sibTrans" cxnId="{B43165D3-7A63-446F-9F00-48DF962994B3}">
      <dgm:prSet/>
      <dgm:spPr/>
      <dgm:t>
        <a:bodyPr/>
        <a:lstStyle/>
        <a:p>
          <a:endParaRPr lang="fr-FR"/>
        </a:p>
      </dgm:t>
    </dgm:pt>
    <dgm:pt modelId="{B99CC552-8DA3-40E7-8DFE-C7AAB8D9D1D0}">
      <dgm:prSet phldrT="[Texte]"/>
      <dgm:spPr/>
      <dgm:t>
        <a:bodyPr/>
        <a:lstStyle/>
        <a:p>
          <a:r>
            <a:rPr lang="fr-FR" dirty="0" err="1" smtClean="0"/>
            <a:t>Particle</a:t>
          </a:r>
          <a:r>
            <a:rPr lang="fr-FR" dirty="0" smtClean="0"/>
            <a:t> Flow</a:t>
          </a:r>
          <a:endParaRPr lang="fr-FR" dirty="0"/>
        </a:p>
      </dgm:t>
    </dgm:pt>
    <dgm:pt modelId="{156E685B-4580-4DD7-B2A2-961033982190}" type="parTrans" cxnId="{2F7365CD-6B5E-4A5F-9BBD-4E0CC361296E}">
      <dgm:prSet/>
      <dgm:spPr/>
      <dgm:t>
        <a:bodyPr/>
        <a:lstStyle/>
        <a:p>
          <a:endParaRPr lang="fr-FR"/>
        </a:p>
      </dgm:t>
    </dgm:pt>
    <dgm:pt modelId="{5DA5A5CD-8ACC-4F09-BBA4-DC60B3D3186A}" type="sibTrans" cxnId="{2F7365CD-6B5E-4A5F-9BBD-4E0CC361296E}">
      <dgm:prSet/>
      <dgm:spPr/>
      <dgm:t>
        <a:bodyPr/>
        <a:lstStyle/>
        <a:p>
          <a:endParaRPr lang="fr-FR"/>
        </a:p>
      </dgm:t>
    </dgm:pt>
    <dgm:pt modelId="{5482FCD2-A566-4895-B3E4-2A24BD072F62}">
      <dgm:prSet phldrT="[Texte]"/>
      <dgm:spPr/>
      <dgm:t>
        <a:bodyPr/>
        <a:lstStyle/>
        <a:p>
          <a:endParaRPr lang="fr-FR" dirty="0"/>
        </a:p>
      </dgm:t>
    </dgm:pt>
    <dgm:pt modelId="{EB97D6A0-9E82-4431-B74A-C8E74CC50F5E}" type="parTrans" cxnId="{6227144B-5045-4FE6-BE01-FFF1D3A644C5}">
      <dgm:prSet/>
      <dgm:spPr/>
      <dgm:t>
        <a:bodyPr/>
        <a:lstStyle/>
        <a:p>
          <a:endParaRPr lang="fr-FR"/>
        </a:p>
      </dgm:t>
    </dgm:pt>
    <dgm:pt modelId="{0D6F7E43-2E4E-43EB-9393-F614D554048A}" type="sibTrans" cxnId="{6227144B-5045-4FE6-BE01-FFF1D3A644C5}">
      <dgm:prSet/>
      <dgm:spPr/>
      <dgm:t>
        <a:bodyPr/>
        <a:lstStyle/>
        <a:p>
          <a:endParaRPr lang="fr-FR"/>
        </a:p>
      </dgm:t>
    </dgm:pt>
    <dgm:pt modelId="{217B1FE4-FC93-46CC-B4B6-6CB82F0E7710}">
      <dgm:prSet/>
      <dgm:spPr/>
      <dgm:t>
        <a:bodyPr/>
        <a:lstStyle/>
        <a:p>
          <a:r>
            <a:rPr lang="fr-FR" dirty="0" err="1" smtClean="0"/>
            <a:t>Low</a:t>
          </a:r>
          <a:r>
            <a:rPr lang="fr-FR" dirty="0" smtClean="0"/>
            <a:t> mass </a:t>
          </a:r>
          <a:r>
            <a:rPr lang="fr-FR" dirty="0" err="1" smtClean="0"/>
            <a:t>resonnances</a:t>
          </a:r>
          <a:endParaRPr lang="fr-FR" dirty="0" smtClean="0"/>
        </a:p>
      </dgm:t>
    </dgm:pt>
    <dgm:pt modelId="{A7C5FF03-B447-48A7-BCFE-6B460FED3013}" type="parTrans" cxnId="{08D7A8C2-2B93-4CE4-BFF8-22CF666AEE46}">
      <dgm:prSet/>
      <dgm:spPr/>
      <dgm:t>
        <a:bodyPr/>
        <a:lstStyle/>
        <a:p>
          <a:endParaRPr lang="fr-FR"/>
        </a:p>
      </dgm:t>
    </dgm:pt>
    <dgm:pt modelId="{3E144731-9542-407A-903E-9B904DC4B631}" type="sibTrans" cxnId="{08D7A8C2-2B93-4CE4-BFF8-22CF666AEE46}">
      <dgm:prSet/>
      <dgm:spPr/>
      <dgm:t>
        <a:bodyPr/>
        <a:lstStyle/>
        <a:p>
          <a:endParaRPr lang="fr-FR"/>
        </a:p>
      </dgm:t>
    </dgm:pt>
    <dgm:pt modelId="{50BCD232-EA97-4ECC-B75A-EC9333AEAC99}">
      <dgm:prSet phldrT="[Texte]"/>
      <dgm:spPr/>
      <dgm:t>
        <a:bodyPr/>
        <a:lstStyle/>
        <a:p>
          <a:r>
            <a:rPr lang="fr-FR" dirty="0" smtClean="0"/>
            <a:t>Jets </a:t>
          </a:r>
          <a:endParaRPr lang="fr-FR" dirty="0"/>
        </a:p>
      </dgm:t>
    </dgm:pt>
    <dgm:pt modelId="{63A29C52-227C-4C04-9793-AE04F48727F5}" type="parTrans" cxnId="{9C6F3CA5-C3CE-4E07-94CC-8A2C2BBEB637}">
      <dgm:prSet/>
      <dgm:spPr/>
      <dgm:t>
        <a:bodyPr/>
        <a:lstStyle/>
        <a:p>
          <a:endParaRPr lang="fr-FR"/>
        </a:p>
      </dgm:t>
    </dgm:pt>
    <dgm:pt modelId="{B0085225-A721-46E6-8AC4-4D3F5C21107F}" type="sibTrans" cxnId="{9C6F3CA5-C3CE-4E07-94CC-8A2C2BBEB637}">
      <dgm:prSet/>
      <dgm:spPr/>
      <dgm:t>
        <a:bodyPr/>
        <a:lstStyle/>
        <a:p>
          <a:endParaRPr lang="fr-FR"/>
        </a:p>
      </dgm:t>
    </dgm:pt>
    <dgm:pt modelId="{D5270323-1E4E-4BC1-B15D-B61C62D4C320}">
      <dgm:prSet phldrT="[Texte]"/>
      <dgm:spPr/>
      <dgm:t>
        <a:bodyPr/>
        <a:lstStyle/>
        <a:p>
          <a:r>
            <a:rPr lang="fr-FR" dirty="0" smtClean="0"/>
            <a:t>High mass </a:t>
          </a:r>
          <a:r>
            <a:rPr lang="fr-FR" dirty="0" err="1" smtClean="0"/>
            <a:t>resonnances</a:t>
          </a:r>
          <a:endParaRPr lang="fr-FR" dirty="0"/>
        </a:p>
      </dgm:t>
    </dgm:pt>
    <dgm:pt modelId="{CB941F5D-6EDC-4593-87B7-F2E9312BA15F}" type="parTrans" cxnId="{91E41360-5724-4204-A104-142D26B10D4E}">
      <dgm:prSet/>
      <dgm:spPr/>
      <dgm:t>
        <a:bodyPr/>
        <a:lstStyle/>
        <a:p>
          <a:endParaRPr lang="fr-FR"/>
        </a:p>
      </dgm:t>
    </dgm:pt>
    <dgm:pt modelId="{6C8F5162-313F-49A5-A1CE-EB7A2C1CADAF}" type="sibTrans" cxnId="{91E41360-5724-4204-A104-142D26B10D4E}">
      <dgm:prSet/>
      <dgm:spPr/>
      <dgm:t>
        <a:bodyPr/>
        <a:lstStyle/>
        <a:p>
          <a:endParaRPr lang="fr-FR"/>
        </a:p>
      </dgm:t>
    </dgm:pt>
    <dgm:pt modelId="{5F0BDDB9-4B0B-4D63-86CD-3009EB2673D1}">
      <dgm:prSet phldrT="[Texte]"/>
      <dgm:spPr/>
      <dgm:t>
        <a:bodyPr/>
        <a:lstStyle/>
        <a:p>
          <a:r>
            <a:rPr lang="fr-FR" dirty="0" smtClean="0"/>
            <a:t>Transverse distributions</a:t>
          </a:r>
          <a:endParaRPr lang="fr-FR" dirty="0"/>
        </a:p>
      </dgm:t>
    </dgm:pt>
    <dgm:pt modelId="{B576A9E7-89C8-4E13-A5D4-9504526D51F2}" type="parTrans" cxnId="{EABC9B81-C682-4276-882C-AE2770383DE2}">
      <dgm:prSet/>
      <dgm:spPr/>
      <dgm:t>
        <a:bodyPr/>
        <a:lstStyle/>
        <a:p>
          <a:endParaRPr lang="fr-FR"/>
        </a:p>
      </dgm:t>
    </dgm:pt>
    <dgm:pt modelId="{EA5809F0-A979-46BA-ACEC-4F911BFC802B}" type="sibTrans" cxnId="{EABC9B81-C682-4276-882C-AE2770383DE2}">
      <dgm:prSet/>
      <dgm:spPr/>
      <dgm:t>
        <a:bodyPr/>
        <a:lstStyle/>
        <a:p>
          <a:endParaRPr lang="fr-FR"/>
        </a:p>
      </dgm:t>
    </dgm:pt>
    <dgm:pt modelId="{E204BB18-A3CB-4D1E-8270-9FEF95A29D8B}">
      <dgm:prSet phldrT="[Texte]"/>
      <dgm:spPr/>
      <dgm:t>
        <a:bodyPr/>
        <a:lstStyle/>
        <a:p>
          <a:r>
            <a:rPr lang="fr-FR" dirty="0" smtClean="0"/>
            <a:t>Ratio of </a:t>
          </a:r>
          <a:r>
            <a:rPr lang="fr-FR" dirty="0" err="1" smtClean="0"/>
            <a:t>particles</a:t>
          </a:r>
          <a:endParaRPr lang="fr-FR" dirty="0"/>
        </a:p>
      </dgm:t>
    </dgm:pt>
    <dgm:pt modelId="{65514116-83EF-4233-9E9B-06CEA0CAEC05}" type="parTrans" cxnId="{A35F7DF8-E593-486F-929A-EF4331617CC8}">
      <dgm:prSet/>
      <dgm:spPr/>
      <dgm:t>
        <a:bodyPr/>
        <a:lstStyle/>
        <a:p>
          <a:endParaRPr lang="fr-FR"/>
        </a:p>
      </dgm:t>
    </dgm:pt>
    <dgm:pt modelId="{7D82095B-0305-4895-9900-5AD72D707D38}" type="sibTrans" cxnId="{A35F7DF8-E593-486F-929A-EF4331617CC8}">
      <dgm:prSet/>
      <dgm:spPr/>
      <dgm:t>
        <a:bodyPr/>
        <a:lstStyle/>
        <a:p>
          <a:endParaRPr lang="fr-FR"/>
        </a:p>
      </dgm:t>
    </dgm:pt>
    <dgm:pt modelId="{93143C99-8DEA-4512-8689-F325CE1E30A1}">
      <dgm:prSet phldrT="[Texte]"/>
      <dgm:spPr/>
      <dgm:t>
        <a:bodyPr/>
        <a:lstStyle/>
        <a:p>
          <a:r>
            <a:rPr lang="fr-FR" dirty="0" smtClean="0"/>
            <a:t>Thermal photons</a:t>
          </a:r>
          <a:endParaRPr lang="fr-FR" dirty="0"/>
        </a:p>
      </dgm:t>
    </dgm:pt>
    <dgm:pt modelId="{874E617F-0BD5-4C7D-8F22-B3643D38A389}" type="parTrans" cxnId="{F80D8204-5B9F-4B87-A77D-112A27EC8064}">
      <dgm:prSet/>
      <dgm:spPr/>
      <dgm:t>
        <a:bodyPr/>
        <a:lstStyle/>
        <a:p>
          <a:endParaRPr lang="fr-FR"/>
        </a:p>
      </dgm:t>
    </dgm:pt>
    <dgm:pt modelId="{CB41C511-6C82-4AD0-AE55-15250206C674}" type="sibTrans" cxnId="{F80D8204-5B9F-4B87-A77D-112A27EC8064}">
      <dgm:prSet/>
      <dgm:spPr/>
      <dgm:t>
        <a:bodyPr/>
        <a:lstStyle/>
        <a:p>
          <a:endParaRPr lang="fr-FR"/>
        </a:p>
      </dgm:t>
    </dgm:pt>
    <dgm:pt modelId="{04C8D3AA-9BB4-4EFA-A379-8E8C33073795}">
      <dgm:prSet phldrT="[Texte]"/>
      <dgm:spPr/>
      <dgm:t>
        <a:bodyPr/>
        <a:lstStyle/>
        <a:p>
          <a:r>
            <a:rPr lang="fr-FR" dirty="0" smtClean="0"/>
            <a:t>…</a:t>
          </a:r>
          <a:endParaRPr lang="fr-FR" dirty="0"/>
        </a:p>
      </dgm:t>
    </dgm:pt>
    <dgm:pt modelId="{1F9F1999-AA59-4433-9525-D469D8A7960A}" type="parTrans" cxnId="{B3107EB5-6DB7-47C7-94A9-E53032BA9815}">
      <dgm:prSet/>
      <dgm:spPr/>
      <dgm:t>
        <a:bodyPr/>
        <a:lstStyle/>
        <a:p>
          <a:endParaRPr lang="fr-FR"/>
        </a:p>
      </dgm:t>
    </dgm:pt>
    <dgm:pt modelId="{B96AE14A-0E7E-4500-B882-EE9D4D049656}" type="sibTrans" cxnId="{B3107EB5-6DB7-47C7-94A9-E53032BA9815}">
      <dgm:prSet/>
      <dgm:spPr/>
      <dgm:t>
        <a:bodyPr/>
        <a:lstStyle/>
        <a:p>
          <a:endParaRPr lang="fr-FR"/>
        </a:p>
      </dgm:t>
    </dgm:pt>
    <dgm:pt modelId="{932A1EE0-CC62-42E3-83D6-B21EA384E2A7}">
      <dgm:prSet phldrT="[Texte]"/>
      <dgm:spPr/>
      <dgm:t>
        <a:bodyPr/>
        <a:lstStyle/>
        <a:p>
          <a:r>
            <a:rPr lang="fr-FR" dirty="0" err="1" smtClean="0"/>
            <a:t>Strangeness</a:t>
          </a:r>
          <a:endParaRPr lang="fr-FR" dirty="0"/>
        </a:p>
      </dgm:t>
    </dgm:pt>
    <dgm:pt modelId="{2399AC0B-6D9E-4A5C-BA5F-736581F2881B}" type="parTrans" cxnId="{3F795D03-F4A0-460E-8A32-1101219C7AA1}">
      <dgm:prSet/>
      <dgm:spPr/>
      <dgm:t>
        <a:bodyPr/>
        <a:lstStyle/>
        <a:p>
          <a:endParaRPr lang="fr-FR"/>
        </a:p>
      </dgm:t>
    </dgm:pt>
    <dgm:pt modelId="{D726E649-16B0-4A6B-9EAD-95FA024344AF}" type="sibTrans" cxnId="{3F795D03-F4A0-460E-8A32-1101219C7AA1}">
      <dgm:prSet/>
      <dgm:spPr/>
      <dgm:t>
        <a:bodyPr/>
        <a:lstStyle/>
        <a:p>
          <a:endParaRPr lang="fr-FR"/>
        </a:p>
      </dgm:t>
    </dgm:pt>
    <dgm:pt modelId="{0C7C044F-0651-4BC3-B59A-5706B62E0E1A}" type="pres">
      <dgm:prSet presAssocID="{78145282-40B9-4E98-A2D8-C74E0B1F78A1}" presName="Name0" presStyleCnt="0">
        <dgm:presLayoutVars>
          <dgm:dir/>
          <dgm:animLvl val="lvl"/>
          <dgm:resizeHandles val="exact"/>
        </dgm:presLayoutVars>
      </dgm:prSet>
      <dgm:spPr/>
      <dgm:t>
        <a:bodyPr/>
        <a:lstStyle/>
        <a:p>
          <a:endParaRPr lang="fr-FR"/>
        </a:p>
      </dgm:t>
    </dgm:pt>
    <dgm:pt modelId="{E3B1322D-1D28-4379-A8A5-888815B1A620}" type="pres">
      <dgm:prSet presAssocID="{B37A4CF7-BB72-48EE-88C0-A8BF1CE4B1B8}" presName="composite" presStyleCnt="0"/>
      <dgm:spPr/>
    </dgm:pt>
    <dgm:pt modelId="{10F3971D-B348-45F3-8E1C-A0AAA1FB5CE8}" type="pres">
      <dgm:prSet presAssocID="{B37A4CF7-BB72-48EE-88C0-A8BF1CE4B1B8}" presName="parTx" presStyleLbl="alignNode1" presStyleIdx="0" presStyleCnt="3">
        <dgm:presLayoutVars>
          <dgm:chMax val="0"/>
          <dgm:chPref val="0"/>
          <dgm:bulletEnabled val="1"/>
        </dgm:presLayoutVars>
      </dgm:prSet>
      <dgm:spPr/>
      <dgm:t>
        <a:bodyPr/>
        <a:lstStyle/>
        <a:p>
          <a:endParaRPr lang="fr-FR"/>
        </a:p>
      </dgm:t>
    </dgm:pt>
    <dgm:pt modelId="{78A80779-0351-4560-9C17-A255A847B45D}" type="pres">
      <dgm:prSet presAssocID="{B37A4CF7-BB72-48EE-88C0-A8BF1CE4B1B8}" presName="desTx" presStyleLbl="alignAccFollowNode1" presStyleIdx="0" presStyleCnt="3">
        <dgm:presLayoutVars>
          <dgm:bulletEnabled val="1"/>
        </dgm:presLayoutVars>
      </dgm:prSet>
      <dgm:spPr/>
      <dgm:t>
        <a:bodyPr/>
        <a:lstStyle/>
        <a:p>
          <a:endParaRPr lang="fr-FR"/>
        </a:p>
      </dgm:t>
    </dgm:pt>
    <dgm:pt modelId="{EBD3C68D-1515-4A19-A378-7B5A3C554B3A}" type="pres">
      <dgm:prSet presAssocID="{E0F0EBC2-98CF-43B7-BA6C-3D226724B76A}" presName="space" presStyleCnt="0"/>
      <dgm:spPr/>
    </dgm:pt>
    <dgm:pt modelId="{DB329FE3-D4E7-43EA-8396-B938711954FC}" type="pres">
      <dgm:prSet presAssocID="{8549D7C9-F000-4C02-BADE-422CFC5A3482}" presName="composite" presStyleCnt="0"/>
      <dgm:spPr/>
    </dgm:pt>
    <dgm:pt modelId="{310033FA-431B-4F8D-8AC3-D9B9A36C7C8E}" type="pres">
      <dgm:prSet presAssocID="{8549D7C9-F000-4C02-BADE-422CFC5A3482}" presName="parTx" presStyleLbl="alignNode1" presStyleIdx="1" presStyleCnt="3">
        <dgm:presLayoutVars>
          <dgm:chMax val="0"/>
          <dgm:chPref val="0"/>
          <dgm:bulletEnabled val="1"/>
        </dgm:presLayoutVars>
      </dgm:prSet>
      <dgm:spPr/>
      <dgm:t>
        <a:bodyPr/>
        <a:lstStyle/>
        <a:p>
          <a:endParaRPr lang="fr-FR"/>
        </a:p>
      </dgm:t>
    </dgm:pt>
    <dgm:pt modelId="{EB7B161A-C2A3-4327-9B96-8672011E92E1}" type="pres">
      <dgm:prSet presAssocID="{8549D7C9-F000-4C02-BADE-422CFC5A3482}" presName="desTx" presStyleLbl="alignAccFollowNode1" presStyleIdx="1" presStyleCnt="3">
        <dgm:presLayoutVars>
          <dgm:bulletEnabled val="1"/>
        </dgm:presLayoutVars>
      </dgm:prSet>
      <dgm:spPr/>
      <dgm:t>
        <a:bodyPr/>
        <a:lstStyle/>
        <a:p>
          <a:endParaRPr lang="fr-FR"/>
        </a:p>
      </dgm:t>
    </dgm:pt>
    <dgm:pt modelId="{BF8C569E-F357-43F8-97DD-F85069DF7B86}" type="pres">
      <dgm:prSet presAssocID="{0B5D12C5-BFDB-4982-AF7C-08960DA8FC0A}" presName="space" presStyleCnt="0"/>
      <dgm:spPr/>
    </dgm:pt>
    <dgm:pt modelId="{BD26A8EA-C7D4-467A-BDEE-36241D72492F}" type="pres">
      <dgm:prSet presAssocID="{0EBF5FA0-7C33-4C90-A2CF-1B0B3B3B0FFF}" presName="composite" presStyleCnt="0"/>
      <dgm:spPr/>
    </dgm:pt>
    <dgm:pt modelId="{CFD8BB78-D590-4DA3-9CB9-67EBA2359D20}" type="pres">
      <dgm:prSet presAssocID="{0EBF5FA0-7C33-4C90-A2CF-1B0B3B3B0FFF}" presName="parTx" presStyleLbl="alignNode1" presStyleIdx="2" presStyleCnt="3">
        <dgm:presLayoutVars>
          <dgm:chMax val="0"/>
          <dgm:chPref val="0"/>
          <dgm:bulletEnabled val="1"/>
        </dgm:presLayoutVars>
      </dgm:prSet>
      <dgm:spPr/>
      <dgm:t>
        <a:bodyPr/>
        <a:lstStyle/>
        <a:p>
          <a:endParaRPr lang="fr-FR"/>
        </a:p>
      </dgm:t>
    </dgm:pt>
    <dgm:pt modelId="{D11062DE-7D4A-48CF-AE4B-E49E2D1149A6}" type="pres">
      <dgm:prSet presAssocID="{0EBF5FA0-7C33-4C90-A2CF-1B0B3B3B0FFF}" presName="desTx" presStyleLbl="alignAccFollowNode1" presStyleIdx="2" presStyleCnt="3">
        <dgm:presLayoutVars>
          <dgm:bulletEnabled val="1"/>
        </dgm:presLayoutVars>
      </dgm:prSet>
      <dgm:spPr/>
      <dgm:t>
        <a:bodyPr/>
        <a:lstStyle/>
        <a:p>
          <a:endParaRPr lang="fr-FR"/>
        </a:p>
      </dgm:t>
    </dgm:pt>
  </dgm:ptLst>
  <dgm:cxnLst>
    <dgm:cxn modelId="{3BA80151-4A4C-4D51-9715-7529EAFF1C55}" type="presOf" srcId="{5F0BDDB9-4B0B-4D63-86CD-3009EB2673D1}" destId="{78A80779-0351-4560-9C17-A255A847B45D}" srcOrd="0" destOrd="1" presId="urn:microsoft.com/office/officeart/2005/8/layout/hList1"/>
    <dgm:cxn modelId="{F373EBB3-09D7-4F64-9CCB-CD34BF398604}" type="presOf" srcId="{217B1FE4-FC93-46CC-B4B6-6CB82F0E7710}" destId="{EB7B161A-C2A3-4327-9B96-8672011E92E1}" srcOrd="0" destOrd="0" presId="urn:microsoft.com/office/officeart/2005/8/layout/hList1"/>
    <dgm:cxn modelId="{B3107EB5-6DB7-47C7-94A9-E53032BA9815}" srcId="{0EBF5FA0-7C33-4C90-A2CF-1B0B3B3B0FFF}" destId="{04C8D3AA-9BB4-4EFA-A379-8E8C33073795}" srcOrd="3" destOrd="0" parTransId="{1F9F1999-AA59-4433-9525-D469D8A7960A}" sibTransId="{B96AE14A-0E7E-4500-B882-EE9D4D049656}"/>
    <dgm:cxn modelId="{6227144B-5045-4FE6-BE01-FFF1D3A644C5}" srcId="{B37A4CF7-BB72-48EE-88C0-A8BF1CE4B1B8}" destId="{5482FCD2-A566-4895-B3E4-2A24BD072F62}" srcOrd="4" destOrd="0" parTransId="{EB97D6A0-9E82-4431-B74A-C8E74CC50F5E}" sibTransId="{0D6F7E43-2E4E-43EB-9393-F614D554048A}"/>
    <dgm:cxn modelId="{8BA38696-DD72-416C-B443-06F3BF6A61D1}" srcId="{78145282-40B9-4E98-A2D8-C74E0B1F78A1}" destId="{B37A4CF7-BB72-48EE-88C0-A8BF1CE4B1B8}" srcOrd="0" destOrd="0" parTransId="{AEE1447B-05DA-4303-A8C6-2025187BEB41}" sibTransId="{E0F0EBC2-98CF-43B7-BA6C-3D226724B76A}"/>
    <dgm:cxn modelId="{C48DD217-AE2B-435E-A11B-05B6A312F1BE}" type="presOf" srcId="{04C8D3AA-9BB4-4EFA-A379-8E8C33073795}" destId="{D11062DE-7D4A-48CF-AE4B-E49E2D1149A6}" srcOrd="0" destOrd="3" presId="urn:microsoft.com/office/officeart/2005/8/layout/hList1"/>
    <dgm:cxn modelId="{1B9DDE18-090D-40BD-8E87-AD9B8890E177}" type="presOf" srcId="{932A1EE0-CC62-42E3-83D6-B21EA384E2A7}" destId="{D11062DE-7D4A-48CF-AE4B-E49E2D1149A6}" srcOrd="0" destOrd="0" presId="urn:microsoft.com/office/officeart/2005/8/layout/hList1"/>
    <dgm:cxn modelId="{09DFF272-B30C-40CA-8E69-D1D6511A8DA6}" type="presOf" srcId="{0EBF5FA0-7C33-4C90-A2CF-1B0B3B3B0FFF}" destId="{CFD8BB78-D590-4DA3-9CB9-67EBA2359D20}" srcOrd="0" destOrd="0" presId="urn:microsoft.com/office/officeart/2005/8/layout/hList1"/>
    <dgm:cxn modelId="{08D7A8C2-2B93-4CE4-BFF8-22CF666AEE46}" srcId="{8549D7C9-F000-4C02-BADE-422CFC5A3482}" destId="{217B1FE4-FC93-46CC-B4B6-6CB82F0E7710}" srcOrd="0" destOrd="0" parTransId="{A7C5FF03-B447-48A7-BCFE-6B460FED3013}" sibTransId="{3E144731-9542-407A-903E-9B904DC4B631}"/>
    <dgm:cxn modelId="{9C6F3CA5-C3CE-4E07-94CC-8A2C2BBEB637}" srcId="{0EBF5FA0-7C33-4C90-A2CF-1B0B3B3B0FFF}" destId="{50BCD232-EA97-4ECC-B75A-EC9333AEAC99}" srcOrd="1" destOrd="0" parTransId="{63A29C52-227C-4C04-9793-AE04F48727F5}" sibTransId="{B0085225-A721-46E6-8AC4-4D3F5C21107F}"/>
    <dgm:cxn modelId="{F80D8204-5B9F-4B87-A77D-112A27EC8064}" srcId="{B37A4CF7-BB72-48EE-88C0-A8BF1CE4B1B8}" destId="{93143C99-8DEA-4512-8689-F325CE1E30A1}" srcOrd="3" destOrd="0" parTransId="{874E617F-0BD5-4C7D-8F22-B3643D38A389}" sibTransId="{CB41C511-6C82-4AD0-AE55-15250206C674}"/>
    <dgm:cxn modelId="{C4C455CF-F51B-49D6-8EC1-B44FC7D5F7E5}" type="presOf" srcId="{B99CC552-8DA3-40E7-8DFE-C7AAB8D9D1D0}" destId="{78A80779-0351-4560-9C17-A255A847B45D}" srcOrd="0" destOrd="0" presId="urn:microsoft.com/office/officeart/2005/8/layout/hList1"/>
    <dgm:cxn modelId="{D9E81196-2A41-44C0-AA67-5D7F9CFFD9E6}" type="presOf" srcId="{5482FCD2-A566-4895-B3E4-2A24BD072F62}" destId="{78A80779-0351-4560-9C17-A255A847B45D}" srcOrd="0" destOrd="4" presId="urn:microsoft.com/office/officeart/2005/8/layout/hList1"/>
    <dgm:cxn modelId="{7DAB4BAE-BE5B-4076-9654-89F00D0CC10D}" srcId="{78145282-40B9-4E98-A2D8-C74E0B1F78A1}" destId="{8549D7C9-F000-4C02-BADE-422CFC5A3482}" srcOrd="1" destOrd="0" parTransId="{FC7B6677-6F1C-41BB-9A1C-AEC7CA73D972}" sibTransId="{0B5D12C5-BFDB-4982-AF7C-08960DA8FC0A}"/>
    <dgm:cxn modelId="{8D159053-66EF-48B6-B855-DC849E5AFEE4}" type="presOf" srcId="{50BCD232-EA97-4ECC-B75A-EC9333AEAC99}" destId="{D11062DE-7D4A-48CF-AE4B-E49E2D1149A6}" srcOrd="0" destOrd="1" presId="urn:microsoft.com/office/officeart/2005/8/layout/hList1"/>
    <dgm:cxn modelId="{2F7365CD-6B5E-4A5F-9BBD-4E0CC361296E}" srcId="{B37A4CF7-BB72-48EE-88C0-A8BF1CE4B1B8}" destId="{B99CC552-8DA3-40E7-8DFE-C7AAB8D9D1D0}" srcOrd="0" destOrd="0" parTransId="{156E685B-4580-4DD7-B2A2-961033982190}" sibTransId="{5DA5A5CD-8ACC-4F09-BBA4-DC60B3D3186A}"/>
    <dgm:cxn modelId="{3F795D03-F4A0-460E-8A32-1101219C7AA1}" srcId="{0EBF5FA0-7C33-4C90-A2CF-1B0B3B3B0FFF}" destId="{932A1EE0-CC62-42E3-83D6-B21EA384E2A7}" srcOrd="0" destOrd="0" parTransId="{2399AC0B-6D9E-4A5C-BA5F-736581F2881B}" sibTransId="{D726E649-16B0-4A6B-9EAD-95FA024344AF}"/>
    <dgm:cxn modelId="{B43165D3-7A63-446F-9F00-48DF962994B3}" srcId="{78145282-40B9-4E98-A2D8-C74E0B1F78A1}" destId="{0EBF5FA0-7C33-4C90-A2CF-1B0B3B3B0FFF}" srcOrd="2" destOrd="0" parTransId="{C1F5438C-FEC9-470D-992E-EA3D7FD6BC80}" sibTransId="{CA961EEE-2198-4575-AFF5-880B0214A93F}"/>
    <dgm:cxn modelId="{6B993667-26A9-4775-B90E-7B1EC54B009A}" type="presOf" srcId="{B37A4CF7-BB72-48EE-88C0-A8BF1CE4B1B8}" destId="{10F3971D-B348-45F3-8E1C-A0AAA1FB5CE8}" srcOrd="0" destOrd="0" presId="urn:microsoft.com/office/officeart/2005/8/layout/hList1"/>
    <dgm:cxn modelId="{9B543A7F-01FF-4917-B890-4B4431074984}" type="presOf" srcId="{78145282-40B9-4E98-A2D8-C74E0B1F78A1}" destId="{0C7C044F-0651-4BC3-B59A-5706B62E0E1A}" srcOrd="0" destOrd="0" presId="urn:microsoft.com/office/officeart/2005/8/layout/hList1"/>
    <dgm:cxn modelId="{8BCD766B-C759-422A-96D6-7B63D49EAAFF}" type="presOf" srcId="{8549D7C9-F000-4C02-BADE-422CFC5A3482}" destId="{310033FA-431B-4F8D-8AC3-D9B9A36C7C8E}" srcOrd="0" destOrd="0" presId="urn:microsoft.com/office/officeart/2005/8/layout/hList1"/>
    <dgm:cxn modelId="{91E41360-5724-4204-A104-142D26B10D4E}" srcId="{0EBF5FA0-7C33-4C90-A2CF-1B0B3B3B0FFF}" destId="{D5270323-1E4E-4BC1-B15D-B61C62D4C320}" srcOrd="2" destOrd="0" parTransId="{CB941F5D-6EDC-4593-87B7-F2E9312BA15F}" sibTransId="{6C8F5162-313F-49A5-A1CE-EB7A2C1CADAF}"/>
    <dgm:cxn modelId="{EABC9B81-C682-4276-882C-AE2770383DE2}" srcId="{B37A4CF7-BB72-48EE-88C0-A8BF1CE4B1B8}" destId="{5F0BDDB9-4B0B-4D63-86CD-3009EB2673D1}" srcOrd="1" destOrd="0" parTransId="{B576A9E7-89C8-4E13-A5D4-9504526D51F2}" sibTransId="{EA5809F0-A979-46BA-ACEC-4F911BFC802B}"/>
    <dgm:cxn modelId="{6E76E1D5-DE36-4EBD-A448-2A495B50E8DC}" type="presOf" srcId="{E204BB18-A3CB-4D1E-8270-9FEF95A29D8B}" destId="{78A80779-0351-4560-9C17-A255A847B45D}" srcOrd="0" destOrd="2" presId="urn:microsoft.com/office/officeart/2005/8/layout/hList1"/>
    <dgm:cxn modelId="{86477B62-A7AB-4FF7-9D2B-B5DE06B0F76A}" type="presOf" srcId="{D5270323-1E4E-4BC1-B15D-B61C62D4C320}" destId="{D11062DE-7D4A-48CF-AE4B-E49E2D1149A6}" srcOrd="0" destOrd="2" presId="urn:microsoft.com/office/officeart/2005/8/layout/hList1"/>
    <dgm:cxn modelId="{A35F7DF8-E593-486F-929A-EF4331617CC8}" srcId="{B37A4CF7-BB72-48EE-88C0-A8BF1CE4B1B8}" destId="{E204BB18-A3CB-4D1E-8270-9FEF95A29D8B}" srcOrd="2" destOrd="0" parTransId="{65514116-83EF-4233-9E9B-06CEA0CAEC05}" sibTransId="{7D82095B-0305-4895-9900-5AD72D707D38}"/>
    <dgm:cxn modelId="{F6807061-BBB7-405C-A33B-EFF1A96A0529}" type="presOf" srcId="{93143C99-8DEA-4512-8689-F325CE1E30A1}" destId="{78A80779-0351-4560-9C17-A255A847B45D}" srcOrd="0" destOrd="3" presId="urn:microsoft.com/office/officeart/2005/8/layout/hList1"/>
    <dgm:cxn modelId="{E365DF64-07AC-434C-97F2-2542D9B102EA}" type="presParOf" srcId="{0C7C044F-0651-4BC3-B59A-5706B62E0E1A}" destId="{E3B1322D-1D28-4379-A8A5-888815B1A620}" srcOrd="0" destOrd="0" presId="urn:microsoft.com/office/officeart/2005/8/layout/hList1"/>
    <dgm:cxn modelId="{C016954F-EBB4-4D48-85C9-DDA993C5FB70}" type="presParOf" srcId="{E3B1322D-1D28-4379-A8A5-888815B1A620}" destId="{10F3971D-B348-45F3-8E1C-A0AAA1FB5CE8}" srcOrd="0" destOrd="0" presId="urn:microsoft.com/office/officeart/2005/8/layout/hList1"/>
    <dgm:cxn modelId="{1096049F-9BE7-4AD4-A054-C370102CC604}" type="presParOf" srcId="{E3B1322D-1D28-4379-A8A5-888815B1A620}" destId="{78A80779-0351-4560-9C17-A255A847B45D}" srcOrd="1" destOrd="0" presId="urn:microsoft.com/office/officeart/2005/8/layout/hList1"/>
    <dgm:cxn modelId="{F693F306-58D9-4AAA-BF64-567DF771603E}" type="presParOf" srcId="{0C7C044F-0651-4BC3-B59A-5706B62E0E1A}" destId="{EBD3C68D-1515-4A19-A378-7B5A3C554B3A}" srcOrd="1" destOrd="0" presId="urn:microsoft.com/office/officeart/2005/8/layout/hList1"/>
    <dgm:cxn modelId="{B9C0694E-70BA-481F-9C8B-ED797EA0FA9A}" type="presParOf" srcId="{0C7C044F-0651-4BC3-B59A-5706B62E0E1A}" destId="{DB329FE3-D4E7-43EA-8396-B938711954FC}" srcOrd="2" destOrd="0" presId="urn:microsoft.com/office/officeart/2005/8/layout/hList1"/>
    <dgm:cxn modelId="{7D0BB984-A6CA-4A29-BD5C-5D704E368092}" type="presParOf" srcId="{DB329FE3-D4E7-43EA-8396-B938711954FC}" destId="{310033FA-431B-4F8D-8AC3-D9B9A36C7C8E}" srcOrd="0" destOrd="0" presId="urn:microsoft.com/office/officeart/2005/8/layout/hList1"/>
    <dgm:cxn modelId="{D14E173C-BF8C-4AD3-B0B3-BAB62B06AA25}" type="presParOf" srcId="{DB329FE3-D4E7-43EA-8396-B938711954FC}" destId="{EB7B161A-C2A3-4327-9B96-8672011E92E1}" srcOrd="1" destOrd="0" presId="urn:microsoft.com/office/officeart/2005/8/layout/hList1"/>
    <dgm:cxn modelId="{ABEB28AE-AF6B-4102-BDE9-424EB8A88DB0}" type="presParOf" srcId="{0C7C044F-0651-4BC3-B59A-5706B62E0E1A}" destId="{BF8C569E-F357-43F8-97DD-F85069DF7B86}" srcOrd="3" destOrd="0" presId="urn:microsoft.com/office/officeart/2005/8/layout/hList1"/>
    <dgm:cxn modelId="{F91C1C3E-32DC-4B69-AF38-92A4EAC1A66F}" type="presParOf" srcId="{0C7C044F-0651-4BC3-B59A-5706B62E0E1A}" destId="{BD26A8EA-C7D4-467A-BDEE-36241D72492F}" srcOrd="4" destOrd="0" presId="urn:microsoft.com/office/officeart/2005/8/layout/hList1"/>
    <dgm:cxn modelId="{A7EE8C2D-6E00-4D01-AA4D-F97334B0D3EF}" type="presParOf" srcId="{BD26A8EA-C7D4-467A-BDEE-36241D72492F}" destId="{CFD8BB78-D590-4DA3-9CB9-67EBA2359D20}" srcOrd="0" destOrd="0" presId="urn:microsoft.com/office/officeart/2005/8/layout/hList1"/>
    <dgm:cxn modelId="{D4585FEE-B1E5-495C-AE1F-FEF36F812B47}" type="presParOf" srcId="{BD26A8EA-C7D4-467A-BDEE-36241D72492F}" destId="{D11062DE-7D4A-48CF-AE4B-E49E2D1149A6}" srcOrd="1" destOrd="0" presId="urn:microsoft.com/office/officeart/2005/8/layout/hList1"/>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3D91678D-630B-47F2-B37C-873EAB9A5A24}" type="doc">
      <dgm:prSet loTypeId="urn:microsoft.com/office/officeart/2005/8/layout/hierarchy3" loCatId="relationship" qsTypeId="urn:microsoft.com/office/officeart/2005/8/quickstyle/simple3" qsCatId="simple" csTypeId="urn:microsoft.com/office/officeart/2005/8/colors/accent0_3" csCatId="mainScheme" phldr="1"/>
      <dgm:spPr/>
      <dgm:t>
        <a:bodyPr/>
        <a:lstStyle/>
        <a:p>
          <a:endParaRPr lang="fr-FR"/>
        </a:p>
      </dgm:t>
    </dgm:pt>
    <dgm:pt modelId="{15CA9001-343E-485B-BBE3-74D2045B507B}">
      <dgm:prSet phldrT="[Texte]" custT="1"/>
      <dgm:spPr/>
      <dgm:t>
        <a:bodyPr/>
        <a:lstStyle/>
        <a:p>
          <a:r>
            <a:rPr lang="fr-FR" sz="2000" dirty="0" smtClean="0">
              <a:latin typeface="Calibri"/>
            </a:rPr>
            <a:t>Model</a:t>
          </a:r>
          <a:r>
            <a:rPr lang="fr-FR" sz="2000" dirty="0" smtClean="0"/>
            <a:t> </a:t>
          </a:r>
          <a:r>
            <a:rPr lang="fr-FR" sz="2000" dirty="0" err="1" smtClean="0"/>
            <a:t>predictions</a:t>
          </a:r>
          <a:endParaRPr lang="fr-FR" sz="2000" dirty="0"/>
        </a:p>
      </dgm:t>
    </dgm:pt>
    <dgm:pt modelId="{82B1EE18-0D50-4188-AAE6-06063F517267}" type="parTrans" cxnId="{C0887260-A1F4-4016-BD83-3F0881E3D981}">
      <dgm:prSet/>
      <dgm:spPr/>
      <dgm:t>
        <a:bodyPr/>
        <a:lstStyle/>
        <a:p>
          <a:endParaRPr lang="fr-FR"/>
        </a:p>
      </dgm:t>
    </dgm:pt>
    <dgm:pt modelId="{FFB311AA-8D2A-4B87-8C89-123E629857C8}" type="sibTrans" cxnId="{C0887260-A1F4-4016-BD83-3F0881E3D981}">
      <dgm:prSet/>
      <dgm:spPr/>
      <dgm:t>
        <a:bodyPr/>
        <a:lstStyle/>
        <a:p>
          <a:endParaRPr lang="fr-FR"/>
        </a:p>
      </dgm:t>
    </dgm:pt>
    <dgm:pt modelId="{D207E070-B5D0-4233-861D-C5BF2E965304}">
      <dgm:prSet phldrT="[Texte]" custT="1"/>
      <dgm:spPr/>
      <dgm:t>
        <a:bodyPr/>
        <a:lstStyle/>
        <a:p>
          <a:r>
            <a:rPr lang="fr-FR" sz="2000" dirty="0" err="1" smtClean="0"/>
            <a:t>Experiments</a:t>
          </a:r>
          <a:endParaRPr lang="fr-FR" sz="2000" dirty="0" smtClean="0"/>
        </a:p>
        <a:p>
          <a:r>
            <a:rPr lang="fr-FR" sz="2000" dirty="0" smtClean="0"/>
            <a:t>pp- </a:t>
          </a:r>
          <a:r>
            <a:rPr lang="fr-FR" sz="2000" dirty="0" err="1" smtClean="0"/>
            <a:t>pA</a:t>
          </a:r>
          <a:r>
            <a:rPr lang="fr-FR" sz="2000" dirty="0" smtClean="0"/>
            <a:t> - AA</a:t>
          </a:r>
          <a:endParaRPr lang="fr-FR" sz="2000" dirty="0"/>
        </a:p>
      </dgm:t>
    </dgm:pt>
    <dgm:pt modelId="{334E6ABD-5F94-4789-965B-8785CEC39738}" type="parTrans" cxnId="{465A3B55-4F0D-4386-A7A6-8090B3C59605}">
      <dgm:prSet/>
      <dgm:spPr/>
      <dgm:t>
        <a:bodyPr/>
        <a:lstStyle/>
        <a:p>
          <a:endParaRPr lang="fr-FR"/>
        </a:p>
      </dgm:t>
    </dgm:pt>
    <dgm:pt modelId="{D762AB42-69E7-4FCC-866B-35AFBAAA16F4}" type="sibTrans" cxnId="{465A3B55-4F0D-4386-A7A6-8090B3C59605}">
      <dgm:prSet/>
      <dgm:spPr/>
      <dgm:t>
        <a:bodyPr/>
        <a:lstStyle/>
        <a:p>
          <a:endParaRPr lang="fr-FR"/>
        </a:p>
      </dgm:t>
    </dgm:pt>
    <dgm:pt modelId="{BBBD24D1-16D1-4CDC-8462-1911B580EAEB}" type="pres">
      <dgm:prSet presAssocID="{3D91678D-630B-47F2-B37C-873EAB9A5A24}" presName="diagram" presStyleCnt="0">
        <dgm:presLayoutVars>
          <dgm:chPref val="1"/>
          <dgm:dir/>
          <dgm:animOne val="branch"/>
          <dgm:animLvl val="lvl"/>
          <dgm:resizeHandles/>
        </dgm:presLayoutVars>
      </dgm:prSet>
      <dgm:spPr/>
      <dgm:t>
        <a:bodyPr/>
        <a:lstStyle/>
        <a:p>
          <a:endParaRPr lang="fr-FR"/>
        </a:p>
      </dgm:t>
    </dgm:pt>
    <dgm:pt modelId="{728BD6AB-BCE0-4E0E-B237-3D3ACC3DCFB0}" type="pres">
      <dgm:prSet presAssocID="{15CA9001-343E-485B-BBE3-74D2045B507B}" presName="root" presStyleCnt="0"/>
      <dgm:spPr/>
    </dgm:pt>
    <dgm:pt modelId="{95242E0D-E75D-46E5-A57D-DB778F5FB92F}" type="pres">
      <dgm:prSet presAssocID="{15CA9001-343E-485B-BBE3-74D2045B507B}" presName="rootComposite" presStyleCnt="0"/>
      <dgm:spPr/>
    </dgm:pt>
    <dgm:pt modelId="{2000E1A4-F8B2-4F74-B77D-9A65A7107AB2}" type="pres">
      <dgm:prSet presAssocID="{15CA9001-343E-485B-BBE3-74D2045B507B}" presName="rootText" presStyleLbl="node1" presStyleIdx="0" presStyleCnt="2" custScaleX="26833" custScaleY="22666" custLinFactNeighborX="-11983" custLinFactNeighborY="-20699"/>
      <dgm:spPr/>
      <dgm:t>
        <a:bodyPr/>
        <a:lstStyle/>
        <a:p>
          <a:endParaRPr lang="fr-FR"/>
        </a:p>
      </dgm:t>
    </dgm:pt>
    <dgm:pt modelId="{8EDEF862-8515-461D-BA5A-E174B30CC0CF}" type="pres">
      <dgm:prSet presAssocID="{15CA9001-343E-485B-BBE3-74D2045B507B}" presName="rootConnector" presStyleLbl="node1" presStyleIdx="0" presStyleCnt="2"/>
      <dgm:spPr/>
      <dgm:t>
        <a:bodyPr/>
        <a:lstStyle/>
        <a:p>
          <a:endParaRPr lang="fr-FR"/>
        </a:p>
      </dgm:t>
    </dgm:pt>
    <dgm:pt modelId="{090C1873-D138-4598-9BA9-5A69349175BA}" type="pres">
      <dgm:prSet presAssocID="{15CA9001-343E-485B-BBE3-74D2045B507B}" presName="childShape" presStyleCnt="0"/>
      <dgm:spPr/>
    </dgm:pt>
    <dgm:pt modelId="{C496A507-66E0-46F8-BC6F-F6F719BECCD6}" type="pres">
      <dgm:prSet presAssocID="{D207E070-B5D0-4233-861D-C5BF2E965304}" presName="root" presStyleCnt="0"/>
      <dgm:spPr/>
    </dgm:pt>
    <dgm:pt modelId="{268FC9BB-84F2-4F34-AC29-5363EE65B24C}" type="pres">
      <dgm:prSet presAssocID="{D207E070-B5D0-4233-861D-C5BF2E965304}" presName="rootComposite" presStyleCnt="0"/>
      <dgm:spPr/>
    </dgm:pt>
    <dgm:pt modelId="{135F4991-028C-4501-98FE-3027641FFC2B}" type="pres">
      <dgm:prSet presAssocID="{D207E070-B5D0-4233-861D-C5BF2E965304}" presName="rootText" presStyleLbl="node1" presStyleIdx="1" presStyleCnt="2" custScaleX="20847" custScaleY="17653" custLinFactNeighborX="3751" custLinFactNeighborY="-18973"/>
      <dgm:spPr/>
      <dgm:t>
        <a:bodyPr/>
        <a:lstStyle/>
        <a:p>
          <a:endParaRPr lang="fr-FR"/>
        </a:p>
      </dgm:t>
    </dgm:pt>
    <dgm:pt modelId="{035B8A1F-262A-412A-8B14-12AFFB480428}" type="pres">
      <dgm:prSet presAssocID="{D207E070-B5D0-4233-861D-C5BF2E965304}" presName="rootConnector" presStyleLbl="node1" presStyleIdx="1" presStyleCnt="2"/>
      <dgm:spPr/>
      <dgm:t>
        <a:bodyPr/>
        <a:lstStyle/>
        <a:p>
          <a:endParaRPr lang="fr-FR"/>
        </a:p>
      </dgm:t>
    </dgm:pt>
    <dgm:pt modelId="{1C0936C8-2373-4E18-A49C-E3E230B4306F}" type="pres">
      <dgm:prSet presAssocID="{D207E070-B5D0-4233-861D-C5BF2E965304}" presName="childShape" presStyleCnt="0"/>
      <dgm:spPr/>
    </dgm:pt>
  </dgm:ptLst>
  <dgm:cxnLst>
    <dgm:cxn modelId="{6667F560-D9FF-4F14-8DC9-5A80C0E9BA0D}" type="presOf" srcId="{3D91678D-630B-47F2-B37C-873EAB9A5A24}" destId="{BBBD24D1-16D1-4CDC-8462-1911B580EAEB}" srcOrd="0" destOrd="0" presId="urn:microsoft.com/office/officeart/2005/8/layout/hierarchy3"/>
    <dgm:cxn modelId="{0F2DA609-8FBA-4CA5-BCBA-23D8A533DBBA}" type="presOf" srcId="{15CA9001-343E-485B-BBE3-74D2045B507B}" destId="{2000E1A4-F8B2-4F74-B77D-9A65A7107AB2}" srcOrd="0" destOrd="0" presId="urn:microsoft.com/office/officeart/2005/8/layout/hierarchy3"/>
    <dgm:cxn modelId="{675E559A-2BAB-4314-97D0-4409F7A8C4A7}" type="presOf" srcId="{D207E070-B5D0-4233-861D-C5BF2E965304}" destId="{135F4991-028C-4501-98FE-3027641FFC2B}" srcOrd="0" destOrd="0" presId="urn:microsoft.com/office/officeart/2005/8/layout/hierarchy3"/>
    <dgm:cxn modelId="{CAC53594-FA46-4AE1-B61B-B2961FF5E314}" type="presOf" srcId="{15CA9001-343E-485B-BBE3-74D2045B507B}" destId="{8EDEF862-8515-461D-BA5A-E174B30CC0CF}" srcOrd="1" destOrd="0" presId="urn:microsoft.com/office/officeart/2005/8/layout/hierarchy3"/>
    <dgm:cxn modelId="{C0887260-A1F4-4016-BD83-3F0881E3D981}" srcId="{3D91678D-630B-47F2-B37C-873EAB9A5A24}" destId="{15CA9001-343E-485B-BBE3-74D2045B507B}" srcOrd="0" destOrd="0" parTransId="{82B1EE18-0D50-4188-AAE6-06063F517267}" sibTransId="{FFB311AA-8D2A-4B87-8C89-123E629857C8}"/>
    <dgm:cxn modelId="{465A3B55-4F0D-4386-A7A6-8090B3C59605}" srcId="{3D91678D-630B-47F2-B37C-873EAB9A5A24}" destId="{D207E070-B5D0-4233-861D-C5BF2E965304}" srcOrd="1" destOrd="0" parTransId="{334E6ABD-5F94-4789-965B-8785CEC39738}" sibTransId="{D762AB42-69E7-4FCC-866B-35AFBAAA16F4}"/>
    <dgm:cxn modelId="{6739B336-9AC6-4475-9F58-9BF93B0D5462}" type="presOf" srcId="{D207E070-B5D0-4233-861D-C5BF2E965304}" destId="{035B8A1F-262A-412A-8B14-12AFFB480428}" srcOrd="1" destOrd="0" presId="urn:microsoft.com/office/officeart/2005/8/layout/hierarchy3"/>
    <dgm:cxn modelId="{909F39F9-7755-4648-A34A-78D1BA33463C}" type="presParOf" srcId="{BBBD24D1-16D1-4CDC-8462-1911B580EAEB}" destId="{728BD6AB-BCE0-4E0E-B237-3D3ACC3DCFB0}" srcOrd="0" destOrd="0" presId="urn:microsoft.com/office/officeart/2005/8/layout/hierarchy3"/>
    <dgm:cxn modelId="{96056077-7AFA-4BBD-B6D2-C3931B1AF4ED}" type="presParOf" srcId="{728BD6AB-BCE0-4E0E-B237-3D3ACC3DCFB0}" destId="{95242E0D-E75D-46E5-A57D-DB778F5FB92F}" srcOrd="0" destOrd="0" presId="urn:microsoft.com/office/officeart/2005/8/layout/hierarchy3"/>
    <dgm:cxn modelId="{45D3737B-99C0-4BE8-B3E8-3AE44C67AFB9}" type="presParOf" srcId="{95242E0D-E75D-46E5-A57D-DB778F5FB92F}" destId="{2000E1A4-F8B2-4F74-B77D-9A65A7107AB2}" srcOrd="0" destOrd="0" presId="urn:microsoft.com/office/officeart/2005/8/layout/hierarchy3"/>
    <dgm:cxn modelId="{C19D1B1A-817D-44E8-A027-9FDC47BA64AF}" type="presParOf" srcId="{95242E0D-E75D-46E5-A57D-DB778F5FB92F}" destId="{8EDEF862-8515-461D-BA5A-E174B30CC0CF}" srcOrd="1" destOrd="0" presId="urn:microsoft.com/office/officeart/2005/8/layout/hierarchy3"/>
    <dgm:cxn modelId="{560EC228-D0A1-4013-B596-5885117C697A}" type="presParOf" srcId="{728BD6AB-BCE0-4E0E-B237-3D3ACC3DCFB0}" destId="{090C1873-D138-4598-9BA9-5A69349175BA}" srcOrd="1" destOrd="0" presId="urn:microsoft.com/office/officeart/2005/8/layout/hierarchy3"/>
    <dgm:cxn modelId="{6852AA5C-6AD5-41B5-BFF3-D6BB1CF9ABF6}" type="presParOf" srcId="{BBBD24D1-16D1-4CDC-8462-1911B580EAEB}" destId="{C496A507-66E0-46F8-BC6F-F6F719BECCD6}" srcOrd="1" destOrd="0" presId="urn:microsoft.com/office/officeart/2005/8/layout/hierarchy3"/>
    <dgm:cxn modelId="{45D0399A-E640-4040-B911-0637089007DB}" type="presParOf" srcId="{C496A507-66E0-46F8-BC6F-F6F719BECCD6}" destId="{268FC9BB-84F2-4F34-AC29-5363EE65B24C}" srcOrd="0" destOrd="0" presId="urn:microsoft.com/office/officeart/2005/8/layout/hierarchy3"/>
    <dgm:cxn modelId="{2C70080E-CA5D-4663-9DF6-C890619B257B}" type="presParOf" srcId="{268FC9BB-84F2-4F34-AC29-5363EE65B24C}" destId="{135F4991-028C-4501-98FE-3027641FFC2B}" srcOrd="0" destOrd="0" presId="urn:microsoft.com/office/officeart/2005/8/layout/hierarchy3"/>
    <dgm:cxn modelId="{747CDF2C-1F65-40A8-9325-E8738026A15B}" type="presParOf" srcId="{268FC9BB-84F2-4F34-AC29-5363EE65B24C}" destId="{035B8A1F-262A-412A-8B14-12AFFB480428}" srcOrd="1" destOrd="0" presId="urn:microsoft.com/office/officeart/2005/8/layout/hierarchy3"/>
    <dgm:cxn modelId="{3BF03355-EF09-4877-8282-3683BC0429DC}" type="presParOf" srcId="{C496A507-66E0-46F8-BC6F-F6F719BECCD6}" destId="{1C0936C8-2373-4E18-A49C-E3E230B4306F}" srcOrd="1" destOrd="0" presId="urn:microsoft.com/office/officeart/2005/8/layout/hierarchy3"/>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 Id="rId4" Type="http://schemas.openxmlformats.org/officeDocument/2006/relationships/image" Target="../media/image66.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image" Target="../media/image6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3.png"/></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83.wmf"/><Relationship Id="rId3" Type="http://schemas.openxmlformats.org/officeDocument/2006/relationships/image" Target="../media/image78.wmf"/><Relationship Id="rId7" Type="http://schemas.openxmlformats.org/officeDocument/2006/relationships/image" Target="../media/image82.wmf"/><Relationship Id="rId2" Type="http://schemas.openxmlformats.org/officeDocument/2006/relationships/image" Target="../media/image77.wmf"/><Relationship Id="rId1" Type="http://schemas.openxmlformats.org/officeDocument/2006/relationships/image" Target="../media/image76.wmf"/><Relationship Id="rId6" Type="http://schemas.openxmlformats.org/officeDocument/2006/relationships/image" Target="../media/image81.wmf"/><Relationship Id="rId5" Type="http://schemas.openxmlformats.org/officeDocument/2006/relationships/image" Target="../media/image80.wmf"/><Relationship Id="rId4" Type="http://schemas.openxmlformats.org/officeDocument/2006/relationships/image" Target="../media/image79.wmf"/><Relationship Id="rId9" Type="http://schemas.openxmlformats.org/officeDocument/2006/relationships/image" Target="../media/image84.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87.wmf"/><Relationship Id="rId2" Type="http://schemas.openxmlformats.org/officeDocument/2006/relationships/image" Target="../media/image86.wmf"/><Relationship Id="rId1" Type="http://schemas.openxmlformats.org/officeDocument/2006/relationships/image" Target="../media/image85.wmf"/><Relationship Id="rId4" Type="http://schemas.openxmlformats.org/officeDocument/2006/relationships/image" Target="../media/image88.wmf"/></Relationships>
</file>

<file path=ppt/drawings/_rels/vmlDrawing15.vml.rels><?xml version="1.0" encoding="UTF-8" standalone="yes"?>
<Relationships xmlns="http://schemas.openxmlformats.org/package/2006/relationships"><Relationship Id="rId8" Type="http://schemas.openxmlformats.org/officeDocument/2006/relationships/image" Target="../media/image96.wmf"/><Relationship Id="rId3" Type="http://schemas.openxmlformats.org/officeDocument/2006/relationships/image" Target="../media/image91.wmf"/><Relationship Id="rId7" Type="http://schemas.openxmlformats.org/officeDocument/2006/relationships/image" Target="../media/image95.wmf"/><Relationship Id="rId2" Type="http://schemas.openxmlformats.org/officeDocument/2006/relationships/image" Target="../media/image90.wmf"/><Relationship Id="rId1" Type="http://schemas.openxmlformats.org/officeDocument/2006/relationships/image" Target="../media/image89.wmf"/><Relationship Id="rId6" Type="http://schemas.openxmlformats.org/officeDocument/2006/relationships/image" Target="../media/image94.wmf"/><Relationship Id="rId5" Type="http://schemas.openxmlformats.org/officeDocument/2006/relationships/image" Target="../media/image93.wmf"/><Relationship Id="rId4" Type="http://schemas.openxmlformats.org/officeDocument/2006/relationships/image" Target="../media/image92.wmf"/><Relationship Id="rId9" Type="http://schemas.openxmlformats.org/officeDocument/2006/relationships/image" Target="../media/image97.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98.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03.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107.wmf"/><Relationship Id="rId1" Type="http://schemas.openxmlformats.org/officeDocument/2006/relationships/image" Target="../media/image106.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111.wmf"/><Relationship Id="rId7" Type="http://schemas.openxmlformats.org/officeDocument/2006/relationships/image" Target="../media/image115.wmf"/><Relationship Id="rId2" Type="http://schemas.openxmlformats.org/officeDocument/2006/relationships/image" Target="../media/image110.wmf"/><Relationship Id="rId1" Type="http://schemas.openxmlformats.org/officeDocument/2006/relationships/image" Target="../media/image109.wmf"/><Relationship Id="rId6" Type="http://schemas.openxmlformats.org/officeDocument/2006/relationships/image" Target="../media/image114.wmf"/><Relationship Id="rId5" Type="http://schemas.openxmlformats.org/officeDocument/2006/relationships/image" Target="../media/image113.wmf"/><Relationship Id="rId4" Type="http://schemas.openxmlformats.org/officeDocument/2006/relationships/image" Target="../media/image112.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120.wmf"/><Relationship Id="rId1" Type="http://schemas.openxmlformats.org/officeDocument/2006/relationships/image" Target="../media/image30.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30.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135.wmf"/><Relationship Id="rId1" Type="http://schemas.openxmlformats.org/officeDocument/2006/relationships/image" Target="../media/image85.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145.wmf"/><Relationship Id="rId1" Type="http://schemas.openxmlformats.org/officeDocument/2006/relationships/image" Target="../media/image30.e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149.wmf"/><Relationship Id="rId2" Type="http://schemas.openxmlformats.org/officeDocument/2006/relationships/image" Target="../media/image148.wmf"/><Relationship Id="rId1" Type="http://schemas.openxmlformats.org/officeDocument/2006/relationships/image" Target="../media/image147.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30.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85.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173.wmf"/><Relationship Id="rId1" Type="http://schemas.openxmlformats.org/officeDocument/2006/relationships/image" Target="../media/image172.w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17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0.vml.rels><?xml version="1.0" encoding="UTF-8" standalone="yes"?>
<Relationships xmlns="http://schemas.openxmlformats.org/package/2006/relationships"><Relationship Id="rId3" Type="http://schemas.openxmlformats.org/officeDocument/2006/relationships/image" Target="../media/image182.wmf"/><Relationship Id="rId2" Type="http://schemas.openxmlformats.org/officeDocument/2006/relationships/image" Target="../media/image145.wmf"/><Relationship Id="rId1" Type="http://schemas.openxmlformats.org/officeDocument/2006/relationships/image" Target="../media/image30.emf"/></Relationships>
</file>

<file path=ppt/drawings/_rels/vmlDrawing31.v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image" Target="../media/image47.wmf"/><Relationship Id="rId7" Type="http://schemas.openxmlformats.org/officeDocument/2006/relationships/image" Target="../media/image51.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195.emf"/></Relationships>
</file>

<file path=ppt/drawings/_rels/vmlDrawing33.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225.wmf"/></Relationships>
</file>

<file path=ppt/drawings/_rels/vmlDrawing35.vml.rels><?xml version="1.0" encoding="UTF-8" standalone="yes"?>
<Relationships xmlns="http://schemas.openxmlformats.org/package/2006/relationships"><Relationship Id="rId2" Type="http://schemas.openxmlformats.org/officeDocument/2006/relationships/image" Target="../media/image225.wmf"/><Relationship Id="rId1" Type="http://schemas.openxmlformats.org/officeDocument/2006/relationships/image" Target="../media/image227.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225.w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225.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225.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22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225.w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24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5" Type="http://schemas.openxmlformats.org/officeDocument/2006/relationships/image" Target="../media/image39.wmf"/><Relationship Id="rId4" Type="http://schemas.openxmlformats.org/officeDocument/2006/relationships/image" Target="../media/image38.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image" Target="../media/image47.wmf"/><Relationship Id="rId7" Type="http://schemas.openxmlformats.org/officeDocument/2006/relationships/image" Target="../media/image51.wmf"/><Relationship Id="rId2" Type="http://schemas.openxmlformats.org/officeDocument/2006/relationships/image" Target="../media/image46.wmf"/><Relationship Id="rId1" Type="http://schemas.openxmlformats.org/officeDocument/2006/relationships/image" Target="../media/image45.wmf"/><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image" Target="../media/image4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1313" cy="4953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sz="quarter" idx="1"/>
          </p:nvPr>
        </p:nvSpPr>
        <p:spPr>
          <a:xfrm>
            <a:off x="3765550" y="0"/>
            <a:ext cx="2881313" cy="4953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D315A758-CB8E-4CE9-82FA-A9EBD21C143C}" type="datetimeFigureOut">
              <a:rPr lang="fr-FR"/>
              <a:pPr>
                <a:defRPr/>
              </a:pPr>
              <a:t>06/09/2010</a:t>
            </a:fld>
            <a:endParaRPr lang="fr-FR"/>
          </a:p>
        </p:txBody>
      </p:sp>
      <p:sp>
        <p:nvSpPr>
          <p:cNvPr id="4" name="Espace réservé du pied de page 3"/>
          <p:cNvSpPr>
            <a:spLocks noGrp="1"/>
          </p:cNvSpPr>
          <p:nvPr>
            <p:ph type="ftr" sz="quarter" idx="2"/>
          </p:nvPr>
        </p:nvSpPr>
        <p:spPr>
          <a:xfrm>
            <a:off x="0" y="9399588"/>
            <a:ext cx="2881313" cy="4953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fr-FR"/>
          </a:p>
        </p:txBody>
      </p:sp>
      <p:sp>
        <p:nvSpPr>
          <p:cNvPr id="5" name="Espace réservé du numéro de diapositive 4"/>
          <p:cNvSpPr>
            <a:spLocks noGrp="1"/>
          </p:cNvSpPr>
          <p:nvPr>
            <p:ph type="sldNum" sz="quarter" idx="3"/>
          </p:nvPr>
        </p:nvSpPr>
        <p:spPr>
          <a:xfrm>
            <a:off x="3765550" y="9399588"/>
            <a:ext cx="2881313" cy="4953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13D49528-69ED-404D-80D9-3F2345E488A5}" type="slidenum">
              <a:rPr lang="fr-FR"/>
              <a:pPr>
                <a:defRPr/>
              </a:pPr>
              <a:t>‹N°›</a:t>
            </a:fld>
            <a:endParaRPr lang="fr-FR"/>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1313" cy="4953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fr-FR"/>
          </a:p>
        </p:txBody>
      </p:sp>
      <p:sp>
        <p:nvSpPr>
          <p:cNvPr id="3" name="Espace réservé de la date 2"/>
          <p:cNvSpPr>
            <a:spLocks noGrp="1"/>
          </p:cNvSpPr>
          <p:nvPr>
            <p:ph type="dt" idx="1"/>
          </p:nvPr>
        </p:nvSpPr>
        <p:spPr>
          <a:xfrm>
            <a:off x="3765550" y="0"/>
            <a:ext cx="2881313" cy="4953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8E1BA4C-C16F-470A-8FD1-182A7FA126B6}" type="datetimeFigureOut">
              <a:rPr lang="fr-FR"/>
              <a:pPr>
                <a:defRPr/>
              </a:pPr>
              <a:t>06/09/2010</a:t>
            </a:fld>
            <a:endParaRPr lang="fr-FR"/>
          </a:p>
        </p:txBody>
      </p:sp>
      <p:sp>
        <p:nvSpPr>
          <p:cNvPr id="4" name="Espace réservé de l'image des diapositives 3"/>
          <p:cNvSpPr>
            <a:spLocks noGrp="1" noRot="1" noChangeAspect="1"/>
          </p:cNvSpPr>
          <p:nvPr>
            <p:ph type="sldImg" idx="2"/>
          </p:nvPr>
        </p:nvSpPr>
        <p:spPr>
          <a:xfrm>
            <a:off x="850900" y="742950"/>
            <a:ext cx="4946650" cy="3709988"/>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65163" y="4700588"/>
            <a:ext cx="5318125" cy="4452937"/>
          </a:xfrm>
          <a:prstGeom prst="rect">
            <a:avLst/>
          </a:prstGeom>
        </p:spPr>
        <p:txBody>
          <a:bodyPr vert="horz" lIns="91440" tIns="45720" rIns="91440" bIns="45720" rtlCol="0">
            <a:normAutofit/>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9399588"/>
            <a:ext cx="2881313" cy="4953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fr-FR"/>
          </a:p>
        </p:txBody>
      </p:sp>
      <p:sp>
        <p:nvSpPr>
          <p:cNvPr id="7" name="Espace réservé du numéro de diapositive 6"/>
          <p:cNvSpPr>
            <a:spLocks noGrp="1"/>
          </p:cNvSpPr>
          <p:nvPr>
            <p:ph type="sldNum" sz="quarter" idx="5"/>
          </p:nvPr>
        </p:nvSpPr>
        <p:spPr>
          <a:xfrm>
            <a:off x="3765550" y="9399588"/>
            <a:ext cx="2881313" cy="4953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2E9A4F6-4ADE-46FD-9368-8DE59BC400D6}" type="slidenum">
              <a:rPr lang="fr-FR"/>
              <a:pPr>
                <a:defRPr/>
              </a:pPr>
              <a:t>‹N°›</a:t>
            </a:fld>
            <a:endParaRPr lang="fr-FR"/>
          </a:p>
        </p:txBody>
      </p:sp>
    </p:spTree>
  </p:cSld>
  <p:clrMap bg1="lt1" tx1="dk1" bg2="lt2" tx2="dk2" accent1="accent1" accent2="accent2" accent3="accent3" accent4="accent4" accent5="accent5" accent6="accent6" hlink="hlink" folHlink="folHlink"/>
  <p:hf sldNum="0"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8114" name="Rectangle 2"/>
          <p:cNvSpPr>
            <a:spLocks noGrp="1" noRot="1" noChangeAspect="1" noTextEdit="1"/>
          </p:cNvSpPr>
          <p:nvPr>
            <p:ph type="sldImg"/>
          </p:nvPr>
        </p:nvSpPr>
        <p:spPr bwMode="auto">
          <a:noFill/>
          <a:ln>
            <a:solidFill>
              <a:srgbClr val="000000"/>
            </a:solidFill>
            <a:miter lim="800000"/>
            <a:headEnd/>
            <a:tailEnd/>
          </a:ln>
        </p:spPr>
      </p:sp>
      <p:sp>
        <p:nvSpPr>
          <p:cNvPr id="85811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6306" name="Rectangle 2"/>
          <p:cNvSpPr>
            <a:spLocks noGrp="1" noRot="1" noChangeAspect="1" noTextEdit="1"/>
          </p:cNvSpPr>
          <p:nvPr>
            <p:ph type="sldImg"/>
          </p:nvPr>
        </p:nvSpPr>
        <p:spPr bwMode="auto">
          <a:noFill/>
          <a:ln>
            <a:solidFill>
              <a:srgbClr val="000000"/>
            </a:solidFill>
            <a:miter lim="800000"/>
            <a:headEnd/>
            <a:tailEnd/>
          </a:ln>
        </p:spPr>
      </p:sp>
      <p:sp>
        <p:nvSpPr>
          <p:cNvPr id="86630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250" name="Rectangle 2"/>
          <p:cNvSpPr>
            <a:spLocks noGrp="1" noRot="1" noChangeAspect="1" noTextEdit="1"/>
          </p:cNvSpPr>
          <p:nvPr>
            <p:ph type="sldImg"/>
          </p:nvPr>
        </p:nvSpPr>
        <p:spPr bwMode="auto">
          <a:noFill/>
          <a:ln>
            <a:solidFill>
              <a:srgbClr val="000000"/>
            </a:solidFill>
            <a:miter lim="800000"/>
            <a:headEnd/>
            <a:tailEnd/>
          </a:ln>
        </p:spPr>
      </p:sp>
      <p:sp>
        <p:nvSpPr>
          <p:cNvPr id="94925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0274" name="Rectangle 2"/>
          <p:cNvSpPr>
            <a:spLocks noGrp="1" noRot="1" noChangeAspect="1" noTextEdit="1"/>
          </p:cNvSpPr>
          <p:nvPr>
            <p:ph type="sldImg"/>
          </p:nvPr>
        </p:nvSpPr>
        <p:spPr bwMode="auto">
          <a:noFill/>
          <a:ln>
            <a:solidFill>
              <a:srgbClr val="000000"/>
            </a:solidFill>
            <a:miter lim="800000"/>
            <a:headEnd/>
            <a:tailEnd/>
          </a:ln>
        </p:spPr>
      </p:sp>
      <p:sp>
        <p:nvSpPr>
          <p:cNvPr id="95027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8" name="Rectangle 2"/>
          <p:cNvSpPr>
            <a:spLocks noGrp="1" noRot="1" noChangeAspect="1" noTextEdit="1"/>
          </p:cNvSpPr>
          <p:nvPr>
            <p:ph type="sldImg"/>
          </p:nvPr>
        </p:nvSpPr>
        <p:spPr bwMode="auto">
          <a:noFill/>
          <a:ln>
            <a:solidFill>
              <a:srgbClr val="000000"/>
            </a:solidFill>
            <a:miter lim="800000"/>
            <a:headEnd/>
            <a:tailEnd/>
          </a:ln>
        </p:spPr>
      </p:sp>
      <p:sp>
        <p:nvSpPr>
          <p:cNvPr id="95129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7330" name="Rectangle 2"/>
          <p:cNvSpPr>
            <a:spLocks noGrp="1" noRot="1" noChangeAspect="1" noTextEdit="1"/>
          </p:cNvSpPr>
          <p:nvPr>
            <p:ph type="sldImg"/>
          </p:nvPr>
        </p:nvSpPr>
        <p:spPr bwMode="auto">
          <a:noFill/>
          <a:ln>
            <a:solidFill>
              <a:srgbClr val="000000"/>
            </a:solidFill>
            <a:miter lim="800000"/>
            <a:headEnd/>
            <a:tailEnd/>
          </a:ln>
        </p:spPr>
      </p:sp>
      <p:sp>
        <p:nvSpPr>
          <p:cNvPr id="86733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8354" name="Rectangle 2"/>
          <p:cNvSpPr>
            <a:spLocks noGrp="1" noRot="1" noChangeAspect="1" noTextEdit="1"/>
          </p:cNvSpPr>
          <p:nvPr>
            <p:ph type="sldImg"/>
          </p:nvPr>
        </p:nvSpPr>
        <p:spPr bwMode="auto">
          <a:noFill/>
          <a:ln>
            <a:solidFill>
              <a:srgbClr val="000000"/>
            </a:solidFill>
            <a:miter lim="800000"/>
            <a:headEnd/>
            <a:tailEnd/>
          </a:ln>
        </p:spPr>
      </p:sp>
      <p:sp>
        <p:nvSpPr>
          <p:cNvPr id="86835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378" name="Rectangle 2"/>
          <p:cNvSpPr>
            <a:spLocks noGrp="1" noRot="1" noChangeAspect="1" noTextEdit="1"/>
          </p:cNvSpPr>
          <p:nvPr>
            <p:ph type="sldImg"/>
          </p:nvPr>
        </p:nvSpPr>
        <p:spPr bwMode="auto">
          <a:noFill/>
          <a:ln>
            <a:solidFill>
              <a:srgbClr val="000000"/>
            </a:solidFill>
            <a:miter lim="800000"/>
            <a:headEnd/>
            <a:tailEnd/>
          </a:ln>
        </p:spPr>
      </p:sp>
      <p:sp>
        <p:nvSpPr>
          <p:cNvPr id="86937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02" name="Rectangle 2"/>
          <p:cNvSpPr>
            <a:spLocks noGrp="1" noRot="1" noChangeAspect="1" noTextEdit="1"/>
          </p:cNvSpPr>
          <p:nvPr>
            <p:ph type="sldImg"/>
          </p:nvPr>
        </p:nvSpPr>
        <p:spPr bwMode="auto">
          <a:noFill/>
          <a:ln>
            <a:solidFill>
              <a:srgbClr val="000000"/>
            </a:solidFill>
            <a:miter lim="800000"/>
            <a:headEnd/>
            <a:tailEnd/>
          </a:ln>
        </p:spPr>
      </p:sp>
      <p:sp>
        <p:nvSpPr>
          <p:cNvPr id="87040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1426" name="Rectangle 2"/>
          <p:cNvSpPr>
            <a:spLocks noGrp="1" noRot="1" noChangeAspect="1" noTextEdit="1"/>
          </p:cNvSpPr>
          <p:nvPr>
            <p:ph type="sldImg"/>
          </p:nvPr>
        </p:nvSpPr>
        <p:spPr bwMode="auto">
          <a:noFill/>
          <a:ln>
            <a:solidFill>
              <a:srgbClr val="000000"/>
            </a:solidFill>
            <a:miter lim="800000"/>
            <a:headEnd/>
            <a:tailEnd/>
          </a:ln>
        </p:spPr>
      </p:sp>
      <p:sp>
        <p:nvSpPr>
          <p:cNvPr id="87142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753"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714754"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0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71680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2450" name="Rectangle 2"/>
          <p:cNvSpPr>
            <a:spLocks noGrp="1" noRot="1" noChangeAspect="1" noTextEdit="1"/>
          </p:cNvSpPr>
          <p:nvPr>
            <p:ph type="sldImg"/>
          </p:nvPr>
        </p:nvSpPr>
        <p:spPr bwMode="auto">
          <a:noFill/>
          <a:ln>
            <a:solidFill>
              <a:srgbClr val="000000"/>
            </a:solidFill>
            <a:miter lim="800000"/>
            <a:headEnd/>
            <a:tailEnd/>
          </a:ln>
        </p:spPr>
      </p:sp>
      <p:sp>
        <p:nvSpPr>
          <p:cNvPr id="87245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3474" name="Rectangle 2"/>
          <p:cNvSpPr>
            <a:spLocks noGrp="1" noRot="1" noChangeAspect="1" noTextEdit="1"/>
          </p:cNvSpPr>
          <p:nvPr>
            <p:ph type="sldImg"/>
          </p:nvPr>
        </p:nvSpPr>
        <p:spPr bwMode="auto">
          <a:noFill/>
          <a:ln>
            <a:solidFill>
              <a:srgbClr val="000000"/>
            </a:solidFill>
            <a:miter lim="800000"/>
            <a:headEnd/>
            <a:tailEnd/>
          </a:ln>
        </p:spPr>
      </p:sp>
      <p:sp>
        <p:nvSpPr>
          <p:cNvPr id="87347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9138" name="Rectangle 2"/>
          <p:cNvSpPr>
            <a:spLocks noGrp="1" noRot="1" noChangeAspect="1" noTextEdit="1"/>
          </p:cNvSpPr>
          <p:nvPr>
            <p:ph type="sldImg"/>
          </p:nvPr>
        </p:nvSpPr>
        <p:spPr bwMode="auto">
          <a:noFill/>
          <a:ln>
            <a:solidFill>
              <a:srgbClr val="000000"/>
            </a:solidFill>
            <a:miter lim="800000"/>
            <a:headEnd/>
            <a:tailEnd/>
          </a:ln>
        </p:spPr>
      </p:sp>
      <p:sp>
        <p:nvSpPr>
          <p:cNvPr id="85913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498" name="Rectangle 2"/>
          <p:cNvSpPr>
            <a:spLocks noGrp="1" noRot="1" noChangeAspect="1" noTextEdit="1"/>
          </p:cNvSpPr>
          <p:nvPr>
            <p:ph type="sldImg"/>
          </p:nvPr>
        </p:nvSpPr>
        <p:spPr bwMode="auto">
          <a:noFill/>
          <a:ln>
            <a:solidFill>
              <a:srgbClr val="000000"/>
            </a:solidFill>
            <a:miter lim="800000"/>
            <a:headEnd/>
            <a:tailEnd/>
          </a:ln>
        </p:spPr>
      </p:sp>
      <p:sp>
        <p:nvSpPr>
          <p:cNvPr id="87449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192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72192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3969"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72397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601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72601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5522" name="Rectangle 2"/>
          <p:cNvSpPr>
            <a:spLocks noGrp="1" noRot="1" noChangeAspect="1" noTextEdit="1"/>
          </p:cNvSpPr>
          <p:nvPr>
            <p:ph type="sldImg"/>
          </p:nvPr>
        </p:nvSpPr>
        <p:spPr bwMode="auto">
          <a:noFill/>
          <a:ln>
            <a:solidFill>
              <a:srgbClr val="000000"/>
            </a:solidFill>
            <a:miter lim="800000"/>
            <a:headEnd/>
            <a:tailEnd/>
          </a:ln>
        </p:spPr>
      </p:sp>
      <p:sp>
        <p:nvSpPr>
          <p:cNvPr id="87552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6546" name="Rectangle 2"/>
          <p:cNvSpPr>
            <a:spLocks noGrp="1" noRot="1" noChangeAspect="1" noTextEdit="1"/>
          </p:cNvSpPr>
          <p:nvPr>
            <p:ph type="sldImg"/>
          </p:nvPr>
        </p:nvSpPr>
        <p:spPr bwMode="auto">
          <a:noFill/>
          <a:ln>
            <a:solidFill>
              <a:srgbClr val="000000"/>
            </a:solidFill>
            <a:miter lim="800000"/>
            <a:headEnd/>
            <a:tailEnd/>
          </a:ln>
        </p:spPr>
      </p:sp>
      <p:sp>
        <p:nvSpPr>
          <p:cNvPr id="87654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7570" name="Rectangle 2"/>
          <p:cNvSpPr>
            <a:spLocks noGrp="1" noRot="1" noChangeAspect="1" noTextEdit="1"/>
          </p:cNvSpPr>
          <p:nvPr>
            <p:ph type="sldImg"/>
          </p:nvPr>
        </p:nvSpPr>
        <p:spPr bwMode="auto">
          <a:noFill/>
          <a:ln>
            <a:solidFill>
              <a:srgbClr val="000000"/>
            </a:solidFill>
            <a:miter lim="800000"/>
            <a:headEnd/>
            <a:tailEnd/>
          </a:ln>
        </p:spPr>
      </p:sp>
      <p:sp>
        <p:nvSpPr>
          <p:cNvPr id="87757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8594" name="Rectangle 2"/>
          <p:cNvSpPr>
            <a:spLocks noGrp="1" noRot="1" noChangeAspect="1" noTextEdit="1"/>
          </p:cNvSpPr>
          <p:nvPr>
            <p:ph type="sldImg"/>
          </p:nvPr>
        </p:nvSpPr>
        <p:spPr bwMode="auto">
          <a:noFill/>
          <a:ln>
            <a:solidFill>
              <a:srgbClr val="000000"/>
            </a:solidFill>
            <a:miter lim="800000"/>
            <a:headEnd/>
            <a:tailEnd/>
          </a:ln>
        </p:spPr>
      </p:sp>
      <p:sp>
        <p:nvSpPr>
          <p:cNvPr id="87859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9618" name="Rectangle 2"/>
          <p:cNvSpPr>
            <a:spLocks noGrp="1" noRot="1" noChangeAspect="1" noTextEdit="1"/>
          </p:cNvSpPr>
          <p:nvPr>
            <p:ph type="sldImg"/>
          </p:nvPr>
        </p:nvSpPr>
        <p:spPr bwMode="auto">
          <a:noFill/>
          <a:ln>
            <a:solidFill>
              <a:srgbClr val="000000"/>
            </a:solidFill>
            <a:miter lim="800000"/>
            <a:headEnd/>
            <a:tailEnd/>
          </a:ln>
        </p:spPr>
      </p:sp>
      <p:sp>
        <p:nvSpPr>
          <p:cNvPr id="87961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42" name="Rectangle 2"/>
          <p:cNvSpPr>
            <a:spLocks noGrp="1" noRot="1" noChangeAspect="1" noTextEdit="1"/>
          </p:cNvSpPr>
          <p:nvPr>
            <p:ph type="sldImg"/>
          </p:nvPr>
        </p:nvSpPr>
        <p:spPr bwMode="auto">
          <a:noFill/>
          <a:ln>
            <a:solidFill>
              <a:srgbClr val="000000"/>
            </a:solidFill>
            <a:miter lim="800000"/>
            <a:headEnd/>
            <a:tailEnd/>
          </a:ln>
        </p:spPr>
      </p:sp>
      <p:sp>
        <p:nvSpPr>
          <p:cNvPr id="88064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62" name="Rectangle 2"/>
          <p:cNvSpPr>
            <a:spLocks noGrp="1" noRot="1" noChangeAspect="1" noTextEdit="1"/>
          </p:cNvSpPr>
          <p:nvPr>
            <p:ph type="sldImg"/>
          </p:nvPr>
        </p:nvSpPr>
        <p:spPr bwMode="auto">
          <a:noFill/>
          <a:ln>
            <a:solidFill>
              <a:srgbClr val="000000"/>
            </a:solidFill>
            <a:miter lim="800000"/>
            <a:headEnd/>
            <a:tailEnd/>
          </a:ln>
        </p:spPr>
      </p:sp>
      <p:sp>
        <p:nvSpPr>
          <p:cNvPr id="86016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666" name="Rectangle 2"/>
          <p:cNvSpPr>
            <a:spLocks noGrp="1" noRot="1" noChangeAspect="1" noTextEdit="1"/>
          </p:cNvSpPr>
          <p:nvPr>
            <p:ph type="sldImg"/>
          </p:nvPr>
        </p:nvSpPr>
        <p:spPr bwMode="auto">
          <a:noFill/>
          <a:ln>
            <a:solidFill>
              <a:srgbClr val="000000"/>
            </a:solidFill>
            <a:miter lim="800000"/>
            <a:headEnd/>
            <a:tailEnd/>
          </a:ln>
        </p:spPr>
      </p:sp>
      <p:sp>
        <p:nvSpPr>
          <p:cNvPr id="88166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2690" name="Rectangle 2"/>
          <p:cNvSpPr>
            <a:spLocks noGrp="1" noRot="1" noChangeAspect="1" noTextEdit="1"/>
          </p:cNvSpPr>
          <p:nvPr>
            <p:ph type="sldImg"/>
          </p:nvPr>
        </p:nvSpPr>
        <p:spPr bwMode="auto">
          <a:noFill/>
          <a:ln>
            <a:solidFill>
              <a:srgbClr val="000000"/>
            </a:solidFill>
            <a:miter lim="800000"/>
            <a:headEnd/>
            <a:tailEnd/>
          </a:ln>
        </p:spPr>
      </p:sp>
      <p:sp>
        <p:nvSpPr>
          <p:cNvPr id="88269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3714" name="Rectangle 2"/>
          <p:cNvSpPr>
            <a:spLocks noGrp="1" noRot="1" noChangeAspect="1" noTextEdit="1"/>
          </p:cNvSpPr>
          <p:nvPr>
            <p:ph type="sldImg"/>
          </p:nvPr>
        </p:nvSpPr>
        <p:spPr bwMode="auto">
          <a:noFill/>
          <a:ln>
            <a:solidFill>
              <a:srgbClr val="000000"/>
            </a:solidFill>
            <a:miter lim="800000"/>
            <a:headEnd/>
            <a:tailEnd/>
          </a:ln>
        </p:spPr>
      </p:sp>
      <p:sp>
        <p:nvSpPr>
          <p:cNvPr id="88371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4738" name="Rectangle 2"/>
          <p:cNvSpPr>
            <a:spLocks noGrp="1" noRot="1" noChangeAspect="1" noTextEdit="1"/>
          </p:cNvSpPr>
          <p:nvPr>
            <p:ph type="sldImg"/>
          </p:nvPr>
        </p:nvSpPr>
        <p:spPr bwMode="auto">
          <a:noFill/>
          <a:ln>
            <a:solidFill>
              <a:srgbClr val="000000"/>
            </a:solidFill>
            <a:miter lim="800000"/>
            <a:headEnd/>
            <a:tailEnd/>
          </a:ln>
        </p:spPr>
      </p:sp>
      <p:sp>
        <p:nvSpPr>
          <p:cNvPr id="88473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5762" name="Rectangle 2"/>
          <p:cNvSpPr>
            <a:spLocks noGrp="1" noRot="1" noChangeAspect="1" noTextEdit="1"/>
          </p:cNvSpPr>
          <p:nvPr>
            <p:ph type="sldImg"/>
          </p:nvPr>
        </p:nvSpPr>
        <p:spPr bwMode="auto">
          <a:noFill/>
          <a:ln>
            <a:solidFill>
              <a:srgbClr val="000000"/>
            </a:solidFill>
            <a:miter lim="800000"/>
            <a:headEnd/>
            <a:tailEnd/>
          </a:ln>
        </p:spPr>
      </p:sp>
      <p:sp>
        <p:nvSpPr>
          <p:cNvPr id="88576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786" name="Rectangle 2"/>
          <p:cNvSpPr>
            <a:spLocks noGrp="1" noRot="1" noChangeAspect="1" noTextEdit="1"/>
          </p:cNvSpPr>
          <p:nvPr>
            <p:ph type="sldImg"/>
          </p:nvPr>
        </p:nvSpPr>
        <p:spPr bwMode="auto">
          <a:noFill/>
          <a:ln>
            <a:solidFill>
              <a:srgbClr val="000000"/>
            </a:solidFill>
            <a:miter lim="800000"/>
            <a:headEnd/>
            <a:tailEnd/>
          </a:ln>
        </p:spPr>
      </p:sp>
      <p:sp>
        <p:nvSpPr>
          <p:cNvPr id="88678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7810" name="Rectangle 2"/>
          <p:cNvSpPr>
            <a:spLocks noGrp="1" noRot="1" noChangeAspect="1" noTextEdit="1"/>
          </p:cNvSpPr>
          <p:nvPr>
            <p:ph type="sldImg"/>
          </p:nvPr>
        </p:nvSpPr>
        <p:spPr bwMode="auto">
          <a:noFill/>
          <a:ln>
            <a:solidFill>
              <a:srgbClr val="000000"/>
            </a:solidFill>
            <a:miter lim="800000"/>
            <a:headEnd/>
            <a:tailEnd/>
          </a:ln>
        </p:spPr>
      </p:sp>
      <p:sp>
        <p:nvSpPr>
          <p:cNvPr id="88781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8834" name="Rectangle 2"/>
          <p:cNvSpPr>
            <a:spLocks noGrp="1" noRot="1" noChangeAspect="1" noTextEdit="1"/>
          </p:cNvSpPr>
          <p:nvPr>
            <p:ph type="sldImg"/>
          </p:nvPr>
        </p:nvSpPr>
        <p:spPr bwMode="auto">
          <a:noFill/>
          <a:ln>
            <a:solidFill>
              <a:srgbClr val="000000"/>
            </a:solidFill>
            <a:miter lim="800000"/>
            <a:headEnd/>
            <a:tailEnd/>
          </a:ln>
        </p:spPr>
      </p:sp>
      <p:sp>
        <p:nvSpPr>
          <p:cNvPr id="88883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40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74240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449"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74445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19458"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9858" name="Rectangle 2"/>
          <p:cNvSpPr>
            <a:spLocks noGrp="1" noRot="1" noChangeAspect="1" noTextEdit="1"/>
          </p:cNvSpPr>
          <p:nvPr>
            <p:ph type="sldImg"/>
          </p:nvPr>
        </p:nvSpPr>
        <p:spPr bwMode="auto">
          <a:noFill/>
          <a:ln>
            <a:solidFill>
              <a:srgbClr val="000000"/>
            </a:solidFill>
            <a:miter lim="800000"/>
            <a:headEnd/>
            <a:tailEnd/>
          </a:ln>
        </p:spPr>
      </p:sp>
      <p:sp>
        <p:nvSpPr>
          <p:cNvPr id="88985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82" name="Rectangle 2"/>
          <p:cNvSpPr>
            <a:spLocks noGrp="1" noRot="1" noChangeAspect="1" noTextEdit="1"/>
          </p:cNvSpPr>
          <p:nvPr>
            <p:ph type="sldImg"/>
          </p:nvPr>
        </p:nvSpPr>
        <p:spPr bwMode="auto">
          <a:noFill/>
          <a:ln>
            <a:solidFill>
              <a:srgbClr val="000000"/>
            </a:solidFill>
            <a:miter lim="800000"/>
            <a:headEnd/>
            <a:tailEnd/>
          </a:ln>
        </p:spPr>
      </p:sp>
      <p:sp>
        <p:nvSpPr>
          <p:cNvPr id="89088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906" name="Rectangle 2"/>
          <p:cNvSpPr>
            <a:spLocks noGrp="1" noRot="1" noChangeAspect="1" noTextEdit="1"/>
          </p:cNvSpPr>
          <p:nvPr>
            <p:ph type="sldImg"/>
          </p:nvPr>
        </p:nvSpPr>
        <p:spPr bwMode="auto">
          <a:noFill/>
          <a:ln>
            <a:solidFill>
              <a:srgbClr val="000000"/>
            </a:solidFill>
            <a:miter lim="800000"/>
            <a:headEnd/>
            <a:tailEnd/>
          </a:ln>
        </p:spPr>
      </p:sp>
      <p:sp>
        <p:nvSpPr>
          <p:cNvPr id="89190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2930" name="Rectangle 2"/>
          <p:cNvSpPr>
            <a:spLocks noGrp="1" noRot="1" noChangeAspect="1" noTextEdit="1"/>
          </p:cNvSpPr>
          <p:nvPr>
            <p:ph type="sldImg"/>
          </p:nvPr>
        </p:nvSpPr>
        <p:spPr bwMode="auto">
          <a:noFill/>
          <a:ln>
            <a:solidFill>
              <a:srgbClr val="000000"/>
            </a:solidFill>
            <a:miter lim="800000"/>
            <a:headEnd/>
            <a:tailEnd/>
          </a:ln>
        </p:spPr>
      </p:sp>
      <p:sp>
        <p:nvSpPr>
          <p:cNvPr id="89293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p:cNvSpPr>
            <a:spLocks noGrp="1" noRot="1" noChangeAspect="1" noTextEdit="1"/>
          </p:cNvSpPr>
          <p:nvPr>
            <p:ph type="sldImg"/>
          </p:nvPr>
        </p:nvSpPr>
        <p:spPr bwMode="auto">
          <a:noFill/>
          <a:ln>
            <a:solidFill>
              <a:srgbClr val="000000"/>
            </a:solidFill>
            <a:miter lim="800000"/>
            <a:headEnd/>
            <a:tailEnd/>
          </a:ln>
        </p:spPr>
      </p:sp>
      <p:sp>
        <p:nvSpPr>
          <p:cNvPr id="89395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4978" name="Rectangle 2"/>
          <p:cNvSpPr>
            <a:spLocks noGrp="1" noRot="1" noChangeAspect="1" noTextEdit="1"/>
          </p:cNvSpPr>
          <p:nvPr>
            <p:ph type="sldImg"/>
          </p:nvPr>
        </p:nvSpPr>
        <p:spPr bwMode="auto">
          <a:noFill/>
          <a:ln>
            <a:solidFill>
              <a:srgbClr val="000000"/>
            </a:solidFill>
            <a:miter lim="800000"/>
            <a:headEnd/>
            <a:tailEnd/>
          </a:ln>
        </p:spPr>
      </p:sp>
      <p:sp>
        <p:nvSpPr>
          <p:cNvPr id="89497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6002" name="Rectangle 2"/>
          <p:cNvSpPr>
            <a:spLocks noGrp="1" noRot="1" noChangeAspect="1" noTextEdit="1"/>
          </p:cNvSpPr>
          <p:nvPr>
            <p:ph type="sldImg"/>
          </p:nvPr>
        </p:nvSpPr>
        <p:spPr bwMode="auto">
          <a:noFill/>
          <a:ln>
            <a:solidFill>
              <a:srgbClr val="000000"/>
            </a:solidFill>
            <a:miter lim="800000"/>
            <a:headEnd/>
            <a:tailEnd/>
          </a:ln>
        </p:spPr>
      </p:sp>
      <p:sp>
        <p:nvSpPr>
          <p:cNvPr id="89600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7026" name="Rectangle 2"/>
          <p:cNvSpPr>
            <a:spLocks noGrp="1" noRot="1" noChangeAspect="1" noTextEdit="1"/>
          </p:cNvSpPr>
          <p:nvPr>
            <p:ph type="sldImg"/>
          </p:nvPr>
        </p:nvSpPr>
        <p:spPr bwMode="auto">
          <a:noFill/>
          <a:ln>
            <a:solidFill>
              <a:srgbClr val="000000"/>
            </a:solidFill>
            <a:miter lim="800000"/>
            <a:headEnd/>
            <a:tailEnd/>
          </a:ln>
        </p:spPr>
      </p:sp>
      <p:sp>
        <p:nvSpPr>
          <p:cNvPr id="89702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8050" name="Rectangle 2"/>
          <p:cNvSpPr>
            <a:spLocks noGrp="1" noRot="1" noChangeAspect="1" noTextEdit="1"/>
          </p:cNvSpPr>
          <p:nvPr>
            <p:ph type="sldImg"/>
          </p:nvPr>
        </p:nvSpPr>
        <p:spPr bwMode="auto">
          <a:noFill/>
          <a:ln>
            <a:solidFill>
              <a:srgbClr val="000000"/>
            </a:solidFill>
            <a:miter lim="800000"/>
            <a:headEnd/>
            <a:tailEnd/>
          </a:ln>
        </p:spPr>
      </p:sp>
      <p:sp>
        <p:nvSpPr>
          <p:cNvPr id="89805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9074" name="Rectangle 2"/>
          <p:cNvSpPr>
            <a:spLocks noGrp="1" noRot="1" noChangeAspect="1" noTextEdit="1"/>
          </p:cNvSpPr>
          <p:nvPr>
            <p:ph type="sldImg"/>
          </p:nvPr>
        </p:nvSpPr>
        <p:spPr bwMode="auto">
          <a:noFill/>
          <a:ln>
            <a:solidFill>
              <a:srgbClr val="000000"/>
            </a:solidFill>
            <a:miter lim="800000"/>
            <a:headEnd/>
            <a:tailEnd/>
          </a:ln>
        </p:spPr>
      </p:sp>
      <p:sp>
        <p:nvSpPr>
          <p:cNvPr id="89907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p:cNvSpPr>
            <a:spLocks noGrp="1" noRot="1" noChangeAspect="1" noTextEdit="1"/>
          </p:cNvSpPr>
          <p:nvPr>
            <p:ph type="sldImg"/>
          </p:nvPr>
        </p:nvSpPr>
        <p:spPr bwMode="auto">
          <a:noFill/>
          <a:ln>
            <a:solidFill>
              <a:srgbClr val="000000"/>
            </a:solidFill>
            <a:miter lim="800000"/>
            <a:headEnd/>
            <a:tailEnd/>
          </a:ln>
        </p:spPr>
      </p:sp>
      <p:sp>
        <p:nvSpPr>
          <p:cNvPr id="86118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Rot="1" noChangeAspect="1" noTextEdit="1"/>
          </p:cNvSpPr>
          <p:nvPr>
            <p:ph type="sldImg"/>
          </p:nvPr>
        </p:nvSpPr>
        <p:spPr bwMode="auto">
          <a:noFill/>
          <a:ln>
            <a:solidFill>
              <a:srgbClr val="000000"/>
            </a:solidFill>
            <a:miter lim="800000"/>
            <a:headEnd/>
            <a:tailEnd/>
          </a:ln>
        </p:spPr>
      </p:sp>
      <p:sp>
        <p:nvSpPr>
          <p:cNvPr id="90009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22" name="Rectangle 2"/>
          <p:cNvSpPr>
            <a:spLocks noGrp="1" noRot="1" noChangeAspect="1" noTextEdit="1"/>
          </p:cNvSpPr>
          <p:nvPr>
            <p:ph type="sldImg"/>
          </p:nvPr>
        </p:nvSpPr>
        <p:spPr bwMode="auto">
          <a:noFill/>
          <a:ln>
            <a:solidFill>
              <a:srgbClr val="000000"/>
            </a:solidFill>
            <a:miter lim="800000"/>
            <a:headEnd/>
            <a:tailEnd/>
          </a:ln>
        </p:spPr>
      </p:sp>
      <p:sp>
        <p:nvSpPr>
          <p:cNvPr id="90112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2146" name="Rectangle 2"/>
          <p:cNvSpPr>
            <a:spLocks noGrp="1" noRot="1" noChangeAspect="1" noTextEdit="1"/>
          </p:cNvSpPr>
          <p:nvPr>
            <p:ph type="sldImg"/>
          </p:nvPr>
        </p:nvSpPr>
        <p:spPr bwMode="auto">
          <a:noFill/>
          <a:ln>
            <a:solidFill>
              <a:srgbClr val="000000"/>
            </a:solidFill>
            <a:miter lim="800000"/>
            <a:headEnd/>
            <a:tailEnd/>
          </a:ln>
        </p:spPr>
      </p:sp>
      <p:sp>
        <p:nvSpPr>
          <p:cNvPr id="90214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3170" name="Rectangle 2"/>
          <p:cNvSpPr>
            <a:spLocks noGrp="1" noRot="1" noChangeAspect="1" noTextEdit="1"/>
          </p:cNvSpPr>
          <p:nvPr>
            <p:ph type="sldImg"/>
          </p:nvPr>
        </p:nvSpPr>
        <p:spPr bwMode="auto">
          <a:noFill/>
          <a:ln>
            <a:solidFill>
              <a:srgbClr val="000000"/>
            </a:solidFill>
            <a:miter lim="800000"/>
            <a:headEnd/>
            <a:tailEnd/>
          </a:ln>
        </p:spPr>
      </p:sp>
      <p:sp>
        <p:nvSpPr>
          <p:cNvPr id="90317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4194" name="Rectangle 2"/>
          <p:cNvSpPr>
            <a:spLocks noGrp="1" noRot="1" noChangeAspect="1" noTextEdit="1"/>
          </p:cNvSpPr>
          <p:nvPr>
            <p:ph type="sldImg"/>
          </p:nvPr>
        </p:nvSpPr>
        <p:spPr bwMode="auto">
          <a:noFill/>
          <a:ln>
            <a:solidFill>
              <a:srgbClr val="000000"/>
            </a:solidFill>
            <a:miter lim="800000"/>
            <a:headEnd/>
            <a:tailEnd/>
          </a:ln>
        </p:spPr>
      </p:sp>
      <p:sp>
        <p:nvSpPr>
          <p:cNvPr id="90419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5218" name="Rectangle 2"/>
          <p:cNvSpPr>
            <a:spLocks noGrp="1" noRot="1" noChangeAspect="1" noTextEdit="1"/>
          </p:cNvSpPr>
          <p:nvPr>
            <p:ph type="sldImg"/>
          </p:nvPr>
        </p:nvSpPr>
        <p:spPr bwMode="auto">
          <a:noFill/>
          <a:ln>
            <a:solidFill>
              <a:srgbClr val="000000"/>
            </a:solidFill>
            <a:miter lim="800000"/>
            <a:headEnd/>
            <a:tailEnd/>
          </a:ln>
        </p:spPr>
      </p:sp>
      <p:sp>
        <p:nvSpPr>
          <p:cNvPr id="90521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6242" name="Rectangle 2"/>
          <p:cNvSpPr>
            <a:spLocks noGrp="1" noRot="1" noChangeAspect="1" noTextEdit="1"/>
          </p:cNvSpPr>
          <p:nvPr>
            <p:ph type="sldImg"/>
          </p:nvPr>
        </p:nvSpPr>
        <p:spPr bwMode="auto">
          <a:noFill/>
          <a:ln>
            <a:solidFill>
              <a:srgbClr val="000000"/>
            </a:solidFill>
            <a:miter lim="800000"/>
            <a:headEnd/>
            <a:tailEnd/>
          </a:ln>
        </p:spPr>
      </p:sp>
      <p:sp>
        <p:nvSpPr>
          <p:cNvPr id="90624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7266" name="Rectangle 2"/>
          <p:cNvSpPr>
            <a:spLocks noGrp="1" noRot="1" noChangeAspect="1" noTextEdit="1"/>
          </p:cNvSpPr>
          <p:nvPr>
            <p:ph type="sldImg"/>
          </p:nvPr>
        </p:nvSpPr>
        <p:spPr bwMode="auto">
          <a:noFill/>
          <a:ln>
            <a:solidFill>
              <a:srgbClr val="000000"/>
            </a:solidFill>
            <a:miter lim="800000"/>
            <a:headEnd/>
            <a:tailEnd/>
          </a:ln>
        </p:spPr>
      </p:sp>
      <p:sp>
        <p:nvSpPr>
          <p:cNvPr id="90726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8290" name="Rectangle 2"/>
          <p:cNvSpPr>
            <a:spLocks noGrp="1" noRot="1" noChangeAspect="1" noTextEdit="1"/>
          </p:cNvSpPr>
          <p:nvPr>
            <p:ph type="sldImg"/>
          </p:nvPr>
        </p:nvSpPr>
        <p:spPr bwMode="auto">
          <a:noFill/>
          <a:ln>
            <a:solidFill>
              <a:srgbClr val="000000"/>
            </a:solidFill>
            <a:miter lim="800000"/>
            <a:headEnd/>
            <a:tailEnd/>
          </a:ln>
        </p:spPr>
      </p:sp>
      <p:sp>
        <p:nvSpPr>
          <p:cNvPr id="90829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9314" name="Rectangle 2"/>
          <p:cNvSpPr>
            <a:spLocks noGrp="1" noRot="1" noChangeAspect="1" noTextEdit="1"/>
          </p:cNvSpPr>
          <p:nvPr>
            <p:ph type="sldImg"/>
          </p:nvPr>
        </p:nvSpPr>
        <p:spPr bwMode="auto">
          <a:noFill/>
          <a:ln>
            <a:solidFill>
              <a:srgbClr val="000000"/>
            </a:solidFill>
            <a:miter lim="800000"/>
            <a:headEnd/>
            <a:tailEnd/>
          </a:ln>
        </p:spPr>
      </p:sp>
      <p:sp>
        <p:nvSpPr>
          <p:cNvPr id="90931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2210" name="Rectangle 2"/>
          <p:cNvSpPr>
            <a:spLocks noGrp="1" noRot="1" noChangeAspect="1" noTextEdit="1"/>
          </p:cNvSpPr>
          <p:nvPr>
            <p:ph type="sldImg"/>
          </p:nvPr>
        </p:nvSpPr>
        <p:spPr bwMode="auto">
          <a:noFill/>
          <a:ln>
            <a:solidFill>
              <a:srgbClr val="000000"/>
            </a:solidFill>
            <a:miter lim="800000"/>
            <a:headEnd/>
            <a:tailEnd/>
          </a:ln>
        </p:spPr>
      </p:sp>
      <p:sp>
        <p:nvSpPr>
          <p:cNvPr id="86221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0338" name="Rectangle 2"/>
          <p:cNvSpPr>
            <a:spLocks noGrp="1" noRot="1" noChangeAspect="1" noTextEdit="1"/>
          </p:cNvSpPr>
          <p:nvPr>
            <p:ph type="sldImg"/>
          </p:nvPr>
        </p:nvSpPr>
        <p:spPr bwMode="auto">
          <a:noFill/>
          <a:ln>
            <a:solidFill>
              <a:srgbClr val="000000"/>
            </a:solidFill>
            <a:miter lim="800000"/>
            <a:headEnd/>
            <a:tailEnd/>
          </a:ln>
        </p:spPr>
      </p:sp>
      <p:sp>
        <p:nvSpPr>
          <p:cNvPr id="91033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62" name="Rectangle 2"/>
          <p:cNvSpPr>
            <a:spLocks noGrp="1" noRot="1" noChangeAspect="1" noTextEdit="1"/>
          </p:cNvSpPr>
          <p:nvPr>
            <p:ph type="sldImg"/>
          </p:nvPr>
        </p:nvSpPr>
        <p:spPr bwMode="auto">
          <a:noFill/>
          <a:ln>
            <a:solidFill>
              <a:srgbClr val="000000"/>
            </a:solidFill>
            <a:miter lim="800000"/>
            <a:headEnd/>
            <a:tailEnd/>
          </a:ln>
        </p:spPr>
      </p:sp>
      <p:sp>
        <p:nvSpPr>
          <p:cNvPr id="91136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386" name="Rectangle 2"/>
          <p:cNvSpPr>
            <a:spLocks noGrp="1" noRot="1" noChangeAspect="1" noTextEdit="1"/>
          </p:cNvSpPr>
          <p:nvPr>
            <p:ph type="sldImg"/>
          </p:nvPr>
        </p:nvSpPr>
        <p:spPr bwMode="auto">
          <a:noFill/>
          <a:ln>
            <a:solidFill>
              <a:srgbClr val="000000"/>
            </a:solidFill>
            <a:miter lim="800000"/>
            <a:headEnd/>
            <a:tailEnd/>
          </a:ln>
        </p:spPr>
      </p:sp>
      <p:sp>
        <p:nvSpPr>
          <p:cNvPr id="91238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49"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770050"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3410" name="Rectangle 2"/>
          <p:cNvSpPr>
            <a:spLocks noGrp="1" noRot="1" noChangeAspect="1" noTextEdit="1"/>
          </p:cNvSpPr>
          <p:nvPr>
            <p:ph type="sldImg"/>
          </p:nvPr>
        </p:nvSpPr>
        <p:spPr bwMode="auto">
          <a:noFill/>
          <a:ln>
            <a:solidFill>
              <a:srgbClr val="000000"/>
            </a:solidFill>
            <a:miter lim="800000"/>
            <a:headEnd/>
            <a:tailEnd/>
          </a:ln>
        </p:spPr>
      </p:sp>
      <p:sp>
        <p:nvSpPr>
          <p:cNvPr id="91341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4434" name="Rectangle 2"/>
          <p:cNvSpPr>
            <a:spLocks noGrp="1" noRot="1" noChangeAspect="1" noTextEdit="1"/>
          </p:cNvSpPr>
          <p:nvPr>
            <p:ph type="sldImg"/>
          </p:nvPr>
        </p:nvSpPr>
        <p:spPr bwMode="auto">
          <a:noFill/>
          <a:ln>
            <a:solidFill>
              <a:srgbClr val="000000"/>
            </a:solidFill>
            <a:miter lim="800000"/>
            <a:headEnd/>
            <a:tailEnd/>
          </a:ln>
        </p:spPr>
      </p:sp>
      <p:sp>
        <p:nvSpPr>
          <p:cNvPr id="91443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5458" name="Rectangle 2"/>
          <p:cNvSpPr>
            <a:spLocks noGrp="1" noRot="1" noChangeAspect="1" noTextEdit="1"/>
          </p:cNvSpPr>
          <p:nvPr>
            <p:ph type="sldImg"/>
          </p:nvPr>
        </p:nvSpPr>
        <p:spPr bwMode="auto">
          <a:noFill/>
          <a:ln>
            <a:solidFill>
              <a:srgbClr val="000000"/>
            </a:solidFill>
            <a:miter lim="800000"/>
            <a:headEnd/>
            <a:tailEnd/>
          </a:ln>
        </p:spPr>
      </p:sp>
      <p:sp>
        <p:nvSpPr>
          <p:cNvPr id="91545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6482" name="Rectangle 2"/>
          <p:cNvSpPr>
            <a:spLocks noGrp="1" noRot="1" noChangeAspect="1" noTextEdit="1"/>
          </p:cNvSpPr>
          <p:nvPr>
            <p:ph type="sldImg"/>
          </p:nvPr>
        </p:nvSpPr>
        <p:spPr bwMode="auto">
          <a:noFill/>
          <a:ln>
            <a:solidFill>
              <a:srgbClr val="000000"/>
            </a:solidFill>
            <a:miter lim="800000"/>
            <a:headEnd/>
            <a:tailEnd/>
          </a:ln>
        </p:spPr>
      </p:sp>
      <p:sp>
        <p:nvSpPr>
          <p:cNvPr id="91648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7506" name="Rectangle 2"/>
          <p:cNvSpPr>
            <a:spLocks noGrp="1" noRot="1" noChangeAspect="1" noTextEdit="1"/>
          </p:cNvSpPr>
          <p:nvPr>
            <p:ph type="sldImg"/>
          </p:nvPr>
        </p:nvSpPr>
        <p:spPr bwMode="auto">
          <a:noFill/>
          <a:ln>
            <a:solidFill>
              <a:srgbClr val="000000"/>
            </a:solidFill>
            <a:miter lim="800000"/>
            <a:headEnd/>
            <a:tailEnd/>
          </a:ln>
        </p:spPr>
      </p:sp>
      <p:sp>
        <p:nvSpPr>
          <p:cNvPr id="91750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530" name="Rectangle 2"/>
          <p:cNvSpPr>
            <a:spLocks noGrp="1" noRot="1" noChangeAspect="1" noTextEdit="1"/>
          </p:cNvSpPr>
          <p:nvPr>
            <p:ph type="sldImg"/>
          </p:nvPr>
        </p:nvSpPr>
        <p:spPr bwMode="auto">
          <a:noFill/>
          <a:ln>
            <a:solidFill>
              <a:srgbClr val="000000"/>
            </a:solidFill>
            <a:miter lim="800000"/>
            <a:headEnd/>
            <a:tailEnd/>
          </a:ln>
        </p:spPr>
      </p:sp>
      <p:sp>
        <p:nvSpPr>
          <p:cNvPr id="91853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3234" name="Rectangle 2"/>
          <p:cNvSpPr>
            <a:spLocks noGrp="1" noRot="1" noChangeAspect="1" noTextEdit="1"/>
          </p:cNvSpPr>
          <p:nvPr>
            <p:ph type="sldImg"/>
          </p:nvPr>
        </p:nvSpPr>
        <p:spPr bwMode="auto">
          <a:noFill/>
          <a:ln>
            <a:solidFill>
              <a:srgbClr val="000000"/>
            </a:solidFill>
            <a:miter lim="800000"/>
            <a:headEnd/>
            <a:tailEnd/>
          </a:ln>
        </p:spPr>
      </p:sp>
      <p:sp>
        <p:nvSpPr>
          <p:cNvPr id="86323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9554" name="Rectangle 2"/>
          <p:cNvSpPr>
            <a:spLocks noGrp="1" noRot="1" noChangeAspect="1" noTextEdit="1"/>
          </p:cNvSpPr>
          <p:nvPr>
            <p:ph type="sldImg"/>
          </p:nvPr>
        </p:nvSpPr>
        <p:spPr bwMode="auto">
          <a:noFill/>
          <a:ln>
            <a:solidFill>
              <a:srgbClr val="000000"/>
            </a:solidFill>
            <a:miter lim="800000"/>
            <a:headEnd/>
            <a:tailEnd/>
          </a:ln>
        </p:spPr>
      </p:sp>
      <p:sp>
        <p:nvSpPr>
          <p:cNvPr id="91955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578" name="Rectangle 2"/>
          <p:cNvSpPr>
            <a:spLocks noGrp="1" noRot="1" noChangeAspect="1" noTextEdit="1"/>
          </p:cNvSpPr>
          <p:nvPr>
            <p:ph type="sldImg"/>
          </p:nvPr>
        </p:nvSpPr>
        <p:spPr bwMode="auto">
          <a:noFill/>
          <a:ln>
            <a:solidFill>
              <a:srgbClr val="000000"/>
            </a:solidFill>
            <a:miter lim="800000"/>
            <a:headEnd/>
            <a:tailEnd/>
          </a:ln>
        </p:spPr>
      </p:sp>
      <p:sp>
        <p:nvSpPr>
          <p:cNvPr id="92057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02" name="Rectangle 2"/>
          <p:cNvSpPr>
            <a:spLocks noGrp="1" noRot="1" noChangeAspect="1" noTextEdit="1"/>
          </p:cNvSpPr>
          <p:nvPr>
            <p:ph type="sldImg"/>
          </p:nvPr>
        </p:nvSpPr>
        <p:spPr bwMode="auto">
          <a:noFill/>
          <a:ln>
            <a:solidFill>
              <a:srgbClr val="000000"/>
            </a:solidFill>
            <a:miter lim="800000"/>
            <a:headEnd/>
            <a:tailEnd/>
          </a:ln>
        </p:spPr>
      </p:sp>
      <p:sp>
        <p:nvSpPr>
          <p:cNvPr id="92160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626" name="Rectangle 2"/>
          <p:cNvSpPr>
            <a:spLocks noGrp="1" noRot="1" noChangeAspect="1" noTextEdit="1"/>
          </p:cNvSpPr>
          <p:nvPr>
            <p:ph type="sldImg"/>
          </p:nvPr>
        </p:nvSpPr>
        <p:spPr bwMode="auto">
          <a:noFill/>
          <a:ln>
            <a:solidFill>
              <a:srgbClr val="000000"/>
            </a:solidFill>
            <a:miter lim="800000"/>
            <a:headEnd/>
            <a:tailEnd/>
          </a:ln>
        </p:spPr>
      </p:sp>
      <p:sp>
        <p:nvSpPr>
          <p:cNvPr id="92262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650" name="Rectangle 2"/>
          <p:cNvSpPr>
            <a:spLocks noGrp="1" noRot="1" noChangeAspect="1" noTextEdit="1"/>
          </p:cNvSpPr>
          <p:nvPr>
            <p:ph type="sldImg"/>
          </p:nvPr>
        </p:nvSpPr>
        <p:spPr bwMode="auto">
          <a:noFill/>
          <a:ln>
            <a:solidFill>
              <a:srgbClr val="000000"/>
            </a:solidFill>
            <a:miter lim="800000"/>
            <a:headEnd/>
            <a:tailEnd/>
          </a:ln>
        </p:spPr>
      </p:sp>
      <p:sp>
        <p:nvSpPr>
          <p:cNvPr id="92365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674" name="Rectangle 2"/>
          <p:cNvSpPr>
            <a:spLocks noGrp="1" noRot="1" noChangeAspect="1" noTextEdit="1"/>
          </p:cNvSpPr>
          <p:nvPr>
            <p:ph type="sldImg"/>
          </p:nvPr>
        </p:nvSpPr>
        <p:spPr bwMode="auto">
          <a:noFill/>
          <a:ln>
            <a:solidFill>
              <a:srgbClr val="000000"/>
            </a:solidFill>
            <a:miter lim="800000"/>
            <a:headEnd/>
            <a:tailEnd/>
          </a:ln>
        </p:spPr>
      </p:sp>
      <p:sp>
        <p:nvSpPr>
          <p:cNvPr id="92467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5698" name="Rectangle 2"/>
          <p:cNvSpPr>
            <a:spLocks noGrp="1" noRot="1" noChangeAspect="1" noTextEdit="1"/>
          </p:cNvSpPr>
          <p:nvPr>
            <p:ph type="sldImg"/>
          </p:nvPr>
        </p:nvSpPr>
        <p:spPr bwMode="auto">
          <a:noFill/>
          <a:ln>
            <a:solidFill>
              <a:srgbClr val="000000"/>
            </a:solidFill>
            <a:miter lim="800000"/>
            <a:headEnd/>
            <a:tailEnd/>
          </a:ln>
        </p:spPr>
      </p:sp>
      <p:sp>
        <p:nvSpPr>
          <p:cNvPr id="92569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722" name="Rectangle 2"/>
          <p:cNvSpPr>
            <a:spLocks noGrp="1" noRot="1" noChangeAspect="1" noTextEdit="1"/>
          </p:cNvSpPr>
          <p:nvPr>
            <p:ph type="sldImg"/>
          </p:nvPr>
        </p:nvSpPr>
        <p:spPr bwMode="auto">
          <a:noFill/>
          <a:ln>
            <a:solidFill>
              <a:srgbClr val="000000"/>
            </a:solidFill>
            <a:miter lim="800000"/>
            <a:headEnd/>
            <a:tailEnd/>
          </a:ln>
        </p:spPr>
      </p:sp>
      <p:sp>
        <p:nvSpPr>
          <p:cNvPr id="92672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7746" name="Rectangle 2"/>
          <p:cNvSpPr>
            <a:spLocks noGrp="1" noRot="1" noChangeAspect="1" noTextEdit="1"/>
          </p:cNvSpPr>
          <p:nvPr>
            <p:ph type="sldImg"/>
          </p:nvPr>
        </p:nvSpPr>
        <p:spPr bwMode="auto">
          <a:noFill/>
          <a:ln>
            <a:solidFill>
              <a:srgbClr val="000000"/>
            </a:solidFill>
            <a:miter lim="800000"/>
            <a:headEnd/>
            <a:tailEnd/>
          </a:ln>
        </p:spPr>
      </p:sp>
      <p:sp>
        <p:nvSpPr>
          <p:cNvPr id="92774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8770" name="Rectangle 2"/>
          <p:cNvSpPr>
            <a:spLocks noGrp="1" noRot="1" noChangeAspect="1" noTextEdit="1"/>
          </p:cNvSpPr>
          <p:nvPr>
            <p:ph type="sldImg"/>
          </p:nvPr>
        </p:nvSpPr>
        <p:spPr bwMode="auto">
          <a:noFill/>
          <a:ln>
            <a:solidFill>
              <a:srgbClr val="000000"/>
            </a:solidFill>
            <a:miter lim="800000"/>
            <a:headEnd/>
            <a:tailEnd/>
          </a:ln>
        </p:spPr>
      </p:sp>
      <p:sp>
        <p:nvSpPr>
          <p:cNvPr id="92877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4258" name="Rectangle 2"/>
          <p:cNvSpPr>
            <a:spLocks noGrp="1" noRot="1" noChangeAspect="1" noTextEdit="1"/>
          </p:cNvSpPr>
          <p:nvPr>
            <p:ph type="sldImg"/>
          </p:nvPr>
        </p:nvSpPr>
        <p:spPr bwMode="auto">
          <a:noFill/>
          <a:ln>
            <a:solidFill>
              <a:srgbClr val="000000"/>
            </a:solidFill>
            <a:miter lim="800000"/>
            <a:headEnd/>
            <a:tailEnd/>
          </a:ln>
        </p:spPr>
      </p:sp>
      <p:sp>
        <p:nvSpPr>
          <p:cNvPr id="86425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9794" name="Rectangle 2"/>
          <p:cNvSpPr>
            <a:spLocks noGrp="1" noRot="1" noChangeAspect="1" noTextEdit="1"/>
          </p:cNvSpPr>
          <p:nvPr>
            <p:ph type="sldImg"/>
          </p:nvPr>
        </p:nvSpPr>
        <p:spPr bwMode="auto">
          <a:noFill/>
          <a:ln>
            <a:solidFill>
              <a:srgbClr val="000000"/>
            </a:solidFill>
            <a:miter lim="800000"/>
            <a:headEnd/>
            <a:tailEnd/>
          </a:ln>
        </p:spPr>
      </p:sp>
      <p:sp>
        <p:nvSpPr>
          <p:cNvPr id="92979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0818" name="Rectangle 2"/>
          <p:cNvSpPr>
            <a:spLocks noGrp="1" noRot="1" noChangeAspect="1" noTextEdit="1"/>
          </p:cNvSpPr>
          <p:nvPr>
            <p:ph type="sldImg"/>
          </p:nvPr>
        </p:nvSpPr>
        <p:spPr bwMode="auto">
          <a:noFill/>
          <a:ln>
            <a:solidFill>
              <a:srgbClr val="000000"/>
            </a:solidFill>
            <a:miter lim="800000"/>
            <a:headEnd/>
            <a:tailEnd/>
          </a:ln>
        </p:spPr>
      </p:sp>
      <p:sp>
        <p:nvSpPr>
          <p:cNvPr id="93081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42" name="Rectangle 2"/>
          <p:cNvSpPr>
            <a:spLocks noGrp="1" noRot="1" noChangeAspect="1" noTextEdit="1"/>
          </p:cNvSpPr>
          <p:nvPr>
            <p:ph type="sldImg"/>
          </p:nvPr>
        </p:nvSpPr>
        <p:spPr bwMode="auto">
          <a:noFill/>
          <a:ln>
            <a:solidFill>
              <a:srgbClr val="000000"/>
            </a:solidFill>
            <a:miter lim="800000"/>
            <a:headEnd/>
            <a:tailEnd/>
          </a:ln>
        </p:spPr>
      </p:sp>
      <p:sp>
        <p:nvSpPr>
          <p:cNvPr id="93184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866" name="Rectangle 2"/>
          <p:cNvSpPr>
            <a:spLocks noGrp="1" noRot="1" noChangeAspect="1" noTextEdit="1"/>
          </p:cNvSpPr>
          <p:nvPr>
            <p:ph type="sldImg"/>
          </p:nvPr>
        </p:nvSpPr>
        <p:spPr bwMode="auto">
          <a:noFill/>
          <a:ln>
            <a:solidFill>
              <a:srgbClr val="000000"/>
            </a:solidFill>
            <a:miter lim="800000"/>
            <a:headEnd/>
            <a:tailEnd/>
          </a:ln>
        </p:spPr>
      </p:sp>
      <p:sp>
        <p:nvSpPr>
          <p:cNvPr id="93286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890" name="Rectangle 2"/>
          <p:cNvSpPr>
            <a:spLocks noGrp="1" noRot="1" noChangeAspect="1" noTextEdit="1"/>
          </p:cNvSpPr>
          <p:nvPr>
            <p:ph type="sldImg"/>
          </p:nvPr>
        </p:nvSpPr>
        <p:spPr bwMode="auto">
          <a:noFill/>
          <a:ln>
            <a:solidFill>
              <a:srgbClr val="000000"/>
            </a:solidFill>
            <a:miter lim="800000"/>
            <a:headEnd/>
            <a:tailEnd/>
          </a:ln>
        </p:spPr>
      </p:sp>
      <p:sp>
        <p:nvSpPr>
          <p:cNvPr id="93389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4914" name="Rectangle 2"/>
          <p:cNvSpPr>
            <a:spLocks noGrp="1" noRot="1" noChangeAspect="1" noTextEdit="1"/>
          </p:cNvSpPr>
          <p:nvPr>
            <p:ph type="sldImg"/>
          </p:nvPr>
        </p:nvSpPr>
        <p:spPr bwMode="auto">
          <a:noFill/>
          <a:ln>
            <a:solidFill>
              <a:srgbClr val="000000"/>
            </a:solidFill>
            <a:miter lim="800000"/>
            <a:headEnd/>
            <a:tailEnd/>
          </a:ln>
        </p:spPr>
      </p:sp>
      <p:sp>
        <p:nvSpPr>
          <p:cNvPr id="93491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5938" name="Rectangle 2"/>
          <p:cNvSpPr>
            <a:spLocks noGrp="1" noRot="1" noChangeAspect="1" noTextEdit="1"/>
          </p:cNvSpPr>
          <p:nvPr>
            <p:ph type="sldImg"/>
          </p:nvPr>
        </p:nvSpPr>
        <p:spPr bwMode="auto">
          <a:noFill/>
          <a:ln>
            <a:solidFill>
              <a:srgbClr val="000000"/>
            </a:solidFill>
            <a:miter lim="800000"/>
            <a:headEnd/>
            <a:tailEnd/>
          </a:ln>
        </p:spPr>
      </p:sp>
      <p:sp>
        <p:nvSpPr>
          <p:cNvPr id="93593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6962" name="Rectangle 2"/>
          <p:cNvSpPr>
            <a:spLocks noGrp="1" noRot="1" noChangeAspect="1" noTextEdit="1"/>
          </p:cNvSpPr>
          <p:nvPr>
            <p:ph type="sldImg"/>
          </p:nvPr>
        </p:nvSpPr>
        <p:spPr bwMode="auto">
          <a:noFill/>
          <a:ln>
            <a:solidFill>
              <a:srgbClr val="000000"/>
            </a:solidFill>
            <a:miter lim="800000"/>
            <a:headEnd/>
            <a:tailEnd/>
          </a:ln>
        </p:spPr>
      </p:sp>
      <p:sp>
        <p:nvSpPr>
          <p:cNvPr id="93696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986" name="Rectangle 2"/>
          <p:cNvSpPr>
            <a:spLocks noGrp="1" noRot="1" noChangeAspect="1" noTextEdit="1"/>
          </p:cNvSpPr>
          <p:nvPr>
            <p:ph type="sldImg"/>
          </p:nvPr>
        </p:nvSpPr>
        <p:spPr bwMode="auto">
          <a:noFill/>
          <a:ln>
            <a:solidFill>
              <a:srgbClr val="000000"/>
            </a:solidFill>
            <a:miter lim="800000"/>
            <a:headEnd/>
            <a:tailEnd/>
          </a:ln>
        </p:spPr>
      </p:sp>
      <p:sp>
        <p:nvSpPr>
          <p:cNvPr id="93798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9010" name="Rectangle 2"/>
          <p:cNvSpPr>
            <a:spLocks noGrp="1" noRot="1" noChangeAspect="1" noTextEdit="1"/>
          </p:cNvSpPr>
          <p:nvPr>
            <p:ph type="sldImg"/>
          </p:nvPr>
        </p:nvSpPr>
        <p:spPr bwMode="auto">
          <a:noFill/>
          <a:ln>
            <a:solidFill>
              <a:srgbClr val="000000"/>
            </a:solidFill>
            <a:miter lim="800000"/>
            <a:headEnd/>
            <a:tailEnd/>
          </a:ln>
        </p:spPr>
      </p:sp>
      <p:sp>
        <p:nvSpPr>
          <p:cNvPr id="93901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282" name="Rectangle 2"/>
          <p:cNvSpPr>
            <a:spLocks noGrp="1" noRot="1" noChangeAspect="1" noTextEdit="1"/>
          </p:cNvSpPr>
          <p:nvPr>
            <p:ph type="sldImg"/>
          </p:nvPr>
        </p:nvSpPr>
        <p:spPr bwMode="auto">
          <a:noFill/>
          <a:ln>
            <a:solidFill>
              <a:srgbClr val="000000"/>
            </a:solidFill>
            <a:miter lim="800000"/>
            <a:headEnd/>
            <a:tailEnd/>
          </a:ln>
        </p:spPr>
      </p:sp>
      <p:sp>
        <p:nvSpPr>
          <p:cNvPr id="86528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0034" name="Rectangle 2"/>
          <p:cNvSpPr>
            <a:spLocks noGrp="1" noRot="1" noChangeAspect="1" noTextEdit="1"/>
          </p:cNvSpPr>
          <p:nvPr>
            <p:ph type="sldImg"/>
          </p:nvPr>
        </p:nvSpPr>
        <p:spPr bwMode="auto">
          <a:noFill/>
          <a:ln>
            <a:solidFill>
              <a:srgbClr val="000000"/>
            </a:solidFill>
            <a:miter lim="800000"/>
            <a:headEnd/>
            <a:tailEnd/>
          </a:ln>
        </p:spPr>
      </p:sp>
      <p:sp>
        <p:nvSpPr>
          <p:cNvPr id="94003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1058" name="Rectangle 2"/>
          <p:cNvSpPr>
            <a:spLocks noGrp="1" noRot="1" noChangeAspect="1" noTextEdit="1"/>
          </p:cNvSpPr>
          <p:nvPr>
            <p:ph type="sldImg"/>
          </p:nvPr>
        </p:nvSpPr>
        <p:spPr bwMode="auto">
          <a:noFill/>
          <a:ln>
            <a:solidFill>
              <a:srgbClr val="000000"/>
            </a:solidFill>
            <a:miter lim="800000"/>
            <a:headEnd/>
            <a:tailEnd/>
          </a:ln>
        </p:spPr>
      </p:sp>
      <p:sp>
        <p:nvSpPr>
          <p:cNvPr id="94105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82" name="Rectangle 2"/>
          <p:cNvSpPr>
            <a:spLocks noGrp="1" noRot="1" noChangeAspect="1" noTextEdit="1"/>
          </p:cNvSpPr>
          <p:nvPr>
            <p:ph type="sldImg"/>
          </p:nvPr>
        </p:nvSpPr>
        <p:spPr bwMode="auto">
          <a:noFill/>
          <a:ln>
            <a:solidFill>
              <a:srgbClr val="000000"/>
            </a:solidFill>
            <a:miter lim="800000"/>
            <a:headEnd/>
            <a:tailEnd/>
          </a:ln>
        </p:spPr>
      </p:sp>
      <p:sp>
        <p:nvSpPr>
          <p:cNvPr id="94208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106" name="Rectangle 2"/>
          <p:cNvSpPr>
            <a:spLocks noGrp="1" noRot="1" noChangeAspect="1" noTextEdit="1"/>
          </p:cNvSpPr>
          <p:nvPr>
            <p:ph type="sldImg"/>
          </p:nvPr>
        </p:nvSpPr>
        <p:spPr bwMode="auto">
          <a:noFill/>
          <a:ln>
            <a:solidFill>
              <a:srgbClr val="000000"/>
            </a:solidFill>
            <a:miter lim="800000"/>
            <a:headEnd/>
            <a:tailEnd/>
          </a:ln>
        </p:spPr>
      </p:sp>
      <p:sp>
        <p:nvSpPr>
          <p:cNvPr id="94310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4130" name="Rectangle 2"/>
          <p:cNvSpPr>
            <a:spLocks noGrp="1" noRot="1" noChangeAspect="1" noTextEdit="1"/>
          </p:cNvSpPr>
          <p:nvPr>
            <p:ph type="sldImg"/>
          </p:nvPr>
        </p:nvSpPr>
        <p:spPr bwMode="auto">
          <a:noFill/>
          <a:ln>
            <a:solidFill>
              <a:srgbClr val="000000"/>
            </a:solidFill>
            <a:miter lim="800000"/>
            <a:headEnd/>
            <a:tailEnd/>
          </a:ln>
        </p:spPr>
      </p:sp>
      <p:sp>
        <p:nvSpPr>
          <p:cNvPr id="944131"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3841" name="Espace réservé de l'image des diapositives 1"/>
          <p:cNvSpPr>
            <a:spLocks noGrp="1" noRot="1" noChangeAspect="1"/>
          </p:cNvSpPr>
          <p:nvPr>
            <p:ph type="sldImg"/>
          </p:nvPr>
        </p:nvSpPr>
        <p:spPr bwMode="auto">
          <a:noFill/>
          <a:ln>
            <a:solidFill>
              <a:srgbClr val="000000"/>
            </a:solidFill>
            <a:miter lim="800000"/>
            <a:headEnd/>
            <a:tailEnd/>
          </a:ln>
        </p:spPr>
      </p:sp>
      <p:sp>
        <p:nvSpPr>
          <p:cNvPr id="803842"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fr-FR"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5154" name="Rectangle 2"/>
          <p:cNvSpPr>
            <a:spLocks noGrp="1" noRot="1" noChangeAspect="1" noTextEdit="1"/>
          </p:cNvSpPr>
          <p:nvPr>
            <p:ph type="sldImg"/>
          </p:nvPr>
        </p:nvSpPr>
        <p:spPr bwMode="auto">
          <a:noFill/>
          <a:ln>
            <a:solidFill>
              <a:srgbClr val="000000"/>
            </a:solidFill>
            <a:miter lim="800000"/>
            <a:headEnd/>
            <a:tailEnd/>
          </a:ln>
        </p:spPr>
      </p:sp>
      <p:sp>
        <p:nvSpPr>
          <p:cNvPr id="945155"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6178" name="Rectangle 2"/>
          <p:cNvSpPr>
            <a:spLocks noGrp="1" noRot="1" noChangeAspect="1" noTextEdit="1"/>
          </p:cNvSpPr>
          <p:nvPr>
            <p:ph type="sldImg"/>
          </p:nvPr>
        </p:nvSpPr>
        <p:spPr bwMode="auto">
          <a:noFill/>
          <a:ln>
            <a:solidFill>
              <a:srgbClr val="000000"/>
            </a:solidFill>
            <a:miter lim="800000"/>
            <a:headEnd/>
            <a:tailEnd/>
          </a:ln>
        </p:spPr>
      </p:sp>
      <p:sp>
        <p:nvSpPr>
          <p:cNvPr id="946179"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7202" name="Rectangle 2"/>
          <p:cNvSpPr>
            <a:spLocks noGrp="1" noRot="1" noChangeAspect="1" noTextEdit="1"/>
          </p:cNvSpPr>
          <p:nvPr>
            <p:ph type="sldImg"/>
          </p:nvPr>
        </p:nvSpPr>
        <p:spPr bwMode="auto">
          <a:noFill/>
          <a:ln>
            <a:solidFill>
              <a:srgbClr val="000000"/>
            </a:solidFill>
            <a:miter lim="800000"/>
            <a:headEnd/>
            <a:tailEnd/>
          </a:ln>
        </p:spPr>
      </p:sp>
      <p:sp>
        <p:nvSpPr>
          <p:cNvPr id="947203"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8226" name="Rectangle 2"/>
          <p:cNvSpPr>
            <a:spLocks noGrp="1" noRot="1" noChangeAspect="1" noTextEdit="1"/>
          </p:cNvSpPr>
          <p:nvPr>
            <p:ph type="sldImg"/>
          </p:nvPr>
        </p:nvSpPr>
        <p:spPr bwMode="auto">
          <a:noFill/>
          <a:ln>
            <a:solidFill>
              <a:srgbClr val="000000"/>
            </a:solidFill>
            <a:miter lim="800000"/>
            <a:headEnd/>
            <a:tailEnd/>
          </a:ln>
        </p:spPr>
      </p:sp>
      <p:sp>
        <p:nvSpPr>
          <p:cNvPr id="948227" name="Rectangle 3"/>
          <p:cNvSpPr>
            <a:spLocks noGrp="1"/>
          </p:cNvSpPr>
          <p:nvPr>
            <p:ph type="body" idx="1"/>
          </p:nvPr>
        </p:nvSpPr>
        <p:spPr bwMode="auto">
          <a:noFill/>
        </p:spPr>
        <p:txBody>
          <a:bodyPr wrap="square" numCol="1" anchor="t" anchorCtr="0" compatLnSpc="1">
            <a:prstTxWarp prst="textNoShape">
              <a:avLst/>
            </a:prstTxWarp>
          </a:bodyPr>
          <a:lstStyle/>
          <a:p>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fld id="{C27C0FC5-3007-4578-9994-08995E3DD5AF}" type="datetime1">
              <a:rPr lang="fr-FR"/>
              <a:pPr>
                <a:defRPr/>
              </a:pPr>
              <a:t>06/09/2010</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B5ABBD1-3379-4D80-A18F-D64D47970766}"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BB61CFC4-5AB8-455D-A3D7-4F181C39E7A6}" type="datetime1">
              <a:rPr lang="fr-FR"/>
              <a:pPr>
                <a:defRPr/>
              </a:pPr>
              <a:t>06/09/2010</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E9999CFE-84F3-4E2B-A8E8-3EE7B658DE4F}"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81DBCE1F-0F5F-40DB-B059-90DE56F5D7FB}" type="datetime1">
              <a:rPr lang="fr-FR"/>
              <a:pPr>
                <a:defRPr/>
              </a:pPr>
              <a:t>06/09/2010</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0BE81FE2-423E-4B59-A2B5-DF8126212338}"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fld id="{3A9B859E-A787-4B9D-8F0C-BE361B31BF18}" type="datetime1">
              <a:rPr lang="fr-FR"/>
              <a:pPr>
                <a:defRPr/>
              </a:pPr>
              <a:t>06/09/2010</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5A7CDE6-EEFB-4652-8F44-537E3169DF43}"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B097A4FC-E912-4A6B-B66B-D6146F80431A}" type="datetime1">
              <a:rPr lang="fr-FR"/>
              <a:pPr>
                <a:defRPr/>
              </a:pPr>
              <a:t>06/09/2010</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C9D50685-94AE-473C-92F4-E19CDE0B6797}"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fld id="{F47FEB8C-6394-439E-BCD0-55C5FDE50244}" type="datetime1">
              <a:rPr lang="fr-FR"/>
              <a:pPr>
                <a:defRPr/>
              </a:pPr>
              <a:t>06/09/2010</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96311AA8-1F83-436F-8826-0D53081DCDCB}"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fld id="{FA9AFE08-64A1-43C9-9576-BC8D8BA2F047}" type="datetime1">
              <a:rPr lang="fr-FR"/>
              <a:pPr>
                <a:defRPr/>
              </a:pPr>
              <a:t>06/09/2010</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55398362-7ECB-4F14-8488-4BF9ADB537DE}"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fld id="{6C97D9F0-737B-4A6E-8C76-3E64E4E32612}" type="datetime1">
              <a:rPr lang="fr-FR"/>
              <a:pPr>
                <a:defRPr/>
              </a:pPr>
              <a:t>06/09/2010</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2A68D61D-1EFB-4975-A11F-44EA53AB3AC2}"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A0977F57-571C-4567-B6F9-80B96F2EC0E3}" type="datetime1">
              <a:rPr lang="fr-FR"/>
              <a:pPr>
                <a:defRPr/>
              </a:pPr>
              <a:t>06/09/2010</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E31B6D07-8F75-4416-AF89-D7AACB5CCE5F}"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66964D58-500A-4044-8AD6-77225D32F895}" type="datetime1">
              <a:rPr lang="fr-FR"/>
              <a:pPr>
                <a:defRPr/>
              </a:pPr>
              <a:t>06/09/2010</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4F4942F3-033B-4C09-A9FF-483EE0CCD2D9}"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BA4BF79D-52B4-48B1-8310-FF600C0A7D8D}" type="datetime1">
              <a:rPr lang="fr-FR"/>
              <a:pPr>
                <a:defRPr/>
              </a:pPr>
              <a:t>06/09/2010</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766F9BB8-951C-4D69-9454-E4E7EDB07419}"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E6DCAC"/>
            </a:gs>
            <a:gs pos="12000">
              <a:srgbClr val="E6D78A"/>
            </a:gs>
            <a:gs pos="30000">
              <a:srgbClr val="C7AC4C"/>
            </a:gs>
            <a:gs pos="45000">
              <a:srgbClr val="E6D78A"/>
            </a:gs>
            <a:gs pos="77000">
              <a:srgbClr val="C7AC4C"/>
            </a:gs>
            <a:gs pos="100000">
              <a:srgbClr val="E6DCAC"/>
            </a:gs>
          </a:gsLst>
          <a:lin ang="5400000"/>
        </a:gradFill>
        <a:effectLst/>
      </p:bgPr>
    </p:bg>
    <p:spTree>
      <p:nvGrpSpPr>
        <p:cNvPr id="1" name=""/>
        <p:cNvGrpSpPr/>
        <p:nvPr/>
      </p:nvGrpSpPr>
      <p:grpSpPr>
        <a:xfrm>
          <a:off x="0" y="0"/>
          <a:ext cx="0" cy="0"/>
          <a:chOff x="0" y="0"/>
          <a:chExt cx="0" cy="0"/>
        </a:xfrm>
      </p:grpSpPr>
      <p:sp>
        <p:nvSpPr>
          <p:cNvPr id="23554"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23555"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4AC2872A-5D8B-481D-BC44-E1E744D807D0}" type="datetime1">
              <a:rPr lang="fr-FR"/>
              <a:pPr>
                <a:defRPr/>
              </a:pPr>
              <a:t>06/09/2010</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592054C0-A4B7-4637-9459-91CD2266DD84}"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208.jpeg"/><Relationship Id="rId7" Type="http://schemas.openxmlformats.org/officeDocument/2006/relationships/comments" Target="../comments/comment10.xml"/><Relationship Id="rId2" Type="http://schemas.openxmlformats.org/officeDocument/2006/relationships/notesSlide" Target="../notesSlides/notesSlide100.xml"/><Relationship Id="rId1" Type="http://schemas.openxmlformats.org/officeDocument/2006/relationships/slideLayout" Target="../slideLayouts/slideLayout2.xml"/><Relationship Id="rId6" Type="http://schemas.openxmlformats.org/officeDocument/2006/relationships/image" Target="../media/image191.png"/><Relationship Id="rId5" Type="http://schemas.openxmlformats.org/officeDocument/2006/relationships/image" Target="../media/image210.png"/><Relationship Id="rId4" Type="http://schemas.openxmlformats.org/officeDocument/2006/relationships/image" Target="../media/image209.png"/></Relationships>
</file>

<file path=ppt/slides/_rels/slide101.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notesSlide" Target="../notesSlides/notesSlide101.xml"/><Relationship Id="rId1" Type="http://schemas.openxmlformats.org/officeDocument/2006/relationships/slideLayout" Target="../slideLayouts/slideLayout2.xml"/><Relationship Id="rId4" Type="http://schemas.openxmlformats.org/officeDocument/2006/relationships/image" Target="../media/image191.png"/></Relationships>
</file>

<file path=ppt/slides/_rels/slide102.xml.rels><?xml version="1.0" encoding="UTF-8" standalone="yes"?>
<Relationships xmlns="http://schemas.openxmlformats.org/package/2006/relationships"><Relationship Id="rId3" Type="http://schemas.openxmlformats.org/officeDocument/2006/relationships/image" Target="../media/image212.jpeg"/><Relationship Id="rId7" Type="http://schemas.openxmlformats.org/officeDocument/2006/relationships/comments" Target="../comments/comment11.xml"/><Relationship Id="rId2" Type="http://schemas.openxmlformats.org/officeDocument/2006/relationships/notesSlide" Target="../notesSlides/notesSlide102.xml"/><Relationship Id="rId1" Type="http://schemas.openxmlformats.org/officeDocument/2006/relationships/slideLayout" Target="../slideLayouts/slideLayout2.xml"/><Relationship Id="rId6" Type="http://schemas.openxmlformats.org/officeDocument/2006/relationships/image" Target="../media/image191.png"/><Relationship Id="rId5" Type="http://schemas.openxmlformats.org/officeDocument/2006/relationships/image" Target="../media/image214.png"/><Relationship Id="rId4" Type="http://schemas.openxmlformats.org/officeDocument/2006/relationships/image" Target="../media/image213.png"/></Relationships>
</file>

<file path=ppt/slides/_rels/slide103.xml.rels><?xml version="1.0" encoding="UTF-8" standalone="yes"?>
<Relationships xmlns="http://schemas.openxmlformats.org/package/2006/relationships"><Relationship Id="rId8" Type="http://schemas.openxmlformats.org/officeDocument/2006/relationships/comments" Target="../comments/comment12.xml"/><Relationship Id="rId3" Type="http://schemas.openxmlformats.org/officeDocument/2006/relationships/hyperlink" Target="http://aliceinfo.cern.ch/Public/Objects/Chapter2/DetectorComponents/triger_chambers.gif" TargetMode="External"/><Relationship Id="rId7" Type="http://schemas.openxmlformats.org/officeDocument/2006/relationships/image" Target="../media/image218.jpeg"/><Relationship Id="rId2" Type="http://schemas.openxmlformats.org/officeDocument/2006/relationships/image" Target="../media/image191.png"/><Relationship Id="rId1" Type="http://schemas.openxmlformats.org/officeDocument/2006/relationships/slideLayout" Target="../slideLayouts/slideLayout2.xml"/><Relationship Id="rId6" Type="http://schemas.openxmlformats.org/officeDocument/2006/relationships/image" Target="../media/image217.jpeg"/><Relationship Id="rId5" Type="http://schemas.openxmlformats.org/officeDocument/2006/relationships/image" Target="../media/image216.png"/><Relationship Id="rId4" Type="http://schemas.openxmlformats.org/officeDocument/2006/relationships/image" Target="../media/image215.png"/></Relationships>
</file>

<file path=ppt/slides/_rels/slide104.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19.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222.jpeg"/><Relationship Id="rId2" Type="http://schemas.openxmlformats.org/officeDocument/2006/relationships/image" Target="../media/image221.jpeg"/><Relationship Id="rId1" Type="http://schemas.openxmlformats.org/officeDocument/2006/relationships/slideLayout" Target="../slideLayouts/slideLayout2.xml"/><Relationship Id="rId5" Type="http://schemas.openxmlformats.org/officeDocument/2006/relationships/image" Target="../media/image191.png"/><Relationship Id="rId4" Type="http://schemas.openxmlformats.org/officeDocument/2006/relationships/image" Target="../media/image223.jpeg"/></Relationships>
</file>

<file path=ppt/slides/_rels/slide106.xml.rels><?xml version="1.0" encoding="UTF-8" standalone="yes"?>
<Relationships xmlns="http://schemas.openxmlformats.org/package/2006/relationships"><Relationship Id="rId2" Type="http://schemas.openxmlformats.org/officeDocument/2006/relationships/image" Target="../media/image224.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226.png"/><Relationship Id="rId2" Type="http://schemas.openxmlformats.org/officeDocument/2006/relationships/slideLayout" Target="../slideLayouts/slideLayout2.xml"/><Relationship Id="rId1" Type="http://schemas.openxmlformats.org/officeDocument/2006/relationships/vmlDrawing" Target="../drawings/vmlDrawing34.vml"/><Relationship Id="rId5" Type="http://schemas.openxmlformats.org/officeDocument/2006/relationships/oleObject" Target="../embeddings/oleObject99.bin"/><Relationship Id="rId4" Type="http://schemas.openxmlformats.org/officeDocument/2006/relationships/hyperlink" Target="http://www.google.fr/imgres?imgurl=http://www.techno-science.net/illustration/Physique/CERN/LHC/LHC-Alice.gif&amp;imgrefurl=http://www.techno-science.net/?onglet=articles&amp;article=36&amp;page=3&amp;usg=__qaC64fa7szKDkcd7zOOC3hHkFEs=&amp;h=293&amp;w=480&amp;sz=57&amp;hl=fr&amp;start=1&amp;itbs=1&amp;tbnid=0vViXPDStzv2QM:&amp;tbnh=79&amp;tbnw=129&amp;prev=/images?q=ALICE+LHC&amp;hl=fr&amp;sa=X&amp;rlz=1T4SUNA_frFR292FR293&amp;tbs=isch:1&amp;prmd=vi" TargetMode="External"/></Relationships>
</file>

<file path=ppt/slides/_rels/slide108.xml.rels><?xml version="1.0" encoding="UTF-8" standalone="yes"?>
<Relationships xmlns="http://schemas.openxmlformats.org/package/2006/relationships"><Relationship Id="rId3" Type="http://schemas.openxmlformats.org/officeDocument/2006/relationships/oleObject" Target="../embeddings/oleObject100.bin"/><Relationship Id="rId2" Type="http://schemas.openxmlformats.org/officeDocument/2006/relationships/slideLayout" Target="../slideLayouts/slideLayout2.xml"/><Relationship Id="rId1" Type="http://schemas.openxmlformats.org/officeDocument/2006/relationships/vmlDrawing" Target="../drawings/vmlDrawing35.vml"/><Relationship Id="rId5" Type="http://schemas.openxmlformats.org/officeDocument/2006/relationships/oleObject" Target="../embeddings/oleObject101.bin"/><Relationship Id="rId4" Type="http://schemas.openxmlformats.org/officeDocument/2006/relationships/image" Target="../media/image228.png"/></Relationships>
</file>

<file path=ppt/slides/_rels/slide109.xml.rels><?xml version="1.0" encoding="UTF-8" standalone="yes"?>
<Relationships xmlns="http://schemas.openxmlformats.org/package/2006/relationships"><Relationship Id="rId3" Type="http://schemas.openxmlformats.org/officeDocument/2006/relationships/image" Target="../media/image229.png"/><Relationship Id="rId2" Type="http://schemas.openxmlformats.org/officeDocument/2006/relationships/slideLayout" Target="../slideLayouts/slideLayout2.xml"/><Relationship Id="rId1" Type="http://schemas.openxmlformats.org/officeDocument/2006/relationships/vmlDrawing" Target="../drawings/vmlDrawing36.vml"/><Relationship Id="rId4" Type="http://schemas.openxmlformats.org/officeDocument/2006/relationships/oleObject" Target="../embeddings/oleObject102.bin"/></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230.png"/><Relationship Id="rId7" Type="http://schemas.openxmlformats.org/officeDocument/2006/relationships/image" Target="../media/image233.png"/><Relationship Id="rId2" Type="http://schemas.openxmlformats.org/officeDocument/2006/relationships/slideLayout" Target="../slideLayouts/slideLayout2.xml"/><Relationship Id="rId1" Type="http://schemas.openxmlformats.org/officeDocument/2006/relationships/vmlDrawing" Target="../drawings/vmlDrawing37.vml"/><Relationship Id="rId6" Type="http://schemas.openxmlformats.org/officeDocument/2006/relationships/image" Target="../media/image232.png"/><Relationship Id="rId5" Type="http://schemas.openxmlformats.org/officeDocument/2006/relationships/image" Target="../media/image231.png"/><Relationship Id="rId4" Type="http://schemas.openxmlformats.org/officeDocument/2006/relationships/oleObject" Target="../embeddings/oleObject103.bin"/></Relationships>
</file>

<file path=ppt/slides/_rels/slide111.xml.rels><?xml version="1.0" encoding="UTF-8" standalone="yes"?>
<Relationships xmlns="http://schemas.openxmlformats.org/package/2006/relationships"><Relationship Id="rId3" Type="http://schemas.openxmlformats.org/officeDocument/2006/relationships/image" Target="../media/image234.png"/><Relationship Id="rId2" Type="http://schemas.openxmlformats.org/officeDocument/2006/relationships/slideLayout" Target="../slideLayouts/slideLayout2.xml"/><Relationship Id="rId1" Type="http://schemas.openxmlformats.org/officeDocument/2006/relationships/vmlDrawing" Target="../drawings/vmlDrawing38.vml"/><Relationship Id="rId6" Type="http://schemas.openxmlformats.org/officeDocument/2006/relationships/image" Target="../media/image236.png"/><Relationship Id="rId5" Type="http://schemas.openxmlformats.org/officeDocument/2006/relationships/image" Target="../media/image235.png"/><Relationship Id="rId4" Type="http://schemas.openxmlformats.org/officeDocument/2006/relationships/oleObject" Target="../embeddings/oleObject104.bin"/></Relationships>
</file>

<file path=ppt/slides/_rels/slide112.xml.rels><?xml version="1.0" encoding="UTF-8" standalone="yes"?>
<Relationships xmlns="http://schemas.openxmlformats.org/package/2006/relationships"><Relationship Id="rId3" Type="http://schemas.openxmlformats.org/officeDocument/2006/relationships/oleObject" Target="../embeddings/oleObject105.bin"/><Relationship Id="rId7" Type="http://schemas.openxmlformats.org/officeDocument/2006/relationships/image" Target="../media/image239.png"/><Relationship Id="rId2" Type="http://schemas.openxmlformats.org/officeDocument/2006/relationships/slideLayout" Target="../slideLayouts/slideLayout2.xml"/><Relationship Id="rId1" Type="http://schemas.openxmlformats.org/officeDocument/2006/relationships/vmlDrawing" Target="../drawings/vmlDrawing39.vml"/><Relationship Id="rId6" Type="http://schemas.openxmlformats.org/officeDocument/2006/relationships/image" Target="../media/image238.png"/><Relationship Id="rId5" Type="http://schemas.openxmlformats.org/officeDocument/2006/relationships/image" Target="../media/image237.png"/><Relationship Id="rId4" Type="http://schemas.openxmlformats.org/officeDocument/2006/relationships/hyperlink" Target="https://twiki.cern.ch/twiki/pub/ALICE/PWG2OfficialFigures/fig7_1004.3034.eps" TargetMode="External"/></Relationships>
</file>

<file path=ppt/slides/_rels/slide113.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slideLayout" Target="../slideLayouts/slideLayout2.xml"/><Relationship Id="rId1" Type="http://schemas.openxmlformats.org/officeDocument/2006/relationships/vmlDrawing" Target="../drawings/vmlDrawing40.vml"/><Relationship Id="rId5" Type="http://schemas.openxmlformats.org/officeDocument/2006/relationships/image" Target="../media/image241.wmf"/><Relationship Id="rId4" Type="http://schemas.openxmlformats.org/officeDocument/2006/relationships/oleObject" Target="../embeddings/oleObject106.bin"/></Relationships>
</file>

<file path=ppt/slides/_rels/slide114.xml.rels><?xml version="1.0" encoding="UTF-8" standalone="yes"?>
<Relationships xmlns="http://schemas.openxmlformats.org/package/2006/relationships"><Relationship Id="rId3" Type="http://schemas.openxmlformats.org/officeDocument/2006/relationships/image" Target="../media/image243.png"/><Relationship Id="rId2" Type="http://schemas.openxmlformats.org/officeDocument/2006/relationships/image" Target="../media/image242.png"/><Relationship Id="rId1" Type="http://schemas.openxmlformats.org/officeDocument/2006/relationships/slideLayout" Target="../slideLayouts/slideLayout2.xml"/><Relationship Id="rId4" Type="http://schemas.openxmlformats.org/officeDocument/2006/relationships/image" Target="../media/image244.png"/></Relationships>
</file>

<file path=ppt/slides/_rels/slide115.xml.rels><?xml version="1.0" encoding="UTF-8" standalone="yes"?>
<Relationships xmlns="http://schemas.openxmlformats.org/package/2006/relationships"><Relationship Id="rId3" Type="http://schemas.openxmlformats.org/officeDocument/2006/relationships/image" Target="../media/image246.png"/><Relationship Id="rId2" Type="http://schemas.openxmlformats.org/officeDocument/2006/relationships/slideLayout" Target="../slideLayouts/slideLayout2.xml"/><Relationship Id="rId1" Type="http://schemas.openxmlformats.org/officeDocument/2006/relationships/vmlDrawing" Target="../drawings/vmlDrawing41.vml"/><Relationship Id="rId6" Type="http://schemas.openxmlformats.org/officeDocument/2006/relationships/image" Target="../media/image248.png"/><Relationship Id="rId5" Type="http://schemas.openxmlformats.org/officeDocument/2006/relationships/image" Target="../media/image247.jpeg"/><Relationship Id="rId4" Type="http://schemas.openxmlformats.org/officeDocument/2006/relationships/oleObject" Target="../embeddings/oleObject107.bin"/></Relationships>
</file>

<file path=ppt/slides/_rels/slide116.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image" Target="../media/image249.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hyperlink" Target="http://www.bnl.gov/rhic/" TargetMode="External"/><Relationship Id="rId2" Type="http://schemas.openxmlformats.org/officeDocument/2006/relationships/hyperlink" Target="http://aliceinfo.cern.ch/Collaboration/index.html" TargetMode="External"/><Relationship Id="rId1" Type="http://schemas.openxmlformats.org/officeDocument/2006/relationships/slideLayout" Target="../slideLayouts/slideLayout2.xml"/><Relationship Id="rId4" Type="http://schemas.openxmlformats.org/officeDocument/2006/relationships/hyperlink" Target="http://public.web.cern.ch/public/en/lhc/LHC-en.html"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comments" Target="../comments/comment2.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5.png"/><Relationship Id="rId5" Type="http://schemas.openxmlformats.org/officeDocument/2006/relationships/oleObject" Target="../embeddings/oleObject5.bin"/><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13.xml"/><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image" Target="../media/image21.png"/><Relationship Id="rId4" Type="http://schemas.openxmlformats.org/officeDocument/2006/relationships/oleObject" Target="../embeddings/oleObject6.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oleObject" Target="../embeddings/oleObject9.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23.xml"/><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image" Target="../media/image34.jpeg"/><Relationship Id="rId9" Type="http://schemas.openxmlformats.org/officeDocument/2006/relationships/oleObject" Target="../embeddings/oleObject14.bin"/></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notesSlide" Target="../notesSlides/notesSlide30.xml"/><Relationship Id="rId7" Type="http://schemas.openxmlformats.org/officeDocument/2006/relationships/oleObject" Target="../embeddings/oleObject17.bin"/><Relationship Id="rId12"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16.bin"/><Relationship Id="rId11" Type="http://schemas.openxmlformats.org/officeDocument/2006/relationships/oleObject" Target="../embeddings/oleObject21.bin"/><Relationship Id="rId5" Type="http://schemas.openxmlformats.org/officeDocument/2006/relationships/oleObject" Target="../embeddings/oleObject15.bin"/><Relationship Id="rId10" Type="http://schemas.openxmlformats.org/officeDocument/2006/relationships/oleObject" Target="../embeddings/oleObject20.bin"/><Relationship Id="rId4" Type="http://schemas.openxmlformats.org/officeDocument/2006/relationships/image" Target="../media/image44.png"/><Relationship Id="rId9" Type="http://schemas.openxmlformats.org/officeDocument/2006/relationships/oleObject" Target="../embeddings/oleObject19.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24.bin"/><Relationship Id="rId5" Type="http://schemas.openxmlformats.org/officeDocument/2006/relationships/oleObject" Target="../embeddings/oleObject23.bin"/><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7" Type="http://schemas.openxmlformats.org/officeDocument/2006/relationships/image" Target="../media/image56.png"/><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25.bin"/><Relationship Id="rId5" Type="http://schemas.openxmlformats.org/officeDocument/2006/relationships/image" Target="../media/image55.jpeg"/><Relationship Id="rId4" Type="http://schemas.openxmlformats.org/officeDocument/2006/relationships/image" Target="../media/image54.jpeg"/></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comments" Target="../comments/comment3.xml"/><Relationship Id="rId5" Type="http://schemas.openxmlformats.org/officeDocument/2006/relationships/image" Target="../media/image59.png"/><Relationship Id="rId4" Type="http://schemas.openxmlformats.org/officeDocument/2006/relationships/image" Target="../media/image5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62.jpeg"/><Relationship Id="rId4" Type="http://schemas.openxmlformats.org/officeDocument/2006/relationships/image" Target="../media/image61.jpeg"/></Relationships>
</file>

<file path=ppt/slides/_rels/slide38.xml.rels><?xml version="1.0" encoding="UTF-8" standalone="yes"?>
<Relationships xmlns="http://schemas.openxmlformats.org/package/2006/relationships"><Relationship Id="rId8" Type="http://schemas.openxmlformats.org/officeDocument/2006/relationships/image" Target="../media/image67.wmf"/><Relationship Id="rId3" Type="http://schemas.openxmlformats.org/officeDocument/2006/relationships/notesSlide" Target="../notesSlides/notesSlide38.xml"/><Relationship Id="rId7"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oleObject" Target="../embeddings/oleObject26.bin"/><Relationship Id="rId9" Type="http://schemas.openxmlformats.org/officeDocument/2006/relationships/comments" Target="../comments/comment4.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32.bin"/><Relationship Id="rId3" Type="http://schemas.openxmlformats.org/officeDocument/2006/relationships/notesSlide" Target="../notesSlides/notesSlide39.xml"/><Relationship Id="rId7" Type="http://schemas.openxmlformats.org/officeDocument/2006/relationships/image" Target="../media/image72.pn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image" Target="../media/image71.png"/><Relationship Id="rId5" Type="http://schemas.openxmlformats.org/officeDocument/2006/relationships/oleObject" Target="../embeddings/oleObject31.bin"/><Relationship Id="rId4" Type="http://schemas.openxmlformats.org/officeDocument/2006/relationships/oleObject" Target="../embeddings/oleObject30.bin"/><Relationship Id="rId9" Type="http://schemas.openxmlformats.org/officeDocument/2006/relationships/comments" Target="../comments/comment5.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75.png"/><Relationship Id="rId5" Type="http://schemas.openxmlformats.org/officeDocument/2006/relationships/oleObject" Target="../embeddings/oleObject33.bin"/><Relationship Id="rId4" Type="http://schemas.openxmlformats.org/officeDocument/2006/relationships/image" Target="../media/image74.png"/></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2.xml"/><Relationship Id="rId7" Type="http://schemas.openxmlformats.org/officeDocument/2006/relationships/comments" Target="../comments/comment6.xml"/><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comments" Target="../comments/commen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notesSlide" Target="../notesSlides/notesSlide44.xml"/><Relationship Id="rId7" Type="http://schemas.openxmlformats.org/officeDocument/2006/relationships/oleObject" Target="../embeddings/oleObject37.bin"/><Relationship Id="rId12"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36.bin"/><Relationship Id="rId11" Type="http://schemas.openxmlformats.org/officeDocument/2006/relationships/oleObject" Target="../embeddings/oleObject41.bin"/><Relationship Id="rId5" Type="http://schemas.openxmlformats.org/officeDocument/2006/relationships/oleObject" Target="../embeddings/oleObject35.bin"/><Relationship Id="rId10" Type="http://schemas.openxmlformats.org/officeDocument/2006/relationships/oleObject" Target="../embeddings/oleObject40.bin"/><Relationship Id="rId4" Type="http://schemas.openxmlformats.org/officeDocument/2006/relationships/oleObject" Target="../embeddings/oleObject34.bin"/><Relationship Id="rId9" Type="http://schemas.openxmlformats.org/officeDocument/2006/relationships/oleObject" Target="../embeddings/oleObject39.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7" Type="http://schemas.openxmlformats.org/officeDocument/2006/relationships/oleObject" Target="../embeddings/oleObject46.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45.bin"/><Relationship Id="rId5" Type="http://schemas.openxmlformats.org/officeDocument/2006/relationships/oleObject" Target="../embeddings/oleObject44.bin"/><Relationship Id="rId4" Type="http://schemas.openxmlformats.org/officeDocument/2006/relationships/oleObject" Target="../embeddings/oleObject43.bin"/></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51.bin"/><Relationship Id="rId3" Type="http://schemas.openxmlformats.org/officeDocument/2006/relationships/notesSlide" Target="../notesSlides/notesSlide46.xml"/><Relationship Id="rId7" Type="http://schemas.openxmlformats.org/officeDocument/2006/relationships/oleObject" Target="../embeddings/oleObject50.bin"/><Relationship Id="rId12" Type="http://schemas.openxmlformats.org/officeDocument/2006/relationships/oleObject" Target="../embeddings/oleObject55.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49.bin"/><Relationship Id="rId11" Type="http://schemas.openxmlformats.org/officeDocument/2006/relationships/oleObject" Target="../embeddings/oleObject54.bin"/><Relationship Id="rId5" Type="http://schemas.openxmlformats.org/officeDocument/2006/relationships/oleObject" Target="../embeddings/oleObject48.bin"/><Relationship Id="rId10" Type="http://schemas.openxmlformats.org/officeDocument/2006/relationships/oleObject" Target="../embeddings/oleObject53.bin"/><Relationship Id="rId4" Type="http://schemas.openxmlformats.org/officeDocument/2006/relationships/oleObject" Target="../embeddings/oleObject47.bin"/><Relationship Id="rId9" Type="http://schemas.openxmlformats.org/officeDocument/2006/relationships/oleObject" Target="../embeddings/oleObject52.bin"/></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56.bin"/></Relationships>
</file>

<file path=ppt/slides/_rels/slide4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99.pn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7"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100.png"/><Relationship Id="rId5" Type="http://schemas.openxmlformats.org/officeDocument/2006/relationships/image" Target="../media/image22.png"/><Relationship Id="rId4" Type="http://schemas.openxmlformats.org/officeDocument/2006/relationships/oleObject" Target="../embeddings/oleObject57.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5.jpeg"/><Relationship Id="rId4" Type="http://schemas.openxmlformats.org/officeDocument/2006/relationships/image" Target="../media/image4.jpeg"/></Relationships>
</file>

<file path=ppt/slides/_rels/slide50.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oleObject" Target="../embeddings/oleObject58.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108.png"/><Relationship Id="rId5" Type="http://schemas.openxmlformats.org/officeDocument/2006/relationships/oleObject" Target="../embeddings/oleObject60.bin"/><Relationship Id="rId4" Type="http://schemas.openxmlformats.org/officeDocument/2006/relationships/oleObject" Target="../embeddings/oleObject59.bin"/></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63.bin"/><Relationship Id="rId3" Type="http://schemas.openxmlformats.org/officeDocument/2006/relationships/notesSlide" Target="../notesSlides/notesSlide55.xml"/><Relationship Id="rId7" Type="http://schemas.openxmlformats.org/officeDocument/2006/relationships/oleObject" Target="../embeddings/oleObject62.bin"/><Relationship Id="rId12"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20.vml"/><Relationship Id="rId6" Type="http://schemas.openxmlformats.org/officeDocument/2006/relationships/oleObject" Target="../embeddings/oleObject61.bin"/><Relationship Id="rId11" Type="http://schemas.openxmlformats.org/officeDocument/2006/relationships/oleObject" Target="../embeddings/oleObject66.bin"/><Relationship Id="rId5" Type="http://schemas.openxmlformats.org/officeDocument/2006/relationships/image" Target="../media/image117.wmf"/><Relationship Id="rId10" Type="http://schemas.openxmlformats.org/officeDocument/2006/relationships/oleObject" Target="../embeddings/oleObject65.bin"/><Relationship Id="rId4" Type="http://schemas.openxmlformats.org/officeDocument/2006/relationships/image" Target="../media/image116.wmf"/><Relationship Id="rId9" Type="http://schemas.openxmlformats.org/officeDocument/2006/relationships/oleObject" Target="../embeddings/oleObject64.bin"/></Relationships>
</file>

<file path=ppt/slides/_rels/slide56.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119.png"/></Relationships>
</file>

<file path=ppt/slides/_rels/slide57.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121.jpeg"/><Relationship Id="rId5" Type="http://schemas.openxmlformats.org/officeDocument/2006/relationships/oleObject" Target="../embeddings/oleObject69.bin"/><Relationship Id="rId4" Type="http://schemas.openxmlformats.org/officeDocument/2006/relationships/oleObject" Target="../embeddings/oleObject68.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9.png"/></Relationships>
</file>

<file path=ppt/slides/_rels/slide60.xml.rels><?xml version="1.0" encoding="UTF-8" standalone="yes"?>
<Relationships xmlns="http://schemas.openxmlformats.org/package/2006/relationships"><Relationship Id="rId3" Type="http://schemas.openxmlformats.org/officeDocument/2006/relationships/image" Target="../media/image122.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61.xml.rels><?xml version="1.0" encoding="UTF-8" standalone="yes"?>
<Relationships xmlns="http://schemas.openxmlformats.org/package/2006/relationships"><Relationship Id="rId8" Type="http://schemas.openxmlformats.org/officeDocument/2006/relationships/image" Target="../media/image127.png"/><Relationship Id="rId3" Type="http://schemas.openxmlformats.org/officeDocument/2006/relationships/image" Target="../media/image123.png"/><Relationship Id="rId7" Type="http://schemas.openxmlformats.org/officeDocument/2006/relationships/image" Target="../media/image126.png"/><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hyperlink" Target="http://na49info.web.cern.ch/na49info/na49/Setup/na49setup.map" TargetMode="External"/><Relationship Id="rId5" Type="http://schemas.openxmlformats.org/officeDocument/2006/relationships/image" Target="../media/image125.png"/><Relationship Id="rId4" Type="http://schemas.openxmlformats.org/officeDocument/2006/relationships/image" Target="../media/image124.jpeg"/></Relationships>
</file>

<file path=ppt/slides/_rels/slide62.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129.png"/></Relationships>
</file>

<file path=ppt/slides/_rels/slide63.xml.rels><?xml version="1.0" encoding="UTF-8" standalone="yes"?>
<Relationships xmlns="http://schemas.openxmlformats.org/package/2006/relationships"><Relationship Id="rId8" Type="http://schemas.openxmlformats.org/officeDocument/2006/relationships/image" Target="../media/image134.jpeg"/><Relationship Id="rId3" Type="http://schemas.openxmlformats.org/officeDocument/2006/relationships/notesSlide" Target="../notesSlides/notesSlide63.xml"/><Relationship Id="rId7" Type="http://schemas.openxmlformats.org/officeDocument/2006/relationships/image" Target="../media/image133.png"/><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132.png"/><Relationship Id="rId5" Type="http://schemas.openxmlformats.org/officeDocument/2006/relationships/oleObject" Target="../embeddings/oleObject70.bin"/><Relationship Id="rId4" Type="http://schemas.openxmlformats.org/officeDocument/2006/relationships/image" Target="../media/image131.png"/><Relationship Id="rId9" Type="http://schemas.openxmlformats.org/officeDocument/2006/relationships/comments" Target="../comments/comment8.xml"/></Relationships>
</file>

<file path=ppt/slides/_rels/slide64.xml.rels><?xml version="1.0" encoding="UTF-8" standalone="yes"?>
<Relationships xmlns="http://schemas.openxmlformats.org/package/2006/relationships"><Relationship Id="rId8" Type="http://schemas.openxmlformats.org/officeDocument/2006/relationships/oleObject" Target="../embeddings/oleObject72.bin"/><Relationship Id="rId3" Type="http://schemas.openxmlformats.org/officeDocument/2006/relationships/notesSlide" Target="../notesSlides/notesSlide64.xml"/><Relationship Id="rId7" Type="http://schemas.openxmlformats.org/officeDocument/2006/relationships/image" Target="../media/image138.png"/><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137.png"/><Relationship Id="rId5" Type="http://schemas.openxmlformats.org/officeDocument/2006/relationships/oleObject" Target="../embeddings/oleObject71.bin"/><Relationship Id="rId4" Type="http://schemas.openxmlformats.org/officeDocument/2006/relationships/image" Target="../media/image136.png"/><Relationship Id="rId9" Type="http://schemas.openxmlformats.org/officeDocument/2006/relationships/image" Target="../media/image139.png"/></Relationships>
</file>

<file path=ppt/slides/_rels/slide65.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notesSlide" Target="../notesSlides/notesSlide65.xml"/><Relationship Id="rId1" Type="http://schemas.openxmlformats.org/officeDocument/2006/relationships/slideLayout" Target="../slideLayouts/slideLayout2.xml"/><Relationship Id="rId6" Type="http://schemas.openxmlformats.org/officeDocument/2006/relationships/image" Target="../media/image143.png"/><Relationship Id="rId5" Type="http://schemas.openxmlformats.org/officeDocument/2006/relationships/image" Target="../media/image142.png"/><Relationship Id="rId4" Type="http://schemas.openxmlformats.org/officeDocument/2006/relationships/image" Target="../media/image141.jpeg"/></Relationships>
</file>

<file path=ppt/slides/_rels/slide66.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8" Type="http://schemas.openxmlformats.org/officeDocument/2006/relationships/oleObject" Target="../embeddings/oleObject75.bin"/><Relationship Id="rId3" Type="http://schemas.openxmlformats.org/officeDocument/2006/relationships/notesSlide" Target="../notesSlides/notesSlide68.xml"/><Relationship Id="rId7" Type="http://schemas.openxmlformats.org/officeDocument/2006/relationships/oleObject" Target="../embeddings/oleObject74.bin"/><Relationship Id="rId2" Type="http://schemas.openxmlformats.org/officeDocument/2006/relationships/slideLayout" Target="../slideLayouts/slideLayout2.xml"/><Relationship Id="rId1" Type="http://schemas.openxmlformats.org/officeDocument/2006/relationships/vmlDrawing" Target="../drawings/vmlDrawing24.vml"/><Relationship Id="rId6" Type="http://schemas.openxmlformats.org/officeDocument/2006/relationships/image" Target="../media/image146.png"/><Relationship Id="rId5" Type="http://schemas.openxmlformats.org/officeDocument/2006/relationships/oleObject" Target="../embeddings/oleObject73.bin"/><Relationship Id="rId4" Type="http://schemas.openxmlformats.org/officeDocument/2006/relationships/image" Target="../media/image32.pn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7" Type="http://schemas.openxmlformats.org/officeDocument/2006/relationships/oleObject" Target="../embeddings/oleObject78.bin"/><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oleObject" Target="../embeddings/oleObject77.bin"/><Relationship Id="rId5" Type="http://schemas.openxmlformats.org/officeDocument/2006/relationships/oleObject" Target="../embeddings/oleObject76.bin"/><Relationship Id="rId4" Type="http://schemas.openxmlformats.org/officeDocument/2006/relationships/image" Target="../media/image15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70.xml"/><Relationship Id="rId1" Type="http://schemas.openxmlformats.org/officeDocument/2006/relationships/slideLayout" Target="../slideLayouts/slideLayout2.xml"/><Relationship Id="rId4" Type="http://schemas.openxmlformats.org/officeDocument/2006/relationships/image" Target="../media/image152.png"/></Relationships>
</file>

<file path=ppt/slides/_rels/slide71.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155.png"/><Relationship Id="rId4" Type="http://schemas.openxmlformats.org/officeDocument/2006/relationships/image" Target="../media/image154.png"/></Relationships>
</file>

<file path=ppt/slides/_rels/slide72.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72.xml"/><Relationship Id="rId1" Type="http://schemas.openxmlformats.org/officeDocument/2006/relationships/slideLayout" Target="../slideLayouts/slideLayout2.xml"/><Relationship Id="rId4" Type="http://schemas.openxmlformats.org/officeDocument/2006/relationships/image" Target="../media/image157.png"/></Relationships>
</file>

<file path=ppt/slides/_rels/slide73.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73.xml"/><Relationship Id="rId1" Type="http://schemas.openxmlformats.org/officeDocument/2006/relationships/slideLayout" Target="../slideLayouts/slideLayout2.xml"/><Relationship Id="rId4" Type="http://schemas.openxmlformats.org/officeDocument/2006/relationships/image" Target="../media/image159.png"/></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7" Type="http://schemas.openxmlformats.org/officeDocument/2006/relationships/image" Target="../media/image133.png"/><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161.png"/><Relationship Id="rId5" Type="http://schemas.openxmlformats.org/officeDocument/2006/relationships/image" Target="../media/image160.jpeg"/><Relationship Id="rId4" Type="http://schemas.openxmlformats.org/officeDocument/2006/relationships/oleObject" Target="../embeddings/oleObject79.bin"/></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7" Type="http://schemas.openxmlformats.org/officeDocument/2006/relationships/image" Target="../media/image164.png"/><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163.png"/><Relationship Id="rId5" Type="http://schemas.openxmlformats.org/officeDocument/2006/relationships/oleObject" Target="../embeddings/oleObject80.bin"/><Relationship Id="rId4" Type="http://schemas.openxmlformats.org/officeDocument/2006/relationships/image" Target="../media/image162.png"/></Relationships>
</file>

<file path=ppt/slides/_rels/slide76.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notesSlide" Target="../notesSlides/notesSlide76.xml"/><Relationship Id="rId1" Type="http://schemas.openxmlformats.org/officeDocument/2006/relationships/slideLayout" Target="../slideLayouts/slideLayout2.xml"/><Relationship Id="rId4" Type="http://schemas.openxmlformats.org/officeDocument/2006/relationships/image" Target="../media/image166.png"/></Relationships>
</file>

<file path=ppt/slides/_rels/slide77.xml.rels><?xml version="1.0" encoding="UTF-8" standalone="yes"?>
<Relationships xmlns="http://schemas.openxmlformats.org/package/2006/relationships"><Relationship Id="rId3" Type="http://schemas.openxmlformats.org/officeDocument/2006/relationships/hyperlink" Target="http://physics.aps.org/view_image/3054/medium/4" TargetMode="External"/><Relationship Id="rId2" Type="http://schemas.openxmlformats.org/officeDocument/2006/relationships/notesSlide" Target="../notesSlides/notesSlide77.xml"/><Relationship Id="rId1" Type="http://schemas.openxmlformats.org/officeDocument/2006/relationships/slideLayout" Target="../slideLayouts/slideLayout2.xml"/><Relationship Id="rId6" Type="http://schemas.openxmlformats.org/officeDocument/2006/relationships/image" Target="../media/image169.png"/><Relationship Id="rId5" Type="http://schemas.openxmlformats.org/officeDocument/2006/relationships/image" Target="../media/image168.png"/><Relationship Id="rId4" Type="http://schemas.openxmlformats.org/officeDocument/2006/relationships/image" Target="../media/image167.png"/></Relationships>
</file>

<file path=ppt/slides/_rels/slide78.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79.xml"/><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comments" Target="../comments/comment1.xml"/><Relationship Id="rId5" Type="http://schemas.openxmlformats.org/officeDocument/2006/relationships/image" Target="../media/image12.gif"/><Relationship Id="rId4" Type="http://schemas.openxmlformats.org/officeDocument/2006/relationships/image" Target="../media/image11.gif"/></Relationships>
</file>

<file path=ppt/slides/_rels/slide80.xml.rels><?xml version="1.0" encoding="UTF-8" standalone="yes"?>
<Relationships xmlns="http://schemas.openxmlformats.org/package/2006/relationships"><Relationship Id="rId3" Type="http://schemas.openxmlformats.org/officeDocument/2006/relationships/image" Target="../media/image171.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174.png"/><Relationship Id="rId5" Type="http://schemas.openxmlformats.org/officeDocument/2006/relationships/oleObject" Target="../embeddings/oleObject82.bin"/><Relationship Id="rId4" Type="http://schemas.openxmlformats.org/officeDocument/2006/relationships/oleObject" Target="../embeddings/oleObject81.bin"/></Relationships>
</file>

<file path=ppt/slides/_rels/slide82.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notesSlide" Target="../notesSlides/notesSlide82.xml"/><Relationship Id="rId1" Type="http://schemas.openxmlformats.org/officeDocument/2006/relationships/slideLayout" Target="../slideLayouts/slideLayout2.xml"/><Relationship Id="rId4" Type="http://schemas.openxmlformats.org/officeDocument/2006/relationships/image" Target="../media/image176.png"/></Relationships>
</file>

<file path=ppt/slides/_rels/slide83.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83.xml"/><Relationship Id="rId1" Type="http://schemas.openxmlformats.org/officeDocument/2006/relationships/slideLayout" Target="../slideLayouts/slideLayout2.xml"/><Relationship Id="rId4" Type="http://schemas.openxmlformats.org/officeDocument/2006/relationships/image" Target="../media/image178.png"/></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84.xml"/><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84.bin"/><Relationship Id="rId5" Type="http://schemas.openxmlformats.org/officeDocument/2006/relationships/oleObject" Target="../embeddings/oleObject83.bin"/><Relationship Id="rId4" Type="http://schemas.openxmlformats.org/officeDocument/2006/relationships/image" Target="../media/image180.png"/></Relationships>
</file>

<file path=ppt/slides/_rels/slide85.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8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8" Type="http://schemas.openxmlformats.org/officeDocument/2006/relationships/oleObject" Target="../embeddings/oleObject87.bin"/><Relationship Id="rId3" Type="http://schemas.openxmlformats.org/officeDocument/2006/relationships/notesSlide" Target="../notesSlides/notesSlide87.xml"/><Relationship Id="rId7" Type="http://schemas.openxmlformats.org/officeDocument/2006/relationships/oleObject" Target="../embeddings/oleObject86.bin"/><Relationship Id="rId2" Type="http://schemas.openxmlformats.org/officeDocument/2006/relationships/slideLayout" Target="../slideLayouts/slideLayout2.xml"/><Relationship Id="rId1" Type="http://schemas.openxmlformats.org/officeDocument/2006/relationships/vmlDrawing" Target="../drawings/vmlDrawing30.vml"/><Relationship Id="rId6" Type="http://schemas.openxmlformats.org/officeDocument/2006/relationships/image" Target="../media/image121.jpeg"/><Relationship Id="rId5" Type="http://schemas.openxmlformats.org/officeDocument/2006/relationships/oleObject" Target="../embeddings/oleObject85.bin"/><Relationship Id="rId4" Type="http://schemas.openxmlformats.org/officeDocument/2006/relationships/image" Target="../media/image32.png"/></Relationships>
</file>

<file path=ppt/slides/_rels/slide88.xml.rels><?xml version="1.0" encoding="UTF-8" standalone="yes"?>
<Relationships xmlns="http://schemas.openxmlformats.org/package/2006/relationships"><Relationship Id="rId8" Type="http://schemas.openxmlformats.org/officeDocument/2006/relationships/oleObject" Target="../embeddings/oleObject92.bin"/><Relationship Id="rId3" Type="http://schemas.openxmlformats.org/officeDocument/2006/relationships/notesSlide" Target="../notesSlides/notesSlide88.xml"/><Relationship Id="rId7" Type="http://schemas.openxmlformats.org/officeDocument/2006/relationships/oleObject" Target="../embeddings/oleObject91.bin"/><Relationship Id="rId2" Type="http://schemas.openxmlformats.org/officeDocument/2006/relationships/slideLayout" Target="../slideLayouts/slideLayout2.xml"/><Relationship Id="rId1" Type="http://schemas.openxmlformats.org/officeDocument/2006/relationships/vmlDrawing" Target="../drawings/vmlDrawing31.vml"/><Relationship Id="rId6" Type="http://schemas.openxmlformats.org/officeDocument/2006/relationships/oleObject" Target="../embeddings/oleObject90.bin"/><Relationship Id="rId11" Type="http://schemas.openxmlformats.org/officeDocument/2006/relationships/oleObject" Target="../embeddings/oleObject95.bin"/><Relationship Id="rId5" Type="http://schemas.openxmlformats.org/officeDocument/2006/relationships/oleObject" Target="../embeddings/oleObject89.bin"/><Relationship Id="rId10" Type="http://schemas.openxmlformats.org/officeDocument/2006/relationships/oleObject" Target="../embeddings/oleObject94.bin"/><Relationship Id="rId4" Type="http://schemas.openxmlformats.org/officeDocument/2006/relationships/oleObject" Target="../embeddings/oleObject88.bin"/><Relationship Id="rId9" Type="http://schemas.openxmlformats.org/officeDocument/2006/relationships/oleObject" Target="../embeddings/oleObject93.bin"/></Relationships>
</file>

<file path=ppt/slides/_rels/slide89.xml.rels><?xml version="1.0" encoding="UTF-8" standalone="yes"?>
<Relationships xmlns="http://schemas.openxmlformats.org/package/2006/relationships"><Relationship Id="rId3" Type="http://schemas.openxmlformats.org/officeDocument/2006/relationships/hyperlink" Target="http://physics.aps.org/view_image/3054/medium/4" TargetMode="External"/><Relationship Id="rId2" Type="http://schemas.openxmlformats.org/officeDocument/2006/relationships/notesSlide" Target="../notesSlides/notesSlide89.xml"/><Relationship Id="rId1" Type="http://schemas.openxmlformats.org/officeDocument/2006/relationships/slideLayout" Target="../slideLayouts/slideLayout2.xml"/><Relationship Id="rId6" Type="http://schemas.openxmlformats.org/officeDocument/2006/relationships/image" Target="../media/image183.png"/><Relationship Id="rId5" Type="http://schemas.openxmlformats.org/officeDocument/2006/relationships/image" Target="../media/image175.png"/><Relationship Id="rId4" Type="http://schemas.openxmlformats.org/officeDocument/2006/relationships/image" Target="../media/image167.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hyperlink" Target="http://www.google.fr/imgres?imgurl=http://www.techno-science.net/illustration/Physique/CERN/LHC/LHC-Alice.gif&amp;imgrefurl=http://www.techno-science.net/?onglet=articles&amp;article=36&amp;page=3&amp;usg=__qaC64fa7szKDkcd7zOOC3hHkFEs=&amp;h=293&amp;w=480&amp;sz=57&amp;hl=fr&amp;start=1&amp;itbs=1&amp;tbnid=0vViXPDStzv2QM:&amp;tbnh=79&amp;tbnw=129&amp;prev=/images?q=ALICE+LHC&amp;hl=fr&amp;sa=X&amp;rlz=1T4SUNA_frFR292FR293&amp;tbs=isch:1&amp;prmd=vi" TargetMode="External"/><Relationship Id="rId7" Type="http://schemas.openxmlformats.org/officeDocument/2006/relationships/image" Target="../media/image186.jpeg"/><Relationship Id="rId2" Type="http://schemas.openxmlformats.org/officeDocument/2006/relationships/notesSlide" Target="../notesSlides/notesSlide90.xml"/><Relationship Id="rId1" Type="http://schemas.openxmlformats.org/officeDocument/2006/relationships/slideLayout" Target="../slideLayouts/slideLayout2.xml"/><Relationship Id="rId6" Type="http://schemas.openxmlformats.org/officeDocument/2006/relationships/image" Target="../media/image185.jpeg"/><Relationship Id="rId5" Type="http://schemas.openxmlformats.org/officeDocument/2006/relationships/image" Target="../media/image184.jpeg"/><Relationship Id="rId4" Type="http://schemas.openxmlformats.org/officeDocument/2006/relationships/hyperlink" Target="http://cdsweb.cern.ch/search.py?sysno=000034908MMD" TargetMode="External"/></Relationships>
</file>

<file path=ppt/slides/_rels/slide91.xml.rels><?xml version="1.0" encoding="UTF-8" standalone="yes"?>
<Relationships xmlns="http://schemas.openxmlformats.org/package/2006/relationships"><Relationship Id="rId8" Type="http://schemas.openxmlformats.org/officeDocument/2006/relationships/image" Target="../media/image191.png"/><Relationship Id="rId3" Type="http://schemas.openxmlformats.org/officeDocument/2006/relationships/image" Target="../media/image187.jpeg"/><Relationship Id="rId7" Type="http://schemas.openxmlformats.org/officeDocument/2006/relationships/image" Target="../media/image190.jpeg"/><Relationship Id="rId2" Type="http://schemas.openxmlformats.org/officeDocument/2006/relationships/notesSlide" Target="../notesSlides/notesSlide91.xml"/><Relationship Id="rId1" Type="http://schemas.openxmlformats.org/officeDocument/2006/relationships/slideLayout" Target="../slideLayouts/slideLayout2.xml"/><Relationship Id="rId6" Type="http://schemas.openxmlformats.org/officeDocument/2006/relationships/hyperlink" Target="http://www.google.fr/imgres?imgurl=http://www.techno-science.net/illustration/Physique/CERN/LHC/LHC-Alice.gif&amp;imgrefurl=http://www.techno-science.net/?onglet=articles&amp;article=36&amp;page=3&amp;usg=__qaC64fa7szKDkcd7zOOC3hHkFEs=&amp;h=293&amp;w=480&amp;sz=57&amp;hl=fr&amp;start=1&amp;itbs=1&amp;tbnid=0vViXPDStzv2QM:&amp;tbnh=79&amp;tbnw=129&amp;prev=/images?q=ALICE+LHC&amp;hl=fr&amp;sa=X&amp;rlz=1T4SUNA_frFR292FR293&amp;tbs=isch:1&amp;prmd=vi" TargetMode="External"/><Relationship Id="rId5" Type="http://schemas.openxmlformats.org/officeDocument/2006/relationships/image" Target="../media/image189.png"/><Relationship Id="rId4" Type="http://schemas.openxmlformats.org/officeDocument/2006/relationships/image" Target="../media/image188.jpeg"/></Relationships>
</file>

<file path=ppt/slides/_rels/slide92.xml.rels><?xml version="1.0" encoding="UTF-8" standalone="yes"?>
<Relationships xmlns="http://schemas.openxmlformats.org/package/2006/relationships"><Relationship Id="rId3" Type="http://schemas.openxmlformats.org/officeDocument/2006/relationships/image" Target="../media/image192.png"/><Relationship Id="rId7" Type="http://schemas.openxmlformats.org/officeDocument/2006/relationships/image" Target="../media/image191.png"/><Relationship Id="rId2" Type="http://schemas.openxmlformats.org/officeDocument/2006/relationships/notesSlide" Target="../notesSlides/notesSlide92.xml"/><Relationship Id="rId1" Type="http://schemas.openxmlformats.org/officeDocument/2006/relationships/slideLayout" Target="../slideLayouts/slideLayout2.xml"/><Relationship Id="rId6" Type="http://schemas.openxmlformats.org/officeDocument/2006/relationships/image" Target="../media/image193.jpeg"/><Relationship Id="rId5" Type="http://schemas.openxmlformats.org/officeDocument/2006/relationships/image" Target="../media/image188.jpeg"/><Relationship Id="rId4" Type="http://schemas.openxmlformats.org/officeDocument/2006/relationships/hyperlink" Target="http://www.google.fr/imgres?imgurl=http://www.techno-science.net/illustration/Physique/CERN/LHC/LHC-Alice.gif&amp;imgrefurl=http://www.techno-science.net/?onglet=articles&amp;article=36&amp;page=3&amp;usg=__qaC64fa7szKDkcd7zOOC3hHkFEs=&amp;h=293&amp;w=480&amp;sz=57&amp;hl=fr&amp;start=1&amp;itbs=1&amp;tbnid=0vViXPDStzv2QM:&amp;tbnh=79&amp;tbnw=129&amp;prev=/images?q=ALICE+LHC&amp;hl=fr&amp;sa=X&amp;rlz=1T4SUNA_frFR292FR293&amp;tbs=isch:1&amp;prmd=vi" TargetMode="External"/></Relationships>
</file>

<file path=ppt/slides/_rels/slide93.xml.rels><?xml version="1.0" encoding="UTF-8" standalone="yes"?>
<Relationships xmlns="http://schemas.openxmlformats.org/package/2006/relationships"><Relationship Id="rId8" Type="http://schemas.openxmlformats.org/officeDocument/2006/relationships/image" Target="../media/image191.png"/><Relationship Id="rId3" Type="http://schemas.openxmlformats.org/officeDocument/2006/relationships/image" Target="../media/image192.png"/><Relationship Id="rId7" Type="http://schemas.openxmlformats.org/officeDocument/2006/relationships/image" Target="../media/image194.png"/><Relationship Id="rId2" Type="http://schemas.openxmlformats.org/officeDocument/2006/relationships/notesSlide" Target="../notesSlides/notesSlide93.xml"/><Relationship Id="rId1" Type="http://schemas.openxmlformats.org/officeDocument/2006/relationships/slideLayout" Target="../slideLayouts/slideLayout2.xml"/><Relationship Id="rId6" Type="http://schemas.openxmlformats.org/officeDocument/2006/relationships/image" Target="../media/image193.jpeg"/><Relationship Id="rId5" Type="http://schemas.openxmlformats.org/officeDocument/2006/relationships/image" Target="../media/image188.jpeg"/><Relationship Id="rId4" Type="http://schemas.openxmlformats.org/officeDocument/2006/relationships/hyperlink" Target="http://www.google.fr/imgres?imgurl=http://www.techno-science.net/illustration/Physique/CERN/LHC/LHC-Alice.gif&amp;imgrefurl=http://www.techno-science.net/?onglet=articles&amp;article=36&amp;page=3&amp;usg=__qaC64fa7szKDkcd7zOOC3hHkFEs=&amp;h=293&amp;w=480&amp;sz=57&amp;hl=fr&amp;start=1&amp;itbs=1&amp;tbnid=0vViXPDStzv2QM:&amp;tbnh=79&amp;tbnw=129&amp;prev=/images?q=ALICE+LHC&amp;hl=fr&amp;sa=X&amp;rlz=1T4SUNA_frFR292FR293&amp;tbs=isch:1&amp;prmd=vi" TargetMode="External"/></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94.xml"/><Relationship Id="rId7" Type="http://schemas.openxmlformats.org/officeDocument/2006/relationships/image" Target="../media/image191.png"/><Relationship Id="rId2" Type="http://schemas.openxmlformats.org/officeDocument/2006/relationships/slideLayout" Target="../slideLayouts/slideLayout2.xml"/><Relationship Id="rId1" Type="http://schemas.openxmlformats.org/officeDocument/2006/relationships/vmlDrawing" Target="../drawings/vmlDrawing32.vml"/><Relationship Id="rId6" Type="http://schemas.openxmlformats.org/officeDocument/2006/relationships/image" Target="../media/image197.wmf"/><Relationship Id="rId5" Type="http://schemas.openxmlformats.org/officeDocument/2006/relationships/image" Target="../media/image196.jpeg"/><Relationship Id="rId4" Type="http://schemas.openxmlformats.org/officeDocument/2006/relationships/oleObject" Target="../embeddings/oleObject96.bin"/></Relationships>
</file>

<file path=ppt/slides/_rels/slide95.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95.xml"/><Relationship Id="rId1" Type="http://schemas.openxmlformats.org/officeDocument/2006/relationships/slideLayout" Target="../slideLayouts/slideLayout2.xml"/><Relationship Id="rId4" Type="http://schemas.openxmlformats.org/officeDocument/2006/relationships/hyperlink" Target="http://www.google.fr/imgres?imgurl=http://www.techno-science.net/illustration/Physique/CERN/LHC/LHC-Alice.gif&amp;imgrefurl=http://www.techno-science.net/?onglet=articles&amp;article=36&amp;page=3&amp;usg=__qaC64fa7szKDkcd7zOOC3hHkFEs=&amp;h=293&amp;w=480&amp;sz=57&amp;hl=fr&amp;start=1&amp;itbs=1&amp;tbnid=0vViXPDStzv2QM:&amp;tbnh=79&amp;tbnw=129&amp;prev=/images?q=ALICE+LHC&amp;hl=fr&amp;sa=X&amp;rlz=1T4SUNA_frFR292FR293&amp;tbs=isch:1&amp;prmd=vi" TargetMode="External"/></Relationships>
</file>

<file path=ppt/slides/_rels/slide96.xml.rels><?xml version="1.0" encoding="UTF-8" standalone="yes"?>
<Relationships xmlns="http://schemas.openxmlformats.org/package/2006/relationships"><Relationship Id="rId8" Type="http://schemas.openxmlformats.org/officeDocument/2006/relationships/image" Target="../media/image200.png"/><Relationship Id="rId3" Type="http://schemas.openxmlformats.org/officeDocument/2006/relationships/notesSlide" Target="../notesSlides/notesSlide96.xml"/><Relationship Id="rId7" Type="http://schemas.openxmlformats.org/officeDocument/2006/relationships/hyperlink" Target="http://www.google.fr/imgres?imgurl=http://na49info.web.cern.ch/na49info/Public/Press/pictures/na49final.jpg&amp;imgrefurl=http://na49info.web.cern.ch/na49info/Public/Press/LogBook.html&amp;usg=__x0ueWF0WGh5yNZAmumcrj2zbvO0=&amp;h=944&amp;w=980&amp;sz=553&amp;hl=fr&amp;start=2&amp;um=1&amp;itbs=1&amp;tbnid=9EVW2eA9JQ9mrM:&amp;tbnh=144&amp;tbnw=149&amp;prev=/images?q=heavy+ion+collisions+NA49+SPS+pictures&amp;um=1&amp;hl=fr&amp;rlz=1T4SUNA_frFR292FR293&amp;tbs=isch:1" TargetMode="External"/><Relationship Id="rId2" Type="http://schemas.openxmlformats.org/officeDocument/2006/relationships/slideLayout" Target="../slideLayouts/slideLayout2.xml"/><Relationship Id="rId1" Type="http://schemas.openxmlformats.org/officeDocument/2006/relationships/vmlDrawing" Target="../drawings/vmlDrawing33.vml"/><Relationship Id="rId6" Type="http://schemas.openxmlformats.org/officeDocument/2006/relationships/hyperlink" Target="http://www.google.fr/imgres?imgurl=http://www.phys.uu.nl/~simili/Physics/rotatEvent.gif&amp;imgrefurl=http://www.phys.uu.nl/~simili/&amp;usg=__XL-L0j4xIBKy9aet1Hp6jpEJMrk=&amp;h=561&amp;w=571&amp;sz=15360&amp;hl=fr&amp;start=47&amp;um=1&amp;itbs=1&amp;tbnid=dPHAN8unCnt0GM:&amp;tbnh=132&amp;tbnw=134&amp;prev=/images?q=heavy+ion+collisions+pictures&amp;start=36&amp;um=1&amp;hl=fr&amp;sa=N&amp;rlz=1T4SUNA_frFR292FR293&amp;ndsp=18&amp;tbs=isch:1" TargetMode="External"/><Relationship Id="rId11" Type="http://schemas.openxmlformats.org/officeDocument/2006/relationships/image" Target="../media/image201.jpeg"/><Relationship Id="rId5" Type="http://schemas.openxmlformats.org/officeDocument/2006/relationships/image" Target="../media/image199.jpeg"/><Relationship Id="rId10" Type="http://schemas.openxmlformats.org/officeDocument/2006/relationships/oleObject" Target="../embeddings/oleObject98.bin"/><Relationship Id="rId4" Type="http://schemas.openxmlformats.org/officeDocument/2006/relationships/image" Target="../media/image198.jpeg"/><Relationship Id="rId9" Type="http://schemas.openxmlformats.org/officeDocument/2006/relationships/oleObject" Target="../embeddings/oleObject97.bin"/></Relationships>
</file>

<file path=ppt/slides/_rels/slide97.xml.rels><?xml version="1.0" encoding="UTF-8" standalone="yes"?>
<Relationships xmlns="http://schemas.openxmlformats.org/package/2006/relationships"><Relationship Id="rId3" Type="http://schemas.openxmlformats.org/officeDocument/2006/relationships/image" Target="../media/image202.png"/><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91.png"/><Relationship Id="rId2" Type="http://schemas.openxmlformats.org/officeDocument/2006/relationships/notesSlide" Target="../notesSlides/notesSlide98.xml"/><Relationship Id="rId1" Type="http://schemas.openxmlformats.org/officeDocument/2006/relationships/slideLayout" Target="../slideLayouts/slideLayout2.xml"/><Relationship Id="rId5" Type="http://schemas.openxmlformats.org/officeDocument/2006/relationships/image" Target="../media/image204.jpeg"/><Relationship Id="rId4" Type="http://schemas.openxmlformats.org/officeDocument/2006/relationships/image" Target="../media/image203.png"/></Relationships>
</file>

<file path=ppt/slides/_rels/slide99.xml.rels><?xml version="1.0" encoding="UTF-8" standalone="yes"?>
<Relationships xmlns="http://schemas.openxmlformats.org/package/2006/relationships"><Relationship Id="rId8" Type="http://schemas.openxmlformats.org/officeDocument/2006/relationships/image" Target="../media/image191.png"/><Relationship Id="rId3" Type="http://schemas.openxmlformats.org/officeDocument/2006/relationships/image" Target="../media/image205.jpeg"/><Relationship Id="rId7" Type="http://schemas.openxmlformats.org/officeDocument/2006/relationships/hyperlink" Target="http://arxiv.org/abs/1006.5432" TargetMode="External"/><Relationship Id="rId2" Type="http://schemas.openxmlformats.org/officeDocument/2006/relationships/notesSlide" Target="../notesSlides/notesSlide99.xml"/><Relationship Id="rId1" Type="http://schemas.openxmlformats.org/officeDocument/2006/relationships/slideLayout" Target="../slideLayouts/slideLayout2.xml"/><Relationship Id="rId6" Type="http://schemas.openxmlformats.org/officeDocument/2006/relationships/image" Target="../media/image207.png"/><Relationship Id="rId5" Type="http://schemas.openxmlformats.org/officeDocument/2006/relationships/hyperlink" Target="https://twiki.cern.ch/twiki/pub/ALICE/PWG2OfficialFigures/fig1_1006.5432.eps" TargetMode="External"/><Relationship Id="rId4" Type="http://schemas.openxmlformats.org/officeDocument/2006/relationships/image" Target="../media/image206.jpeg"/><Relationship Id="rId9" Type="http://schemas.openxmlformats.org/officeDocument/2006/relationships/comments" Target="../comments/commen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Espace réservé du contenu 4" descr="HD_172555_collision.jpg"/>
          <p:cNvPicPr>
            <a:picLocks noChangeAspect="1"/>
          </p:cNvPicPr>
          <p:nvPr/>
        </p:nvPicPr>
        <p:blipFill>
          <a:blip r:embed="rId3"/>
          <a:srcRect/>
          <a:stretch>
            <a:fillRect/>
          </a:stretch>
        </p:blipFill>
        <p:spPr bwMode="auto">
          <a:xfrm>
            <a:off x="0" y="0"/>
            <a:ext cx="9144000" cy="6883400"/>
          </a:xfrm>
          <a:prstGeom prst="rect">
            <a:avLst/>
          </a:prstGeom>
          <a:noFill/>
          <a:ln w="9525">
            <a:noFill/>
            <a:miter lim="800000"/>
            <a:headEnd/>
            <a:tailEnd/>
          </a:ln>
        </p:spPr>
      </p:pic>
      <p:sp>
        <p:nvSpPr>
          <p:cNvPr id="2" name="Titre 1"/>
          <p:cNvSpPr>
            <a:spLocks noGrp="1"/>
          </p:cNvSpPr>
          <p:nvPr>
            <p:ph type="ctrTitle"/>
          </p:nvPr>
        </p:nvSpPr>
        <p:spPr>
          <a:xfrm>
            <a:off x="0" y="188913"/>
            <a:ext cx="7772400" cy="1470025"/>
          </a:xfrm>
        </p:spPr>
        <p:txBody>
          <a:bodyPr rtlCol="0">
            <a:normAutofit fontScale="90000"/>
          </a:bodyPr>
          <a:lstStyle/>
          <a:p>
            <a:pPr fontAlgn="auto">
              <a:spcAft>
                <a:spcPts val="0"/>
              </a:spcAft>
              <a:defRPr/>
            </a:pPr>
            <a:r>
              <a:rPr lang="fr-FR" dirty="0" smtClean="0">
                <a:solidFill>
                  <a:schemeClr val="bg1"/>
                </a:solidFill>
              </a:rPr>
              <a:t>HEAVY  IONS  COLLISIONS EXPERIMENTS</a:t>
            </a:r>
            <a:r>
              <a:rPr lang="fr-FR" dirty="0" smtClean="0"/>
              <a:t/>
            </a:r>
            <a:br>
              <a:rPr lang="fr-FR" dirty="0" smtClean="0"/>
            </a:br>
            <a:endParaRPr lang="fr-FR" dirty="0"/>
          </a:p>
        </p:txBody>
      </p:sp>
      <p:sp>
        <p:nvSpPr>
          <p:cNvPr id="3" name="Sous-titre 2"/>
          <p:cNvSpPr>
            <a:spLocks noGrp="1"/>
          </p:cNvSpPr>
          <p:nvPr>
            <p:ph type="subTitle" idx="1"/>
          </p:nvPr>
        </p:nvSpPr>
        <p:spPr>
          <a:xfrm>
            <a:off x="0" y="5661025"/>
            <a:ext cx="6400800" cy="1000125"/>
          </a:xfrm>
        </p:spPr>
        <p:txBody>
          <a:bodyPr rtlCol="0">
            <a:normAutofit fontScale="92500" lnSpcReduction="20000"/>
          </a:bodyPr>
          <a:lstStyle/>
          <a:p>
            <a:pPr algn="l" fontAlgn="auto">
              <a:spcAft>
                <a:spcPts val="0"/>
              </a:spcAft>
              <a:buFont typeface="Arial" pitchFamily="34" charset="0"/>
              <a:buNone/>
              <a:defRPr/>
            </a:pPr>
            <a:r>
              <a:rPr lang="fr-FR" sz="2200" dirty="0" smtClean="0">
                <a:solidFill>
                  <a:schemeClr val="bg1"/>
                </a:solidFill>
              </a:rPr>
              <a:t>Valérie </a:t>
            </a:r>
            <a:r>
              <a:rPr lang="fr-FR" sz="2200" dirty="0" err="1" smtClean="0">
                <a:solidFill>
                  <a:schemeClr val="bg1"/>
                </a:solidFill>
              </a:rPr>
              <a:t>Ramillien</a:t>
            </a:r>
            <a:r>
              <a:rPr lang="fr-FR" sz="2200" dirty="0" smtClean="0">
                <a:solidFill>
                  <a:schemeClr val="bg1"/>
                </a:solidFill>
              </a:rPr>
              <a:t>-</a:t>
            </a:r>
            <a:r>
              <a:rPr lang="fr-FR" sz="2200" dirty="0" err="1" smtClean="0">
                <a:solidFill>
                  <a:schemeClr val="bg1"/>
                </a:solidFill>
              </a:rPr>
              <a:t>Barret</a:t>
            </a:r>
            <a:endParaRPr lang="fr-FR" sz="2200" dirty="0" smtClean="0">
              <a:solidFill>
                <a:schemeClr val="bg1"/>
              </a:solidFill>
            </a:endParaRPr>
          </a:p>
          <a:p>
            <a:pPr algn="l" fontAlgn="auto">
              <a:spcAft>
                <a:spcPts val="0"/>
              </a:spcAft>
              <a:buFont typeface="Arial" pitchFamily="34" charset="0"/>
              <a:buNone/>
              <a:defRPr/>
            </a:pPr>
            <a:r>
              <a:rPr lang="fr-FR" sz="2200" dirty="0" smtClean="0">
                <a:solidFill>
                  <a:schemeClr val="bg1"/>
                </a:solidFill>
              </a:rPr>
              <a:t>Laboratoire de Physique Corpusculaire </a:t>
            </a:r>
          </a:p>
          <a:p>
            <a:pPr algn="l" fontAlgn="auto">
              <a:spcAft>
                <a:spcPts val="0"/>
              </a:spcAft>
              <a:buFont typeface="Arial" pitchFamily="34" charset="0"/>
              <a:buNone/>
              <a:defRPr/>
            </a:pPr>
            <a:r>
              <a:rPr lang="fr-FR" sz="2200" dirty="0" smtClean="0">
                <a:solidFill>
                  <a:schemeClr val="bg1"/>
                </a:solidFill>
              </a:rPr>
              <a:t>Université Blaise Pascal – Clermont-Ferrand - FRANCE</a:t>
            </a:r>
          </a:p>
          <a:p>
            <a:pPr fontAlgn="auto">
              <a:spcAft>
                <a:spcPts val="0"/>
              </a:spcAft>
              <a:buFont typeface="Arial" pitchFamily="34" charset="0"/>
              <a:buNone/>
              <a:defRPr/>
            </a:pPr>
            <a:endParaRPr lang="fr-FR" dirty="0"/>
          </a:p>
        </p:txBody>
      </p:sp>
      <p:sp>
        <p:nvSpPr>
          <p:cNvPr id="15364" name="Espace réservé du numéro de diapositive 4"/>
          <p:cNvSpPr>
            <a:spLocks noGrp="1"/>
          </p:cNvSpPr>
          <p:nvPr>
            <p:ph type="sldNum" sz="quarter" idx="12"/>
          </p:nvPr>
        </p:nvSpPr>
        <p:spPr bwMode="auto">
          <a:xfrm>
            <a:off x="7215188" y="7643813"/>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E7AD36C9-7889-4A17-8443-068C7E676FA0}" type="slidenum">
              <a:rPr lang="fr-FR">
                <a:solidFill>
                  <a:schemeClr val="tx1"/>
                </a:solidFill>
              </a:rPr>
              <a:pPr fontAlgn="base">
                <a:spcBef>
                  <a:spcPct val="0"/>
                </a:spcBef>
                <a:spcAft>
                  <a:spcPct val="0"/>
                </a:spcAft>
              </a:pPr>
              <a:t>1</a:t>
            </a:fld>
            <a:endParaRPr lang="fr-FR">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Espace réservé du numéro de diapositive 4"/>
          <p:cNvSpPr>
            <a:spLocks noGrp="1"/>
          </p:cNvSpPr>
          <p:nvPr>
            <p:ph type="sldNum" sz="quarter" idx="12"/>
          </p:nvPr>
        </p:nvSpPr>
        <p:spPr bwMode="auto">
          <a:xfrm>
            <a:off x="7939088" y="6357938"/>
            <a:ext cx="1204912" cy="500062"/>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D738098-6DCE-402E-8D17-40E2EF1E0C22}" type="slidenum">
              <a:rPr lang="fr-FR">
                <a:solidFill>
                  <a:schemeClr val="tx1"/>
                </a:solidFill>
              </a:rPr>
              <a:pPr fontAlgn="base">
                <a:spcBef>
                  <a:spcPct val="0"/>
                </a:spcBef>
                <a:spcAft>
                  <a:spcPct val="0"/>
                </a:spcAft>
              </a:pPr>
              <a:t>10</a:t>
            </a:fld>
            <a:endParaRPr lang="fr-FR">
              <a:solidFill>
                <a:schemeClr val="tx1"/>
              </a:solidFill>
            </a:endParaRPr>
          </a:p>
        </p:txBody>
      </p:sp>
      <p:pic>
        <p:nvPicPr>
          <p:cNvPr id="27650" name="Image 47" descr="compress.png"/>
          <p:cNvPicPr>
            <a:picLocks noChangeAspect="1"/>
          </p:cNvPicPr>
          <p:nvPr/>
        </p:nvPicPr>
        <p:blipFill>
          <a:blip r:embed="rId3"/>
          <a:srcRect/>
          <a:stretch>
            <a:fillRect/>
          </a:stretch>
        </p:blipFill>
        <p:spPr bwMode="auto">
          <a:xfrm>
            <a:off x="714375" y="1428750"/>
            <a:ext cx="7439025" cy="3314700"/>
          </a:xfrm>
          <a:prstGeom prst="rect">
            <a:avLst/>
          </a:prstGeom>
          <a:noFill/>
          <a:ln w="9525">
            <a:noFill/>
            <a:miter lim="800000"/>
            <a:headEnd/>
            <a:tailEnd/>
          </a:ln>
        </p:spPr>
      </p:pic>
      <p:sp>
        <p:nvSpPr>
          <p:cNvPr id="27651" name="ZoneTexte 48"/>
          <p:cNvSpPr txBox="1">
            <a:spLocks noChangeArrowheads="1"/>
          </p:cNvSpPr>
          <p:nvPr/>
        </p:nvSpPr>
        <p:spPr bwMode="auto">
          <a:xfrm>
            <a:off x="1000125" y="4929188"/>
            <a:ext cx="2786063" cy="1600200"/>
          </a:xfrm>
          <a:prstGeom prst="rect">
            <a:avLst/>
          </a:prstGeom>
          <a:noFill/>
          <a:ln w="9525">
            <a:noFill/>
            <a:miter lim="800000"/>
            <a:headEnd/>
            <a:tailEnd/>
          </a:ln>
        </p:spPr>
        <p:txBody>
          <a:bodyPr>
            <a:spAutoFit/>
          </a:bodyPr>
          <a:lstStyle/>
          <a:p>
            <a:pPr marL="0" lvl="1" algn="ctr"/>
            <a:r>
              <a:rPr lang="fr-FR" sz="2000" b="1">
                <a:latin typeface="Calibri" pitchFamily="34" charset="0"/>
              </a:rPr>
              <a:t>Compression :</a:t>
            </a:r>
          </a:p>
          <a:p>
            <a:pPr marL="0" lvl="1" algn="ctr"/>
            <a:r>
              <a:rPr lang="fr-FR" sz="2000">
                <a:latin typeface="Calibri" pitchFamily="34" charset="0"/>
              </a:rPr>
              <a:t>Nucleons will overlap themselves and lose their identity</a:t>
            </a:r>
          </a:p>
          <a:p>
            <a:endParaRPr lang="fr-FR">
              <a:latin typeface="Calibri" pitchFamily="34" charset="0"/>
            </a:endParaRPr>
          </a:p>
        </p:txBody>
      </p:sp>
      <p:sp>
        <p:nvSpPr>
          <p:cNvPr id="27652" name="ZoneTexte 49"/>
          <p:cNvSpPr txBox="1">
            <a:spLocks noChangeArrowheads="1"/>
          </p:cNvSpPr>
          <p:nvPr/>
        </p:nvSpPr>
        <p:spPr bwMode="auto">
          <a:xfrm>
            <a:off x="3929063" y="4929188"/>
            <a:ext cx="2786062" cy="1908175"/>
          </a:xfrm>
          <a:prstGeom prst="rect">
            <a:avLst/>
          </a:prstGeom>
          <a:noFill/>
          <a:ln w="9525">
            <a:noFill/>
            <a:miter lim="800000"/>
            <a:headEnd/>
            <a:tailEnd/>
          </a:ln>
        </p:spPr>
        <p:txBody>
          <a:bodyPr>
            <a:spAutoFit/>
          </a:bodyPr>
          <a:lstStyle/>
          <a:p>
            <a:pPr marL="0" lvl="1" algn="ctr"/>
            <a:r>
              <a:rPr lang="fr-FR" sz="2000" b="1">
                <a:latin typeface="Calibri" pitchFamily="34" charset="0"/>
              </a:rPr>
              <a:t>Heating:</a:t>
            </a:r>
          </a:p>
          <a:p>
            <a:pPr marL="0" lvl="1" algn="ctr"/>
            <a:r>
              <a:rPr lang="fr-FR" sz="2000">
                <a:latin typeface="Calibri" pitchFamily="34" charset="0"/>
              </a:rPr>
              <a:t>QCD vacuum is thermally excited, and above a critical temperature quarks are deconfined </a:t>
            </a:r>
          </a:p>
          <a:p>
            <a:endParaRPr lang="fr-FR">
              <a:latin typeface="Calibri" pitchFamily="34" charset="0"/>
            </a:endParaRPr>
          </a:p>
        </p:txBody>
      </p:sp>
      <p:sp>
        <p:nvSpPr>
          <p:cNvPr id="27653" name="Rectangle 6"/>
          <p:cNvSpPr>
            <a:spLocks noChangeArrowheads="1"/>
          </p:cNvSpPr>
          <p:nvPr/>
        </p:nvSpPr>
        <p:spPr bwMode="auto">
          <a:xfrm>
            <a:off x="5364163" y="1484313"/>
            <a:ext cx="2790825" cy="831850"/>
          </a:xfrm>
          <a:prstGeom prst="rect">
            <a:avLst/>
          </a:prstGeom>
          <a:noFill/>
          <a:ln w="9525">
            <a:noFill/>
            <a:miter lim="800000"/>
            <a:headEnd/>
            <a:tailEnd/>
          </a:ln>
        </p:spPr>
        <p:txBody>
          <a:bodyPr wrap="none">
            <a:spAutoFit/>
          </a:bodyPr>
          <a:lstStyle/>
          <a:p>
            <a:pPr algn="ctr"/>
            <a:r>
              <a:rPr lang="fr-FR" sz="2400" b="1">
                <a:solidFill>
                  <a:srgbClr val="FF0000"/>
                </a:solidFill>
                <a:latin typeface="Calibri" pitchFamily="34" charset="0"/>
              </a:rPr>
              <a:t>Quark Gluon Plasma</a:t>
            </a:r>
          </a:p>
          <a:p>
            <a:pPr algn="ctr"/>
            <a:r>
              <a:rPr lang="fr-FR" sz="2400" b="1">
                <a:solidFill>
                  <a:srgbClr val="FF0000"/>
                </a:solidFill>
                <a:latin typeface="Calibri" pitchFamily="34" charset="0"/>
              </a:rPr>
              <a:t>QGP</a:t>
            </a:r>
            <a:endParaRPr lang="fr-FR" sz="2400">
              <a:latin typeface="Calibri" pitchFamily="34" charset="0"/>
            </a:endParaRPr>
          </a:p>
        </p:txBody>
      </p:sp>
      <p:sp>
        <p:nvSpPr>
          <p:cNvPr id="8" name="Rectangle 7"/>
          <p:cNvSpPr/>
          <p:nvPr/>
        </p:nvSpPr>
        <p:spPr>
          <a:xfrm>
            <a:off x="0" y="0"/>
            <a:ext cx="772160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QCD – quarks </a:t>
            </a:r>
            <a:r>
              <a:rPr lang="fr-FR" sz="4000" dirty="0" err="1"/>
              <a:t>deconfinement</a:t>
            </a:r>
            <a:r>
              <a:rPr lang="fr-FR" sz="4000" dirty="0"/>
              <a:t> - QGP </a:t>
            </a:r>
            <a:endParaRPr lang="fr-FR" dirty="0"/>
          </a:p>
        </p:txBody>
      </p:sp>
      <p:cxnSp>
        <p:nvCxnSpPr>
          <p:cNvPr id="9" name="Connecteur droit avec flèche 8"/>
          <p:cNvCxnSpPr/>
          <p:nvPr/>
        </p:nvCxnSpPr>
        <p:spPr>
          <a:xfrm rot="16200000" flipH="1">
            <a:off x="6839744" y="2312194"/>
            <a:ext cx="288925" cy="2174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61"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7F9A711-3864-4CCE-BC2B-06FC1EDBBD74}" type="slidenum">
              <a:rPr lang="fr-FR">
                <a:solidFill>
                  <a:schemeClr val="tx1"/>
                </a:solidFill>
              </a:rPr>
              <a:pPr fontAlgn="base">
                <a:spcBef>
                  <a:spcPct val="0"/>
                </a:spcBef>
                <a:spcAft>
                  <a:spcPct val="0"/>
                </a:spcAft>
              </a:pPr>
              <a:t>100</a:t>
            </a:fld>
            <a:endParaRPr lang="fr-FR">
              <a:solidFill>
                <a:schemeClr val="tx1"/>
              </a:solidFill>
            </a:endParaRPr>
          </a:p>
        </p:txBody>
      </p:sp>
      <p:sp>
        <p:nvSpPr>
          <p:cNvPr id="7" name="Rectangle 6"/>
          <p:cNvSpPr/>
          <p:nvPr/>
        </p:nvSpPr>
        <p:spPr>
          <a:xfrm>
            <a:off x="0" y="0"/>
            <a:ext cx="341788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TRD-TOF</a:t>
            </a:r>
            <a:endParaRPr lang="fr-FR" sz="4000" dirty="0">
              <a:solidFill>
                <a:prstClr val="black"/>
              </a:solidFill>
              <a:ea typeface="+mj-ea"/>
              <a:cs typeface="+mj-cs"/>
            </a:endParaRPr>
          </a:p>
        </p:txBody>
      </p:sp>
      <p:sp>
        <p:nvSpPr>
          <p:cNvPr id="808963" name="Rectangle 7"/>
          <p:cNvSpPr>
            <a:spLocks noChangeArrowheads="1"/>
          </p:cNvSpPr>
          <p:nvPr/>
        </p:nvSpPr>
        <p:spPr bwMode="auto">
          <a:xfrm>
            <a:off x="179388" y="836613"/>
            <a:ext cx="5761037" cy="646112"/>
          </a:xfrm>
          <a:prstGeom prst="rect">
            <a:avLst/>
          </a:prstGeom>
          <a:noFill/>
          <a:ln w="9525">
            <a:noFill/>
            <a:miter lim="800000"/>
            <a:headEnd/>
            <a:tailEnd/>
          </a:ln>
        </p:spPr>
        <p:txBody>
          <a:bodyPr>
            <a:spAutoFit/>
          </a:bodyPr>
          <a:lstStyle/>
          <a:p>
            <a:r>
              <a:rPr lang="en-US" b="1">
                <a:solidFill>
                  <a:srgbClr val="C00000"/>
                </a:solidFill>
                <a:latin typeface="Calibri" pitchFamily="34" charset="0"/>
              </a:rPr>
              <a:t>TRD (Transition Radiation Detector) : </a:t>
            </a:r>
            <a:r>
              <a:rPr lang="en-US">
                <a:latin typeface="Calibri" pitchFamily="34" charset="0"/>
              </a:rPr>
              <a:t>e/</a:t>
            </a:r>
            <a:r>
              <a:rPr lang="en-US">
                <a:latin typeface="Symbol" pitchFamily="18" charset="2"/>
              </a:rPr>
              <a:t>p</a:t>
            </a:r>
            <a:r>
              <a:rPr lang="en-US">
                <a:latin typeface="Calibri" pitchFamily="34" charset="0"/>
              </a:rPr>
              <a:t> identification for p</a:t>
            </a:r>
            <a:r>
              <a:rPr lang="en-US" baseline="-25000">
                <a:latin typeface="Calibri" pitchFamily="34" charset="0"/>
              </a:rPr>
              <a:t>T</a:t>
            </a:r>
            <a:r>
              <a:rPr lang="en-US">
                <a:latin typeface="Calibri" pitchFamily="34" charset="0"/>
              </a:rPr>
              <a:t>&gt; 1 GeV.</a:t>
            </a:r>
            <a:endParaRPr lang="fr-FR">
              <a:latin typeface="Calibri" pitchFamily="34" charset="0"/>
            </a:endParaRPr>
          </a:p>
        </p:txBody>
      </p:sp>
      <p:sp>
        <p:nvSpPr>
          <p:cNvPr id="808964" name="Rectangle 3"/>
          <p:cNvSpPr txBox="1">
            <a:spLocks noChangeArrowheads="1"/>
          </p:cNvSpPr>
          <p:nvPr/>
        </p:nvSpPr>
        <p:spPr bwMode="auto">
          <a:xfrm>
            <a:off x="1187450" y="1484313"/>
            <a:ext cx="6121400" cy="720725"/>
          </a:xfrm>
          <a:prstGeom prst="rect">
            <a:avLst/>
          </a:prstGeom>
          <a:noFill/>
          <a:ln w="9525">
            <a:noFill/>
            <a:miter lim="800000"/>
            <a:headEnd/>
            <a:tailEnd/>
          </a:ln>
        </p:spPr>
        <p:txBody>
          <a:bodyPr/>
          <a:lstStyle/>
          <a:p>
            <a:r>
              <a:rPr lang="en-US" sz="1600" b="1">
                <a:solidFill>
                  <a:srgbClr val="C00000"/>
                </a:solidFill>
                <a:latin typeface="Helvetica"/>
              </a:rPr>
              <a:t>Hit resolution &lt; 400 mm</a:t>
            </a:r>
          </a:p>
          <a:p>
            <a:r>
              <a:rPr lang="en-US" sz="1600" b="1">
                <a:solidFill>
                  <a:srgbClr val="C00000"/>
                </a:solidFill>
                <a:latin typeface="Helvetica"/>
              </a:rPr>
              <a:t>Angular resolution &lt; 1 deg</a:t>
            </a:r>
          </a:p>
        </p:txBody>
      </p:sp>
      <p:grpSp>
        <p:nvGrpSpPr>
          <p:cNvPr id="808965" name="Group 8"/>
          <p:cNvGrpSpPr>
            <a:grpSpLocks/>
          </p:cNvGrpSpPr>
          <p:nvPr/>
        </p:nvGrpSpPr>
        <p:grpSpPr bwMode="auto">
          <a:xfrm>
            <a:off x="468313" y="2312988"/>
            <a:ext cx="4117975" cy="2339975"/>
            <a:chOff x="5220" y="-3041"/>
            <a:chExt cx="6623" cy="4400"/>
          </a:xfrm>
        </p:grpSpPr>
        <p:pic>
          <p:nvPicPr>
            <p:cNvPr id="808976" name="Picture 9"/>
            <p:cNvPicPr>
              <a:picLocks noChangeAspect="1" noChangeArrowheads="1"/>
            </p:cNvPicPr>
            <p:nvPr/>
          </p:nvPicPr>
          <p:blipFill>
            <a:blip r:embed="rId3"/>
            <a:srcRect/>
            <a:stretch>
              <a:fillRect/>
            </a:stretch>
          </p:blipFill>
          <p:spPr bwMode="auto">
            <a:xfrm>
              <a:off x="5220" y="-3041"/>
              <a:ext cx="6623" cy="4400"/>
            </a:xfrm>
            <a:prstGeom prst="rect">
              <a:avLst/>
            </a:prstGeom>
            <a:noFill/>
            <a:ln w="9525" algn="ctr">
              <a:noFill/>
              <a:miter lim="800000"/>
              <a:headEnd/>
              <a:tailEnd/>
            </a:ln>
          </p:spPr>
        </p:pic>
        <p:sp>
          <p:nvSpPr>
            <p:cNvPr id="29" name="Text Box 10"/>
            <p:cNvSpPr txBox="1">
              <a:spLocks noChangeArrowheads="1"/>
            </p:cNvSpPr>
            <p:nvPr/>
          </p:nvSpPr>
          <p:spPr bwMode="auto">
            <a:xfrm>
              <a:off x="9384" y="484"/>
              <a:ext cx="2186" cy="478"/>
            </a:xfrm>
            <a:prstGeom prst="rect">
              <a:avLst/>
            </a:prstGeom>
            <a:solidFill>
              <a:schemeClr val="bg1"/>
            </a:solidFill>
            <a:ln w="9525" algn="ctr">
              <a:noFill/>
              <a:miter lim="800000"/>
              <a:headEnd/>
              <a:tailEnd/>
            </a:ln>
            <a:effectLst/>
          </p:spPr>
          <p:txBody>
            <a:bodyPr wrap="none">
              <a:spAutoFit/>
            </a:bodyPr>
            <a:lstStyle/>
            <a:p>
              <a:pPr fontAlgn="auto">
                <a:spcBef>
                  <a:spcPts val="0"/>
                </a:spcBef>
                <a:spcAft>
                  <a:spcPts val="0"/>
                </a:spcAft>
                <a:defRPr/>
              </a:pPr>
              <a:r>
                <a:rPr lang="en-US" sz="1050" dirty="0">
                  <a:solidFill>
                    <a:srgbClr val="000099"/>
                  </a:solidFill>
                  <a:latin typeface="Lucida Sans Unicode" pitchFamily="34" charset="0"/>
                </a:rPr>
                <a:t>TRD </a:t>
              </a:r>
              <a:r>
                <a:rPr lang="en-US" sz="1050" dirty="0" err="1">
                  <a:solidFill>
                    <a:srgbClr val="000099"/>
                  </a:solidFill>
                  <a:latin typeface="Lucida Sans Unicode" pitchFamily="34" charset="0"/>
                </a:rPr>
                <a:t>Supermodule</a:t>
              </a:r>
              <a:endParaRPr lang="de-DE" sz="1050" dirty="0">
                <a:solidFill>
                  <a:srgbClr val="000099"/>
                </a:solidFill>
                <a:latin typeface="Lucida Sans Unicode" pitchFamily="34" charset="0"/>
              </a:endParaRPr>
            </a:p>
          </p:txBody>
        </p:sp>
        <p:sp>
          <p:nvSpPr>
            <p:cNvPr id="808978" name="Text Box 11"/>
            <p:cNvSpPr txBox="1">
              <a:spLocks noChangeArrowheads="1"/>
            </p:cNvSpPr>
            <p:nvPr/>
          </p:nvSpPr>
          <p:spPr bwMode="auto">
            <a:xfrm>
              <a:off x="5709" y="479"/>
              <a:ext cx="1900" cy="434"/>
            </a:xfrm>
            <a:prstGeom prst="rect">
              <a:avLst/>
            </a:prstGeom>
            <a:solidFill>
              <a:schemeClr val="bg1"/>
            </a:solidFill>
            <a:ln w="9525" algn="ctr">
              <a:noFill/>
              <a:miter lim="800000"/>
              <a:headEnd/>
              <a:tailEnd/>
            </a:ln>
          </p:spPr>
          <p:txBody>
            <a:bodyPr wrap="none">
              <a:spAutoFit/>
            </a:bodyPr>
            <a:lstStyle/>
            <a:p>
              <a:r>
                <a:rPr lang="en-US" sz="900">
                  <a:solidFill>
                    <a:srgbClr val="000099"/>
                  </a:solidFill>
                  <a:latin typeface="Lucida Sans Unicode" pitchFamily="34" charset="0"/>
                </a:rPr>
                <a:t>TOF supermodule</a:t>
              </a:r>
              <a:endParaRPr lang="de-DE" sz="900">
                <a:solidFill>
                  <a:srgbClr val="000099"/>
                </a:solidFill>
                <a:latin typeface="Lucida Sans Unicode" pitchFamily="34" charset="0"/>
              </a:endParaRPr>
            </a:p>
          </p:txBody>
        </p:sp>
        <p:sp>
          <p:nvSpPr>
            <p:cNvPr id="808979" name="Line 12"/>
            <p:cNvSpPr>
              <a:spLocks noChangeShapeType="1"/>
            </p:cNvSpPr>
            <p:nvPr/>
          </p:nvSpPr>
          <p:spPr bwMode="auto">
            <a:xfrm flipV="1">
              <a:off x="6448" y="-588"/>
              <a:ext cx="941" cy="1087"/>
            </a:xfrm>
            <a:prstGeom prst="line">
              <a:avLst/>
            </a:prstGeom>
            <a:noFill/>
            <a:ln w="38100">
              <a:solidFill>
                <a:schemeClr val="bg1"/>
              </a:solidFill>
              <a:round/>
              <a:headEnd/>
              <a:tailEnd type="triangle" w="med" len="med"/>
            </a:ln>
          </p:spPr>
          <p:txBody>
            <a:bodyPr wrap="none">
              <a:spAutoFit/>
            </a:bodyPr>
            <a:lstStyle/>
            <a:p>
              <a:endParaRPr lang="fr-FR"/>
            </a:p>
          </p:txBody>
        </p:sp>
        <p:sp>
          <p:nvSpPr>
            <p:cNvPr id="808980" name="Line 13"/>
            <p:cNvSpPr>
              <a:spLocks noChangeShapeType="1"/>
            </p:cNvSpPr>
            <p:nvPr/>
          </p:nvSpPr>
          <p:spPr bwMode="auto">
            <a:xfrm flipH="1" flipV="1">
              <a:off x="8541" y="-467"/>
              <a:ext cx="1623" cy="974"/>
            </a:xfrm>
            <a:prstGeom prst="line">
              <a:avLst/>
            </a:prstGeom>
            <a:noFill/>
            <a:ln w="38100">
              <a:solidFill>
                <a:schemeClr val="bg1"/>
              </a:solidFill>
              <a:round/>
              <a:headEnd/>
              <a:tailEnd type="triangle" w="med" len="med"/>
            </a:ln>
          </p:spPr>
          <p:txBody>
            <a:bodyPr wrap="none">
              <a:spAutoFit/>
            </a:bodyPr>
            <a:lstStyle/>
            <a:p>
              <a:endParaRPr lang="fr-FR"/>
            </a:p>
          </p:txBody>
        </p:sp>
      </p:grpSp>
      <p:sp>
        <p:nvSpPr>
          <p:cNvPr id="808966" name="Rectangle 32"/>
          <p:cNvSpPr>
            <a:spLocks noChangeArrowheads="1"/>
          </p:cNvSpPr>
          <p:nvPr/>
        </p:nvSpPr>
        <p:spPr bwMode="auto">
          <a:xfrm>
            <a:off x="179388" y="5084763"/>
            <a:ext cx="5688012" cy="646112"/>
          </a:xfrm>
          <a:prstGeom prst="rect">
            <a:avLst/>
          </a:prstGeom>
          <a:noFill/>
          <a:ln w="9525">
            <a:noFill/>
            <a:miter lim="800000"/>
            <a:headEnd/>
            <a:tailEnd/>
          </a:ln>
        </p:spPr>
        <p:txBody>
          <a:bodyPr>
            <a:spAutoFit/>
          </a:bodyPr>
          <a:lstStyle/>
          <a:p>
            <a:r>
              <a:rPr lang="en-US" b="1">
                <a:solidFill>
                  <a:srgbClr val="C00000"/>
                </a:solidFill>
                <a:latin typeface="Calibri" pitchFamily="34" charset="0"/>
              </a:rPr>
              <a:t>TOF (Time Of Flight: </a:t>
            </a:r>
            <a:r>
              <a:rPr lang="fr-FR" b="1">
                <a:solidFill>
                  <a:srgbClr val="C00000"/>
                </a:solidFill>
                <a:latin typeface="Calibri" pitchFamily="34" charset="0"/>
              </a:rPr>
              <a:t>MRPC strips detector</a:t>
            </a:r>
            <a:r>
              <a:rPr lang="en-US" b="1">
                <a:solidFill>
                  <a:srgbClr val="C00000"/>
                </a:solidFill>
                <a:latin typeface="Calibri" pitchFamily="34" charset="0"/>
              </a:rPr>
              <a:t>) : </a:t>
            </a:r>
            <a:r>
              <a:rPr lang="en-US">
                <a:latin typeface="Calibri" pitchFamily="34" charset="0"/>
              </a:rPr>
              <a:t>particle identification for p</a:t>
            </a:r>
            <a:r>
              <a:rPr lang="en-US" baseline="-25000">
                <a:latin typeface="Calibri" pitchFamily="34" charset="0"/>
              </a:rPr>
              <a:t>T</a:t>
            </a:r>
            <a:r>
              <a:rPr lang="en-US">
                <a:latin typeface="Calibri" pitchFamily="34" charset="0"/>
              </a:rPr>
              <a:t> = 0.5-3 GeV/c (</a:t>
            </a:r>
            <a:r>
              <a:rPr lang="en-US">
                <a:latin typeface="Symbol" pitchFamily="18" charset="2"/>
              </a:rPr>
              <a:t>p</a:t>
            </a:r>
            <a:r>
              <a:rPr lang="en-US">
                <a:latin typeface="Calibri" pitchFamily="34" charset="0"/>
              </a:rPr>
              <a:t>,K,p separation)</a:t>
            </a:r>
            <a:endParaRPr lang="fr-FR">
              <a:latin typeface="Calibri" pitchFamily="34" charset="0"/>
            </a:endParaRPr>
          </a:p>
        </p:txBody>
      </p:sp>
      <p:sp>
        <p:nvSpPr>
          <p:cNvPr id="808967" name="Rectangle 33"/>
          <p:cNvSpPr>
            <a:spLocks noChangeArrowheads="1"/>
          </p:cNvSpPr>
          <p:nvPr/>
        </p:nvSpPr>
        <p:spPr bwMode="auto">
          <a:xfrm>
            <a:off x="1116013" y="5805488"/>
            <a:ext cx="2622550" cy="369887"/>
          </a:xfrm>
          <a:prstGeom prst="rect">
            <a:avLst/>
          </a:prstGeom>
          <a:noFill/>
          <a:ln w="9525">
            <a:noFill/>
            <a:miter lim="800000"/>
            <a:headEnd/>
            <a:tailEnd/>
          </a:ln>
        </p:spPr>
        <p:txBody>
          <a:bodyPr wrap="none">
            <a:spAutoFit/>
          </a:bodyPr>
          <a:lstStyle/>
          <a:p>
            <a:r>
              <a:rPr lang="en-US" b="1">
                <a:solidFill>
                  <a:srgbClr val="C00000"/>
                </a:solidFill>
                <a:latin typeface="Calibri" pitchFamily="34" charset="0"/>
              </a:rPr>
              <a:t>time resolution &lt; 100 ps </a:t>
            </a:r>
            <a:endParaRPr lang="fr-FR" b="1">
              <a:solidFill>
                <a:srgbClr val="C00000"/>
              </a:solidFill>
              <a:latin typeface="Calibri" pitchFamily="34" charset="0"/>
            </a:endParaRPr>
          </a:p>
        </p:txBody>
      </p:sp>
      <p:pic>
        <p:nvPicPr>
          <p:cNvPr id="808968" name="Picture 2" descr="Alice_betaVsMomemtum_pass6_TOF_Performance.png"/>
          <p:cNvPicPr>
            <a:picLocks noChangeAspect="1" noChangeArrowheads="1"/>
          </p:cNvPicPr>
          <p:nvPr/>
        </p:nvPicPr>
        <p:blipFill>
          <a:blip r:embed="rId4"/>
          <a:srcRect/>
          <a:stretch>
            <a:fillRect/>
          </a:stretch>
        </p:blipFill>
        <p:spPr bwMode="auto">
          <a:xfrm>
            <a:off x="5651500" y="4581525"/>
            <a:ext cx="2952750" cy="2003425"/>
          </a:xfrm>
          <a:prstGeom prst="rect">
            <a:avLst/>
          </a:prstGeom>
          <a:noFill/>
          <a:ln w="9525">
            <a:noFill/>
            <a:miter lim="800000"/>
            <a:headEnd/>
            <a:tailEnd/>
          </a:ln>
        </p:spPr>
      </p:pic>
      <p:sp>
        <p:nvSpPr>
          <p:cNvPr id="22" name="Rectangle 21"/>
          <p:cNvSpPr/>
          <p:nvPr/>
        </p:nvSpPr>
        <p:spPr>
          <a:xfrm>
            <a:off x="6804025" y="5805488"/>
            <a:ext cx="576263"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TOF </a:t>
            </a:r>
            <a:endParaRPr lang="fr-FR" sz="1600" b="1" dirty="0">
              <a:solidFill>
                <a:prstClr val="black"/>
              </a:solidFill>
              <a:ea typeface="+mj-ea"/>
              <a:cs typeface="+mj-cs"/>
            </a:endParaRPr>
          </a:p>
        </p:txBody>
      </p:sp>
      <p:grpSp>
        <p:nvGrpSpPr>
          <p:cNvPr id="808970" name="Groupe 23"/>
          <p:cNvGrpSpPr>
            <a:grpSpLocks/>
          </p:cNvGrpSpPr>
          <p:nvPr/>
        </p:nvGrpSpPr>
        <p:grpSpPr bwMode="auto">
          <a:xfrm>
            <a:off x="5435600" y="1966913"/>
            <a:ext cx="3117850" cy="2038350"/>
            <a:chOff x="5285112" y="1772816"/>
            <a:chExt cx="3117451" cy="2038350"/>
          </a:xfrm>
        </p:grpSpPr>
        <p:pic>
          <p:nvPicPr>
            <p:cNvPr id="808974" name="Picture 5"/>
            <p:cNvPicPr>
              <a:picLocks noChangeAspect="1" noChangeArrowheads="1"/>
            </p:cNvPicPr>
            <p:nvPr/>
          </p:nvPicPr>
          <p:blipFill>
            <a:blip r:embed="rId5"/>
            <a:srcRect/>
            <a:stretch>
              <a:fillRect/>
            </a:stretch>
          </p:blipFill>
          <p:spPr bwMode="auto">
            <a:xfrm>
              <a:off x="5364088" y="1772816"/>
              <a:ext cx="3038475" cy="2038350"/>
            </a:xfrm>
            <a:prstGeom prst="rect">
              <a:avLst/>
            </a:prstGeom>
            <a:noFill/>
            <a:ln w="9525">
              <a:noFill/>
              <a:miter lim="800000"/>
              <a:headEnd/>
              <a:tailEnd/>
            </a:ln>
          </p:spPr>
        </p:pic>
        <p:sp>
          <p:nvSpPr>
            <p:cNvPr id="808975" name="ZoneTexte 22"/>
            <p:cNvSpPr txBox="1">
              <a:spLocks noChangeArrowheads="1"/>
            </p:cNvSpPr>
            <p:nvPr/>
          </p:nvSpPr>
          <p:spPr bwMode="auto">
            <a:xfrm rot="-5400000">
              <a:off x="4415500" y="2642428"/>
              <a:ext cx="2016224" cy="276999"/>
            </a:xfrm>
            <a:prstGeom prst="rect">
              <a:avLst/>
            </a:prstGeom>
            <a:solidFill>
              <a:schemeClr val="bg1"/>
            </a:solidFill>
            <a:ln w="9525">
              <a:noFill/>
              <a:miter lim="800000"/>
              <a:headEnd/>
              <a:tailEnd/>
            </a:ln>
          </p:spPr>
          <p:txBody>
            <a:bodyPr>
              <a:spAutoFit/>
            </a:bodyPr>
            <a:lstStyle/>
            <a:p>
              <a:pPr algn="ctr"/>
              <a:r>
                <a:rPr lang="fr-FR" sz="1200" b="1">
                  <a:latin typeface="Calibri" pitchFamily="34" charset="0"/>
                </a:rPr>
                <a:t>Pulse height</a:t>
              </a:r>
            </a:p>
          </p:txBody>
        </p:sp>
      </p:grpSp>
      <p:sp>
        <p:nvSpPr>
          <p:cNvPr id="21" name="Rectangle 20"/>
          <p:cNvSpPr/>
          <p:nvPr/>
        </p:nvSpPr>
        <p:spPr>
          <a:xfrm>
            <a:off x="6516688" y="2370138"/>
            <a:ext cx="576262" cy="33813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1600" b="1" dirty="0"/>
              <a:t>TRD </a:t>
            </a:r>
            <a:endParaRPr lang="fr-FR" sz="1600" b="1" dirty="0">
              <a:solidFill>
                <a:prstClr val="black"/>
              </a:solidFill>
              <a:ea typeface="+mj-ea"/>
              <a:cs typeface="+mj-cs"/>
            </a:endParaRPr>
          </a:p>
        </p:txBody>
      </p:sp>
      <p:pic>
        <p:nvPicPr>
          <p:cNvPr id="808972" name="Picture 14" descr="Image22"/>
          <p:cNvPicPr>
            <a:picLocks noGrp="1" noChangeAspect="1" noChangeArrowheads="1"/>
          </p:cNvPicPr>
          <p:nvPr>
            <p:ph idx="1"/>
          </p:nvPr>
        </p:nvPicPr>
        <p:blipFill>
          <a:blip r:embed="rId6"/>
          <a:srcRect/>
          <a:stretch>
            <a:fillRect/>
          </a:stretch>
        </p:blipFill>
        <p:spPr>
          <a:xfrm>
            <a:off x="6696075" y="0"/>
            <a:ext cx="2447925" cy="1804988"/>
          </a:xfrm>
        </p:spPr>
      </p:pic>
      <p:cxnSp>
        <p:nvCxnSpPr>
          <p:cNvPr id="10" name="Connecteur en angle 9"/>
          <p:cNvCxnSpPr/>
          <p:nvPr/>
        </p:nvCxnSpPr>
        <p:spPr>
          <a:xfrm>
            <a:off x="6372225" y="260350"/>
            <a:ext cx="1152525" cy="360363"/>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985"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1D2CE1B5-1408-4FD8-8A2E-BEC9AA59CBD8}" type="slidenum">
              <a:rPr lang="fr-FR">
                <a:solidFill>
                  <a:schemeClr val="tx1"/>
                </a:solidFill>
              </a:rPr>
              <a:pPr fontAlgn="base">
                <a:spcBef>
                  <a:spcPct val="0"/>
                </a:spcBef>
                <a:spcAft>
                  <a:spcPct val="0"/>
                </a:spcAft>
              </a:pPr>
              <a:t>101</a:t>
            </a:fld>
            <a:endParaRPr lang="fr-FR">
              <a:solidFill>
                <a:schemeClr val="tx1"/>
              </a:solidFill>
            </a:endParaRPr>
          </a:p>
        </p:txBody>
      </p:sp>
      <p:sp>
        <p:nvSpPr>
          <p:cNvPr id="7" name="Rectangle 6"/>
          <p:cNvSpPr/>
          <p:nvPr/>
        </p:nvSpPr>
        <p:spPr>
          <a:xfrm>
            <a:off x="0" y="0"/>
            <a:ext cx="663733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HMPID </a:t>
            </a:r>
            <a:r>
              <a:rPr lang="en-US" sz="1600" b="1" dirty="0"/>
              <a:t>(High Momentum Particle Identification)</a:t>
            </a:r>
            <a:endParaRPr lang="fr-FR" sz="1600" b="1" dirty="0">
              <a:solidFill>
                <a:prstClr val="black"/>
              </a:solidFill>
              <a:ea typeface="+mj-ea"/>
              <a:cs typeface="+mj-cs"/>
            </a:endParaRPr>
          </a:p>
        </p:txBody>
      </p:sp>
      <p:pic>
        <p:nvPicPr>
          <p:cNvPr id="809987" name="Picture 3" descr="frontall2"/>
          <p:cNvPicPr>
            <a:picLocks noChangeAspect="1" noChangeArrowheads="1"/>
          </p:cNvPicPr>
          <p:nvPr/>
        </p:nvPicPr>
        <p:blipFill>
          <a:blip r:embed="rId3"/>
          <a:srcRect l="51067" t="2579" r="6123" b="50133"/>
          <a:stretch>
            <a:fillRect/>
          </a:stretch>
        </p:blipFill>
        <p:spPr bwMode="auto">
          <a:xfrm>
            <a:off x="1978025" y="2341563"/>
            <a:ext cx="4249738" cy="4327525"/>
          </a:xfrm>
          <a:prstGeom prst="rect">
            <a:avLst/>
          </a:prstGeom>
          <a:noFill/>
          <a:ln w="9525">
            <a:noFill/>
            <a:miter lim="800000"/>
            <a:headEnd/>
            <a:tailEnd/>
          </a:ln>
        </p:spPr>
      </p:pic>
      <p:sp>
        <p:nvSpPr>
          <p:cNvPr id="19" name="Arc 19"/>
          <p:cNvSpPr>
            <a:spLocks/>
          </p:cNvSpPr>
          <p:nvPr/>
        </p:nvSpPr>
        <p:spPr bwMode="auto">
          <a:xfrm rot="12419822" flipV="1">
            <a:off x="2436813" y="2647950"/>
            <a:ext cx="1112837" cy="4186238"/>
          </a:xfrm>
          <a:custGeom>
            <a:avLst/>
            <a:gdLst>
              <a:gd name="T0" fmla="*/ 1046994 w 21600"/>
              <a:gd name="T1" fmla="*/ 0 h 25595"/>
              <a:gd name="T2" fmla="*/ 593101 w 21600"/>
              <a:gd name="T3" fmla="*/ 4185755 h 25595"/>
              <a:gd name="T4" fmla="*/ 0 w 21600"/>
              <a:gd name="T5" fmla="*/ 1196935 h 25595"/>
              <a:gd name="T6" fmla="*/ 0 60000 65536"/>
              <a:gd name="T7" fmla="*/ 0 60000 65536"/>
              <a:gd name="T8" fmla="*/ 0 60000 65536"/>
              <a:gd name="T9" fmla="*/ 0 w 21600"/>
              <a:gd name="T10" fmla="*/ 0 h 25595"/>
              <a:gd name="T11" fmla="*/ 21600 w 21600"/>
              <a:gd name="T12" fmla="*/ 25595 h 25595"/>
            </a:gdLst>
            <a:ahLst/>
            <a:cxnLst>
              <a:cxn ang="T6">
                <a:pos x="T0" y="T1"/>
              </a:cxn>
              <a:cxn ang="T7">
                <a:pos x="T2" y="T3"/>
              </a:cxn>
              <a:cxn ang="T8">
                <a:pos x="T4" y="T5"/>
              </a:cxn>
            </a:cxnLst>
            <a:rect l="T9" t="T10" r="T11" b="T12"/>
            <a:pathLst>
              <a:path w="21600" h="25595" fill="none" extrusionOk="0">
                <a:moveTo>
                  <a:pt x="20322" y="-1"/>
                </a:moveTo>
                <a:cubicBezTo>
                  <a:pt x="21167" y="2347"/>
                  <a:pt x="21600" y="4823"/>
                  <a:pt x="21600" y="7319"/>
                </a:cubicBezTo>
                <a:cubicBezTo>
                  <a:pt x="21600" y="14739"/>
                  <a:pt x="17790" y="21640"/>
                  <a:pt x="11512" y="25595"/>
                </a:cubicBezTo>
              </a:path>
              <a:path w="21600" h="25595" stroke="0" extrusionOk="0">
                <a:moveTo>
                  <a:pt x="20322" y="-1"/>
                </a:moveTo>
                <a:cubicBezTo>
                  <a:pt x="21167" y="2347"/>
                  <a:pt x="21600" y="4823"/>
                  <a:pt x="21600" y="7319"/>
                </a:cubicBezTo>
                <a:cubicBezTo>
                  <a:pt x="21600" y="14739"/>
                  <a:pt x="17790" y="21640"/>
                  <a:pt x="11512" y="25595"/>
                </a:cubicBezTo>
                <a:lnTo>
                  <a:pt x="0" y="7319"/>
                </a:lnTo>
                <a:close/>
              </a:path>
            </a:pathLst>
          </a:custGeom>
          <a:noFill/>
          <a:ln w="38100">
            <a:solidFill>
              <a:srgbClr val="00B0F0"/>
            </a:solidFill>
            <a:round/>
            <a:headEnd type="triangle" w="med" len="med"/>
            <a:tailEnd/>
          </a:ln>
        </p:spPr>
        <p:txBody>
          <a:bodyPr wrap="none" anchor="ctr"/>
          <a:lstStyle/>
          <a:p>
            <a:endParaRPr lang="fr-FR">
              <a:latin typeface="Calibri" pitchFamily="34" charset="0"/>
            </a:endParaRPr>
          </a:p>
        </p:txBody>
      </p:sp>
      <p:sp>
        <p:nvSpPr>
          <p:cNvPr id="21" name="Rectangle 20"/>
          <p:cNvSpPr/>
          <p:nvPr/>
        </p:nvSpPr>
        <p:spPr>
          <a:xfrm>
            <a:off x="1474788" y="6302375"/>
            <a:ext cx="482600" cy="338138"/>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1600" b="1" dirty="0"/>
              <a:t>ITS </a:t>
            </a:r>
            <a:endParaRPr lang="fr-FR" sz="1600" b="1" dirty="0">
              <a:solidFill>
                <a:prstClr val="black"/>
              </a:solidFill>
              <a:ea typeface="+mj-ea"/>
              <a:cs typeface="+mj-cs"/>
            </a:endParaRPr>
          </a:p>
        </p:txBody>
      </p:sp>
      <p:sp>
        <p:nvSpPr>
          <p:cNvPr id="22" name="Rectangle 21"/>
          <p:cNvSpPr/>
          <p:nvPr/>
        </p:nvSpPr>
        <p:spPr>
          <a:xfrm>
            <a:off x="1474788" y="5078413"/>
            <a:ext cx="503237" cy="33813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1600" b="1" dirty="0"/>
              <a:t>TPC</a:t>
            </a:r>
            <a:endParaRPr lang="fr-FR" sz="1600" b="1" dirty="0">
              <a:solidFill>
                <a:prstClr val="black"/>
              </a:solidFill>
              <a:ea typeface="+mj-ea"/>
              <a:cs typeface="+mj-cs"/>
            </a:endParaRPr>
          </a:p>
        </p:txBody>
      </p:sp>
      <p:sp>
        <p:nvSpPr>
          <p:cNvPr id="23" name="Rectangle 22"/>
          <p:cNvSpPr/>
          <p:nvPr/>
        </p:nvSpPr>
        <p:spPr>
          <a:xfrm>
            <a:off x="1401763" y="3709988"/>
            <a:ext cx="577850" cy="33813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1600" b="1" dirty="0"/>
              <a:t>TRD </a:t>
            </a:r>
            <a:endParaRPr lang="fr-FR" sz="1600" b="1" dirty="0">
              <a:solidFill>
                <a:prstClr val="black"/>
              </a:solidFill>
              <a:ea typeface="+mj-ea"/>
              <a:cs typeface="+mj-cs"/>
            </a:endParaRPr>
          </a:p>
        </p:txBody>
      </p:sp>
      <p:sp>
        <p:nvSpPr>
          <p:cNvPr id="24" name="Rectangle 23"/>
          <p:cNvSpPr/>
          <p:nvPr/>
        </p:nvSpPr>
        <p:spPr>
          <a:xfrm>
            <a:off x="1401763" y="3133725"/>
            <a:ext cx="576262" cy="3381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TOF </a:t>
            </a:r>
            <a:endParaRPr lang="fr-FR" sz="1600" b="1" dirty="0">
              <a:solidFill>
                <a:prstClr val="black"/>
              </a:solidFill>
              <a:ea typeface="+mj-ea"/>
              <a:cs typeface="+mj-cs"/>
            </a:endParaRPr>
          </a:p>
        </p:txBody>
      </p:sp>
      <p:sp>
        <p:nvSpPr>
          <p:cNvPr id="809993" name="ZoneTexte 38"/>
          <p:cNvSpPr txBox="1">
            <a:spLocks noChangeArrowheads="1"/>
          </p:cNvSpPr>
          <p:nvPr/>
        </p:nvSpPr>
        <p:spPr bwMode="auto">
          <a:xfrm>
            <a:off x="3275013" y="3181350"/>
            <a:ext cx="779462" cy="339725"/>
          </a:xfrm>
          <a:prstGeom prst="rect">
            <a:avLst/>
          </a:prstGeom>
          <a:noFill/>
          <a:ln w="9525">
            <a:noFill/>
            <a:miter lim="800000"/>
            <a:headEnd/>
            <a:tailEnd/>
          </a:ln>
        </p:spPr>
        <p:txBody>
          <a:bodyPr wrap="none">
            <a:spAutoFit/>
          </a:bodyPr>
          <a:lstStyle/>
          <a:p>
            <a:r>
              <a:rPr lang="fr-FR" sz="1600" b="1">
                <a:solidFill>
                  <a:srgbClr val="00B0F0"/>
                </a:solidFill>
                <a:latin typeface="Calibri" pitchFamily="34" charset="0"/>
              </a:rPr>
              <a:t>e,p,K,</a:t>
            </a:r>
            <a:r>
              <a:rPr lang="fr-FR" sz="1600" b="1">
                <a:solidFill>
                  <a:srgbClr val="00B0F0"/>
                </a:solidFill>
                <a:latin typeface="Symbol" pitchFamily="18" charset="2"/>
              </a:rPr>
              <a:t>p</a:t>
            </a:r>
          </a:p>
        </p:txBody>
      </p:sp>
      <p:sp>
        <p:nvSpPr>
          <p:cNvPr id="809994" name="Rectangle 42"/>
          <p:cNvSpPr>
            <a:spLocks noChangeArrowheads="1"/>
          </p:cNvSpPr>
          <p:nvPr/>
        </p:nvSpPr>
        <p:spPr bwMode="auto">
          <a:xfrm>
            <a:off x="250825" y="836613"/>
            <a:ext cx="5905500" cy="369887"/>
          </a:xfrm>
          <a:prstGeom prst="rect">
            <a:avLst/>
          </a:prstGeom>
          <a:noFill/>
          <a:ln w="9525">
            <a:noFill/>
            <a:miter lim="800000"/>
            <a:headEnd/>
            <a:tailEnd/>
          </a:ln>
        </p:spPr>
        <p:txBody>
          <a:bodyPr>
            <a:spAutoFit/>
          </a:bodyPr>
          <a:lstStyle/>
          <a:p>
            <a:r>
              <a:rPr lang="en-GB" b="1">
                <a:solidFill>
                  <a:srgbClr val="C00000"/>
                </a:solidFill>
                <a:latin typeface="Calibri" pitchFamily="34" charset="0"/>
              </a:rPr>
              <a:t>HMPID: </a:t>
            </a:r>
            <a:r>
              <a:rPr lang="en-US" b="1">
                <a:solidFill>
                  <a:srgbClr val="C00000"/>
                </a:solidFill>
                <a:latin typeface="Calibri" pitchFamily="34" charset="0"/>
              </a:rPr>
              <a:t>Ring Imaging Cherenkov (RICH) detector</a:t>
            </a:r>
            <a:endParaRPr lang="fr-FR" b="1">
              <a:solidFill>
                <a:srgbClr val="C00000"/>
              </a:solidFill>
              <a:latin typeface="Calibri" pitchFamily="34" charset="0"/>
            </a:endParaRPr>
          </a:p>
        </p:txBody>
      </p:sp>
      <p:sp>
        <p:nvSpPr>
          <p:cNvPr id="809995" name="Rectangle 43"/>
          <p:cNvSpPr>
            <a:spLocks noChangeArrowheads="1"/>
          </p:cNvSpPr>
          <p:nvPr/>
        </p:nvSpPr>
        <p:spPr bwMode="auto">
          <a:xfrm>
            <a:off x="611188" y="1412875"/>
            <a:ext cx="3902075" cy="369888"/>
          </a:xfrm>
          <a:prstGeom prst="rect">
            <a:avLst/>
          </a:prstGeom>
          <a:noFill/>
          <a:ln w="9525">
            <a:noFill/>
            <a:miter lim="800000"/>
            <a:headEnd/>
            <a:tailEnd/>
          </a:ln>
        </p:spPr>
        <p:txBody>
          <a:bodyPr wrap="none">
            <a:spAutoFit/>
          </a:bodyPr>
          <a:lstStyle/>
          <a:p>
            <a:r>
              <a:rPr lang="en-GB">
                <a:latin typeface="Calibri" pitchFamily="34" charset="0"/>
              </a:rPr>
              <a:t>covering about 5% of the central barrel </a:t>
            </a:r>
            <a:endParaRPr lang="fr-FR">
              <a:latin typeface="Calibri" pitchFamily="34" charset="0"/>
            </a:endParaRPr>
          </a:p>
        </p:txBody>
      </p:sp>
      <p:sp>
        <p:nvSpPr>
          <p:cNvPr id="809996" name="Rectangle 1"/>
          <p:cNvSpPr>
            <a:spLocks noChangeArrowheads="1"/>
          </p:cNvSpPr>
          <p:nvPr/>
        </p:nvSpPr>
        <p:spPr bwMode="auto">
          <a:xfrm>
            <a:off x="611188" y="1722438"/>
            <a:ext cx="5113337" cy="338137"/>
          </a:xfrm>
          <a:prstGeom prst="rect">
            <a:avLst/>
          </a:prstGeom>
          <a:noFill/>
          <a:ln w="9525">
            <a:noFill/>
            <a:miter lim="800000"/>
            <a:headEnd/>
            <a:tailEnd/>
          </a:ln>
        </p:spPr>
        <p:txBody>
          <a:bodyPr anchor="ctr">
            <a:spAutoFit/>
          </a:bodyPr>
          <a:lstStyle/>
          <a:p>
            <a:r>
              <a:rPr lang="en-GB" sz="1600">
                <a:latin typeface="AvantGarde Bk BT"/>
              </a:rPr>
              <a:t>identification of </a:t>
            </a:r>
            <a:r>
              <a:rPr lang="en-GB" sz="1600">
                <a:latin typeface="Symbol" pitchFamily="18" charset="2"/>
              </a:rPr>
              <a:t>p</a:t>
            </a:r>
            <a:r>
              <a:rPr lang="en-GB" sz="1600">
                <a:latin typeface="AvantGarde Bk BT"/>
              </a:rPr>
              <a:t>/K up to 3 GeV/</a:t>
            </a:r>
            <a:r>
              <a:rPr lang="en-GB" sz="1600" i="1">
                <a:latin typeface="AvantGarde Bk BT"/>
              </a:rPr>
              <a:t>c</a:t>
            </a:r>
            <a:r>
              <a:rPr lang="en-GB" sz="1600">
                <a:latin typeface="AvantGarde Bk BT"/>
              </a:rPr>
              <a:t> and K/p up 5 GeV/</a:t>
            </a:r>
            <a:r>
              <a:rPr lang="en-GB" sz="1600" i="1">
                <a:latin typeface="AvantGarde Bk BT"/>
              </a:rPr>
              <a:t>c</a:t>
            </a:r>
            <a:r>
              <a:rPr lang="en-GB" sz="1600">
                <a:latin typeface="AvantGarde Bk BT"/>
              </a:rPr>
              <a:t>  </a:t>
            </a:r>
            <a:endParaRPr lang="en-GB" sz="2400"/>
          </a:p>
        </p:txBody>
      </p:sp>
      <p:sp>
        <p:nvSpPr>
          <p:cNvPr id="46" name="Rectangle 45"/>
          <p:cNvSpPr/>
          <p:nvPr/>
        </p:nvSpPr>
        <p:spPr>
          <a:xfrm>
            <a:off x="1185863" y="2462213"/>
            <a:ext cx="792162"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HMPID</a:t>
            </a:r>
            <a:endParaRPr lang="fr-FR" sz="1600" b="1" dirty="0">
              <a:solidFill>
                <a:prstClr val="black"/>
              </a:solidFill>
              <a:ea typeface="+mj-ea"/>
              <a:cs typeface="+mj-cs"/>
            </a:endParaRPr>
          </a:p>
        </p:txBody>
      </p:sp>
      <p:pic>
        <p:nvPicPr>
          <p:cNvPr id="809998" name="Picture 14" descr="Image22"/>
          <p:cNvPicPr>
            <a:picLocks noGrp="1" noChangeAspect="1" noChangeArrowheads="1"/>
          </p:cNvPicPr>
          <p:nvPr>
            <p:ph idx="1"/>
          </p:nvPr>
        </p:nvPicPr>
        <p:blipFill>
          <a:blip r:embed="rId4"/>
          <a:srcRect/>
          <a:stretch>
            <a:fillRect/>
          </a:stretch>
        </p:blipFill>
        <p:spPr>
          <a:xfrm>
            <a:off x="6696075" y="0"/>
            <a:ext cx="2447925" cy="1804988"/>
          </a:xfrm>
        </p:spPr>
      </p:pic>
      <p:cxnSp>
        <p:nvCxnSpPr>
          <p:cNvPr id="10" name="Connecteur en angle 9"/>
          <p:cNvCxnSpPr/>
          <p:nvPr/>
        </p:nvCxnSpPr>
        <p:spPr>
          <a:xfrm>
            <a:off x="6011863" y="404813"/>
            <a:ext cx="1152525" cy="360362"/>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1009" name="Picture 6" descr="full_assembly_2"/>
          <p:cNvPicPr>
            <a:picLocks noChangeAspect="1" noChangeArrowheads="1"/>
          </p:cNvPicPr>
          <p:nvPr/>
        </p:nvPicPr>
        <p:blipFill>
          <a:blip r:embed="rId3"/>
          <a:srcRect/>
          <a:stretch>
            <a:fillRect/>
          </a:stretch>
        </p:blipFill>
        <p:spPr bwMode="auto">
          <a:xfrm>
            <a:off x="6372225" y="3933825"/>
            <a:ext cx="2771775" cy="2438400"/>
          </a:xfrm>
          <a:prstGeom prst="rect">
            <a:avLst/>
          </a:prstGeom>
          <a:noFill/>
          <a:ln w="9525">
            <a:noFill/>
            <a:miter lim="800000"/>
            <a:headEnd/>
            <a:tailEnd/>
          </a:ln>
        </p:spPr>
      </p:pic>
      <p:sp>
        <p:nvSpPr>
          <p:cNvPr id="811010"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21CB709D-D7DB-48AF-90C0-14EEFC573A2D}" type="slidenum">
              <a:rPr lang="fr-FR">
                <a:solidFill>
                  <a:schemeClr val="tx1"/>
                </a:solidFill>
              </a:rPr>
              <a:pPr fontAlgn="base">
                <a:spcBef>
                  <a:spcPct val="0"/>
                </a:spcBef>
                <a:spcAft>
                  <a:spcPct val="0"/>
                </a:spcAft>
              </a:pPr>
              <a:t>102</a:t>
            </a:fld>
            <a:endParaRPr lang="fr-FR">
              <a:solidFill>
                <a:schemeClr val="tx1"/>
              </a:solidFill>
            </a:endParaRPr>
          </a:p>
        </p:txBody>
      </p:sp>
      <p:sp>
        <p:nvSpPr>
          <p:cNvPr id="7" name="Rectangle 6"/>
          <p:cNvSpPr/>
          <p:nvPr/>
        </p:nvSpPr>
        <p:spPr>
          <a:xfrm>
            <a:off x="0" y="0"/>
            <a:ext cx="439737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PHOS-EMCAL</a:t>
            </a:r>
            <a:endParaRPr lang="fr-FR" sz="4000" dirty="0">
              <a:solidFill>
                <a:prstClr val="black"/>
              </a:solidFill>
              <a:ea typeface="+mj-ea"/>
              <a:cs typeface="+mj-cs"/>
            </a:endParaRPr>
          </a:p>
        </p:txBody>
      </p:sp>
      <p:sp>
        <p:nvSpPr>
          <p:cNvPr id="811012" name="Rectangle 7"/>
          <p:cNvSpPr>
            <a:spLocks noChangeArrowheads="1"/>
          </p:cNvSpPr>
          <p:nvPr/>
        </p:nvSpPr>
        <p:spPr bwMode="auto">
          <a:xfrm>
            <a:off x="179388" y="836613"/>
            <a:ext cx="6121400" cy="923925"/>
          </a:xfrm>
          <a:prstGeom prst="rect">
            <a:avLst/>
          </a:prstGeom>
          <a:noFill/>
          <a:ln w="9525">
            <a:noFill/>
            <a:miter lim="800000"/>
            <a:headEnd/>
            <a:tailEnd/>
          </a:ln>
        </p:spPr>
        <p:txBody>
          <a:bodyPr>
            <a:spAutoFit/>
          </a:bodyPr>
          <a:lstStyle/>
          <a:p>
            <a:r>
              <a:rPr lang="en-US" b="1">
                <a:solidFill>
                  <a:srgbClr val="C00000"/>
                </a:solidFill>
                <a:latin typeface="Calibri" pitchFamily="34" charset="0"/>
              </a:rPr>
              <a:t>PHOS (Photon Spectrometer) : </a:t>
            </a:r>
            <a:r>
              <a:rPr lang="fr-FR" b="1">
                <a:solidFill>
                  <a:srgbClr val="C00000"/>
                </a:solidFill>
                <a:latin typeface="Calibri" pitchFamily="34" charset="0"/>
              </a:rPr>
              <a:t>high resolution electromagnetic calorimeter</a:t>
            </a:r>
            <a:r>
              <a:rPr lang="fr-FR">
                <a:latin typeface="Calibri" pitchFamily="34" charset="0"/>
              </a:rPr>
              <a:t>,  optimised to measure </a:t>
            </a:r>
            <a:r>
              <a:rPr lang="fr-FR">
                <a:latin typeface="Symbol" pitchFamily="18" charset="2"/>
              </a:rPr>
              <a:t>g</a:t>
            </a:r>
            <a:r>
              <a:rPr lang="fr-FR">
                <a:latin typeface="Calibri" pitchFamily="34" charset="0"/>
              </a:rPr>
              <a:t> (0.5-10 GeV/c ) and </a:t>
            </a:r>
            <a:r>
              <a:rPr lang="fr-FR">
                <a:latin typeface="Symbol" pitchFamily="18" charset="2"/>
              </a:rPr>
              <a:t>p</a:t>
            </a:r>
            <a:r>
              <a:rPr lang="fr-FR" baseline="30000">
                <a:latin typeface="Calibri" pitchFamily="34" charset="0"/>
              </a:rPr>
              <a:t>0</a:t>
            </a:r>
            <a:r>
              <a:rPr lang="fr-FR">
                <a:latin typeface="Calibri" pitchFamily="34" charset="0"/>
              </a:rPr>
              <a:t>→</a:t>
            </a:r>
            <a:r>
              <a:rPr lang="fr-FR">
                <a:latin typeface="Symbol" pitchFamily="18" charset="2"/>
              </a:rPr>
              <a:t>gg</a:t>
            </a:r>
            <a:r>
              <a:rPr lang="fr-FR">
                <a:latin typeface="Calibri" pitchFamily="34" charset="0"/>
              </a:rPr>
              <a:t> (1-10 GeV/c ) </a:t>
            </a:r>
          </a:p>
        </p:txBody>
      </p:sp>
      <p:grpSp>
        <p:nvGrpSpPr>
          <p:cNvPr id="811013" name="Group 25"/>
          <p:cNvGrpSpPr>
            <a:grpSpLocks/>
          </p:cNvGrpSpPr>
          <p:nvPr/>
        </p:nvGrpSpPr>
        <p:grpSpPr bwMode="auto">
          <a:xfrm>
            <a:off x="0" y="2379663"/>
            <a:ext cx="6435725" cy="1406525"/>
            <a:chOff x="-1844" y="2051"/>
            <a:chExt cx="4779" cy="1002"/>
          </a:xfrm>
        </p:grpSpPr>
        <p:pic>
          <p:nvPicPr>
            <p:cNvPr id="811025" name="Picture 26" descr="E:\Dok\Pictures\Alice\AliPHOSv03DView1.bmp"/>
            <p:cNvPicPr>
              <a:picLocks noChangeAspect="1" noChangeArrowheads="1"/>
            </p:cNvPicPr>
            <p:nvPr/>
          </p:nvPicPr>
          <p:blipFill>
            <a:blip r:embed="rId4"/>
            <a:srcRect/>
            <a:stretch>
              <a:fillRect/>
            </a:stretch>
          </p:blipFill>
          <p:spPr bwMode="auto">
            <a:xfrm>
              <a:off x="0" y="2051"/>
              <a:ext cx="2935" cy="953"/>
            </a:xfrm>
            <a:prstGeom prst="rect">
              <a:avLst/>
            </a:prstGeom>
            <a:noFill/>
            <a:ln w="9525">
              <a:noFill/>
              <a:miter lim="800000"/>
              <a:headEnd/>
              <a:tailEnd/>
            </a:ln>
          </p:spPr>
        </p:pic>
        <p:sp>
          <p:nvSpPr>
            <p:cNvPr id="811026" name="Text Box 27"/>
            <p:cNvSpPr txBox="1">
              <a:spLocks noChangeArrowheads="1"/>
            </p:cNvSpPr>
            <p:nvPr/>
          </p:nvSpPr>
          <p:spPr bwMode="auto">
            <a:xfrm>
              <a:off x="-1844" y="2593"/>
              <a:ext cx="1847" cy="460"/>
            </a:xfrm>
            <a:prstGeom prst="rect">
              <a:avLst/>
            </a:prstGeom>
            <a:noFill/>
            <a:ln w="9525">
              <a:noFill/>
              <a:miter lim="800000"/>
              <a:headEnd/>
              <a:tailEnd/>
            </a:ln>
          </p:spPr>
          <p:txBody>
            <a:bodyPr wrap="none">
              <a:spAutoFit/>
            </a:bodyPr>
            <a:lstStyle/>
            <a:p>
              <a:pPr algn="ctr"/>
              <a:r>
                <a:rPr lang="sv-SE">
                  <a:solidFill>
                    <a:srgbClr val="FF0000"/>
                  </a:solidFill>
                  <a:latin typeface="Calibri" pitchFamily="34" charset="0"/>
                </a:rPr>
                <a:t>PbWO4 (lead tungstate) </a:t>
              </a:r>
            </a:p>
            <a:p>
              <a:pPr algn="ctr"/>
              <a:r>
                <a:rPr lang="sv-SE">
                  <a:solidFill>
                    <a:srgbClr val="FF0000"/>
                  </a:solidFill>
                  <a:latin typeface="Calibri" pitchFamily="34" charset="0"/>
                </a:rPr>
                <a:t>crystals</a:t>
              </a:r>
            </a:p>
          </p:txBody>
        </p:sp>
      </p:grpSp>
      <p:pic>
        <p:nvPicPr>
          <p:cNvPr id="811014" name="Picture 1"/>
          <p:cNvPicPr>
            <a:picLocks noChangeAspect="1" noChangeArrowheads="1"/>
          </p:cNvPicPr>
          <p:nvPr/>
        </p:nvPicPr>
        <p:blipFill>
          <a:blip r:embed="rId5"/>
          <a:srcRect/>
          <a:stretch>
            <a:fillRect/>
          </a:stretch>
        </p:blipFill>
        <p:spPr bwMode="auto">
          <a:xfrm>
            <a:off x="539750" y="2133600"/>
            <a:ext cx="1181100" cy="1009650"/>
          </a:xfrm>
          <a:prstGeom prst="rect">
            <a:avLst/>
          </a:prstGeom>
          <a:noFill/>
          <a:ln w="9525">
            <a:noFill/>
            <a:miter lim="800000"/>
            <a:headEnd/>
            <a:tailEnd/>
          </a:ln>
        </p:spPr>
      </p:pic>
      <p:sp>
        <p:nvSpPr>
          <p:cNvPr id="811015" name="Line 15"/>
          <p:cNvSpPr>
            <a:spLocks noChangeShapeType="1"/>
          </p:cNvSpPr>
          <p:nvPr/>
        </p:nvSpPr>
        <p:spPr bwMode="auto">
          <a:xfrm>
            <a:off x="1403350" y="2420938"/>
            <a:ext cx="1584325" cy="71437"/>
          </a:xfrm>
          <a:prstGeom prst="line">
            <a:avLst/>
          </a:prstGeom>
          <a:noFill/>
          <a:ln w="38100">
            <a:solidFill>
              <a:srgbClr val="FF0000"/>
            </a:solidFill>
            <a:round/>
            <a:headEnd/>
            <a:tailEnd type="arrow" w="med" len="med"/>
          </a:ln>
        </p:spPr>
        <p:txBody>
          <a:bodyPr/>
          <a:lstStyle/>
          <a:p>
            <a:endParaRPr lang="fr-FR"/>
          </a:p>
        </p:txBody>
      </p:sp>
      <p:sp>
        <p:nvSpPr>
          <p:cNvPr id="811016" name="Rectangle 3"/>
          <p:cNvSpPr txBox="1">
            <a:spLocks noChangeArrowheads="1"/>
          </p:cNvSpPr>
          <p:nvPr/>
        </p:nvSpPr>
        <p:spPr bwMode="auto">
          <a:xfrm>
            <a:off x="395288" y="1773238"/>
            <a:ext cx="6121400" cy="431800"/>
          </a:xfrm>
          <a:prstGeom prst="rect">
            <a:avLst/>
          </a:prstGeom>
          <a:noFill/>
          <a:ln w="9525">
            <a:noFill/>
            <a:miter lim="800000"/>
            <a:headEnd/>
            <a:tailEnd/>
          </a:ln>
        </p:spPr>
        <p:txBody>
          <a:bodyPr/>
          <a:lstStyle/>
          <a:p>
            <a:pPr marL="342900" indent="-342900">
              <a:lnSpc>
                <a:spcPct val="90000"/>
              </a:lnSpc>
              <a:spcBef>
                <a:spcPct val="20000"/>
              </a:spcBef>
            </a:pPr>
            <a:r>
              <a:rPr lang="en-US" b="1">
                <a:solidFill>
                  <a:srgbClr val="C00000"/>
                </a:solidFill>
                <a:latin typeface="Calibri" pitchFamily="34" charset="0"/>
              </a:rPr>
              <a:t>High energy resolution  </a:t>
            </a:r>
            <a:r>
              <a:rPr lang="en-US" b="1">
                <a:solidFill>
                  <a:srgbClr val="C00000"/>
                </a:solidFill>
                <a:latin typeface="Symbol" pitchFamily="18" charset="2"/>
              </a:rPr>
              <a:t>D</a:t>
            </a:r>
            <a:r>
              <a:rPr lang="en-US" b="1">
                <a:solidFill>
                  <a:srgbClr val="C00000"/>
                </a:solidFill>
                <a:latin typeface="Calibri" pitchFamily="34" charset="0"/>
              </a:rPr>
              <a:t>E</a:t>
            </a:r>
            <a:r>
              <a:rPr lang="en-US" b="1" baseline="-25000">
                <a:solidFill>
                  <a:srgbClr val="C00000"/>
                </a:solidFill>
                <a:latin typeface="Symbol" pitchFamily="18" charset="2"/>
              </a:rPr>
              <a:t>g</a:t>
            </a:r>
            <a:r>
              <a:rPr lang="en-US" b="1">
                <a:solidFill>
                  <a:srgbClr val="C00000"/>
                </a:solidFill>
                <a:latin typeface="Calibri" pitchFamily="34" charset="0"/>
              </a:rPr>
              <a:t>/E</a:t>
            </a:r>
            <a:r>
              <a:rPr lang="en-US" b="1" baseline="-25000">
                <a:solidFill>
                  <a:srgbClr val="C00000"/>
                </a:solidFill>
                <a:latin typeface="Symbol" pitchFamily="18" charset="2"/>
              </a:rPr>
              <a:t>g</a:t>
            </a:r>
            <a:r>
              <a:rPr lang="en-US" b="1">
                <a:solidFill>
                  <a:srgbClr val="C00000"/>
                </a:solidFill>
                <a:latin typeface="Calibri" pitchFamily="34" charset="0"/>
              </a:rPr>
              <a:t>~ 1-5 %</a:t>
            </a:r>
          </a:p>
        </p:txBody>
      </p:sp>
      <p:sp>
        <p:nvSpPr>
          <p:cNvPr id="811017" name="Rectangle 24"/>
          <p:cNvSpPr>
            <a:spLocks noChangeArrowheads="1"/>
          </p:cNvSpPr>
          <p:nvPr/>
        </p:nvSpPr>
        <p:spPr bwMode="auto">
          <a:xfrm>
            <a:off x="179388" y="4144963"/>
            <a:ext cx="6264275" cy="2308225"/>
          </a:xfrm>
          <a:prstGeom prst="rect">
            <a:avLst/>
          </a:prstGeom>
          <a:noFill/>
          <a:ln w="9525">
            <a:noFill/>
            <a:miter lim="800000"/>
            <a:headEnd/>
            <a:tailEnd/>
          </a:ln>
        </p:spPr>
        <p:txBody>
          <a:bodyPr>
            <a:spAutoFit/>
          </a:bodyPr>
          <a:lstStyle/>
          <a:p>
            <a:r>
              <a:rPr lang="fr-FR" b="1">
                <a:solidFill>
                  <a:srgbClr val="C00000"/>
                </a:solidFill>
                <a:latin typeface="Calibri" pitchFamily="34" charset="0"/>
              </a:rPr>
              <a:t>EMCAL (ElectroMagnetic Calorimeter  )</a:t>
            </a:r>
          </a:p>
          <a:p>
            <a:r>
              <a:rPr lang="fr-FR" b="1">
                <a:solidFill>
                  <a:srgbClr val="C00000"/>
                </a:solidFill>
                <a:latin typeface="Calibri" pitchFamily="34" charset="0"/>
              </a:rPr>
              <a:t>11 SuperModules(installation end  in 2011)</a:t>
            </a:r>
          </a:p>
          <a:p>
            <a:endParaRPr lang="en-US">
              <a:latin typeface="Calibri" pitchFamily="34" charset="0"/>
            </a:endParaRPr>
          </a:p>
          <a:p>
            <a:r>
              <a:rPr lang="en-US">
                <a:latin typeface="Calibri" pitchFamily="34" charset="0"/>
              </a:rPr>
              <a:t>provide partial back- to-back coverage with the PHOS calorimeter</a:t>
            </a:r>
          </a:p>
          <a:p>
            <a:r>
              <a:rPr lang="en-US">
                <a:latin typeface="Calibri" pitchFamily="34" charset="0"/>
              </a:rPr>
              <a:t>trigger gamma </a:t>
            </a:r>
          </a:p>
          <a:p>
            <a:r>
              <a:rPr lang="en-US">
                <a:latin typeface="Calibri" pitchFamily="34" charset="0"/>
              </a:rPr>
              <a:t>Higher acceptance /PHOS </a:t>
            </a:r>
            <a:r>
              <a:rPr lang="en-US" sz="1400">
                <a:latin typeface="Calibri" pitchFamily="34" charset="0"/>
              </a:rPr>
              <a:t>(when it is complete)</a:t>
            </a:r>
            <a:endParaRPr lang="en-US">
              <a:latin typeface="Calibri" pitchFamily="34" charset="0"/>
            </a:endParaRPr>
          </a:p>
          <a:p>
            <a:endParaRPr lang="fr-FR">
              <a:latin typeface="Calibri" pitchFamily="34" charset="0"/>
            </a:endParaRPr>
          </a:p>
          <a:p>
            <a:endParaRPr lang="fr-FR">
              <a:latin typeface="Calibri" pitchFamily="34" charset="0"/>
            </a:endParaRPr>
          </a:p>
        </p:txBody>
      </p:sp>
      <p:sp>
        <p:nvSpPr>
          <p:cNvPr id="811018" name="Rectangle 34"/>
          <p:cNvSpPr>
            <a:spLocks noChangeArrowheads="1"/>
          </p:cNvSpPr>
          <p:nvPr/>
        </p:nvSpPr>
        <p:spPr bwMode="auto">
          <a:xfrm>
            <a:off x="6357938" y="3933825"/>
            <a:ext cx="1814512" cy="368300"/>
          </a:xfrm>
          <a:prstGeom prst="rect">
            <a:avLst/>
          </a:prstGeom>
          <a:noFill/>
          <a:ln w="9525">
            <a:noFill/>
            <a:miter lim="800000"/>
            <a:headEnd/>
            <a:tailEnd/>
          </a:ln>
        </p:spPr>
        <p:txBody>
          <a:bodyPr wrap="none">
            <a:spAutoFit/>
          </a:bodyPr>
          <a:lstStyle/>
          <a:p>
            <a:r>
              <a:rPr lang="fr-FR">
                <a:solidFill>
                  <a:srgbClr val="FF0000"/>
                </a:solidFill>
                <a:latin typeface="Calibri" pitchFamily="34" charset="0"/>
              </a:rPr>
              <a:t>Lead–scintillator. </a:t>
            </a:r>
          </a:p>
        </p:txBody>
      </p:sp>
      <p:sp>
        <p:nvSpPr>
          <p:cNvPr id="811019" name="Rectangle 28"/>
          <p:cNvSpPr>
            <a:spLocks noChangeArrowheads="1"/>
          </p:cNvSpPr>
          <p:nvPr/>
        </p:nvSpPr>
        <p:spPr bwMode="auto">
          <a:xfrm>
            <a:off x="6443663" y="4221163"/>
            <a:ext cx="1441450" cy="461962"/>
          </a:xfrm>
          <a:prstGeom prst="rect">
            <a:avLst/>
          </a:prstGeom>
          <a:noFill/>
          <a:ln w="9525">
            <a:noFill/>
            <a:miter lim="800000"/>
            <a:headEnd/>
            <a:tailEnd/>
          </a:ln>
        </p:spPr>
        <p:txBody>
          <a:bodyPr>
            <a:spAutoFit/>
          </a:bodyPr>
          <a:lstStyle/>
          <a:p>
            <a:r>
              <a:rPr lang="en-US" sz="1200" b="1">
                <a:latin typeface="Symbol" pitchFamily="18" charset="2"/>
              </a:rPr>
              <a:t>Df </a:t>
            </a:r>
            <a:r>
              <a:rPr lang="en-US" sz="1200" b="1">
                <a:latin typeface="Calibri" pitchFamily="34" charset="0"/>
              </a:rPr>
              <a:t>= 110</a:t>
            </a:r>
            <a:r>
              <a:rPr lang="en-US" sz="1200" b="1" baseline="30000">
                <a:latin typeface="Calibri" pitchFamily="34" charset="0"/>
              </a:rPr>
              <a:t>o</a:t>
            </a:r>
          </a:p>
          <a:p>
            <a:r>
              <a:rPr lang="en-US" sz="1200" b="1">
                <a:latin typeface="Calibri" pitchFamily="34" charset="0"/>
              </a:rPr>
              <a:t>|</a:t>
            </a:r>
            <a:r>
              <a:rPr lang="en-US" sz="1200" b="1">
                <a:latin typeface="Symbol" pitchFamily="18" charset="2"/>
              </a:rPr>
              <a:t>Dh</a:t>
            </a:r>
            <a:r>
              <a:rPr lang="en-US" sz="1200" b="1">
                <a:latin typeface="Calibri" pitchFamily="34" charset="0"/>
              </a:rPr>
              <a:t>| = 0.7</a:t>
            </a:r>
          </a:p>
        </p:txBody>
      </p:sp>
      <p:pic>
        <p:nvPicPr>
          <p:cNvPr id="811020" name="Picture 14" descr="Image22"/>
          <p:cNvPicPr>
            <a:picLocks noGrp="1" noChangeAspect="1" noChangeArrowheads="1"/>
          </p:cNvPicPr>
          <p:nvPr>
            <p:ph idx="1"/>
          </p:nvPr>
        </p:nvPicPr>
        <p:blipFill>
          <a:blip r:embed="rId6"/>
          <a:srcRect/>
          <a:stretch>
            <a:fillRect/>
          </a:stretch>
        </p:blipFill>
        <p:spPr>
          <a:xfrm>
            <a:off x="6696075" y="0"/>
            <a:ext cx="2447925" cy="1804988"/>
          </a:xfrm>
        </p:spPr>
      </p:pic>
      <p:cxnSp>
        <p:nvCxnSpPr>
          <p:cNvPr id="10" name="Connecteur en angle 9"/>
          <p:cNvCxnSpPr>
            <a:stCxn id="811023" idx="2"/>
          </p:cNvCxnSpPr>
          <p:nvPr/>
        </p:nvCxnSpPr>
        <p:spPr>
          <a:xfrm rot="16200000" flipH="1">
            <a:off x="6927057" y="94456"/>
            <a:ext cx="0" cy="763587"/>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Connecteur en angle 26"/>
          <p:cNvCxnSpPr>
            <a:stCxn id="811024" idx="2"/>
          </p:cNvCxnSpPr>
          <p:nvPr/>
        </p:nvCxnSpPr>
        <p:spPr>
          <a:xfrm rot="16200000" flipH="1">
            <a:off x="6873875" y="835025"/>
            <a:ext cx="0" cy="723900"/>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11023" name="ZoneTexte 27"/>
          <p:cNvSpPr txBox="1">
            <a:spLocks noChangeArrowheads="1"/>
          </p:cNvSpPr>
          <p:nvPr/>
        </p:nvSpPr>
        <p:spPr bwMode="auto">
          <a:xfrm>
            <a:off x="6227763" y="200025"/>
            <a:ext cx="635000" cy="276225"/>
          </a:xfrm>
          <a:prstGeom prst="rect">
            <a:avLst/>
          </a:prstGeom>
          <a:noFill/>
          <a:ln w="9525">
            <a:noFill/>
            <a:miter lim="800000"/>
            <a:headEnd/>
            <a:tailEnd/>
          </a:ln>
        </p:spPr>
        <p:txBody>
          <a:bodyPr wrap="none">
            <a:spAutoFit/>
          </a:bodyPr>
          <a:lstStyle/>
          <a:p>
            <a:r>
              <a:rPr lang="fr-FR" sz="1200" b="1">
                <a:latin typeface="Calibri" pitchFamily="34" charset="0"/>
              </a:rPr>
              <a:t>EMCAL</a:t>
            </a:r>
          </a:p>
        </p:txBody>
      </p:sp>
      <p:sp>
        <p:nvSpPr>
          <p:cNvPr id="811024" name="ZoneTexte 29"/>
          <p:cNvSpPr txBox="1">
            <a:spLocks noChangeArrowheads="1"/>
          </p:cNvSpPr>
          <p:nvPr/>
        </p:nvSpPr>
        <p:spPr bwMode="auto">
          <a:xfrm>
            <a:off x="6240463" y="919163"/>
            <a:ext cx="541337" cy="277812"/>
          </a:xfrm>
          <a:prstGeom prst="rect">
            <a:avLst/>
          </a:prstGeom>
          <a:noFill/>
          <a:ln w="9525">
            <a:noFill/>
            <a:miter lim="800000"/>
            <a:headEnd/>
            <a:tailEnd/>
          </a:ln>
        </p:spPr>
        <p:txBody>
          <a:bodyPr wrap="none">
            <a:spAutoFit/>
          </a:bodyPr>
          <a:lstStyle/>
          <a:p>
            <a:r>
              <a:rPr lang="fr-FR" sz="1200" b="1">
                <a:latin typeface="Calibri" pitchFamily="34" charset="0"/>
              </a:rPr>
              <a:t>PHOS</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2033" name="Picture 14" descr="Image22"/>
          <p:cNvPicPr>
            <a:picLocks noGrp="1" noChangeAspect="1" noChangeArrowheads="1"/>
          </p:cNvPicPr>
          <p:nvPr>
            <p:ph idx="1"/>
          </p:nvPr>
        </p:nvPicPr>
        <p:blipFill>
          <a:blip r:embed="rId2"/>
          <a:srcRect/>
          <a:stretch>
            <a:fillRect/>
          </a:stretch>
        </p:blipFill>
        <p:spPr>
          <a:xfrm>
            <a:off x="6696075" y="0"/>
            <a:ext cx="2447925" cy="1804988"/>
          </a:xfrm>
        </p:spPr>
      </p:pic>
      <p:sp>
        <p:nvSpPr>
          <p:cNvPr id="812034"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CDFFE2ED-7820-4EFD-8AB7-12DB709193F3}" type="slidenum">
              <a:rPr lang="fr-FR">
                <a:solidFill>
                  <a:schemeClr val="tx1"/>
                </a:solidFill>
              </a:rPr>
              <a:pPr fontAlgn="base">
                <a:spcBef>
                  <a:spcPct val="0"/>
                </a:spcBef>
                <a:spcAft>
                  <a:spcPct val="0"/>
                </a:spcAft>
              </a:pPr>
              <a:t>103</a:t>
            </a:fld>
            <a:endParaRPr lang="fr-FR">
              <a:solidFill>
                <a:schemeClr val="tx1"/>
              </a:solidFill>
            </a:endParaRPr>
          </a:p>
        </p:txBody>
      </p:sp>
      <p:sp>
        <p:nvSpPr>
          <p:cNvPr id="7" name="Rectangle 6"/>
          <p:cNvSpPr/>
          <p:nvPr/>
        </p:nvSpPr>
        <p:spPr>
          <a:xfrm>
            <a:off x="0" y="0"/>
            <a:ext cx="60134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MUON Spectrometer</a:t>
            </a:r>
            <a:endParaRPr lang="fr-FR" sz="4000" dirty="0">
              <a:solidFill>
                <a:prstClr val="black"/>
              </a:solidFill>
              <a:ea typeface="+mj-ea"/>
              <a:cs typeface="+mj-cs"/>
            </a:endParaRPr>
          </a:p>
        </p:txBody>
      </p:sp>
      <p:sp>
        <p:nvSpPr>
          <p:cNvPr id="812036" name="Rectangle 7"/>
          <p:cNvSpPr>
            <a:spLocks noChangeArrowheads="1"/>
          </p:cNvSpPr>
          <p:nvPr/>
        </p:nvSpPr>
        <p:spPr bwMode="auto">
          <a:xfrm>
            <a:off x="179388" y="836613"/>
            <a:ext cx="6337300" cy="1200150"/>
          </a:xfrm>
          <a:prstGeom prst="rect">
            <a:avLst/>
          </a:prstGeom>
          <a:noFill/>
          <a:ln w="9525">
            <a:noFill/>
            <a:miter lim="800000"/>
            <a:headEnd/>
            <a:tailEnd/>
          </a:ln>
        </p:spPr>
        <p:txBody>
          <a:bodyPr>
            <a:spAutoFit/>
          </a:bodyPr>
          <a:lstStyle/>
          <a:p>
            <a:r>
              <a:rPr lang="en-US" b="1">
                <a:solidFill>
                  <a:srgbClr val="C00000"/>
                </a:solidFill>
                <a:latin typeface="Calibri" pitchFamily="34" charset="0"/>
              </a:rPr>
              <a:t>MUON Spectrometer : </a:t>
            </a:r>
            <a:r>
              <a:rPr lang="fr-FR" b="1">
                <a:solidFill>
                  <a:srgbClr val="C00000"/>
                </a:solidFill>
                <a:latin typeface="Calibri" pitchFamily="34" charset="0"/>
              </a:rPr>
              <a:t>detection of muon</a:t>
            </a:r>
            <a:r>
              <a:rPr lang="en-GB">
                <a:latin typeface="Calibri" pitchFamily="34" charset="0"/>
                <a:ea typeface="HG Mincho Light J"/>
                <a:cs typeface="HG Mincho Light J"/>
              </a:rPr>
              <a:t> </a:t>
            </a:r>
            <a:r>
              <a:rPr lang="en-GB" b="1">
                <a:solidFill>
                  <a:srgbClr val="C00000"/>
                </a:solidFill>
                <a:latin typeface="Calibri" pitchFamily="34" charset="0"/>
                <a:ea typeface="HG Mincho Light J"/>
                <a:cs typeface="HG Mincho Light J"/>
              </a:rPr>
              <a:t>in forward region </a:t>
            </a:r>
          </a:p>
          <a:p>
            <a:r>
              <a:rPr lang="en-GB" b="1">
                <a:solidFill>
                  <a:srgbClr val="C00000"/>
                </a:solidFill>
                <a:latin typeface="Calibri" pitchFamily="34" charset="0"/>
                <a:ea typeface="HG Mincho Light J"/>
                <a:cs typeface="HG Mincho Light J"/>
              </a:rPr>
              <a:t>Designed to study heavy quarkonia production  ( J/</a:t>
            </a:r>
            <a:r>
              <a:rPr lang="en-GB" b="1">
                <a:solidFill>
                  <a:srgbClr val="C00000"/>
                </a:solidFill>
                <a:latin typeface="Symbol" pitchFamily="18" charset="2"/>
                <a:ea typeface="HG Mincho Light J"/>
                <a:cs typeface="HG Mincho Light J"/>
              </a:rPr>
              <a:t>, </a:t>
            </a:r>
            <a:r>
              <a:rPr lang="en-GB" b="1">
                <a:solidFill>
                  <a:srgbClr val="C00000"/>
                </a:solidFill>
                <a:latin typeface="Calibri" pitchFamily="34" charset="0"/>
                <a:ea typeface="HG Mincho Light J"/>
                <a:cs typeface="HG Mincho Light J"/>
                <a:sym typeface="Symbol" pitchFamily="18" charset="2"/>
              </a:rPr>
              <a:t></a:t>
            </a:r>
            <a:r>
              <a:rPr lang="en-GB" b="1">
                <a:solidFill>
                  <a:srgbClr val="C00000"/>
                </a:solidFill>
                <a:latin typeface="Symbol" pitchFamily="18" charset="2"/>
                <a:ea typeface="HG Mincho Light J"/>
                <a:cs typeface="HG Mincho Light J"/>
              </a:rPr>
              <a:t>)</a:t>
            </a:r>
            <a:r>
              <a:rPr lang="en-GB" b="1">
                <a:solidFill>
                  <a:srgbClr val="C00000"/>
                </a:solidFill>
                <a:latin typeface="Calibri" pitchFamily="34" charset="0"/>
                <a:ea typeface="HG Mincho Light J"/>
                <a:cs typeface="HG Mincho Light J"/>
              </a:rPr>
              <a:t> through their decay in </a:t>
            </a:r>
            <a:r>
              <a:rPr lang="en-GB" b="1">
                <a:solidFill>
                  <a:srgbClr val="C00000"/>
                </a:solidFill>
                <a:latin typeface="Symbol" pitchFamily="18" charset="2"/>
                <a:ea typeface="HG Mincho Light J"/>
                <a:cs typeface="HG Mincho Light J"/>
              </a:rPr>
              <a:t></a:t>
            </a:r>
            <a:r>
              <a:rPr lang="en-GB" b="1" baseline="30000">
                <a:solidFill>
                  <a:srgbClr val="C00000"/>
                </a:solidFill>
                <a:latin typeface="Calibri" pitchFamily="34" charset="0"/>
                <a:ea typeface="HG Mincho Light J"/>
                <a:cs typeface="HG Mincho Light J"/>
              </a:rPr>
              <a:t>+</a:t>
            </a:r>
            <a:r>
              <a:rPr lang="en-GB" b="1">
                <a:solidFill>
                  <a:srgbClr val="C00000"/>
                </a:solidFill>
                <a:latin typeface="Calibri" pitchFamily="34" charset="0"/>
                <a:ea typeface="HG Mincho Light J"/>
                <a:cs typeface="HG Mincho Light J"/>
              </a:rPr>
              <a:t>-</a:t>
            </a:r>
            <a:r>
              <a:rPr lang="en-GB" b="1">
                <a:solidFill>
                  <a:srgbClr val="C00000"/>
                </a:solidFill>
                <a:latin typeface="Symbol" pitchFamily="18" charset="2"/>
                <a:ea typeface="HG Mincho Light J"/>
                <a:cs typeface="HG Mincho Light J"/>
              </a:rPr>
              <a:t></a:t>
            </a:r>
            <a:r>
              <a:rPr lang="en-GB" b="1" baseline="30000">
                <a:solidFill>
                  <a:srgbClr val="C00000"/>
                </a:solidFill>
                <a:latin typeface="Calibri" pitchFamily="34" charset="0"/>
                <a:ea typeface="HG Mincho Light J"/>
                <a:cs typeface="HG Mincho Light J"/>
              </a:rPr>
              <a:t>- </a:t>
            </a:r>
            <a:r>
              <a:rPr lang="en-GB" b="1">
                <a:solidFill>
                  <a:srgbClr val="C00000"/>
                </a:solidFill>
                <a:latin typeface="Calibri" pitchFamily="34" charset="0"/>
                <a:ea typeface="HG Mincho Light J"/>
                <a:cs typeface="HG Mincho Light J"/>
              </a:rPr>
              <a:t>pairs</a:t>
            </a:r>
            <a:endParaRPr lang="fr-FR" b="1">
              <a:solidFill>
                <a:srgbClr val="C00000"/>
              </a:solidFill>
              <a:latin typeface="Calibri" pitchFamily="34" charset="0"/>
            </a:endParaRPr>
          </a:p>
          <a:p>
            <a:endParaRPr lang="fr-FR" b="1">
              <a:solidFill>
                <a:srgbClr val="C00000"/>
              </a:solidFill>
              <a:latin typeface="Calibri" pitchFamily="34" charset="0"/>
            </a:endParaRPr>
          </a:p>
        </p:txBody>
      </p:sp>
      <p:cxnSp>
        <p:nvCxnSpPr>
          <p:cNvPr id="10" name="Connecteur en angle 9"/>
          <p:cNvCxnSpPr>
            <a:endCxn id="29" idx="3"/>
          </p:cNvCxnSpPr>
          <p:nvPr/>
        </p:nvCxnSpPr>
        <p:spPr>
          <a:xfrm>
            <a:off x="6516688" y="188913"/>
            <a:ext cx="1687512" cy="609600"/>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Organigramme : Extraire 28"/>
          <p:cNvSpPr/>
          <p:nvPr/>
        </p:nvSpPr>
        <p:spPr>
          <a:xfrm rot="16851615">
            <a:off x="7613651" y="379412"/>
            <a:ext cx="1079500" cy="1368425"/>
          </a:xfrm>
          <a:prstGeom prst="flowChartExtract">
            <a:avLst/>
          </a:prstGeom>
          <a:solidFill>
            <a:srgbClr val="FF0000">
              <a:alpha val="2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812039" name="Rectangle 43"/>
          <p:cNvSpPr>
            <a:spLocks noChangeArrowheads="1"/>
          </p:cNvSpPr>
          <p:nvPr/>
        </p:nvSpPr>
        <p:spPr bwMode="auto">
          <a:xfrm>
            <a:off x="107950" y="5589588"/>
            <a:ext cx="2592388" cy="800100"/>
          </a:xfrm>
          <a:prstGeom prst="rect">
            <a:avLst/>
          </a:prstGeom>
          <a:noFill/>
          <a:ln w="9525">
            <a:noFill/>
            <a:miter lim="800000"/>
            <a:headEnd/>
            <a:tailEnd/>
          </a:ln>
        </p:spPr>
        <p:txBody>
          <a:bodyPr>
            <a:spAutoFit/>
          </a:bodyPr>
          <a:lstStyle/>
          <a:p>
            <a:pPr marL="0" lvl="1" algn="just">
              <a:spcBef>
                <a:spcPts val="650"/>
              </a:spcBef>
              <a:buClr>
                <a:srgbClr val="000000"/>
              </a:buClr>
              <a:buSzPct val="56000"/>
              <a:tabLst>
                <a:tab pos="430213" algn="l"/>
                <a:tab pos="1344613" algn="l"/>
                <a:tab pos="2259013" algn="l"/>
                <a:tab pos="3173413" algn="l"/>
                <a:tab pos="4087813" algn="l"/>
                <a:tab pos="5002213" algn="l"/>
                <a:tab pos="5916613" algn="l"/>
                <a:tab pos="6831013" algn="l"/>
                <a:tab pos="7745413" algn="l"/>
                <a:tab pos="8659813" algn="l"/>
                <a:tab pos="9574213" algn="l"/>
                <a:tab pos="10488613" algn="l"/>
              </a:tabLst>
            </a:pPr>
            <a:r>
              <a:rPr lang="en-GB" sz="1400" b="1">
                <a:latin typeface="Calibri" pitchFamily="34" charset="0"/>
                <a:ea typeface="Gothic"/>
                <a:cs typeface="Gothic"/>
              </a:rPr>
              <a:t>Tracking </a:t>
            </a:r>
            <a:r>
              <a:rPr lang="en-GB" sz="1600">
                <a:latin typeface="Calibri" pitchFamily="34" charset="0"/>
                <a:ea typeface="Gothic"/>
                <a:cs typeface="Gothic"/>
              </a:rPr>
              <a:t>(</a:t>
            </a:r>
            <a:r>
              <a:rPr lang="en-GB" sz="1400">
                <a:latin typeface="Calibri" pitchFamily="34" charset="0"/>
                <a:ea typeface="Gothic"/>
                <a:cs typeface="Gothic"/>
              </a:rPr>
              <a:t>MWPC) </a:t>
            </a:r>
            <a:r>
              <a:rPr lang="en-GB">
                <a:latin typeface="Calibri" pitchFamily="34" charset="0"/>
                <a:ea typeface="Gothic"/>
                <a:cs typeface="Gothic"/>
              </a:rPr>
              <a:t>: </a:t>
            </a:r>
            <a:r>
              <a:rPr lang="en-GB" sz="1400">
                <a:latin typeface="Calibri" pitchFamily="34" charset="0"/>
                <a:ea typeface="Gothic"/>
                <a:cs typeface="Gothic"/>
              </a:rPr>
              <a:t>Spatial resolution below 100 </a:t>
            </a:r>
            <a:r>
              <a:rPr lang="en-GB" sz="1400" b="1">
                <a:latin typeface="Symbol" pitchFamily="18" charset="2"/>
                <a:ea typeface="Gothic"/>
                <a:cs typeface="Gothic"/>
              </a:rPr>
              <a:t></a:t>
            </a:r>
            <a:r>
              <a:rPr lang="en-GB" sz="1400">
                <a:latin typeface="Calibri" pitchFamily="34" charset="0"/>
                <a:ea typeface="Gothic"/>
                <a:cs typeface="Gothic"/>
              </a:rPr>
              <a:t>m in the bending plane</a:t>
            </a:r>
          </a:p>
        </p:txBody>
      </p:sp>
      <p:pic>
        <p:nvPicPr>
          <p:cNvPr id="812040" name="Picture 2" descr="http://aliceinfo.cern.ch/Public/Objects/Chapter2/DetectorComponents/triger_chambers_small.gif">
            <a:hlinkClick r:id="rId3"/>
          </p:cNvPr>
          <p:cNvPicPr>
            <a:picLocks noChangeAspect="1" noChangeArrowheads="1"/>
          </p:cNvPicPr>
          <p:nvPr/>
        </p:nvPicPr>
        <p:blipFill>
          <a:blip r:embed="rId4"/>
          <a:srcRect/>
          <a:stretch>
            <a:fillRect/>
          </a:stretch>
        </p:blipFill>
        <p:spPr bwMode="auto">
          <a:xfrm>
            <a:off x="6156325" y="1989138"/>
            <a:ext cx="2568575" cy="3854450"/>
          </a:xfrm>
          <a:prstGeom prst="rect">
            <a:avLst/>
          </a:prstGeom>
          <a:noFill/>
          <a:ln w="9525">
            <a:noFill/>
            <a:miter lim="800000"/>
            <a:headEnd/>
            <a:tailEnd/>
          </a:ln>
        </p:spPr>
      </p:pic>
      <p:grpSp>
        <p:nvGrpSpPr>
          <p:cNvPr id="812041" name="Groupe 17"/>
          <p:cNvGrpSpPr>
            <a:grpSpLocks/>
          </p:cNvGrpSpPr>
          <p:nvPr/>
        </p:nvGrpSpPr>
        <p:grpSpPr bwMode="auto">
          <a:xfrm>
            <a:off x="323850" y="1773238"/>
            <a:ext cx="5535613" cy="2454275"/>
            <a:chOff x="827584" y="1844824"/>
            <a:chExt cx="5536232" cy="2454806"/>
          </a:xfrm>
        </p:grpSpPr>
        <p:pic>
          <p:nvPicPr>
            <p:cNvPr id="812048" name="Picture 2" descr="http://aliceinfo.cern.ch/Public/Objects/Chapter2/DetectorComponents/dimuon1.gif"/>
            <p:cNvPicPr>
              <a:picLocks noChangeAspect="1" noChangeArrowheads="1"/>
            </p:cNvPicPr>
            <p:nvPr/>
          </p:nvPicPr>
          <p:blipFill>
            <a:blip r:embed="rId5"/>
            <a:srcRect/>
            <a:stretch>
              <a:fillRect/>
            </a:stretch>
          </p:blipFill>
          <p:spPr bwMode="auto">
            <a:xfrm>
              <a:off x="827584" y="1844824"/>
              <a:ext cx="5176192" cy="2257330"/>
            </a:xfrm>
            <a:prstGeom prst="rect">
              <a:avLst/>
            </a:prstGeom>
            <a:noFill/>
            <a:ln w="9525">
              <a:noFill/>
              <a:miter lim="800000"/>
              <a:headEnd/>
              <a:tailEnd/>
            </a:ln>
          </p:spPr>
        </p:pic>
        <p:sp>
          <p:nvSpPr>
            <p:cNvPr id="27" name="Rectangle 26"/>
            <p:cNvSpPr/>
            <p:nvPr/>
          </p:nvSpPr>
          <p:spPr>
            <a:xfrm>
              <a:off x="827584" y="3356451"/>
              <a:ext cx="1152654" cy="416015"/>
            </a:xfrm>
            <a:prstGeom prst="rect">
              <a:avLst/>
            </a:prstGeom>
            <a:ln>
              <a:solidFill>
                <a:srgbClr val="002060"/>
              </a:solidFill>
            </a:ln>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200" b="1" dirty="0">
                  <a:solidFill>
                    <a:srgbClr val="002060"/>
                  </a:solidFill>
                </a:rPr>
                <a:t>Front absorber </a:t>
              </a:r>
              <a:r>
                <a:rPr lang="en-US" sz="900" b="1" dirty="0">
                  <a:solidFill>
                    <a:srgbClr val="002060"/>
                  </a:solidFill>
                </a:rPr>
                <a:t>composite material</a:t>
              </a:r>
              <a:endParaRPr lang="fr-FR" sz="1200" b="1" dirty="0">
                <a:solidFill>
                  <a:srgbClr val="002060"/>
                </a:solidFill>
                <a:ea typeface="+mj-ea"/>
                <a:cs typeface="+mj-cs"/>
              </a:endParaRPr>
            </a:p>
          </p:txBody>
        </p:sp>
        <p:sp>
          <p:nvSpPr>
            <p:cNvPr id="34" name="Rectangle 33"/>
            <p:cNvSpPr/>
            <p:nvPr/>
          </p:nvSpPr>
          <p:spPr>
            <a:xfrm>
              <a:off x="2699456" y="3788344"/>
              <a:ext cx="1152654" cy="439832"/>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fontAlgn="auto">
                <a:spcBef>
                  <a:spcPts val="0"/>
                </a:spcBef>
                <a:spcAft>
                  <a:spcPts val="0"/>
                </a:spcAft>
                <a:defRPr/>
              </a:pPr>
              <a:r>
                <a:rPr lang="en-US" sz="1200" b="1" dirty="0"/>
                <a:t>Dipole magnet</a:t>
              </a:r>
              <a:r>
                <a:rPr lang="en-GB" sz="1200" dirty="0">
                  <a:solidFill>
                    <a:schemeClr val="tx1"/>
                  </a:solidFill>
                </a:rPr>
                <a:t> </a:t>
              </a:r>
              <a:r>
                <a:rPr lang="en-GB" sz="1050" b="1" dirty="0">
                  <a:solidFill>
                    <a:schemeClr val="tx1"/>
                  </a:solidFill>
                </a:rPr>
                <a:t>B=0.7 T</a:t>
              </a:r>
              <a:endParaRPr lang="fr-FR" sz="1200" b="1" dirty="0">
                <a:solidFill>
                  <a:prstClr val="black"/>
                </a:solidFill>
                <a:ea typeface="+mj-ea"/>
                <a:cs typeface="+mj-cs"/>
              </a:endParaRPr>
            </a:p>
          </p:txBody>
        </p:sp>
        <p:sp>
          <p:nvSpPr>
            <p:cNvPr id="36" name="Rectangle 35"/>
            <p:cNvSpPr/>
            <p:nvPr/>
          </p:nvSpPr>
          <p:spPr>
            <a:xfrm>
              <a:off x="1835760" y="1887695"/>
              <a:ext cx="863697" cy="460475"/>
            </a:xfrm>
            <a:prstGeom prst="rect">
              <a:avLst/>
            </a:prstGeom>
            <a:ln>
              <a:solidFill>
                <a:srgbClr val="00CC99"/>
              </a:solidFill>
            </a:ln>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200" b="1" dirty="0">
                  <a:solidFill>
                    <a:srgbClr val="00CC99"/>
                  </a:solidFill>
                </a:rPr>
                <a:t>Tracking chambers</a:t>
              </a:r>
              <a:endParaRPr lang="fr-FR" sz="1200" b="1" dirty="0">
                <a:solidFill>
                  <a:srgbClr val="00CC99"/>
                </a:solidFill>
                <a:ea typeface="+mj-ea"/>
                <a:cs typeface="+mj-cs"/>
              </a:endParaRPr>
            </a:p>
          </p:txBody>
        </p:sp>
        <p:sp>
          <p:nvSpPr>
            <p:cNvPr id="37" name="Rectangle 36"/>
            <p:cNvSpPr/>
            <p:nvPr/>
          </p:nvSpPr>
          <p:spPr>
            <a:xfrm>
              <a:off x="4283958" y="3861385"/>
              <a:ext cx="936730" cy="438245"/>
            </a:xfrm>
            <a:prstGeom prst="rect">
              <a:avLst/>
            </a:prstGeom>
            <a:ln>
              <a:solidFill>
                <a:srgbClr val="002060"/>
              </a:solidFill>
            </a:ln>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200" b="1" dirty="0" err="1">
                  <a:solidFill>
                    <a:srgbClr val="002060"/>
                  </a:solidFill>
                </a:rPr>
                <a:t>Muon</a:t>
              </a:r>
              <a:r>
                <a:rPr lang="en-US" sz="1200" b="1" dirty="0">
                  <a:solidFill>
                    <a:srgbClr val="002060"/>
                  </a:solidFill>
                </a:rPr>
                <a:t> filter</a:t>
              </a:r>
            </a:p>
            <a:p>
              <a:pPr algn="ctr" fontAlgn="auto">
                <a:spcBef>
                  <a:spcPts val="0"/>
                </a:spcBef>
                <a:spcAft>
                  <a:spcPts val="0"/>
                </a:spcAft>
                <a:defRPr/>
              </a:pPr>
              <a:r>
                <a:rPr lang="en-US" sz="1000" b="1" dirty="0">
                  <a:solidFill>
                    <a:srgbClr val="002060"/>
                  </a:solidFill>
                </a:rPr>
                <a:t>(iron wall)</a:t>
              </a:r>
              <a:endParaRPr lang="fr-FR" sz="1000" b="1" dirty="0">
                <a:solidFill>
                  <a:srgbClr val="002060"/>
                </a:solidFill>
                <a:ea typeface="+mj-ea"/>
                <a:cs typeface="+mj-cs"/>
              </a:endParaRPr>
            </a:p>
          </p:txBody>
        </p:sp>
        <p:sp>
          <p:nvSpPr>
            <p:cNvPr id="38" name="Rectangle 37"/>
            <p:cNvSpPr/>
            <p:nvPr/>
          </p:nvSpPr>
          <p:spPr>
            <a:xfrm>
              <a:off x="5508057" y="3500944"/>
              <a:ext cx="855759" cy="462063"/>
            </a:xfrm>
            <a:prstGeom prst="rect">
              <a:avLst/>
            </a:prstGeom>
            <a:ln>
              <a:solidFill>
                <a:srgbClr val="FF3399"/>
              </a:solidFill>
            </a:ln>
          </p:spPr>
          <p:style>
            <a:lnRef idx="2">
              <a:schemeClr val="dk1"/>
            </a:lnRef>
            <a:fillRef idx="1">
              <a:schemeClr val="lt1"/>
            </a:fillRef>
            <a:effectRef idx="0">
              <a:schemeClr val="dk1"/>
            </a:effectRef>
            <a:fontRef idx="minor">
              <a:schemeClr val="dk1"/>
            </a:fontRef>
          </p:style>
          <p:txBody>
            <a:bodyPr>
              <a:spAutoFit/>
            </a:bodyPr>
            <a:lstStyle/>
            <a:p>
              <a:pPr algn="ctr" fontAlgn="auto">
                <a:spcBef>
                  <a:spcPts val="0"/>
                </a:spcBef>
                <a:spcAft>
                  <a:spcPts val="0"/>
                </a:spcAft>
                <a:defRPr/>
              </a:pPr>
              <a:r>
                <a:rPr lang="en-US" sz="1200" b="1" dirty="0">
                  <a:solidFill>
                    <a:srgbClr val="FF3399"/>
                  </a:solidFill>
                </a:rPr>
                <a:t>Trigger chambers </a:t>
              </a:r>
              <a:endParaRPr lang="fr-FR" sz="1200" b="1" dirty="0">
                <a:solidFill>
                  <a:srgbClr val="FF3399"/>
                </a:solidFill>
                <a:ea typeface="+mj-ea"/>
                <a:cs typeface="+mj-cs"/>
              </a:endParaRPr>
            </a:p>
          </p:txBody>
        </p:sp>
        <p:sp>
          <p:nvSpPr>
            <p:cNvPr id="812054" name="Rectangle 42"/>
            <p:cNvSpPr>
              <a:spLocks noChangeArrowheads="1"/>
            </p:cNvSpPr>
            <p:nvPr/>
          </p:nvSpPr>
          <p:spPr bwMode="auto">
            <a:xfrm>
              <a:off x="827584" y="1844824"/>
              <a:ext cx="1039067" cy="276999"/>
            </a:xfrm>
            <a:prstGeom prst="rect">
              <a:avLst/>
            </a:prstGeom>
            <a:noFill/>
            <a:ln w="9525">
              <a:noFill/>
              <a:miter lim="800000"/>
              <a:headEnd/>
              <a:tailEnd/>
            </a:ln>
          </p:spPr>
          <p:txBody>
            <a:bodyPr wrap="none">
              <a:spAutoFit/>
            </a:bodyPr>
            <a:lstStyle/>
            <a:p>
              <a:pPr>
                <a:spcBef>
                  <a:spcPct val="50000"/>
                </a:spcBef>
              </a:pPr>
              <a:r>
                <a:rPr lang="it-IT" sz="1200" b="1">
                  <a:latin typeface="Calibri" pitchFamily="34" charset="0"/>
                </a:rPr>
                <a:t>(-4 &lt; </a:t>
              </a:r>
              <a:r>
                <a:rPr lang="it-IT" sz="1200" b="1">
                  <a:latin typeface="Symbol" pitchFamily="18" charset="2"/>
                </a:rPr>
                <a:t>h</a:t>
              </a:r>
              <a:r>
                <a:rPr lang="it-IT" sz="1200" b="1">
                  <a:latin typeface="Calibri" pitchFamily="34" charset="0"/>
                </a:rPr>
                <a:t> &lt; -2.5)</a:t>
              </a:r>
            </a:p>
          </p:txBody>
        </p:sp>
        <p:sp>
          <p:nvSpPr>
            <p:cNvPr id="17" name="Rectangle 16"/>
            <p:cNvSpPr/>
            <p:nvPr/>
          </p:nvSpPr>
          <p:spPr>
            <a:xfrm>
              <a:off x="2123129" y="3500944"/>
              <a:ext cx="504881" cy="276285"/>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endParaRPr lang="fr-FR" sz="1200" b="1" dirty="0">
                <a:solidFill>
                  <a:srgbClr val="002060"/>
                </a:solidFill>
                <a:ea typeface="+mj-ea"/>
                <a:cs typeface="+mj-cs"/>
              </a:endParaRPr>
            </a:p>
          </p:txBody>
        </p:sp>
      </p:grpSp>
      <p:pic>
        <p:nvPicPr>
          <p:cNvPr id="812042" name="Picture 4" descr="http://mediaarchive.cern.ch/MediaArchive/Photo/Public/2005/0508004/0508004_01/0508004_01-A4-at-144-dpi.jpg"/>
          <p:cNvPicPr>
            <a:picLocks noChangeAspect="1" noChangeArrowheads="1"/>
          </p:cNvPicPr>
          <p:nvPr/>
        </p:nvPicPr>
        <p:blipFill>
          <a:blip r:embed="rId6"/>
          <a:srcRect/>
          <a:stretch>
            <a:fillRect/>
          </a:stretch>
        </p:blipFill>
        <p:spPr bwMode="auto">
          <a:xfrm>
            <a:off x="2771775" y="4365625"/>
            <a:ext cx="2952750" cy="1922463"/>
          </a:xfrm>
          <a:prstGeom prst="rect">
            <a:avLst/>
          </a:prstGeom>
          <a:noFill/>
          <a:ln w="9525">
            <a:noFill/>
            <a:miter lim="800000"/>
            <a:headEnd/>
            <a:tailEnd/>
          </a:ln>
        </p:spPr>
      </p:pic>
      <p:pic>
        <p:nvPicPr>
          <p:cNvPr id="812043" name="Picture 6" descr="http://aliceinfo.cern.ch/Public/Objects/Chapter2/DetectorComponents/_H3W8257_small.jpg"/>
          <p:cNvPicPr>
            <a:picLocks noChangeAspect="1" noChangeArrowheads="1"/>
          </p:cNvPicPr>
          <p:nvPr/>
        </p:nvPicPr>
        <p:blipFill>
          <a:blip r:embed="rId7"/>
          <a:srcRect/>
          <a:stretch>
            <a:fillRect/>
          </a:stretch>
        </p:blipFill>
        <p:spPr bwMode="auto">
          <a:xfrm>
            <a:off x="395288" y="4221163"/>
            <a:ext cx="2052637" cy="1368425"/>
          </a:xfrm>
          <a:prstGeom prst="rect">
            <a:avLst/>
          </a:prstGeom>
          <a:noFill/>
          <a:ln w="9525">
            <a:noFill/>
            <a:miter lim="800000"/>
            <a:headEnd/>
            <a:tailEnd/>
          </a:ln>
        </p:spPr>
      </p:pic>
      <p:sp>
        <p:nvSpPr>
          <p:cNvPr id="21" name="Line 15"/>
          <p:cNvSpPr>
            <a:spLocks noChangeShapeType="1"/>
          </p:cNvSpPr>
          <p:nvPr/>
        </p:nvSpPr>
        <p:spPr bwMode="auto">
          <a:xfrm>
            <a:off x="5867400" y="3789363"/>
            <a:ext cx="288925" cy="215900"/>
          </a:xfrm>
          <a:prstGeom prst="line">
            <a:avLst/>
          </a:prstGeom>
          <a:noFill/>
          <a:ln w="25400">
            <a:solidFill>
              <a:schemeClr val="tx1"/>
            </a:solidFill>
            <a:round/>
            <a:headEnd/>
            <a:tailEnd type="arrow" w="med" len="med"/>
          </a:ln>
        </p:spPr>
        <p:txBody>
          <a:bodyPr/>
          <a:lstStyle/>
          <a:p>
            <a:endParaRPr lang="fr-FR"/>
          </a:p>
        </p:txBody>
      </p:sp>
      <p:sp>
        <p:nvSpPr>
          <p:cNvPr id="22" name="Line 15"/>
          <p:cNvSpPr>
            <a:spLocks noChangeShapeType="1"/>
          </p:cNvSpPr>
          <p:nvPr/>
        </p:nvSpPr>
        <p:spPr bwMode="auto">
          <a:xfrm>
            <a:off x="3132138" y="4149725"/>
            <a:ext cx="287337" cy="215900"/>
          </a:xfrm>
          <a:prstGeom prst="line">
            <a:avLst/>
          </a:prstGeom>
          <a:noFill/>
          <a:ln w="25400">
            <a:solidFill>
              <a:schemeClr val="tx1"/>
            </a:solidFill>
            <a:round/>
            <a:headEnd/>
            <a:tailEnd type="arrow" w="med" len="med"/>
          </a:ln>
        </p:spPr>
        <p:txBody>
          <a:bodyPr/>
          <a:lstStyle/>
          <a:p>
            <a:endParaRPr lang="fr-FR"/>
          </a:p>
        </p:txBody>
      </p:sp>
      <p:sp>
        <p:nvSpPr>
          <p:cNvPr id="23" name="Line 15"/>
          <p:cNvSpPr>
            <a:spLocks noChangeShapeType="1"/>
          </p:cNvSpPr>
          <p:nvPr/>
        </p:nvSpPr>
        <p:spPr bwMode="auto">
          <a:xfrm flipH="1">
            <a:off x="1476375" y="3500438"/>
            <a:ext cx="142875" cy="792162"/>
          </a:xfrm>
          <a:prstGeom prst="line">
            <a:avLst/>
          </a:prstGeom>
          <a:noFill/>
          <a:ln w="25400">
            <a:solidFill>
              <a:schemeClr val="tx1"/>
            </a:solidFill>
            <a:round/>
            <a:headEnd/>
            <a:tailEnd type="arrow" w="med" len="med"/>
          </a:ln>
        </p:spPr>
        <p:txBody>
          <a:bodyPr/>
          <a:lstStyle/>
          <a:p>
            <a:endParaRPr lang="fr-FR"/>
          </a:p>
        </p:txBody>
      </p:sp>
      <p:sp>
        <p:nvSpPr>
          <p:cNvPr id="812047" name="Rectangle 23"/>
          <p:cNvSpPr>
            <a:spLocks noChangeArrowheads="1"/>
          </p:cNvSpPr>
          <p:nvPr/>
        </p:nvSpPr>
        <p:spPr bwMode="auto">
          <a:xfrm>
            <a:off x="6156325" y="5805488"/>
            <a:ext cx="2592388" cy="584200"/>
          </a:xfrm>
          <a:prstGeom prst="rect">
            <a:avLst/>
          </a:prstGeom>
          <a:noFill/>
          <a:ln w="9525">
            <a:noFill/>
            <a:miter lim="800000"/>
            <a:headEnd/>
            <a:tailEnd/>
          </a:ln>
        </p:spPr>
        <p:txBody>
          <a:bodyPr>
            <a:spAutoFit/>
          </a:bodyPr>
          <a:lstStyle/>
          <a:p>
            <a:pPr marL="0" lvl="1" algn="just">
              <a:spcBef>
                <a:spcPts val="650"/>
              </a:spcBef>
              <a:buClr>
                <a:srgbClr val="000000"/>
              </a:buClr>
              <a:buSzPct val="56000"/>
              <a:tabLst>
                <a:tab pos="430213" algn="l"/>
                <a:tab pos="1344613" algn="l"/>
                <a:tab pos="2259013" algn="l"/>
                <a:tab pos="3173413" algn="l"/>
                <a:tab pos="4087813" algn="l"/>
                <a:tab pos="5002213" algn="l"/>
                <a:tab pos="5916613" algn="l"/>
                <a:tab pos="6831013" algn="l"/>
                <a:tab pos="7745413" algn="l"/>
                <a:tab pos="8659813" algn="l"/>
                <a:tab pos="9574213" algn="l"/>
                <a:tab pos="10488613" algn="l"/>
              </a:tabLst>
            </a:pPr>
            <a:r>
              <a:rPr lang="en-GB" sz="1400" b="1">
                <a:latin typeface="Calibri" pitchFamily="34" charset="0"/>
                <a:ea typeface="Gothic"/>
                <a:cs typeface="Gothic"/>
              </a:rPr>
              <a:t>Trigger</a:t>
            </a:r>
            <a:r>
              <a:rPr lang="en-GB" sz="1600">
                <a:latin typeface="Calibri" pitchFamily="34" charset="0"/>
                <a:ea typeface="Gothic"/>
                <a:cs typeface="Gothic"/>
              </a:rPr>
              <a:t>(</a:t>
            </a:r>
            <a:r>
              <a:rPr lang="en-GB" sz="1400">
                <a:latin typeface="Calibri" pitchFamily="34" charset="0"/>
                <a:ea typeface="Gothic"/>
                <a:cs typeface="Gothic"/>
              </a:rPr>
              <a:t>RPC) </a:t>
            </a:r>
            <a:r>
              <a:rPr lang="en-GB">
                <a:latin typeface="Calibri" pitchFamily="34" charset="0"/>
                <a:ea typeface="Gothic"/>
                <a:cs typeface="Gothic"/>
              </a:rPr>
              <a:t>: </a:t>
            </a:r>
            <a:r>
              <a:rPr lang="en-GB" sz="1400">
                <a:latin typeface="Calibri" pitchFamily="34" charset="0"/>
                <a:ea typeface="Gothic"/>
                <a:cs typeface="Gothic"/>
              </a:rPr>
              <a:t>Spatial resolution ~1 cm </a:t>
            </a:r>
            <a:r>
              <a:rPr lang="en-US" sz="1400">
                <a:latin typeface="Calibri" pitchFamily="34" charset="0"/>
              </a:rPr>
              <a:t>, muon efficiency </a:t>
            </a:r>
            <a:r>
              <a:rPr lang="en-US" sz="1400">
                <a:latin typeface="Calibri" pitchFamily="34" charset="0"/>
                <a:sym typeface="Symbol" pitchFamily="18" charset="2"/>
              </a:rPr>
              <a:t> 95%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wipe(down)">
                                      <p:cBhvr>
                                        <p:cTn id="10" dur="500"/>
                                        <p:tgtEl>
                                          <p:spTgt spid="2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down)">
                                      <p:cBhvr>
                                        <p:cTn id="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05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578018F4-FD0C-4934-A172-F194D2ACB921}" type="slidenum">
              <a:rPr lang="fr-FR">
                <a:solidFill>
                  <a:schemeClr val="tx1"/>
                </a:solidFill>
              </a:rPr>
              <a:pPr fontAlgn="base">
                <a:spcBef>
                  <a:spcPct val="0"/>
                </a:spcBef>
                <a:spcAft>
                  <a:spcPct val="0"/>
                </a:spcAft>
              </a:pPr>
              <a:t>104</a:t>
            </a:fld>
            <a:endParaRPr lang="fr-FR">
              <a:solidFill>
                <a:schemeClr val="tx1"/>
              </a:solidFill>
            </a:endParaRPr>
          </a:p>
        </p:txBody>
      </p:sp>
      <p:sp>
        <p:nvSpPr>
          <p:cNvPr id="5" name="Rectangle 4"/>
          <p:cNvSpPr/>
          <p:nvPr/>
        </p:nvSpPr>
        <p:spPr>
          <a:xfrm>
            <a:off x="0" y="0"/>
            <a:ext cx="264001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data </a:t>
            </a:r>
            <a:endParaRPr lang="fr-FR" sz="4000" dirty="0">
              <a:solidFill>
                <a:prstClr val="black"/>
              </a:solidFill>
              <a:ea typeface="+mj-ea"/>
              <a:cs typeface="+mj-cs"/>
            </a:endParaRPr>
          </a:p>
        </p:txBody>
      </p:sp>
      <p:sp>
        <p:nvSpPr>
          <p:cNvPr id="813059" name="Text Box 6"/>
          <p:cNvSpPr txBox="1">
            <a:spLocks noChangeArrowheads="1"/>
          </p:cNvSpPr>
          <p:nvPr/>
        </p:nvSpPr>
        <p:spPr bwMode="auto">
          <a:xfrm>
            <a:off x="504825" y="620713"/>
            <a:ext cx="5938838" cy="1892300"/>
          </a:xfrm>
          <a:prstGeom prst="rect">
            <a:avLst/>
          </a:prstGeom>
          <a:noFill/>
          <a:ln w="9525">
            <a:noFill/>
            <a:miter lim="800000"/>
            <a:headEnd/>
            <a:tailEnd/>
          </a:ln>
        </p:spPr>
        <p:txBody>
          <a:bodyPr>
            <a:spAutoFit/>
          </a:bodyPr>
          <a:lstStyle/>
          <a:p>
            <a:pPr>
              <a:lnSpc>
                <a:spcPct val="90000"/>
              </a:lnSpc>
              <a:spcBef>
                <a:spcPct val="50000"/>
              </a:spcBef>
            </a:pPr>
            <a:endParaRPr lang="en-US">
              <a:latin typeface="Calibri" pitchFamily="34" charset="0"/>
            </a:endParaRPr>
          </a:p>
          <a:p>
            <a:pPr>
              <a:lnSpc>
                <a:spcPct val="90000"/>
              </a:lnSpc>
              <a:spcBef>
                <a:spcPct val="50000"/>
              </a:spcBef>
              <a:buFontTx/>
              <a:buChar char="•"/>
            </a:pPr>
            <a:r>
              <a:rPr lang="en-US">
                <a:latin typeface="Calibri" pitchFamily="34" charset="0"/>
              </a:rPr>
              <a:t> central PbPb event in the central part :</a:t>
            </a:r>
            <a:r>
              <a:rPr lang="en-US" b="1">
                <a:latin typeface="Helvetica"/>
              </a:rPr>
              <a:t> </a:t>
            </a:r>
            <a:r>
              <a:rPr lang="en-US">
                <a:latin typeface="Calibri" pitchFamily="34" charset="0"/>
              </a:rPr>
              <a:t>80 MB </a:t>
            </a:r>
          </a:p>
          <a:p>
            <a:pPr>
              <a:lnSpc>
                <a:spcPct val="90000"/>
              </a:lnSpc>
              <a:spcBef>
                <a:spcPct val="50000"/>
              </a:spcBef>
              <a:buFontTx/>
              <a:buChar char="•"/>
            </a:pPr>
            <a:r>
              <a:rPr lang="en-US">
                <a:latin typeface="Calibri" pitchFamily="34" charset="0"/>
              </a:rPr>
              <a:t>  data taking rate (PbPb): 1.2 GB/s </a:t>
            </a:r>
          </a:p>
          <a:p>
            <a:pPr>
              <a:lnSpc>
                <a:spcPct val="90000"/>
              </a:lnSpc>
              <a:spcBef>
                <a:spcPct val="50000"/>
              </a:spcBef>
              <a:buFontTx/>
              <a:buChar char="•"/>
            </a:pPr>
            <a:r>
              <a:rPr lang="en-US">
                <a:latin typeface="Calibri" pitchFamily="34" charset="0"/>
              </a:rPr>
              <a:t>  data storage per year </a:t>
            </a:r>
            <a:r>
              <a:rPr lang="en-US" sz="1400">
                <a:latin typeface="Calibri" pitchFamily="34" charset="0"/>
              </a:rPr>
              <a:t>(10 months) </a:t>
            </a:r>
            <a:r>
              <a:rPr lang="en-US">
                <a:latin typeface="Calibri" pitchFamily="34" charset="0"/>
              </a:rPr>
              <a:t>: 12</a:t>
            </a:r>
            <a:r>
              <a:rPr lang="en-US">
                <a:latin typeface="Calibri" pitchFamily="34" charset="0"/>
                <a:sym typeface="Symbol" pitchFamily="18" charset="2"/>
              </a:rPr>
              <a:t>10</a:t>
            </a:r>
            <a:r>
              <a:rPr lang="en-US" baseline="30000">
                <a:latin typeface="Calibri" pitchFamily="34" charset="0"/>
                <a:sym typeface="Symbol" pitchFamily="18" charset="2"/>
              </a:rPr>
              <a:t>6</a:t>
            </a:r>
            <a:r>
              <a:rPr lang="en-US">
                <a:latin typeface="Calibri" pitchFamily="34" charset="0"/>
                <a:sym typeface="Symbol" pitchFamily="18" charset="2"/>
              </a:rPr>
              <a:t> GB</a:t>
            </a:r>
            <a:endParaRPr lang="fr-FR">
              <a:latin typeface="Calibri" pitchFamily="34" charset="0"/>
            </a:endParaRPr>
          </a:p>
          <a:p>
            <a:pPr>
              <a:lnSpc>
                <a:spcPct val="90000"/>
              </a:lnSpc>
              <a:spcBef>
                <a:spcPct val="50000"/>
              </a:spcBef>
              <a:buFontTx/>
              <a:buChar char="•"/>
            </a:pPr>
            <a:r>
              <a:rPr lang="fr-FR">
                <a:latin typeface="Calibri" pitchFamily="34" charset="0"/>
              </a:rPr>
              <a:t>  data analysis &amp; storage is world distributed </a:t>
            </a:r>
            <a:endParaRPr lang="en-US">
              <a:latin typeface="Calibri" pitchFamily="34" charset="0"/>
            </a:endParaRPr>
          </a:p>
        </p:txBody>
      </p:sp>
      <p:pic>
        <p:nvPicPr>
          <p:cNvPr id="813060" name="Image 78" descr="grid.gif"/>
          <p:cNvPicPr>
            <a:picLocks noChangeAspect="1"/>
          </p:cNvPicPr>
          <p:nvPr/>
        </p:nvPicPr>
        <p:blipFill>
          <a:blip r:embed="rId2"/>
          <a:srcRect/>
          <a:stretch>
            <a:fillRect/>
          </a:stretch>
        </p:blipFill>
        <p:spPr bwMode="auto">
          <a:xfrm>
            <a:off x="971550" y="2852738"/>
            <a:ext cx="6915150" cy="3917950"/>
          </a:xfrm>
          <a:prstGeom prst="rect">
            <a:avLst/>
          </a:prstGeom>
          <a:noFill/>
          <a:ln w="9525">
            <a:noFill/>
            <a:miter lim="800000"/>
            <a:headEnd/>
            <a:tailEnd/>
          </a:ln>
        </p:spPr>
      </p:pic>
      <p:pic>
        <p:nvPicPr>
          <p:cNvPr id="813061" name="Picture 5" descr="tracks"/>
          <p:cNvPicPr>
            <a:picLocks noChangeAspect="1" noChangeArrowheads="1"/>
          </p:cNvPicPr>
          <p:nvPr/>
        </p:nvPicPr>
        <p:blipFill>
          <a:blip r:embed="rId3"/>
          <a:srcRect/>
          <a:stretch>
            <a:fillRect/>
          </a:stretch>
        </p:blipFill>
        <p:spPr bwMode="auto">
          <a:xfrm>
            <a:off x="5651500" y="207963"/>
            <a:ext cx="3276600" cy="2357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081"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9A5CA2EC-A72D-4DC9-BFD7-724513939466}" type="slidenum">
              <a:rPr lang="fr-FR">
                <a:solidFill>
                  <a:schemeClr val="tx1"/>
                </a:solidFill>
              </a:rPr>
              <a:pPr fontAlgn="base">
                <a:spcBef>
                  <a:spcPct val="0"/>
                </a:spcBef>
                <a:spcAft>
                  <a:spcPct val="0"/>
                </a:spcAft>
              </a:pPr>
              <a:t>105</a:t>
            </a:fld>
            <a:endParaRPr lang="fr-FR">
              <a:solidFill>
                <a:schemeClr val="tx1"/>
              </a:solidFill>
            </a:endParaRPr>
          </a:p>
        </p:txBody>
      </p:sp>
      <p:pic>
        <p:nvPicPr>
          <p:cNvPr id="814082" name="Picture 17"/>
          <p:cNvPicPr>
            <a:picLocks noChangeAspect="1" noChangeArrowheads="1"/>
          </p:cNvPicPr>
          <p:nvPr/>
        </p:nvPicPr>
        <p:blipFill>
          <a:blip r:embed="rId2"/>
          <a:srcRect/>
          <a:stretch>
            <a:fillRect/>
          </a:stretch>
        </p:blipFill>
        <p:spPr bwMode="auto">
          <a:xfrm>
            <a:off x="1062038" y="587375"/>
            <a:ext cx="4186237" cy="2841625"/>
          </a:xfrm>
          <a:prstGeom prst="rect">
            <a:avLst/>
          </a:prstGeom>
          <a:noFill/>
          <a:ln w="9525" algn="ctr">
            <a:noFill/>
            <a:miter lim="800000"/>
            <a:headEnd/>
            <a:tailEnd/>
          </a:ln>
        </p:spPr>
      </p:pic>
      <p:pic>
        <p:nvPicPr>
          <p:cNvPr id="814083" name="Picture 4" descr="P9050031"/>
          <p:cNvPicPr>
            <a:picLocks noGrp="1" noChangeAspect="1" noChangeArrowheads="1"/>
          </p:cNvPicPr>
          <p:nvPr>
            <p:ph sz="half" idx="4294967295"/>
          </p:nvPr>
        </p:nvPicPr>
        <p:blipFill>
          <a:blip r:embed="rId3">
            <a:lum bright="12000"/>
          </a:blip>
          <a:srcRect/>
          <a:stretch>
            <a:fillRect/>
          </a:stretch>
        </p:blipFill>
        <p:spPr>
          <a:xfrm>
            <a:off x="0" y="3429000"/>
            <a:ext cx="4616450" cy="3195638"/>
          </a:xfrm>
        </p:spPr>
      </p:pic>
      <p:pic>
        <p:nvPicPr>
          <p:cNvPr id="814084" name="Picture 3" descr="0807012_01-A4-at-144-dpi"/>
          <p:cNvPicPr>
            <a:picLocks noGrp="1" noChangeAspect="1" noChangeArrowheads="1"/>
          </p:cNvPicPr>
          <p:nvPr>
            <p:ph sz="half" idx="1"/>
          </p:nvPr>
        </p:nvPicPr>
        <p:blipFill>
          <a:blip r:embed="rId4">
            <a:lum bright="12000" contrast="18000"/>
          </a:blip>
          <a:srcRect/>
          <a:stretch>
            <a:fillRect/>
          </a:stretch>
        </p:blipFill>
        <p:spPr>
          <a:xfrm>
            <a:off x="4572000" y="3433763"/>
            <a:ext cx="4572000" cy="3190875"/>
          </a:xfrm>
        </p:spPr>
      </p:pic>
      <p:pic>
        <p:nvPicPr>
          <p:cNvPr id="814085" name="Picture 14" descr="Image22"/>
          <p:cNvPicPr>
            <a:picLocks noChangeAspect="1" noChangeArrowheads="1"/>
          </p:cNvPicPr>
          <p:nvPr/>
        </p:nvPicPr>
        <p:blipFill>
          <a:blip r:embed="rId5"/>
          <a:srcRect/>
          <a:stretch>
            <a:fillRect/>
          </a:stretch>
        </p:blipFill>
        <p:spPr bwMode="auto">
          <a:xfrm>
            <a:off x="5246688" y="577850"/>
            <a:ext cx="3897312" cy="2870200"/>
          </a:xfrm>
          <a:prstGeom prst="rect">
            <a:avLst/>
          </a:prstGeom>
          <a:noFill/>
          <a:ln w="9525">
            <a:noFill/>
            <a:miter lim="800000"/>
            <a:headEnd/>
            <a:tailEnd/>
          </a:ln>
        </p:spPr>
      </p:pic>
      <p:sp>
        <p:nvSpPr>
          <p:cNvPr id="814086" name="Rectangle 6"/>
          <p:cNvSpPr>
            <a:spLocks noChangeArrowheads="1"/>
          </p:cNvSpPr>
          <p:nvPr/>
        </p:nvSpPr>
        <p:spPr bwMode="auto">
          <a:xfrm>
            <a:off x="5148263" y="3573463"/>
            <a:ext cx="1711325" cy="461962"/>
          </a:xfrm>
          <a:prstGeom prst="rect">
            <a:avLst/>
          </a:prstGeom>
          <a:noFill/>
          <a:ln w="9525">
            <a:noFill/>
            <a:miter lim="800000"/>
            <a:headEnd/>
            <a:tailEnd/>
          </a:ln>
        </p:spPr>
        <p:txBody>
          <a:bodyPr wrap="none">
            <a:spAutoFit/>
          </a:bodyPr>
          <a:lstStyle/>
          <a:p>
            <a:r>
              <a:rPr lang="fr-FR" sz="2400" b="1">
                <a:latin typeface="Arial Black" pitchFamily="34" charset="0"/>
              </a:rPr>
              <a:t>july 2008</a:t>
            </a:r>
            <a:endParaRPr lang="en-US" sz="2400" b="1">
              <a:latin typeface="Arial Black" pitchFamily="34" charset="0"/>
            </a:endParaRPr>
          </a:p>
        </p:txBody>
      </p:sp>
      <p:sp>
        <p:nvSpPr>
          <p:cNvPr id="814087" name="Rectangle 7"/>
          <p:cNvSpPr>
            <a:spLocks noChangeArrowheads="1"/>
          </p:cNvSpPr>
          <p:nvPr/>
        </p:nvSpPr>
        <p:spPr bwMode="auto">
          <a:xfrm>
            <a:off x="2411413" y="6092825"/>
            <a:ext cx="1724025" cy="461963"/>
          </a:xfrm>
          <a:prstGeom prst="rect">
            <a:avLst/>
          </a:prstGeom>
          <a:noFill/>
          <a:ln w="9525">
            <a:noFill/>
            <a:miter lim="800000"/>
            <a:headEnd/>
            <a:tailEnd/>
          </a:ln>
        </p:spPr>
        <p:txBody>
          <a:bodyPr wrap="none">
            <a:spAutoFit/>
          </a:bodyPr>
          <a:lstStyle/>
          <a:p>
            <a:r>
              <a:rPr lang="fr-FR" sz="2400" b="1">
                <a:latin typeface="Arial Black" pitchFamily="34" charset="0"/>
              </a:rPr>
              <a:t>end 2001</a:t>
            </a:r>
            <a:endParaRPr lang="en-US" sz="2400" b="1">
              <a:latin typeface="Arial Black" pitchFamily="34" charset="0"/>
            </a:endParaRPr>
          </a:p>
        </p:txBody>
      </p:sp>
      <p:sp>
        <p:nvSpPr>
          <p:cNvPr id="814088" name="Rectangle 18"/>
          <p:cNvSpPr>
            <a:spLocks noChangeArrowheads="1"/>
          </p:cNvSpPr>
          <p:nvPr/>
        </p:nvSpPr>
        <p:spPr bwMode="auto">
          <a:xfrm>
            <a:off x="2484438" y="2997200"/>
            <a:ext cx="1004887" cy="461963"/>
          </a:xfrm>
          <a:prstGeom prst="rect">
            <a:avLst/>
          </a:prstGeom>
          <a:noFill/>
          <a:ln w="9525">
            <a:noFill/>
            <a:miter lim="800000"/>
            <a:headEnd/>
            <a:tailEnd/>
          </a:ln>
        </p:spPr>
        <p:txBody>
          <a:bodyPr wrap="none">
            <a:spAutoFit/>
          </a:bodyPr>
          <a:lstStyle/>
          <a:p>
            <a:r>
              <a:rPr lang="fr-FR" sz="2400" b="1">
                <a:latin typeface="Arial Black" pitchFamily="34" charset="0"/>
              </a:rPr>
              <a:t>1993</a:t>
            </a:r>
            <a:endParaRPr lang="en-US" sz="2400" b="1">
              <a:latin typeface="Arial Black" pitchFamily="34" charset="0"/>
            </a:endParaRPr>
          </a:p>
        </p:txBody>
      </p:sp>
      <p:sp>
        <p:nvSpPr>
          <p:cNvPr id="814089" name="Rectangle 19"/>
          <p:cNvSpPr>
            <a:spLocks noChangeArrowheads="1"/>
          </p:cNvSpPr>
          <p:nvPr/>
        </p:nvSpPr>
        <p:spPr bwMode="auto">
          <a:xfrm>
            <a:off x="7902575" y="728663"/>
            <a:ext cx="1004888" cy="461962"/>
          </a:xfrm>
          <a:prstGeom prst="rect">
            <a:avLst/>
          </a:prstGeom>
          <a:noFill/>
          <a:ln w="9525">
            <a:noFill/>
            <a:miter lim="800000"/>
            <a:headEnd/>
            <a:tailEnd/>
          </a:ln>
        </p:spPr>
        <p:txBody>
          <a:bodyPr wrap="none">
            <a:spAutoFit/>
          </a:bodyPr>
          <a:lstStyle/>
          <a:p>
            <a:r>
              <a:rPr lang="fr-FR" sz="2400" b="1">
                <a:latin typeface="Arial Black" pitchFamily="34" charset="0"/>
              </a:rPr>
              <a:t>2002</a:t>
            </a:r>
            <a:endParaRPr lang="en-US" sz="2400" b="1">
              <a:latin typeface="Arial Black" pitchFamily="34" charset="0"/>
            </a:endParaRPr>
          </a:p>
        </p:txBody>
      </p:sp>
      <p:sp>
        <p:nvSpPr>
          <p:cNvPr id="814090" name="Text Box 8"/>
          <p:cNvSpPr txBox="1">
            <a:spLocks noChangeArrowheads="1"/>
          </p:cNvSpPr>
          <p:nvPr/>
        </p:nvSpPr>
        <p:spPr bwMode="auto">
          <a:xfrm>
            <a:off x="0" y="692150"/>
            <a:ext cx="1655763" cy="3130550"/>
          </a:xfrm>
          <a:prstGeom prst="rect">
            <a:avLst/>
          </a:prstGeom>
          <a:solidFill>
            <a:schemeClr val="bg1"/>
          </a:solidFill>
          <a:ln w="38100" algn="ctr">
            <a:solidFill>
              <a:schemeClr val="tx1"/>
            </a:solidFill>
            <a:miter lim="800000"/>
            <a:headEnd/>
            <a:tailEnd/>
          </a:ln>
        </p:spPr>
        <p:txBody>
          <a:bodyPr lIns="92075" tIns="46038" rIns="92075" bIns="46038">
            <a:spAutoFit/>
          </a:bodyPr>
          <a:lstStyle/>
          <a:p>
            <a:pPr eaLnBrk="0" hangingPunct="0">
              <a:lnSpc>
                <a:spcPct val="90000"/>
              </a:lnSpc>
              <a:spcBef>
                <a:spcPct val="30000"/>
              </a:spcBef>
              <a:buClr>
                <a:schemeClr val="hlink"/>
              </a:buClr>
              <a:buFont typeface="Wingdings" pitchFamily="2" charset="2"/>
              <a:buNone/>
            </a:pPr>
            <a:r>
              <a:rPr lang="en-US" sz="1400" b="1">
                <a:solidFill>
                  <a:srgbClr val="FF0000"/>
                </a:solidFill>
                <a:latin typeface="Calibri" pitchFamily="34" charset="0"/>
              </a:rPr>
              <a:t> 1990-1996 :</a:t>
            </a:r>
            <a:r>
              <a:rPr lang="en-US" sz="1400" b="1">
                <a:solidFill>
                  <a:srgbClr val="0000FF"/>
                </a:solidFill>
                <a:latin typeface="Calibri" pitchFamily="34" charset="0"/>
              </a:rPr>
              <a:t>  </a:t>
            </a:r>
          </a:p>
          <a:p>
            <a:pPr eaLnBrk="0" hangingPunct="0">
              <a:lnSpc>
                <a:spcPct val="90000"/>
              </a:lnSpc>
              <a:spcBef>
                <a:spcPct val="30000"/>
              </a:spcBef>
              <a:buClr>
                <a:schemeClr val="hlink"/>
              </a:buClr>
              <a:buFont typeface="Wingdings" pitchFamily="2" charset="2"/>
              <a:buNone/>
            </a:pPr>
            <a:r>
              <a:rPr lang="en-US" sz="1400" b="1">
                <a:latin typeface="Calibri" pitchFamily="34" charset="0"/>
              </a:rPr>
              <a:t>          Design</a:t>
            </a:r>
          </a:p>
          <a:p>
            <a:pPr eaLnBrk="0" hangingPunct="0">
              <a:lnSpc>
                <a:spcPct val="90000"/>
              </a:lnSpc>
              <a:spcBef>
                <a:spcPct val="30000"/>
              </a:spcBef>
              <a:buClr>
                <a:schemeClr val="hlink"/>
              </a:buClr>
              <a:buFont typeface="Wingdings" pitchFamily="2" charset="2"/>
              <a:buNone/>
            </a:pPr>
            <a:r>
              <a:rPr lang="en-US" sz="1400" b="1">
                <a:solidFill>
                  <a:srgbClr val="FF0000"/>
                </a:solidFill>
                <a:latin typeface="Calibri" pitchFamily="34" charset="0"/>
              </a:rPr>
              <a:t> 1992-2002 :</a:t>
            </a:r>
            <a:r>
              <a:rPr lang="en-US" sz="1400" b="1">
                <a:solidFill>
                  <a:srgbClr val="0000FF"/>
                </a:solidFill>
                <a:latin typeface="Calibri" pitchFamily="34" charset="0"/>
              </a:rPr>
              <a:t> </a:t>
            </a:r>
          </a:p>
          <a:p>
            <a:pPr eaLnBrk="0" hangingPunct="0">
              <a:lnSpc>
                <a:spcPct val="90000"/>
              </a:lnSpc>
              <a:spcBef>
                <a:spcPct val="30000"/>
              </a:spcBef>
              <a:buClr>
                <a:schemeClr val="hlink"/>
              </a:buClr>
              <a:buFont typeface="Wingdings" pitchFamily="2" charset="2"/>
              <a:buNone/>
            </a:pPr>
            <a:r>
              <a:rPr lang="en-US" sz="1400" b="1">
                <a:latin typeface="Calibri" pitchFamily="34" charset="0"/>
              </a:rPr>
              <a:t>          R&amp;D</a:t>
            </a:r>
          </a:p>
          <a:p>
            <a:pPr eaLnBrk="0" hangingPunct="0">
              <a:lnSpc>
                <a:spcPct val="90000"/>
              </a:lnSpc>
              <a:spcBef>
                <a:spcPct val="30000"/>
              </a:spcBef>
              <a:buClr>
                <a:schemeClr val="hlink"/>
              </a:buClr>
              <a:buFont typeface="Wingdings" pitchFamily="2" charset="2"/>
              <a:buNone/>
            </a:pPr>
            <a:r>
              <a:rPr lang="en-US" sz="1400" b="1">
                <a:solidFill>
                  <a:srgbClr val="FF0000"/>
                </a:solidFill>
                <a:latin typeface="Calibri" pitchFamily="34" charset="0"/>
              </a:rPr>
              <a:t> 2000-2010 :</a:t>
            </a:r>
            <a:r>
              <a:rPr lang="en-US" sz="1400" b="1">
                <a:solidFill>
                  <a:srgbClr val="0000FF"/>
                </a:solidFill>
                <a:latin typeface="Calibri" pitchFamily="34" charset="0"/>
              </a:rPr>
              <a:t>  </a:t>
            </a:r>
          </a:p>
          <a:p>
            <a:pPr eaLnBrk="0" hangingPunct="0">
              <a:lnSpc>
                <a:spcPct val="90000"/>
              </a:lnSpc>
              <a:spcBef>
                <a:spcPct val="30000"/>
              </a:spcBef>
              <a:buClr>
                <a:schemeClr val="hlink"/>
              </a:buClr>
              <a:buFont typeface="Wingdings" pitchFamily="2" charset="2"/>
              <a:buNone/>
            </a:pPr>
            <a:r>
              <a:rPr lang="en-US" sz="1400" b="1">
                <a:solidFill>
                  <a:srgbClr val="0000FF"/>
                </a:solidFill>
                <a:latin typeface="Calibri" pitchFamily="34" charset="0"/>
              </a:rPr>
              <a:t>         </a:t>
            </a:r>
            <a:r>
              <a:rPr lang="en-US" sz="1400" b="1">
                <a:latin typeface="Calibri" pitchFamily="34" charset="0"/>
              </a:rPr>
              <a:t>Construction</a:t>
            </a:r>
          </a:p>
          <a:p>
            <a:pPr eaLnBrk="0" hangingPunct="0">
              <a:lnSpc>
                <a:spcPct val="90000"/>
              </a:lnSpc>
              <a:spcBef>
                <a:spcPct val="30000"/>
              </a:spcBef>
              <a:buClr>
                <a:schemeClr val="hlink"/>
              </a:buClr>
              <a:buFont typeface="Wingdings" pitchFamily="2" charset="2"/>
              <a:buNone/>
            </a:pPr>
            <a:r>
              <a:rPr lang="en-US" sz="1400" b="1">
                <a:solidFill>
                  <a:srgbClr val="FF0000"/>
                </a:solidFill>
                <a:latin typeface="Calibri" pitchFamily="34" charset="0"/>
              </a:rPr>
              <a:t> 2002-2007 :</a:t>
            </a:r>
            <a:r>
              <a:rPr lang="en-US" sz="1400" b="1">
                <a:solidFill>
                  <a:srgbClr val="0000FF"/>
                </a:solidFill>
                <a:latin typeface="Calibri" pitchFamily="34" charset="0"/>
              </a:rPr>
              <a:t> </a:t>
            </a:r>
          </a:p>
          <a:p>
            <a:pPr eaLnBrk="0" hangingPunct="0">
              <a:lnSpc>
                <a:spcPct val="90000"/>
              </a:lnSpc>
              <a:spcBef>
                <a:spcPct val="30000"/>
              </a:spcBef>
              <a:buClr>
                <a:schemeClr val="hlink"/>
              </a:buClr>
              <a:buFont typeface="Wingdings" pitchFamily="2" charset="2"/>
              <a:buNone/>
            </a:pPr>
            <a:r>
              <a:rPr lang="en-US" sz="1400" b="1">
                <a:latin typeface="Calibri" pitchFamily="34" charset="0"/>
              </a:rPr>
              <a:t>         Installation</a:t>
            </a:r>
          </a:p>
          <a:p>
            <a:pPr eaLnBrk="0" hangingPunct="0">
              <a:lnSpc>
                <a:spcPct val="90000"/>
              </a:lnSpc>
              <a:spcBef>
                <a:spcPct val="30000"/>
              </a:spcBef>
              <a:buClr>
                <a:schemeClr val="hlink"/>
              </a:buClr>
              <a:buFont typeface="Wingdings" pitchFamily="2" charset="2"/>
              <a:buNone/>
            </a:pPr>
            <a:r>
              <a:rPr lang="en-US" sz="1400" b="1">
                <a:solidFill>
                  <a:srgbClr val="FF0000"/>
                </a:solidFill>
                <a:latin typeface="Calibri" pitchFamily="34" charset="0"/>
              </a:rPr>
              <a:t> 2002-2009 :</a:t>
            </a:r>
            <a:r>
              <a:rPr lang="en-US" sz="1400" b="1">
                <a:solidFill>
                  <a:srgbClr val="0000FF"/>
                </a:solidFill>
                <a:latin typeface="Calibri" pitchFamily="34" charset="0"/>
              </a:rPr>
              <a:t>  </a:t>
            </a:r>
          </a:p>
          <a:p>
            <a:pPr eaLnBrk="0" hangingPunct="0">
              <a:lnSpc>
                <a:spcPct val="90000"/>
              </a:lnSpc>
              <a:spcBef>
                <a:spcPct val="30000"/>
              </a:spcBef>
              <a:buClr>
                <a:schemeClr val="hlink"/>
              </a:buClr>
              <a:buFont typeface="Wingdings" pitchFamily="2" charset="2"/>
              <a:buNone/>
            </a:pPr>
            <a:r>
              <a:rPr lang="en-US" sz="1400" b="1">
                <a:solidFill>
                  <a:srgbClr val="0000FF"/>
                </a:solidFill>
                <a:latin typeface="Calibri" pitchFamily="34" charset="0"/>
              </a:rPr>
              <a:t>        </a:t>
            </a:r>
            <a:r>
              <a:rPr lang="en-US" sz="1400" b="1">
                <a:latin typeface="Calibri" pitchFamily="34" charset="0"/>
              </a:rPr>
              <a:t>Commissioning</a:t>
            </a:r>
          </a:p>
          <a:p>
            <a:pPr eaLnBrk="0" hangingPunct="0">
              <a:lnSpc>
                <a:spcPct val="90000"/>
              </a:lnSpc>
              <a:spcBef>
                <a:spcPct val="30000"/>
              </a:spcBef>
              <a:buClr>
                <a:schemeClr val="hlink"/>
              </a:buClr>
              <a:buFont typeface="Wingdings" pitchFamily="2" charset="2"/>
              <a:buNone/>
            </a:pPr>
            <a:r>
              <a:rPr lang="en-US" sz="1400" b="1">
                <a:solidFill>
                  <a:srgbClr val="FF0000"/>
                </a:solidFill>
                <a:latin typeface="Calibri" pitchFamily="34" charset="0"/>
              </a:rPr>
              <a:t> 2009</a:t>
            </a:r>
            <a:r>
              <a:rPr lang="en-US" sz="1400" b="1">
                <a:solidFill>
                  <a:srgbClr val="FF0000"/>
                </a:solidFill>
                <a:latin typeface="Calibri" pitchFamily="34" charset="0"/>
                <a:sym typeface="Symbol" pitchFamily="18" charset="2"/>
              </a:rPr>
              <a:t></a:t>
            </a:r>
            <a:r>
              <a:rPr lang="en-US" sz="1400" b="1">
                <a:solidFill>
                  <a:srgbClr val="FF0000"/>
                </a:solidFill>
                <a:latin typeface="Calibri" pitchFamily="34" charset="0"/>
              </a:rPr>
              <a:t>       :</a:t>
            </a:r>
            <a:r>
              <a:rPr lang="en-US" sz="1400" b="1">
                <a:solidFill>
                  <a:srgbClr val="0000FF"/>
                </a:solidFill>
                <a:latin typeface="Calibri" pitchFamily="34" charset="0"/>
              </a:rPr>
              <a:t>  </a:t>
            </a:r>
          </a:p>
          <a:p>
            <a:pPr eaLnBrk="0" hangingPunct="0">
              <a:lnSpc>
                <a:spcPct val="90000"/>
              </a:lnSpc>
              <a:spcBef>
                <a:spcPct val="30000"/>
              </a:spcBef>
              <a:buClr>
                <a:schemeClr val="hlink"/>
              </a:buClr>
              <a:buFont typeface="Wingdings" pitchFamily="2" charset="2"/>
              <a:buNone/>
            </a:pPr>
            <a:r>
              <a:rPr lang="en-US" sz="1400" b="1">
                <a:latin typeface="Calibri" pitchFamily="34" charset="0"/>
              </a:rPr>
              <a:t>        Data taking</a:t>
            </a:r>
          </a:p>
        </p:txBody>
      </p:sp>
      <p:sp>
        <p:nvSpPr>
          <p:cNvPr id="5" name="Rectangle 4"/>
          <p:cNvSpPr/>
          <p:nvPr/>
        </p:nvSpPr>
        <p:spPr>
          <a:xfrm>
            <a:off x="0" y="0"/>
            <a:ext cx="315277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history </a:t>
            </a:r>
            <a:endParaRPr lang="fr-FR" sz="4000" dirty="0">
              <a:solidFill>
                <a:prstClr val="black"/>
              </a:solidFill>
              <a:ea typeface="+mj-ea"/>
              <a:cs typeface="+mj-cs"/>
            </a:endParaRPr>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5105"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131E5809-6243-4274-8F7D-E79A63BCA126}" type="slidenum">
              <a:rPr lang="fr-FR">
                <a:solidFill>
                  <a:schemeClr val="tx1"/>
                </a:solidFill>
              </a:rPr>
              <a:pPr fontAlgn="base">
                <a:spcBef>
                  <a:spcPct val="0"/>
                </a:spcBef>
                <a:spcAft>
                  <a:spcPct val="0"/>
                </a:spcAft>
              </a:pPr>
              <a:t>106</a:t>
            </a:fld>
            <a:endParaRPr lang="fr-FR">
              <a:solidFill>
                <a:schemeClr val="tx1"/>
              </a:solidFill>
            </a:endParaRPr>
          </a:p>
        </p:txBody>
      </p:sp>
      <p:sp>
        <p:nvSpPr>
          <p:cNvPr id="6" name="Rectangle 5"/>
          <p:cNvSpPr/>
          <p:nvPr/>
        </p:nvSpPr>
        <p:spPr>
          <a:xfrm>
            <a:off x="0" y="0"/>
            <a:ext cx="459898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detector status</a:t>
            </a:r>
            <a:endParaRPr lang="fr-FR" sz="4000" dirty="0">
              <a:solidFill>
                <a:prstClr val="black"/>
              </a:solidFill>
              <a:ea typeface="+mj-ea"/>
              <a:cs typeface="+mj-cs"/>
            </a:endParaRPr>
          </a:p>
        </p:txBody>
      </p:sp>
      <p:pic>
        <p:nvPicPr>
          <p:cNvPr id="815107" name="Picture 1"/>
          <p:cNvPicPr>
            <a:picLocks noChangeAspect="1" noChangeArrowheads="1"/>
          </p:cNvPicPr>
          <p:nvPr/>
        </p:nvPicPr>
        <p:blipFill>
          <a:blip r:embed="rId2"/>
          <a:srcRect/>
          <a:stretch>
            <a:fillRect/>
          </a:stretch>
        </p:blipFill>
        <p:spPr bwMode="auto">
          <a:xfrm>
            <a:off x="3678238" y="1341438"/>
            <a:ext cx="5465762" cy="4103687"/>
          </a:xfrm>
          <a:prstGeom prst="rect">
            <a:avLst/>
          </a:prstGeom>
          <a:noFill/>
          <a:ln w="9525">
            <a:noFill/>
            <a:miter lim="800000"/>
            <a:headEnd/>
            <a:tailEnd/>
          </a:ln>
        </p:spPr>
      </p:pic>
      <p:sp>
        <p:nvSpPr>
          <p:cNvPr id="412" name="Rectangle 411"/>
          <p:cNvSpPr/>
          <p:nvPr/>
        </p:nvSpPr>
        <p:spPr>
          <a:xfrm>
            <a:off x="179388" y="1989138"/>
            <a:ext cx="6264275" cy="4308475"/>
          </a:xfrm>
          <a:prstGeom prst="rect">
            <a:avLst/>
          </a:prstGeom>
        </p:spPr>
        <p:txBody>
          <a:bodyPr>
            <a:spAutoFit/>
          </a:bodyPr>
          <a:lstStyle/>
          <a:p>
            <a:pPr fontAlgn="auto">
              <a:spcBef>
                <a:spcPts val="0"/>
              </a:spcBef>
              <a:spcAft>
                <a:spcPts val="0"/>
              </a:spcAft>
              <a:defRPr/>
            </a:pPr>
            <a:r>
              <a:rPr lang="fr-FR" sz="2000" b="1" dirty="0">
                <a:solidFill>
                  <a:srgbClr val="C00000"/>
                </a:solidFill>
                <a:latin typeface="+mn-lt"/>
              </a:rPr>
              <a:t>Central detector :</a:t>
            </a:r>
          </a:p>
          <a:p>
            <a:pPr marL="361950" indent="-361950" fontAlgn="auto">
              <a:spcBef>
                <a:spcPts val="0"/>
              </a:spcBef>
              <a:spcAft>
                <a:spcPts val="0"/>
              </a:spcAft>
              <a:defRPr/>
            </a:pPr>
            <a:r>
              <a:rPr lang="fr-FR" b="1" dirty="0">
                <a:latin typeface="+mn-lt"/>
              </a:rPr>
              <a:t>ITS, TPC, TOF, HMPID  : </a:t>
            </a:r>
            <a:r>
              <a:rPr lang="fr-FR" dirty="0">
                <a:latin typeface="+mn-lt"/>
              </a:rPr>
              <a:t>100 % </a:t>
            </a:r>
          </a:p>
          <a:p>
            <a:pPr fontAlgn="auto">
              <a:spcBef>
                <a:spcPts val="0"/>
              </a:spcBef>
              <a:spcAft>
                <a:spcPts val="0"/>
              </a:spcAft>
              <a:defRPr/>
            </a:pPr>
            <a:r>
              <a:rPr lang="fr-FR" b="1" dirty="0">
                <a:latin typeface="+mn-lt"/>
              </a:rPr>
              <a:t>TRD* : </a:t>
            </a:r>
            <a:r>
              <a:rPr lang="fr-FR" dirty="0">
                <a:latin typeface="+mn-lt"/>
              </a:rPr>
              <a:t>7/18 modules</a:t>
            </a:r>
          </a:p>
          <a:p>
            <a:pPr fontAlgn="auto">
              <a:spcBef>
                <a:spcPts val="0"/>
              </a:spcBef>
              <a:spcAft>
                <a:spcPts val="0"/>
              </a:spcAft>
              <a:defRPr/>
            </a:pPr>
            <a:r>
              <a:rPr lang="fr-FR" b="1" dirty="0">
                <a:latin typeface="+mn-lt"/>
              </a:rPr>
              <a:t>PHOS : </a:t>
            </a:r>
            <a:r>
              <a:rPr lang="fr-FR" dirty="0">
                <a:latin typeface="+mn-lt"/>
              </a:rPr>
              <a:t>3/5 modules</a:t>
            </a:r>
          </a:p>
          <a:p>
            <a:pPr fontAlgn="auto">
              <a:spcBef>
                <a:spcPts val="0"/>
              </a:spcBef>
              <a:spcAft>
                <a:spcPts val="0"/>
              </a:spcAft>
              <a:defRPr/>
            </a:pPr>
            <a:r>
              <a:rPr lang="fr-FR" b="1" dirty="0">
                <a:latin typeface="+mn-lt"/>
              </a:rPr>
              <a:t>EMCAL*: </a:t>
            </a:r>
            <a:r>
              <a:rPr lang="fr-FR" dirty="0">
                <a:latin typeface="+mn-lt"/>
              </a:rPr>
              <a:t>4/12 modules</a:t>
            </a:r>
          </a:p>
          <a:p>
            <a:pPr fontAlgn="auto">
              <a:spcBef>
                <a:spcPts val="0"/>
              </a:spcBef>
              <a:spcAft>
                <a:spcPts val="0"/>
              </a:spcAft>
              <a:defRPr/>
            </a:pPr>
            <a:endParaRPr lang="fr-FR" dirty="0">
              <a:latin typeface="+mn-lt"/>
            </a:endParaRPr>
          </a:p>
          <a:p>
            <a:pPr fontAlgn="auto">
              <a:spcBef>
                <a:spcPts val="0"/>
              </a:spcBef>
              <a:spcAft>
                <a:spcPts val="0"/>
              </a:spcAft>
              <a:defRPr/>
            </a:pPr>
            <a:r>
              <a:rPr lang="fr-FR" sz="2000" b="1" dirty="0">
                <a:solidFill>
                  <a:srgbClr val="C00000"/>
                </a:solidFill>
                <a:latin typeface="+mn-lt"/>
              </a:rPr>
              <a:t>MUON </a:t>
            </a:r>
            <a:r>
              <a:rPr lang="fr-FR" sz="2000" b="1" dirty="0" err="1">
                <a:solidFill>
                  <a:srgbClr val="C00000"/>
                </a:solidFill>
                <a:latin typeface="+mn-lt"/>
              </a:rPr>
              <a:t>spectrometer</a:t>
            </a:r>
            <a:r>
              <a:rPr lang="fr-FR" sz="2000" b="1" dirty="0">
                <a:solidFill>
                  <a:srgbClr val="C00000"/>
                </a:solidFill>
                <a:latin typeface="+mn-lt"/>
              </a:rPr>
              <a:t> </a:t>
            </a:r>
            <a:r>
              <a:rPr lang="fr-FR" dirty="0">
                <a:latin typeface="+mn-lt"/>
              </a:rPr>
              <a:t>: 100 %</a:t>
            </a:r>
          </a:p>
          <a:p>
            <a:pPr fontAlgn="auto">
              <a:spcBef>
                <a:spcPts val="0"/>
              </a:spcBef>
              <a:spcAft>
                <a:spcPts val="0"/>
              </a:spcAft>
              <a:defRPr/>
            </a:pPr>
            <a:endParaRPr lang="fr-FR" dirty="0">
              <a:latin typeface="+mn-lt"/>
            </a:endParaRPr>
          </a:p>
          <a:p>
            <a:pPr fontAlgn="auto">
              <a:spcBef>
                <a:spcPts val="0"/>
              </a:spcBef>
              <a:spcAft>
                <a:spcPts val="0"/>
              </a:spcAft>
              <a:defRPr/>
            </a:pPr>
            <a:r>
              <a:rPr lang="fr-FR" sz="2000" b="1" dirty="0">
                <a:solidFill>
                  <a:srgbClr val="C00000"/>
                </a:solidFill>
                <a:latin typeface="+mn-lt"/>
              </a:rPr>
              <a:t>Trigger and </a:t>
            </a:r>
            <a:r>
              <a:rPr lang="fr-FR" sz="2000" b="1" dirty="0" err="1">
                <a:solidFill>
                  <a:srgbClr val="C00000"/>
                </a:solidFill>
                <a:latin typeface="+mn-lt"/>
              </a:rPr>
              <a:t>centrality</a:t>
            </a:r>
            <a:r>
              <a:rPr lang="fr-FR" sz="2000" b="1" dirty="0">
                <a:solidFill>
                  <a:srgbClr val="C00000"/>
                </a:solidFill>
                <a:latin typeface="+mn-lt"/>
              </a:rPr>
              <a:t> detectors</a:t>
            </a:r>
            <a:r>
              <a:rPr lang="fr-FR" dirty="0">
                <a:latin typeface="+mn-lt"/>
              </a:rPr>
              <a:t>: </a:t>
            </a:r>
          </a:p>
          <a:p>
            <a:pPr fontAlgn="auto">
              <a:spcBef>
                <a:spcPts val="0"/>
              </a:spcBef>
              <a:spcAft>
                <a:spcPts val="0"/>
              </a:spcAft>
              <a:defRPr/>
            </a:pPr>
            <a:r>
              <a:rPr lang="fr-FR" dirty="0">
                <a:latin typeface="+mn-lt"/>
              </a:rPr>
              <a:t>(V0,T0,FMD,PMD,ZDC) : 100%</a:t>
            </a:r>
          </a:p>
          <a:p>
            <a:pPr fontAlgn="auto">
              <a:spcBef>
                <a:spcPts val="0"/>
              </a:spcBef>
              <a:spcAft>
                <a:spcPts val="0"/>
              </a:spcAft>
              <a:defRPr/>
            </a:pPr>
            <a:endParaRPr lang="fr-FR" dirty="0">
              <a:latin typeface="+mn-lt"/>
            </a:endParaRPr>
          </a:p>
          <a:p>
            <a:pPr fontAlgn="auto">
              <a:spcBef>
                <a:spcPts val="0"/>
              </a:spcBef>
              <a:spcAft>
                <a:spcPts val="0"/>
              </a:spcAft>
              <a:defRPr/>
            </a:pPr>
            <a:endParaRPr lang="fr-FR" dirty="0">
              <a:latin typeface="+mn-lt"/>
            </a:endParaRPr>
          </a:p>
          <a:p>
            <a:pPr fontAlgn="auto">
              <a:spcBef>
                <a:spcPts val="0"/>
              </a:spcBef>
              <a:spcAft>
                <a:spcPts val="0"/>
              </a:spcAft>
              <a:defRPr/>
            </a:pPr>
            <a:endParaRPr lang="en-US" dirty="0">
              <a:latin typeface="+mn-lt"/>
            </a:endParaRPr>
          </a:p>
          <a:p>
            <a:pPr fontAlgn="auto">
              <a:spcBef>
                <a:spcPts val="0"/>
              </a:spcBef>
              <a:spcAft>
                <a:spcPts val="0"/>
              </a:spcAft>
              <a:defRPr/>
            </a:pPr>
            <a:endParaRPr lang="fr-FR" dirty="0">
              <a:latin typeface="+mn-lt"/>
            </a:endParaRPr>
          </a:p>
          <a:p>
            <a:pPr fontAlgn="auto">
              <a:spcBef>
                <a:spcPts val="0"/>
              </a:spcBef>
              <a:spcAft>
                <a:spcPts val="0"/>
              </a:spcAft>
              <a:defRPr/>
            </a:pPr>
            <a:endParaRPr lang="fr-FR" dirty="0">
              <a:latin typeface="+mn-lt"/>
            </a:endParaRPr>
          </a:p>
        </p:txBody>
      </p:sp>
      <p:sp>
        <p:nvSpPr>
          <p:cNvPr id="815109" name="ZoneTexte 6"/>
          <p:cNvSpPr txBox="1">
            <a:spLocks noChangeArrowheads="1"/>
          </p:cNvSpPr>
          <p:nvPr/>
        </p:nvSpPr>
        <p:spPr bwMode="auto">
          <a:xfrm>
            <a:off x="250825" y="5445125"/>
            <a:ext cx="2849563" cy="338138"/>
          </a:xfrm>
          <a:prstGeom prst="rect">
            <a:avLst/>
          </a:prstGeom>
          <a:noFill/>
          <a:ln w="9525">
            <a:noFill/>
            <a:miter lim="800000"/>
            <a:headEnd/>
            <a:tailEnd/>
          </a:ln>
        </p:spPr>
        <p:txBody>
          <a:bodyPr wrap="none">
            <a:spAutoFit/>
          </a:bodyPr>
          <a:lstStyle/>
          <a:p>
            <a:r>
              <a:rPr lang="fr-FR" sz="1600">
                <a:latin typeface="Calibri" pitchFamily="34" charset="0"/>
              </a:rPr>
              <a:t>* : upgrade to the original setup</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42" name="Picture 4" descr="ALICE-first-event-combined-logo-2"/>
          <p:cNvPicPr>
            <a:picLocks noChangeAspect="1" noChangeArrowheads="1"/>
          </p:cNvPicPr>
          <p:nvPr/>
        </p:nvPicPr>
        <p:blipFill>
          <a:blip r:embed="rId3"/>
          <a:srcRect l="13606" b="8685"/>
          <a:stretch>
            <a:fillRect/>
          </a:stretch>
        </p:blipFill>
        <p:spPr bwMode="auto">
          <a:xfrm>
            <a:off x="0" y="1196975"/>
            <a:ext cx="9144000" cy="6035675"/>
          </a:xfrm>
          <a:prstGeom prst="rect">
            <a:avLst/>
          </a:prstGeom>
          <a:noFill/>
          <a:ln w="9525">
            <a:noFill/>
            <a:miter lim="800000"/>
            <a:headEnd/>
            <a:tailEnd/>
          </a:ln>
        </p:spPr>
      </p:pic>
      <p:sp>
        <p:nvSpPr>
          <p:cNvPr id="573443" name="Espace réservé du numéro de diapositive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D4360C1-65C9-47CB-9DD4-0E82D2EFCCBC}" type="slidenum">
              <a:rPr lang="fr-FR">
                <a:solidFill>
                  <a:schemeClr val="tx1"/>
                </a:solidFill>
              </a:rPr>
              <a:pPr fontAlgn="base">
                <a:spcBef>
                  <a:spcPct val="0"/>
                </a:spcBef>
                <a:spcAft>
                  <a:spcPct val="0"/>
                </a:spcAft>
              </a:pPr>
              <a:t>107</a:t>
            </a:fld>
            <a:endParaRPr lang="fr-FR">
              <a:solidFill>
                <a:schemeClr val="tx1"/>
              </a:solidFill>
            </a:endParaRPr>
          </a:p>
        </p:txBody>
      </p:sp>
      <p:sp>
        <p:nvSpPr>
          <p:cNvPr id="7" name="Rectangle 6"/>
          <p:cNvSpPr/>
          <p:nvPr/>
        </p:nvSpPr>
        <p:spPr>
          <a:xfrm>
            <a:off x="0" y="0"/>
            <a:ext cx="811847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first pp events at           900 </a:t>
            </a:r>
            <a:r>
              <a:rPr lang="en-US" sz="4000" dirty="0" err="1"/>
              <a:t>GeV</a:t>
            </a:r>
            <a:endParaRPr lang="fr-FR" sz="4000" dirty="0">
              <a:solidFill>
                <a:prstClr val="black"/>
              </a:solidFill>
              <a:ea typeface="+mj-ea"/>
              <a:cs typeface="+mj-cs"/>
            </a:endParaRPr>
          </a:p>
        </p:txBody>
      </p:sp>
      <p:sp>
        <p:nvSpPr>
          <p:cNvPr id="573445" name="AutoShape 8" descr="data:image/jpg;base64,/9j/4AAQSkZJRgABAQAAAQABAAD/2wCEAAkGBhISERUUExQTFRUWGCEaFRcYFxgeHRkbGBwcFh0ZGxwaISgqGyAlHBoZKy8iJCcqLDAsHCAxNjAqNSYrLSkBCQoKDgwOGg8PGiwkHiUsKSssKiwsLDA1LDUvKTUvLywwKjU0LS8yLC8sNCwsKSwsNSwsNSw1NSksNCwsLCosLP/AABEIAE8AgQMBIgACEQEDEQH/xAAcAAACAwEBAQEAAAAAAAAAAAAFBwAEBgMCAQj/xAA/EAACAQIEAwUFBgQDCQAAAAABAgMAEQQSITEFBkEiMlFhcQcTgZGxFCMzQlKhwcLR4WKi8RUkNENUY3KCkv/EABoBAAIDAQEAAAAAAAAAAAAAAAIEAAEDBQb/xAAuEQABAwMCAwYGAwAAAAAAAAABAAIRAwQhEjETQWEiMlFxgZEFFKGxwdFC8PH/2gAMAwEAAhEDEQA/AHjUqVKiilSpQ/j07JAxU2OguPMgH61TjAlGxhe4NHNXya4S8RiXd1+Y+gpZ4njs5vdUt+qSVv4J/NQPGczMO9iMKo8Br+7SfwqgKp2b7lQ1bRhh1ST0aU3J+ZMOv57nwAP+g+NVX5rX8iE+pt9L0lcVzcn/AFTEf9tR8rqh+tVm5qg1DJjJj4N7y3ydwP2qcKqdyB9VRu7Ud1jz5wE5cTzjIhLe7QqouVzEN636aX6a+VEeCc2wYk5VzK9u6w8N7EaH6+VKnkzHrO0wigWFbqXDBe0tnv3OunWvUmLnw8nvIVBkjkNgDpYEjW9tx086Ve99N8EyF27e2oXVsagaQ6JEZ/37p31KSeN504gImM2KmhkABWMYZArXNriX012oW+I4s8RkkbFzLa+aHEhwotuyRFjbzOQU3MrzxfGIT+ZwNSQB50PxPMuEj7+Jw6+sqA/K9fmjExTOoPvFlJUsTmYlQoJIYNaxsL2Ge/QmrHDscgKCVI1Q6GRYjIR5lXYA6+Fh4X2qKtZ8F+mcBxCOdBJE6uhvZlNwbEqbH1BqxSs5a4xhMOYyOKs8SXIgTDlF1vcFVGmpv61tuFc6YXESFI2a4F7spUHUCwLWuddqtEHjmjtSpUqI1KlY3jfOE8QcosfZHVWP8wofgvaRLmX3qIVv2soYEDxGp+VDqCPQUwqDc2gfZWBFwStx/wCwoBj+eXMre5Ke6AsCyG5PU6nb4UK41zTiXhYZfe7HIii5sRt/SgqHskBb27YqtLtpCzXEeAQzHtRRsx/M2UEeeY1Vw3KUSRlb4MHTUK5YjY9tYyV6XA38avcM4qs8YYAqTrYnUa2+orjxXhxbtIxW/eXQjx00oLdxpEtO+6Y+Js+ZDatKIyD5g9D99vVe8PwuOF88eJdGHcZImv5g+8fbyFB+NYJGYffyvIdA0qqAT+kvmNvjoNPG9XMRwrQEM22oHjbcX2rrx7gYOVwbPYZ79Rt899R0+FN8UkrjOtnNaST6QrPs/wAGY4p3bQscgHhkvf8AdrfCtZJx7DxwmORZmOZvw4ZHsSxYaqLXsR1rEnnJYVEQhlYKvfzRhW6XvfqfjQEY6XF45DL9qTDsGHullK2IjJFiulmYXJt4+VK3NI1c9V2QaVG24ZPdyenP2Wi4zzEnupFMOIysCuYqqjXQE9u41t0rJ8D4VJLGhS1zcC5a5JYqFAW5NzbpudbVs4uS8A+HxEhjl95CjMCcRIwuAxBsSNiOoI29KA8rr/uyWuO9b/7NjSNSqbYERkET7FXZspXmW7QYPqOiB8RQCIad42PzrY4Xl9BJNGIk0CEgknfN3bi42H9qx3Gfwh6n61sMPgIvtzxlYMpgUrm7ty57tz2Tp+Wn6vc35E/UJan3j5/tEuXvZ7h58S6t76PsEqyNYowK6q2vQkWa9NPAcuYeJVAijLKAM5RcxIFsxNtzWCgxpwWJEgzMrIRkznKdAARmBy2I6HWtxyvx77XCZMoWzlbA32sRr6EUFCoHNAJyhrUI7cYRipUqUyl0m+ZpYxiCzZFY9Ta+nmapYWIu9ge94sbDrfbyrzzoGLAsHRS47alb6qTZdSbkgDaunCmtKl/39DWXJMtdIwiJ98jCOMxWt+bMTrfqLeHhVnAjEXb3xTL+XL/fpXaSNTqQKxvMfA5jKskEzBg2t9AgP6couQPDUn13B1YNGkwmLe0dXlwnCtYvTFsOmYW9SoLf5if3q40URuXfEBgbZUQFTbzZh51y5Z4fDMQkUxnkRczMUkB3tc3XQ3OlyTX3G4zDRO0ckwV1NiMk31EdviDW7gHFpnIELn06xpte3TgunA6R7ncrphki7v3rG2uaNenh95YfKpxQXhkRPeZ8hsuQW031BPSqcfEoCfupVZvDLKNBqT2lG2/jYHzq1gsXdjlvdtB5C+p8LeXl5VQwVbqrXMIzO0c1lMRAy4eNvdqEEhDKS5JsFN37Wma52y7GtUmAZcLDK3uk0BMaI4ZFbsjtO7X0IFrX7XlWc4nwPEYfECTDSSO5b7wdkXDEGxta48vS1X+MjiK4rNFh8RPHl7uR2RrqVKsPiTvvY0PzIIDhyPinq3wvhMeCTloG3TxHLojEeGmeHE2kCqsUha0erAX7JbN19Om1ZDgSlsOgDlLFr23PaNGF5h4pGjIeHmKNxaRvcSCykEE5ixtYE0A5VjLBAWCJn7TE7Lm1NhroL9KSuXOqS5niI2PIq/hlMUWhlUg4PTmPJVuMfg/E/WtDhXw4xr9qHIYF6JlLZxcW2v8AvWf42fuvifqaO4aZftpN5P8Ahx0N+8PLaug4dj0P4S9PvHzH5V2OFIGZPfBwbEXsLA7Lp5W+dMj2V4VBh5nVsxeck2NwMqIo220FL7hcSPxSJWAZWkQEMAQRYXBB3p4YPAxxLliRI13sihRfa9h5AVhSZ/MnJCF9y5wNOBAK71KlSmFgk5zDwiNjG5jX8RbsBZicjnvDXceNdMNw6PIJLHMrKB2m/UBqL2J13OtaniXDRLljGHxRCMCGBRQSAV6g6do1TPLs6wMoge5cEHOhKjOLaDvG3X9tKw1f3KaFFzQJgeo/ay8WOaIyGZwFeUmPM4uEAAsAdB1I9asxYrDNsz/AofoaB8d4zj8FKUmjhAv2QwK5gNLi7aj0vVAc8ue/g4H+F/60uC099snzXXfaXLYFtW0t8ImesytPiODwutlkmTW/ZFtTfXs26nxry/CIiFzzZip7xgS+xABzKw6n133saCYTmWCRHf8A2fHljsXKhBbMco/LrrUbmnh4Yq0EqEEg5ZH6aHusK3FRg5H6LnPsLwk9tpJ3xH2RGfgcCqzLL2gc/ZigVyVGgUiNcuw0BA8dzVfhWMdNTDMx1APuh0NjqhAJuCNAPSph+N8Mc/iYiPzLy2/ctRCPisEqqmHN44xa5BBv5332Bv1uajqrSIE+qqlYXFMl9XTjIid56rhhuLvC7OIcQS294JCNTfoK9y+0LL3onHqjL9TXX+3hXmRiRufmax0sO7VpUL6h1OMlCsRz9GxPY38x/Ws9FjYkjKRmUDUrdoyASb69i5HoRWuUXOuu2+v1oamGQyygohGYAXRbDQ6DTTcVszS0YCxLTKy2IJkXKzaeSi9dFxTB8/vGzZctwBtofgNK07cIgP8Ayo/goH0tV3BqIxZFVOnZFr+vjR8bEKCkVnsFxK0qukkhdSCHI7Vx13O3TXbwpm8l8Uxk8kefEy2uSwaNACAAdrk2NwL33pfxWTGXOwZW06XGvyuaZHK2PRMUTIQpKka3uWbIdvg1VqyEq1kFx6lMGpXD7an6hX2tZCBdqlSpVqIdxvgEGLQJOgcA3F9wdrj4E1lcT7F+FvtHKn/jK38163dShLQd1syvUYIa4gJX4n2IRKCMPiZlDd4MEba5AFgvXx6E0MPsOxDKG+1hWYAlGjJyki5W6uQbHS4FOOpVGm0rVt7WaZDkicX7FOIr3Wwsn+U/un8a94LlDG4QM02GY3AH3KqwsL69gm+/kdPjTzqUHCatT8QquGl2yUUPBsSyBxh58p/wa6f4b3/aqckRXVldR4sjrvqNSPCnTXwCr4QS5rmcbJGtiowfxI9v1D+tclxEbXCZSb5mIGp6anw8qd2L4ZFKLOitqDqoOxDdfShmJ5F4e++FhHmqhT80savh4hTj5khKX+tfQ4AJJA9TamFL7KMGWJUzRjoElbTQfrzdb/OhuP8AY6rDsYqa24WQKw+a5fnY0HCR/MDwWOWLDYzGxpFmVXyRnsb2VVY6HxDG/nfSmzw7kzDRFXydsAXN2sSB4MTpfW1deXOVIMGlo1BcjtSEanrYfpXwHzudaM1tCTHNfLVK+1KtWv/Z">
            <a:hlinkClick r:id="rId4"/>
          </p:cNvPr>
          <p:cNvSpPr>
            <a:spLocks noChangeAspect="1" noChangeArrowheads="1"/>
          </p:cNvSpPr>
          <p:nvPr/>
        </p:nvSpPr>
        <p:spPr bwMode="auto">
          <a:xfrm>
            <a:off x="155575" y="-357188"/>
            <a:ext cx="1228725" cy="752476"/>
          </a:xfrm>
          <a:prstGeom prst="rect">
            <a:avLst/>
          </a:prstGeom>
          <a:noFill/>
          <a:ln w="9525">
            <a:noFill/>
            <a:miter lim="800000"/>
            <a:headEnd/>
            <a:tailEnd/>
          </a:ln>
        </p:spPr>
        <p:txBody>
          <a:bodyPr/>
          <a:lstStyle/>
          <a:p>
            <a:endParaRPr lang="fr-FR">
              <a:latin typeface="Calibri" pitchFamily="34" charset="0"/>
            </a:endParaRPr>
          </a:p>
        </p:txBody>
      </p:sp>
      <p:sp>
        <p:nvSpPr>
          <p:cNvPr id="573446" name="ZoneTexte 8"/>
          <p:cNvSpPr txBox="1">
            <a:spLocks noChangeArrowheads="1"/>
          </p:cNvSpPr>
          <p:nvPr/>
        </p:nvSpPr>
        <p:spPr bwMode="auto">
          <a:xfrm>
            <a:off x="250825" y="765175"/>
            <a:ext cx="8893175" cy="400050"/>
          </a:xfrm>
          <a:prstGeom prst="rect">
            <a:avLst/>
          </a:prstGeom>
          <a:noFill/>
          <a:ln w="9525">
            <a:noFill/>
            <a:miter lim="800000"/>
            <a:headEnd/>
            <a:tailEnd/>
          </a:ln>
        </p:spPr>
        <p:txBody>
          <a:bodyPr>
            <a:spAutoFit/>
          </a:bodyPr>
          <a:lstStyle/>
          <a:p>
            <a:r>
              <a:rPr lang="fr-FR" sz="2000" b="1">
                <a:latin typeface="Calibri" pitchFamily="34" charset="0"/>
              </a:rPr>
              <a:t>2009-11-23 :  for safety reason only ITS with B = 0 </a:t>
            </a:r>
            <a:r>
              <a:rPr lang="fr-FR" b="1">
                <a:latin typeface="Calibri" pitchFamily="34" charset="0"/>
              </a:rPr>
              <a:t>(+VO, FMD, ZDC,EMCAL) </a:t>
            </a:r>
            <a:endParaRPr lang="fr-FR" sz="2000" b="1">
              <a:latin typeface="Calibri" pitchFamily="34" charset="0"/>
            </a:endParaRPr>
          </a:p>
        </p:txBody>
      </p:sp>
      <p:sp>
        <p:nvSpPr>
          <p:cNvPr id="573447" name="Rectangle 9"/>
          <p:cNvSpPr>
            <a:spLocks noChangeArrowheads="1"/>
          </p:cNvSpPr>
          <p:nvPr/>
        </p:nvSpPr>
        <p:spPr bwMode="auto">
          <a:xfrm>
            <a:off x="3492500" y="5445125"/>
            <a:ext cx="2349500" cy="646113"/>
          </a:xfrm>
          <a:prstGeom prst="rect">
            <a:avLst/>
          </a:prstGeom>
          <a:noFill/>
          <a:ln w="9525">
            <a:noFill/>
            <a:miter lim="800000"/>
            <a:headEnd/>
            <a:tailEnd/>
          </a:ln>
        </p:spPr>
        <p:txBody>
          <a:bodyPr wrap="none">
            <a:spAutoFit/>
          </a:bodyPr>
          <a:lstStyle/>
          <a:p>
            <a:r>
              <a:rPr lang="en-GB" b="1">
                <a:latin typeface="Calibri" pitchFamily="34" charset="0"/>
              </a:rPr>
              <a:t>1 hour of data taking  :</a:t>
            </a:r>
          </a:p>
          <a:p>
            <a:r>
              <a:rPr lang="en-GB" b="1">
                <a:latin typeface="Calibri" pitchFamily="34" charset="0"/>
              </a:rPr>
              <a:t> 284 events recorded </a:t>
            </a:r>
            <a:endParaRPr lang="fr-FR" b="1">
              <a:latin typeface="Calibri" pitchFamily="34" charset="0"/>
            </a:endParaRPr>
          </a:p>
        </p:txBody>
      </p:sp>
      <p:graphicFrame>
        <p:nvGraphicFramePr>
          <p:cNvPr id="573441" name="Object 1"/>
          <p:cNvGraphicFramePr>
            <a:graphicFrameLocks noChangeAspect="1"/>
          </p:cNvGraphicFramePr>
          <p:nvPr/>
        </p:nvGraphicFramePr>
        <p:xfrm>
          <a:off x="4976813" y="103188"/>
          <a:ext cx="1174750" cy="631825"/>
        </p:xfrm>
        <a:graphic>
          <a:graphicData uri="http://schemas.openxmlformats.org/presentationml/2006/ole">
            <p:oleObj spid="_x0000_s573441" name="Équation" r:id="rId5" imgW="495000" imgH="266400" progId="Equation.3">
              <p:embed/>
            </p:oleObj>
          </a:graphicData>
        </a:graphic>
      </p:graphicFrame>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548"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BFBC827-EA51-4F65-9DD6-7FDD850F3924}" type="slidenum">
              <a:rPr lang="fr-FR">
                <a:solidFill>
                  <a:schemeClr val="tx1"/>
                </a:solidFill>
              </a:rPr>
              <a:pPr fontAlgn="base">
                <a:spcBef>
                  <a:spcPct val="0"/>
                </a:spcBef>
                <a:spcAft>
                  <a:spcPct val="0"/>
                </a:spcAft>
              </a:pPr>
              <a:t>108</a:t>
            </a:fld>
            <a:endParaRPr lang="fr-FR">
              <a:solidFill>
                <a:schemeClr val="tx1"/>
              </a:solidFill>
            </a:endParaRPr>
          </a:p>
        </p:txBody>
      </p:sp>
      <p:graphicFrame>
        <p:nvGraphicFramePr>
          <p:cNvPr id="620546" name="Object 2"/>
          <p:cNvGraphicFramePr>
            <a:graphicFrameLocks noChangeAspect="1"/>
          </p:cNvGraphicFramePr>
          <p:nvPr/>
        </p:nvGraphicFramePr>
        <p:xfrm>
          <a:off x="0" y="1268413"/>
          <a:ext cx="4203700" cy="5589587"/>
        </p:xfrm>
        <a:graphic>
          <a:graphicData uri="http://schemas.openxmlformats.org/presentationml/2006/ole">
            <p:oleObj spid="_x0000_s620546" name="Acrobat Document" r:id="rId3" imgW="6275160" imgH="8342280" progId="">
              <p:embed/>
            </p:oleObj>
          </a:graphicData>
        </a:graphic>
      </p:graphicFrame>
      <p:pic>
        <p:nvPicPr>
          <p:cNvPr id="620549" name="Picture 9" descr="figure3"/>
          <p:cNvPicPr>
            <a:picLocks noChangeAspect="1" noChangeArrowheads="1"/>
          </p:cNvPicPr>
          <p:nvPr/>
        </p:nvPicPr>
        <p:blipFill>
          <a:blip r:embed="rId4"/>
          <a:srcRect l="871" t="969" r="1393" b="2180"/>
          <a:stretch>
            <a:fillRect/>
          </a:stretch>
        </p:blipFill>
        <p:spPr bwMode="auto">
          <a:xfrm>
            <a:off x="4418013" y="3284538"/>
            <a:ext cx="3779837" cy="2692400"/>
          </a:xfrm>
          <a:prstGeom prst="rect">
            <a:avLst/>
          </a:prstGeom>
          <a:noFill/>
          <a:ln w="9525">
            <a:noFill/>
            <a:miter lim="800000"/>
            <a:headEnd/>
            <a:tailEnd/>
          </a:ln>
        </p:spPr>
      </p:pic>
      <p:sp>
        <p:nvSpPr>
          <p:cNvPr id="7" name="Rectangle 6"/>
          <p:cNvSpPr/>
          <p:nvPr/>
        </p:nvSpPr>
        <p:spPr>
          <a:xfrm>
            <a:off x="0" y="0"/>
            <a:ext cx="811847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first pp events at           900 </a:t>
            </a:r>
            <a:r>
              <a:rPr lang="en-US" sz="4000" dirty="0" err="1"/>
              <a:t>GeV</a:t>
            </a:r>
            <a:endParaRPr lang="fr-FR" sz="4000" dirty="0">
              <a:solidFill>
                <a:prstClr val="black"/>
              </a:solidFill>
              <a:ea typeface="+mj-ea"/>
              <a:cs typeface="+mj-cs"/>
            </a:endParaRPr>
          </a:p>
        </p:txBody>
      </p:sp>
      <p:graphicFrame>
        <p:nvGraphicFramePr>
          <p:cNvPr id="620547" name="Object 3"/>
          <p:cNvGraphicFramePr>
            <a:graphicFrameLocks noChangeAspect="1"/>
          </p:cNvGraphicFramePr>
          <p:nvPr/>
        </p:nvGraphicFramePr>
        <p:xfrm>
          <a:off x="4976813" y="103188"/>
          <a:ext cx="1174750" cy="631825"/>
        </p:xfrm>
        <a:graphic>
          <a:graphicData uri="http://schemas.openxmlformats.org/presentationml/2006/ole">
            <p:oleObj spid="_x0000_s620547" name="Équation" r:id="rId5" imgW="495000" imgH="266400" progId="Equation.3">
              <p:embed/>
            </p:oleObj>
          </a:graphicData>
        </a:graphic>
      </p:graphicFrame>
      <p:sp>
        <p:nvSpPr>
          <p:cNvPr id="620551" name="Rectangle 8"/>
          <p:cNvSpPr>
            <a:spLocks noChangeArrowheads="1"/>
          </p:cNvSpPr>
          <p:nvPr/>
        </p:nvSpPr>
        <p:spPr bwMode="auto">
          <a:xfrm>
            <a:off x="4310063" y="1773238"/>
            <a:ext cx="4572000" cy="1138237"/>
          </a:xfrm>
          <a:prstGeom prst="rect">
            <a:avLst/>
          </a:prstGeom>
          <a:noFill/>
          <a:ln w="9525">
            <a:noFill/>
            <a:miter lim="800000"/>
            <a:headEnd/>
            <a:tailEnd/>
          </a:ln>
        </p:spPr>
        <p:txBody>
          <a:bodyPr>
            <a:spAutoFit/>
          </a:bodyPr>
          <a:lstStyle/>
          <a:p>
            <a:r>
              <a:rPr lang="de-DE">
                <a:latin typeface="Calibri" pitchFamily="34" charset="0"/>
              </a:rPr>
              <a:t>sufficient to measure dN</a:t>
            </a:r>
            <a:r>
              <a:rPr lang="de-DE" baseline="-25000">
                <a:latin typeface="Calibri" pitchFamily="34" charset="0"/>
              </a:rPr>
              <a:t>ch</a:t>
            </a:r>
            <a:r>
              <a:rPr lang="de-DE">
                <a:latin typeface="Calibri" pitchFamily="34" charset="0"/>
              </a:rPr>
              <a:t>/d</a:t>
            </a:r>
            <a:r>
              <a:rPr lang="de-DE">
                <a:latin typeface="Calibri" pitchFamily="34" charset="0"/>
                <a:sym typeface="Symbol" pitchFamily="18" charset="2"/>
              </a:rPr>
              <a:t></a:t>
            </a:r>
          </a:p>
          <a:p>
            <a:endParaRPr lang="de-DE">
              <a:solidFill>
                <a:srgbClr val="FF0000"/>
              </a:solidFill>
              <a:latin typeface="Calibri" pitchFamily="34" charset="0"/>
              <a:sym typeface="Symbol" pitchFamily="18" charset="2"/>
            </a:endParaRPr>
          </a:p>
          <a:p>
            <a:r>
              <a:rPr lang="de-DE" sz="1600">
                <a:latin typeface="Calibri" pitchFamily="34" charset="0"/>
                <a:sym typeface="Wingdings" pitchFamily="2" charset="2"/>
              </a:rPr>
              <a:t> first LHC physics paper</a:t>
            </a:r>
          </a:p>
          <a:p>
            <a:r>
              <a:rPr lang="de-DE" sz="1600">
                <a:latin typeface="Calibri" pitchFamily="34" charset="0"/>
                <a:sym typeface="Wingdings" pitchFamily="2" charset="2"/>
              </a:rPr>
              <a:t>     submitted on Nov. 28 2009</a:t>
            </a:r>
            <a:endParaRPr lang="de-DE" sz="1600">
              <a:latin typeface="Calibri" pitchFamily="34" charset="0"/>
              <a:sym typeface="Symbol" pitchFamily="18" charset="2"/>
            </a:endParaRPr>
          </a:p>
        </p:txBody>
      </p:sp>
      <p:sp>
        <p:nvSpPr>
          <p:cNvPr id="620552" name="Rectangle 9"/>
          <p:cNvSpPr>
            <a:spLocks noChangeArrowheads="1"/>
          </p:cNvSpPr>
          <p:nvPr/>
        </p:nvSpPr>
        <p:spPr bwMode="auto">
          <a:xfrm>
            <a:off x="4418013" y="5949950"/>
            <a:ext cx="4572000" cy="584200"/>
          </a:xfrm>
          <a:prstGeom prst="rect">
            <a:avLst/>
          </a:prstGeom>
          <a:noFill/>
          <a:ln w="9525">
            <a:noFill/>
            <a:miter lim="800000"/>
            <a:headEnd/>
            <a:tailEnd/>
          </a:ln>
        </p:spPr>
        <p:txBody>
          <a:bodyPr>
            <a:spAutoFit/>
          </a:bodyPr>
          <a:lstStyle/>
          <a:p>
            <a:r>
              <a:rPr lang="de-DE" sz="1600" b="1">
                <a:latin typeface="Calibri" pitchFamily="34" charset="0"/>
              </a:rPr>
              <a:t>ALICE Collaboration</a:t>
            </a:r>
          </a:p>
          <a:p>
            <a:r>
              <a:rPr lang="de-DE" sz="1600" b="1">
                <a:latin typeface="Calibri" pitchFamily="34" charset="0"/>
              </a:rPr>
              <a:t>Eur.Phys.J.C65:111-125,2010</a:t>
            </a:r>
            <a:r>
              <a:rPr lang="de-DE" sz="1600">
                <a:latin typeface="Calibri" pitchFamily="34" charset="0"/>
              </a:rPr>
              <a:t>  </a:t>
            </a:r>
          </a:p>
        </p:txBody>
      </p:sp>
      <p:sp>
        <p:nvSpPr>
          <p:cNvPr id="620553" name="Rectangle 10"/>
          <p:cNvSpPr>
            <a:spLocks noChangeArrowheads="1"/>
          </p:cNvSpPr>
          <p:nvPr/>
        </p:nvSpPr>
        <p:spPr bwMode="auto">
          <a:xfrm>
            <a:off x="4344988" y="1125538"/>
            <a:ext cx="3241675" cy="646112"/>
          </a:xfrm>
          <a:prstGeom prst="rect">
            <a:avLst/>
          </a:prstGeom>
          <a:noFill/>
          <a:ln w="9525">
            <a:noFill/>
            <a:miter lim="800000"/>
            <a:headEnd/>
            <a:tailEnd/>
          </a:ln>
        </p:spPr>
        <p:txBody>
          <a:bodyPr>
            <a:spAutoFit/>
          </a:bodyPr>
          <a:lstStyle/>
          <a:p>
            <a:r>
              <a:rPr lang="en-GB" b="1">
                <a:latin typeface="Calibri" pitchFamily="34" charset="0"/>
              </a:rPr>
              <a:t>1 hour of data taking  :</a:t>
            </a:r>
          </a:p>
          <a:p>
            <a:r>
              <a:rPr lang="en-GB" b="1">
                <a:latin typeface="Calibri" pitchFamily="34" charset="0"/>
              </a:rPr>
              <a:t> 284 events recorded </a:t>
            </a:r>
            <a:endParaRPr lang="fr-FR" b="1">
              <a:latin typeface="Calibri" pitchFamily="34" charset="0"/>
            </a:endParaRP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1572" name="Picture 4" descr="http://aliceinfo.cern.ch/Public/Objects/Chapter1/dec6/SMuonRun104170Ev618_0.png"/>
          <p:cNvPicPr>
            <a:picLocks noChangeAspect="1" noChangeArrowheads="1"/>
          </p:cNvPicPr>
          <p:nvPr/>
        </p:nvPicPr>
        <p:blipFill>
          <a:blip r:embed="rId3"/>
          <a:srcRect/>
          <a:stretch>
            <a:fillRect/>
          </a:stretch>
        </p:blipFill>
        <p:spPr bwMode="auto">
          <a:xfrm>
            <a:off x="-612775" y="1689100"/>
            <a:ext cx="9540875" cy="5591175"/>
          </a:xfrm>
          <a:prstGeom prst="rect">
            <a:avLst/>
          </a:prstGeom>
          <a:noFill/>
          <a:ln w="9525">
            <a:noFill/>
            <a:miter lim="800000"/>
            <a:headEnd/>
            <a:tailEnd/>
          </a:ln>
        </p:spPr>
      </p:pic>
      <p:sp>
        <p:nvSpPr>
          <p:cNvPr id="62157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837D68D2-934D-469E-90C8-AB0DB9916C3F}" type="slidenum">
              <a:rPr lang="fr-FR">
                <a:solidFill>
                  <a:schemeClr val="tx1"/>
                </a:solidFill>
              </a:rPr>
              <a:pPr fontAlgn="base">
                <a:spcBef>
                  <a:spcPct val="0"/>
                </a:spcBef>
                <a:spcAft>
                  <a:spcPct val="0"/>
                </a:spcAft>
              </a:pPr>
              <a:t>109</a:t>
            </a:fld>
            <a:endParaRPr lang="fr-FR">
              <a:solidFill>
                <a:schemeClr val="tx1"/>
              </a:solidFill>
            </a:endParaRPr>
          </a:p>
        </p:txBody>
      </p:sp>
      <p:sp>
        <p:nvSpPr>
          <p:cNvPr id="7" name="Rectangle 6"/>
          <p:cNvSpPr/>
          <p:nvPr/>
        </p:nvSpPr>
        <p:spPr>
          <a:xfrm>
            <a:off x="0" y="0"/>
            <a:ext cx="719137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pp events at           900 </a:t>
            </a:r>
            <a:r>
              <a:rPr lang="en-US" sz="4000" dirty="0" err="1"/>
              <a:t>GeV</a:t>
            </a:r>
            <a:endParaRPr lang="fr-FR" sz="4000" dirty="0">
              <a:solidFill>
                <a:prstClr val="black"/>
              </a:solidFill>
              <a:ea typeface="+mj-ea"/>
              <a:cs typeface="+mj-cs"/>
            </a:endParaRPr>
          </a:p>
        </p:txBody>
      </p:sp>
      <p:graphicFrame>
        <p:nvGraphicFramePr>
          <p:cNvPr id="621571" name="Object 3"/>
          <p:cNvGraphicFramePr>
            <a:graphicFrameLocks noChangeAspect="1"/>
          </p:cNvGraphicFramePr>
          <p:nvPr/>
        </p:nvGraphicFramePr>
        <p:xfrm>
          <a:off x="4140200" y="103188"/>
          <a:ext cx="1174750" cy="631825"/>
        </p:xfrm>
        <a:graphic>
          <a:graphicData uri="http://schemas.openxmlformats.org/presentationml/2006/ole">
            <p:oleObj spid="_x0000_s621571" name="Équation" r:id="rId4" imgW="495000" imgH="266400" progId="Equation.3">
              <p:embed/>
            </p:oleObj>
          </a:graphicData>
        </a:graphic>
      </p:graphicFrame>
      <p:sp>
        <p:nvSpPr>
          <p:cNvPr id="621575" name="Rectangle 11"/>
          <p:cNvSpPr>
            <a:spLocks noChangeArrowheads="1"/>
          </p:cNvSpPr>
          <p:nvPr/>
        </p:nvSpPr>
        <p:spPr bwMode="auto">
          <a:xfrm>
            <a:off x="215900" y="908050"/>
            <a:ext cx="4716463" cy="400050"/>
          </a:xfrm>
          <a:prstGeom prst="rect">
            <a:avLst/>
          </a:prstGeom>
          <a:noFill/>
          <a:ln w="9525">
            <a:noFill/>
            <a:miter lim="800000"/>
            <a:headEnd/>
            <a:tailEnd/>
          </a:ln>
        </p:spPr>
        <p:txBody>
          <a:bodyPr>
            <a:spAutoFit/>
          </a:bodyPr>
          <a:lstStyle/>
          <a:p>
            <a:r>
              <a:rPr lang="de-DE" sz="2000" b="1">
                <a:latin typeface="Calibri" pitchFamily="34" charset="0"/>
              </a:rPr>
              <a:t>Dec. 6 2009  </a:t>
            </a:r>
            <a:r>
              <a:rPr lang="de-DE" sz="2000" b="1">
                <a:latin typeface="Calibri" pitchFamily="34" charset="0"/>
                <a:sym typeface="Wingdings" pitchFamily="2" charset="2"/>
              </a:rPr>
              <a:t>switch on </a:t>
            </a:r>
            <a:r>
              <a:rPr lang="de-DE" sz="2000" b="1">
                <a:solidFill>
                  <a:srgbClr val="FF0000"/>
                </a:solidFill>
                <a:latin typeface="Calibri" pitchFamily="34" charset="0"/>
                <a:sym typeface="Wingdings" pitchFamily="2" charset="2"/>
              </a:rPr>
              <a:t>all ALICE detectors  : </a:t>
            </a:r>
            <a:endParaRPr lang="de-DE" sz="2000" b="1">
              <a:solidFill>
                <a:srgbClr val="FF0000"/>
              </a:solidFill>
              <a:latin typeface="Calibri" pitchFamily="34" charset="0"/>
            </a:endParaRPr>
          </a:p>
        </p:txBody>
      </p:sp>
      <p:sp>
        <p:nvSpPr>
          <p:cNvPr id="621576" name="Rectangle 12"/>
          <p:cNvSpPr>
            <a:spLocks noChangeArrowheads="1"/>
          </p:cNvSpPr>
          <p:nvPr/>
        </p:nvSpPr>
        <p:spPr bwMode="auto">
          <a:xfrm>
            <a:off x="215900" y="1268413"/>
            <a:ext cx="4932363" cy="369887"/>
          </a:xfrm>
          <a:prstGeom prst="rect">
            <a:avLst/>
          </a:prstGeom>
          <a:noFill/>
          <a:ln w="9525">
            <a:noFill/>
            <a:miter lim="800000"/>
            <a:headEnd/>
            <a:tailEnd/>
          </a:ln>
        </p:spPr>
        <p:txBody>
          <a:bodyPr>
            <a:spAutoFit/>
          </a:bodyPr>
          <a:lstStyle/>
          <a:p>
            <a:r>
              <a:rPr lang="de-DE" b="1">
                <a:latin typeface="Calibri" pitchFamily="34" charset="0"/>
              </a:rPr>
              <a:t>400k pp events at 900 GeV recorded with B=0.5 T </a:t>
            </a:r>
            <a:endParaRPr lang="fr-FR" b="1">
              <a:latin typeface="Calibri" pitchFamily="34" charset="0"/>
            </a:endParaRPr>
          </a:p>
        </p:txBody>
      </p:sp>
      <p:sp>
        <p:nvSpPr>
          <p:cNvPr id="621577" name="Rectangle 13"/>
          <p:cNvSpPr>
            <a:spLocks noChangeArrowheads="1"/>
          </p:cNvSpPr>
          <p:nvPr/>
        </p:nvSpPr>
        <p:spPr bwMode="auto">
          <a:xfrm>
            <a:off x="5292725" y="981075"/>
            <a:ext cx="4572000" cy="646113"/>
          </a:xfrm>
          <a:prstGeom prst="rect">
            <a:avLst/>
          </a:prstGeom>
          <a:noFill/>
          <a:ln w="9525">
            <a:noFill/>
            <a:miter lim="800000"/>
            <a:headEnd/>
            <a:tailEnd/>
          </a:ln>
        </p:spPr>
        <p:txBody>
          <a:bodyPr>
            <a:spAutoFit/>
          </a:bodyPr>
          <a:lstStyle/>
          <a:p>
            <a:r>
              <a:rPr lang="de-DE" b="1">
                <a:latin typeface="Calibri" pitchFamily="34" charset="0"/>
                <a:sym typeface="Wingdings" pitchFamily="2" charset="2"/>
              </a:rPr>
              <a:t>Detector validation </a:t>
            </a:r>
          </a:p>
          <a:p>
            <a:r>
              <a:rPr lang="de-DE" b="1">
                <a:latin typeface="Calibri" pitchFamily="34" charset="0"/>
                <a:sym typeface="Wingdings" pitchFamily="2" charset="2"/>
              </a:rPr>
              <a:t>First physics analysis</a:t>
            </a:r>
            <a:endParaRPr lang="de-DE" b="1">
              <a:latin typeface="Calibri" pitchFamily="34" charset="0"/>
            </a:endParaRPr>
          </a:p>
        </p:txBody>
      </p:sp>
      <p:sp>
        <p:nvSpPr>
          <p:cNvPr id="20" name="Accolade fermante 19"/>
          <p:cNvSpPr/>
          <p:nvPr/>
        </p:nvSpPr>
        <p:spPr>
          <a:xfrm>
            <a:off x="4932363" y="908050"/>
            <a:ext cx="287337" cy="792163"/>
          </a:xfrm>
          <a:prstGeom prst="rightBrace">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FE0B779A-27D9-4CB9-B8CB-9496D916DA86}" type="slidenum">
              <a:rPr lang="fr-FR">
                <a:solidFill>
                  <a:schemeClr val="tx1"/>
                </a:solidFill>
              </a:rPr>
              <a:pPr fontAlgn="base">
                <a:spcBef>
                  <a:spcPct val="0"/>
                </a:spcBef>
                <a:spcAft>
                  <a:spcPct val="0"/>
                </a:spcAft>
              </a:pPr>
              <a:t>11</a:t>
            </a:fld>
            <a:endParaRPr lang="fr-FR">
              <a:solidFill>
                <a:schemeClr val="tx1"/>
              </a:solidFill>
            </a:endParaRPr>
          </a:p>
        </p:txBody>
      </p:sp>
      <p:pic>
        <p:nvPicPr>
          <p:cNvPr id="28674" name="Picture 6" descr="Phase diagram Cabbibo"/>
          <p:cNvPicPr>
            <a:picLocks noChangeAspect="1" noChangeArrowheads="1"/>
          </p:cNvPicPr>
          <p:nvPr/>
        </p:nvPicPr>
        <p:blipFill>
          <a:blip r:embed="rId3"/>
          <a:srcRect/>
          <a:stretch>
            <a:fillRect/>
          </a:stretch>
        </p:blipFill>
        <p:spPr bwMode="auto">
          <a:xfrm>
            <a:off x="2308225" y="2214563"/>
            <a:ext cx="3978275" cy="4000500"/>
          </a:xfrm>
          <a:prstGeom prst="rect">
            <a:avLst/>
          </a:prstGeom>
          <a:noFill/>
          <a:ln w="9525">
            <a:noFill/>
            <a:miter lim="800000"/>
            <a:headEnd/>
            <a:tailEnd/>
          </a:ln>
        </p:spPr>
      </p:pic>
      <p:sp>
        <p:nvSpPr>
          <p:cNvPr id="28675" name="ZoneTexte 6"/>
          <p:cNvSpPr txBox="1">
            <a:spLocks noChangeArrowheads="1"/>
          </p:cNvSpPr>
          <p:nvPr/>
        </p:nvSpPr>
        <p:spPr bwMode="auto">
          <a:xfrm>
            <a:off x="3286125" y="4429125"/>
            <a:ext cx="1143000" cy="584200"/>
          </a:xfrm>
          <a:prstGeom prst="rect">
            <a:avLst/>
          </a:prstGeom>
          <a:noFill/>
          <a:ln w="9525">
            <a:noFill/>
            <a:miter lim="800000"/>
            <a:headEnd/>
            <a:tailEnd/>
          </a:ln>
        </p:spPr>
        <p:txBody>
          <a:bodyPr>
            <a:spAutoFit/>
          </a:bodyPr>
          <a:lstStyle/>
          <a:p>
            <a:pPr algn="ctr"/>
            <a:r>
              <a:rPr lang="fr-FR" sz="1600" b="1">
                <a:latin typeface="Calibri" pitchFamily="34" charset="0"/>
              </a:rPr>
              <a:t>Confined phase</a:t>
            </a:r>
          </a:p>
        </p:txBody>
      </p:sp>
      <p:sp>
        <p:nvSpPr>
          <p:cNvPr id="28676" name="ZoneTexte 7"/>
          <p:cNvSpPr txBox="1">
            <a:spLocks noChangeArrowheads="1"/>
          </p:cNvSpPr>
          <p:nvPr/>
        </p:nvSpPr>
        <p:spPr bwMode="auto">
          <a:xfrm>
            <a:off x="3929063" y="2786063"/>
            <a:ext cx="1214437" cy="584200"/>
          </a:xfrm>
          <a:prstGeom prst="rect">
            <a:avLst/>
          </a:prstGeom>
          <a:noFill/>
          <a:ln w="9525">
            <a:noFill/>
            <a:miter lim="800000"/>
            <a:headEnd/>
            <a:tailEnd/>
          </a:ln>
        </p:spPr>
        <p:txBody>
          <a:bodyPr>
            <a:spAutoFit/>
          </a:bodyPr>
          <a:lstStyle/>
          <a:p>
            <a:pPr algn="ctr"/>
            <a:r>
              <a:rPr lang="fr-FR" sz="1600" b="1">
                <a:latin typeface="Calibri" pitchFamily="34" charset="0"/>
              </a:rPr>
              <a:t>Deconfined phase</a:t>
            </a:r>
          </a:p>
        </p:txBody>
      </p:sp>
      <p:sp>
        <p:nvSpPr>
          <p:cNvPr id="28677" name="Rectangle 9"/>
          <p:cNvSpPr>
            <a:spLocks noChangeArrowheads="1"/>
          </p:cNvSpPr>
          <p:nvPr/>
        </p:nvSpPr>
        <p:spPr bwMode="auto">
          <a:xfrm rot="-5400000">
            <a:off x="1798638" y="3702050"/>
            <a:ext cx="2058988" cy="369887"/>
          </a:xfrm>
          <a:prstGeom prst="rect">
            <a:avLst/>
          </a:prstGeom>
          <a:noFill/>
          <a:ln w="9525">
            <a:noFill/>
            <a:miter lim="800000"/>
            <a:headEnd/>
            <a:tailEnd/>
          </a:ln>
        </p:spPr>
        <p:txBody>
          <a:bodyPr wrap="none">
            <a:spAutoFit/>
          </a:bodyPr>
          <a:lstStyle/>
          <a:p>
            <a:r>
              <a:rPr lang="fr-FR">
                <a:latin typeface="Symbol" pitchFamily="18" charset="2"/>
              </a:rPr>
              <a:t>r</a:t>
            </a:r>
            <a:r>
              <a:rPr lang="fr-FR" baseline="-25000">
                <a:latin typeface="Symbol" pitchFamily="18" charset="2"/>
              </a:rPr>
              <a:t>B  </a:t>
            </a:r>
            <a:r>
              <a:rPr lang="fr-FR">
                <a:latin typeface="Symbol" pitchFamily="18" charset="2"/>
              </a:rPr>
              <a:t>= </a:t>
            </a:r>
            <a:r>
              <a:rPr lang="fr-FR">
                <a:latin typeface="Calibri" pitchFamily="34" charset="0"/>
              </a:rPr>
              <a:t>[baryons/fm</a:t>
            </a:r>
            <a:r>
              <a:rPr lang="fr-FR" baseline="30000">
                <a:latin typeface="Calibri" pitchFamily="34" charset="0"/>
              </a:rPr>
              <a:t>3</a:t>
            </a:r>
            <a:r>
              <a:rPr lang="fr-FR">
                <a:latin typeface="Calibri" pitchFamily="34" charset="0"/>
              </a:rPr>
              <a:t>]</a:t>
            </a:r>
          </a:p>
        </p:txBody>
      </p:sp>
      <p:sp>
        <p:nvSpPr>
          <p:cNvPr id="28678" name="Rectangle 10"/>
          <p:cNvSpPr>
            <a:spLocks noChangeArrowheads="1"/>
          </p:cNvSpPr>
          <p:nvPr/>
        </p:nvSpPr>
        <p:spPr bwMode="auto">
          <a:xfrm>
            <a:off x="2071688" y="1785938"/>
            <a:ext cx="4583112" cy="369887"/>
          </a:xfrm>
          <a:prstGeom prst="rect">
            <a:avLst/>
          </a:prstGeom>
          <a:noFill/>
          <a:ln w="9525">
            <a:noFill/>
            <a:miter lim="800000"/>
            <a:headEnd/>
            <a:tailEnd/>
          </a:ln>
        </p:spPr>
        <p:txBody>
          <a:bodyPr wrap="none">
            <a:spAutoFit/>
          </a:bodyPr>
          <a:lstStyle/>
          <a:p>
            <a:r>
              <a:rPr lang="en-US">
                <a:latin typeface="Calibri" pitchFamily="34" charset="0"/>
              </a:rPr>
              <a:t>N. Cabibbo and G. Parisi: Phys. Lett. 59B (1975)</a:t>
            </a:r>
            <a:endParaRPr lang="fr-FR">
              <a:latin typeface="Calibri" pitchFamily="34" charset="0"/>
            </a:endParaRPr>
          </a:p>
        </p:txBody>
      </p:sp>
      <p:sp>
        <p:nvSpPr>
          <p:cNvPr id="12" name="Rectangle 11"/>
          <p:cNvSpPr/>
          <p:nvPr/>
        </p:nvSpPr>
        <p:spPr>
          <a:xfrm>
            <a:off x="0" y="0"/>
            <a:ext cx="714851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Phase </a:t>
            </a:r>
            <a:r>
              <a:rPr lang="fr-FR" sz="4000" dirty="0" err="1"/>
              <a:t>diagram</a:t>
            </a:r>
            <a:r>
              <a:rPr lang="fr-FR" sz="4000" dirty="0"/>
              <a:t> for </a:t>
            </a:r>
            <a:r>
              <a:rPr lang="fr-FR" sz="4000" dirty="0" err="1"/>
              <a:t>nuclear</a:t>
            </a:r>
            <a:r>
              <a:rPr lang="fr-FR" sz="4000" dirty="0"/>
              <a:t> </a:t>
            </a:r>
            <a:r>
              <a:rPr lang="fr-FR" sz="4000" dirty="0" err="1"/>
              <a:t>matter</a:t>
            </a:r>
            <a:endParaRPr lang="fr-FR" dirty="0"/>
          </a:p>
        </p:txBody>
      </p:sp>
      <p:sp>
        <p:nvSpPr>
          <p:cNvPr id="28680" name="Rectangle 8"/>
          <p:cNvSpPr>
            <a:spLocks noChangeArrowheads="1"/>
          </p:cNvSpPr>
          <p:nvPr/>
        </p:nvSpPr>
        <p:spPr bwMode="auto">
          <a:xfrm>
            <a:off x="6300788" y="3789363"/>
            <a:ext cx="1655762" cy="338137"/>
          </a:xfrm>
          <a:prstGeom prst="rect">
            <a:avLst/>
          </a:prstGeom>
          <a:noFill/>
          <a:ln w="9525">
            <a:noFill/>
            <a:miter lim="800000"/>
            <a:headEnd/>
            <a:tailEnd/>
          </a:ln>
        </p:spPr>
        <p:txBody>
          <a:bodyPr>
            <a:spAutoFit/>
          </a:bodyPr>
          <a:lstStyle/>
          <a:p>
            <a:pPr algn="ctr"/>
            <a:r>
              <a:rPr lang="fr-FR" sz="1600" b="1">
                <a:latin typeface="Calibri" pitchFamily="34" charset="0"/>
              </a:rPr>
              <a:t>Phase transition</a:t>
            </a:r>
            <a:endParaRPr lang="fr-FR" sz="1600">
              <a:latin typeface="Calibri" pitchFamily="34" charset="0"/>
            </a:endParaRPr>
          </a:p>
        </p:txBody>
      </p:sp>
      <p:cxnSp>
        <p:nvCxnSpPr>
          <p:cNvPr id="13" name="Connecteur droit avec flèche 12"/>
          <p:cNvCxnSpPr>
            <a:stCxn id="28680" idx="1"/>
          </p:cNvCxnSpPr>
          <p:nvPr/>
        </p:nvCxnSpPr>
        <p:spPr>
          <a:xfrm rot="10800000" flipV="1">
            <a:off x="4572000" y="3957638"/>
            <a:ext cx="1728788" cy="4794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2596" name="Picture 5" descr="cAll_Pos.png"/>
          <p:cNvPicPr>
            <a:picLocks noChangeAspect="1" noChangeArrowheads="1"/>
          </p:cNvPicPr>
          <p:nvPr/>
        </p:nvPicPr>
        <p:blipFill>
          <a:blip r:embed="rId3"/>
          <a:srcRect/>
          <a:stretch>
            <a:fillRect/>
          </a:stretch>
        </p:blipFill>
        <p:spPr bwMode="auto">
          <a:xfrm>
            <a:off x="2855913" y="1052513"/>
            <a:ext cx="2925762" cy="2808287"/>
          </a:xfrm>
          <a:prstGeom prst="rect">
            <a:avLst/>
          </a:prstGeom>
          <a:noFill/>
          <a:ln w="9525">
            <a:noFill/>
            <a:miter lim="800000"/>
            <a:headEnd/>
            <a:tailEnd/>
          </a:ln>
        </p:spPr>
      </p:pic>
      <p:sp>
        <p:nvSpPr>
          <p:cNvPr id="62259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D6FD293-E395-40C5-847E-A8E2BB3844C0}" type="slidenum">
              <a:rPr lang="fr-FR">
                <a:solidFill>
                  <a:schemeClr val="tx1"/>
                </a:solidFill>
              </a:rPr>
              <a:pPr fontAlgn="base">
                <a:spcBef>
                  <a:spcPct val="0"/>
                </a:spcBef>
                <a:spcAft>
                  <a:spcPct val="0"/>
                </a:spcAft>
              </a:pPr>
              <a:t>110</a:t>
            </a:fld>
            <a:endParaRPr lang="fr-FR">
              <a:solidFill>
                <a:schemeClr val="tx1"/>
              </a:solidFill>
            </a:endParaRPr>
          </a:p>
        </p:txBody>
      </p:sp>
      <p:sp>
        <p:nvSpPr>
          <p:cNvPr id="6" name="Rectangle 5"/>
          <p:cNvSpPr/>
          <p:nvPr/>
        </p:nvSpPr>
        <p:spPr>
          <a:xfrm>
            <a:off x="0" y="0"/>
            <a:ext cx="719137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pp events at           900 </a:t>
            </a:r>
            <a:r>
              <a:rPr lang="en-US" sz="4000" dirty="0" err="1"/>
              <a:t>GeV</a:t>
            </a:r>
            <a:endParaRPr lang="fr-FR" sz="4000" dirty="0">
              <a:solidFill>
                <a:prstClr val="black"/>
              </a:solidFill>
              <a:ea typeface="+mj-ea"/>
              <a:cs typeface="+mj-cs"/>
            </a:endParaRPr>
          </a:p>
        </p:txBody>
      </p:sp>
      <p:graphicFrame>
        <p:nvGraphicFramePr>
          <p:cNvPr id="622595" name="Object 3"/>
          <p:cNvGraphicFramePr>
            <a:graphicFrameLocks noChangeAspect="1"/>
          </p:cNvGraphicFramePr>
          <p:nvPr/>
        </p:nvGraphicFramePr>
        <p:xfrm>
          <a:off x="4140200" y="103188"/>
          <a:ext cx="1174750" cy="631825"/>
        </p:xfrm>
        <a:graphic>
          <a:graphicData uri="http://schemas.openxmlformats.org/presentationml/2006/ole">
            <p:oleObj spid="_x0000_s622595" name="Équation" r:id="rId4" imgW="495000" imgH="266400" progId="Equation.3">
              <p:embed/>
            </p:oleObj>
          </a:graphicData>
        </a:graphic>
      </p:graphicFrame>
      <p:pic>
        <p:nvPicPr>
          <p:cNvPr id="622599" name="Picture 5" descr="cAll_Neg.png"/>
          <p:cNvPicPr>
            <a:picLocks noChangeAspect="1" noChangeArrowheads="1"/>
          </p:cNvPicPr>
          <p:nvPr/>
        </p:nvPicPr>
        <p:blipFill>
          <a:blip r:embed="rId5"/>
          <a:srcRect/>
          <a:stretch>
            <a:fillRect/>
          </a:stretch>
        </p:blipFill>
        <p:spPr bwMode="auto">
          <a:xfrm>
            <a:off x="34925" y="1052513"/>
            <a:ext cx="2927350" cy="2808287"/>
          </a:xfrm>
          <a:prstGeom prst="rect">
            <a:avLst/>
          </a:prstGeom>
          <a:noFill/>
          <a:ln w="9525">
            <a:noFill/>
            <a:miter lim="800000"/>
            <a:headEnd/>
            <a:tailEnd/>
          </a:ln>
        </p:spPr>
      </p:pic>
      <p:pic>
        <p:nvPicPr>
          <p:cNvPr id="622600" name="Picture 9" descr="LambdaInvMass.png"/>
          <p:cNvPicPr>
            <a:picLocks noChangeAspect="1" noChangeArrowheads="1"/>
          </p:cNvPicPr>
          <p:nvPr/>
        </p:nvPicPr>
        <p:blipFill>
          <a:blip r:embed="rId6"/>
          <a:srcRect/>
          <a:stretch>
            <a:fillRect/>
          </a:stretch>
        </p:blipFill>
        <p:spPr bwMode="auto">
          <a:xfrm>
            <a:off x="3646488" y="4065588"/>
            <a:ext cx="3733800" cy="2532062"/>
          </a:xfrm>
          <a:prstGeom prst="rect">
            <a:avLst/>
          </a:prstGeom>
          <a:noFill/>
          <a:ln w="9525">
            <a:noFill/>
            <a:miter lim="800000"/>
            <a:headEnd/>
            <a:tailEnd/>
          </a:ln>
        </p:spPr>
      </p:pic>
      <p:pic>
        <p:nvPicPr>
          <p:cNvPr id="622601" name="Picture 7" descr="K0sInvMass.png"/>
          <p:cNvPicPr>
            <a:picLocks noChangeAspect="1" noChangeArrowheads="1"/>
          </p:cNvPicPr>
          <p:nvPr/>
        </p:nvPicPr>
        <p:blipFill>
          <a:blip r:embed="rId7"/>
          <a:srcRect/>
          <a:stretch>
            <a:fillRect/>
          </a:stretch>
        </p:blipFill>
        <p:spPr bwMode="auto">
          <a:xfrm>
            <a:off x="179388" y="4070350"/>
            <a:ext cx="3694112" cy="2505075"/>
          </a:xfrm>
          <a:prstGeom prst="rect">
            <a:avLst/>
          </a:prstGeom>
          <a:noFill/>
          <a:ln w="9525">
            <a:noFill/>
            <a:miter lim="800000"/>
            <a:headEnd/>
            <a:tailEnd/>
          </a:ln>
        </p:spPr>
      </p:pic>
      <p:sp>
        <p:nvSpPr>
          <p:cNvPr id="622602" name="Rectangle 10"/>
          <p:cNvSpPr>
            <a:spLocks noChangeArrowheads="1"/>
          </p:cNvSpPr>
          <p:nvPr/>
        </p:nvSpPr>
        <p:spPr bwMode="auto">
          <a:xfrm>
            <a:off x="1211263" y="765175"/>
            <a:ext cx="4146550" cy="368300"/>
          </a:xfrm>
          <a:prstGeom prst="rect">
            <a:avLst/>
          </a:prstGeom>
          <a:noFill/>
          <a:ln w="9525">
            <a:noFill/>
            <a:miter lim="800000"/>
            <a:headEnd/>
            <a:tailEnd/>
          </a:ln>
        </p:spPr>
        <p:txBody>
          <a:bodyPr wrap="none">
            <a:spAutoFit/>
          </a:bodyPr>
          <a:lstStyle/>
          <a:p>
            <a:r>
              <a:rPr lang="en-US" b="1">
                <a:latin typeface="Calibri" pitchFamily="34" charset="0"/>
              </a:rPr>
              <a:t>Charged hadrons momentum distribution</a:t>
            </a:r>
            <a:endParaRPr lang="fr-FR" b="1">
              <a:latin typeface="Calibri" pitchFamily="34" charset="0"/>
            </a:endParaRPr>
          </a:p>
        </p:txBody>
      </p:sp>
      <p:sp>
        <p:nvSpPr>
          <p:cNvPr id="622603" name="Rectangle 12"/>
          <p:cNvSpPr>
            <a:spLocks noChangeArrowheads="1"/>
          </p:cNvSpPr>
          <p:nvPr/>
        </p:nvSpPr>
        <p:spPr bwMode="auto">
          <a:xfrm>
            <a:off x="1476375" y="3994150"/>
            <a:ext cx="4872038" cy="368300"/>
          </a:xfrm>
          <a:prstGeom prst="rect">
            <a:avLst/>
          </a:prstGeom>
          <a:noFill/>
          <a:ln w="9525">
            <a:noFill/>
            <a:miter lim="800000"/>
            <a:headEnd/>
            <a:tailEnd/>
          </a:ln>
        </p:spPr>
        <p:txBody>
          <a:bodyPr>
            <a:spAutoFit/>
          </a:bodyPr>
          <a:lstStyle/>
          <a:p>
            <a:r>
              <a:rPr lang="en-US" b="1">
                <a:latin typeface="Calibri" pitchFamily="34" charset="0"/>
              </a:rPr>
              <a:t>Particle reconstruction (invariant mass spectra)</a:t>
            </a:r>
            <a:endParaRPr lang="fr-FR" b="1">
              <a:latin typeface="Calibri" pitchFamily="34" charset="0"/>
            </a:endParaRPr>
          </a:p>
        </p:txBody>
      </p:sp>
      <p:sp>
        <p:nvSpPr>
          <p:cNvPr id="622604" name="Rectangle 13"/>
          <p:cNvSpPr>
            <a:spLocks noChangeArrowheads="1"/>
          </p:cNvSpPr>
          <p:nvPr/>
        </p:nvSpPr>
        <p:spPr bwMode="auto">
          <a:xfrm>
            <a:off x="2792413" y="5073650"/>
            <a:ext cx="842962" cy="338138"/>
          </a:xfrm>
          <a:prstGeom prst="rect">
            <a:avLst/>
          </a:prstGeom>
          <a:noFill/>
          <a:ln w="9525">
            <a:noFill/>
            <a:miter lim="800000"/>
            <a:headEnd/>
            <a:tailEnd/>
          </a:ln>
        </p:spPr>
        <p:txBody>
          <a:bodyPr>
            <a:spAutoFit/>
          </a:bodyPr>
          <a:lstStyle/>
          <a:p>
            <a:r>
              <a:rPr lang="en-US" sz="1600" b="1">
                <a:latin typeface="Calibri" pitchFamily="34" charset="0"/>
              </a:rPr>
              <a:t>→</a:t>
            </a:r>
            <a:r>
              <a:rPr lang="en-US" sz="1600" b="1">
                <a:latin typeface="Symbol" pitchFamily="18" charset="2"/>
              </a:rPr>
              <a:t>p</a:t>
            </a:r>
            <a:r>
              <a:rPr lang="en-US" sz="1600" b="1" baseline="30000">
                <a:latin typeface="Calibri" pitchFamily="34" charset="0"/>
              </a:rPr>
              <a:t>+</a:t>
            </a:r>
            <a:r>
              <a:rPr lang="en-US" sz="1600" b="1">
                <a:latin typeface="Symbol" pitchFamily="18" charset="2"/>
              </a:rPr>
              <a:t>p</a:t>
            </a:r>
            <a:r>
              <a:rPr lang="en-US" sz="1600" b="1" baseline="30000">
                <a:latin typeface="Calibri" pitchFamily="34" charset="0"/>
              </a:rPr>
              <a:t>-</a:t>
            </a:r>
            <a:endParaRPr lang="fr-FR" sz="1600" b="1" baseline="30000">
              <a:latin typeface="Calibri" pitchFamily="34" charset="0"/>
            </a:endParaRPr>
          </a:p>
        </p:txBody>
      </p:sp>
      <p:sp>
        <p:nvSpPr>
          <p:cNvPr id="622605" name="Rectangle 14"/>
          <p:cNvSpPr>
            <a:spLocks noChangeArrowheads="1"/>
          </p:cNvSpPr>
          <p:nvPr/>
        </p:nvSpPr>
        <p:spPr bwMode="auto">
          <a:xfrm>
            <a:off x="6280150" y="5073650"/>
            <a:ext cx="739775" cy="338138"/>
          </a:xfrm>
          <a:prstGeom prst="rect">
            <a:avLst/>
          </a:prstGeom>
          <a:noFill/>
          <a:ln w="9525">
            <a:noFill/>
            <a:miter lim="800000"/>
            <a:headEnd/>
            <a:tailEnd/>
          </a:ln>
        </p:spPr>
        <p:txBody>
          <a:bodyPr>
            <a:spAutoFit/>
          </a:bodyPr>
          <a:lstStyle/>
          <a:p>
            <a:r>
              <a:rPr lang="en-US" sz="1600" b="1">
                <a:latin typeface="Calibri" pitchFamily="34" charset="0"/>
              </a:rPr>
              <a:t>→p</a:t>
            </a:r>
            <a:r>
              <a:rPr lang="en-US" sz="1600" b="1">
                <a:latin typeface="Symbol" pitchFamily="18" charset="2"/>
              </a:rPr>
              <a:t>p</a:t>
            </a:r>
            <a:r>
              <a:rPr lang="en-US" sz="1600" b="1" baseline="30000">
                <a:latin typeface="Calibri" pitchFamily="34" charset="0"/>
              </a:rPr>
              <a:t>-</a:t>
            </a:r>
            <a:endParaRPr lang="fr-FR" sz="1600" b="1" baseline="30000">
              <a:latin typeface="Calibri" pitchFamily="34" charset="0"/>
            </a:endParaRPr>
          </a:p>
        </p:txBody>
      </p:sp>
      <p:sp>
        <p:nvSpPr>
          <p:cNvPr id="622606" name="ZoneTexte 24"/>
          <p:cNvSpPr txBox="1">
            <a:spLocks noChangeArrowheads="1"/>
          </p:cNvSpPr>
          <p:nvPr/>
        </p:nvSpPr>
        <p:spPr bwMode="auto">
          <a:xfrm>
            <a:off x="5795963" y="1628775"/>
            <a:ext cx="3348037" cy="1200150"/>
          </a:xfrm>
          <a:prstGeom prst="rect">
            <a:avLst/>
          </a:prstGeom>
          <a:noFill/>
          <a:ln w="9525">
            <a:noFill/>
            <a:miter lim="800000"/>
            <a:headEnd/>
            <a:tailEnd/>
          </a:ln>
        </p:spPr>
        <p:txBody>
          <a:bodyPr>
            <a:spAutoFit/>
          </a:bodyPr>
          <a:lstStyle/>
          <a:p>
            <a:r>
              <a:rPr lang="fr-FR">
                <a:solidFill>
                  <a:srgbClr val="C00000"/>
                </a:solidFill>
                <a:latin typeface="Calibri" pitchFamily="34" charset="0"/>
              </a:rPr>
              <a:t>Good agreement between the 3</a:t>
            </a:r>
          </a:p>
          <a:p>
            <a:r>
              <a:rPr lang="fr-FR">
                <a:solidFill>
                  <a:srgbClr val="C00000"/>
                </a:solidFill>
                <a:latin typeface="Calibri" pitchFamily="34" charset="0"/>
              </a:rPr>
              <a:t>detectors ITS, TPC,TOF</a:t>
            </a:r>
          </a:p>
          <a:p>
            <a:r>
              <a:rPr lang="fr-FR">
                <a:solidFill>
                  <a:srgbClr val="C00000"/>
                </a:solidFill>
                <a:latin typeface="Calibri" pitchFamily="34" charset="0"/>
              </a:rPr>
              <a:t>→good calibration and understanding of the detectors</a:t>
            </a:r>
          </a:p>
        </p:txBody>
      </p:sp>
      <p:sp>
        <p:nvSpPr>
          <p:cNvPr id="622607" name="Text Box 9"/>
          <p:cNvSpPr txBox="1">
            <a:spLocks noChangeArrowheads="1"/>
          </p:cNvSpPr>
          <p:nvPr/>
        </p:nvSpPr>
        <p:spPr bwMode="auto">
          <a:xfrm>
            <a:off x="7451725" y="3429000"/>
            <a:ext cx="1479550" cy="4935538"/>
          </a:xfrm>
          <a:prstGeom prst="rect">
            <a:avLst/>
          </a:prstGeom>
          <a:noFill/>
          <a:ln w="9525" algn="ctr">
            <a:noFill/>
            <a:miter lim="800000"/>
            <a:headEnd/>
            <a:tailEnd/>
          </a:ln>
        </p:spPr>
        <p:txBody>
          <a:bodyPr wrap="none" lIns="92075" tIns="46038" rIns="92075" bIns="46038">
            <a:spAutoFit/>
          </a:bodyPr>
          <a:lstStyle/>
          <a:p>
            <a:r>
              <a:rPr lang="en-US" sz="1600" b="1">
                <a:latin typeface="Calibri" pitchFamily="34" charset="0"/>
              </a:rPr>
              <a:t>K</a:t>
            </a:r>
            <a:r>
              <a:rPr lang="en-US" sz="1600" b="1" baseline="-25000">
                <a:latin typeface="Calibri" pitchFamily="34" charset="0"/>
              </a:rPr>
              <a:t>0</a:t>
            </a:r>
            <a:r>
              <a:rPr lang="en-US" sz="1600" b="1" baseline="30000">
                <a:latin typeface="Calibri" pitchFamily="34" charset="0"/>
              </a:rPr>
              <a:t>S </a:t>
            </a:r>
            <a:r>
              <a:rPr lang="en-US" sz="1600" b="1">
                <a:latin typeface="Calibri" pitchFamily="34" charset="0"/>
              </a:rPr>
              <a:t>→ </a:t>
            </a:r>
            <a:r>
              <a:rPr lang="en-US" sz="1600" b="1">
                <a:latin typeface="Symbol" pitchFamily="18" charset="2"/>
              </a:rPr>
              <a:t>pp</a:t>
            </a:r>
          </a:p>
          <a:p>
            <a:pPr>
              <a:buFont typeface="Symbol" pitchFamily="18" charset="2"/>
              <a:buChar char="L"/>
            </a:pPr>
            <a:r>
              <a:rPr lang="en-US" sz="1600" b="1">
                <a:latin typeface="Calibri" pitchFamily="34" charset="0"/>
              </a:rPr>
              <a:t>→ p </a:t>
            </a:r>
            <a:r>
              <a:rPr lang="en-US" sz="1600" b="1">
                <a:latin typeface="Symbol" pitchFamily="18" charset="2"/>
              </a:rPr>
              <a:t>p</a:t>
            </a:r>
          </a:p>
          <a:p>
            <a:r>
              <a:rPr lang="en-US" sz="1600">
                <a:latin typeface="Calibri" pitchFamily="34" charset="0"/>
              </a:rPr>
              <a:t>Also : </a:t>
            </a:r>
          </a:p>
          <a:p>
            <a:r>
              <a:rPr lang="en-US" sz="1600" b="1">
                <a:latin typeface="Symbol" pitchFamily="18" charset="2"/>
              </a:rPr>
              <a:t>X </a:t>
            </a:r>
            <a:r>
              <a:rPr lang="en-US" sz="1600" b="1">
                <a:latin typeface="Calibri" pitchFamily="34" charset="0"/>
              </a:rPr>
              <a:t>→ </a:t>
            </a:r>
            <a:r>
              <a:rPr lang="en-US" sz="1600" b="1">
                <a:latin typeface="Symbol" pitchFamily="18" charset="2"/>
              </a:rPr>
              <a:t>L p</a:t>
            </a:r>
          </a:p>
          <a:p>
            <a:r>
              <a:rPr lang="en-US" sz="1600" b="1">
                <a:latin typeface="Symbol" pitchFamily="18" charset="2"/>
              </a:rPr>
              <a:t>f </a:t>
            </a:r>
            <a:r>
              <a:rPr lang="en-US" sz="1600" b="1">
                <a:latin typeface="Calibri" pitchFamily="34" charset="0"/>
              </a:rPr>
              <a:t>→ K K</a:t>
            </a:r>
            <a:r>
              <a:rPr lang="en-US" sz="1600" b="1">
                <a:latin typeface="Symbol" pitchFamily="18" charset="2"/>
              </a:rPr>
              <a:t> </a:t>
            </a:r>
          </a:p>
          <a:p>
            <a:r>
              <a:rPr lang="en-US" sz="1600" b="1">
                <a:latin typeface="Symbol" pitchFamily="18" charset="2"/>
              </a:rPr>
              <a:t>S</a:t>
            </a:r>
            <a:r>
              <a:rPr lang="en-US" sz="1600" b="1" baseline="30000">
                <a:latin typeface="Symbol" pitchFamily="18" charset="2"/>
              </a:rPr>
              <a:t>*</a:t>
            </a:r>
            <a:r>
              <a:rPr lang="en-US" sz="1600" b="1">
                <a:latin typeface="Symbol" pitchFamily="18" charset="2"/>
              </a:rPr>
              <a:t> </a:t>
            </a:r>
            <a:r>
              <a:rPr lang="en-US" sz="1600" b="1">
                <a:latin typeface="Calibri" pitchFamily="34" charset="0"/>
              </a:rPr>
              <a:t>→ </a:t>
            </a:r>
            <a:r>
              <a:rPr lang="en-US" sz="1600" b="1">
                <a:latin typeface="Symbol" pitchFamily="18" charset="2"/>
              </a:rPr>
              <a:t>L p </a:t>
            </a:r>
          </a:p>
          <a:p>
            <a:r>
              <a:rPr lang="en-US" sz="1600" b="1">
                <a:latin typeface="Symbol" pitchFamily="18" charset="2"/>
              </a:rPr>
              <a:t>K</a:t>
            </a:r>
            <a:r>
              <a:rPr lang="en-US" sz="1600" b="1" baseline="30000">
                <a:latin typeface="Symbol" pitchFamily="18" charset="2"/>
              </a:rPr>
              <a:t>*</a:t>
            </a:r>
            <a:r>
              <a:rPr lang="en-US" sz="1600" b="1">
                <a:latin typeface="Symbol" pitchFamily="18" charset="2"/>
              </a:rPr>
              <a:t> </a:t>
            </a:r>
            <a:r>
              <a:rPr lang="en-US" sz="1600" b="1">
                <a:latin typeface="Calibri" pitchFamily="34" charset="0"/>
              </a:rPr>
              <a:t>→ </a:t>
            </a:r>
            <a:r>
              <a:rPr lang="en-US" sz="1600" b="1">
                <a:latin typeface="Symbol" pitchFamily="18" charset="2"/>
              </a:rPr>
              <a:t>K p</a:t>
            </a:r>
          </a:p>
          <a:p>
            <a:pPr>
              <a:buFont typeface="Symbol" pitchFamily="18" charset="2"/>
              <a:buChar char="W"/>
            </a:pPr>
            <a:r>
              <a:rPr lang="en-US" sz="1600" b="1">
                <a:latin typeface="Calibri" pitchFamily="34" charset="0"/>
              </a:rPr>
              <a:t>→ </a:t>
            </a:r>
            <a:r>
              <a:rPr lang="en-US" sz="1600" b="1">
                <a:latin typeface="Symbol" pitchFamily="18" charset="2"/>
              </a:rPr>
              <a:t>L K</a:t>
            </a:r>
            <a:r>
              <a:rPr lang="en-US" sz="1600" b="1">
                <a:latin typeface="Calibri" pitchFamily="34" charset="0"/>
              </a:rPr>
              <a:t> </a:t>
            </a:r>
          </a:p>
          <a:p>
            <a:r>
              <a:rPr lang="en-US" sz="1600">
                <a:latin typeface="Calibri" pitchFamily="34" charset="0"/>
              </a:rPr>
              <a:t>And charmed : </a:t>
            </a:r>
          </a:p>
          <a:p>
            <a:r>
              <a:rPr lang="en-US" sz="1600" b="1">
                <a:latin typeface="Calibri" pitchFamily="34" charset="0"/>
              </a:rPr>
              <a:t>D</a:t>
            </a:r>
            <a:r>
              <a:rPr lang="en-US" sz="1600" b="1" baseline="30000">
                <a:latin typeface="Calibri" pitchFamily="34" charset="0"/>
              </a:rPr>
              <a:t>0</a:t>
            </a:r>
            <a:r>
              <a:rPr lang="en-US" sz="1600" b="1">
                <a:latin typeface="Calibri" pitchFamily="34" charset="0"/>
              </a:rPr>
              <a:t>→ </a:t>
            </a:r>
            <a:r>
              <a:rPr lang="en-US" sz="1600" b="1">
                <a:latin typeface="Symbol" pitchFamily="18" charset="2"/>
              </a:rPr>
              <a:t>K p</a:t>
            </a:r>
            <a:r>
              <a:rPr lang="en-US" sz="1600" b="1">
                <a:latin typeface="Calibri" pitchFamily="34" charset="0"/>
              </a:rPr>
              <a:t> </a:t>
            </a:r>
          </a:p>
          <a:p>
            <a:r>
              <a:rPr lang="en-US" sz="1600" b="1">
                <a:latin typeface="Calibri" pitchFamily="34" charset="0"/>
              </a:rPr>
              <a:t>D</a:t>
            </a:r>
            <a:r>
              <a:rPr lang="en-US" sz="1600" b="1" baseline="30000">
                <a:latin typeface="Calibri" pitchFamily="34" charset="0"/>
              </a:rPr>
              <a:t>0</a:t>
            </a:r>
            <a:r>
              <a:rPr lang="en-US" sz="1600" b="1">
                <a:latin typeface="Calibri" pitchFamily="34" charset="0"/>
              </a:rPr>
              <a:t>→ </a:t>
            </a:r>
            <a:r>
              <a:rPr lang="en-US" sz="1600" b="1">
                <a:latin typeface="Symbol" pitchFamily="18" charset="2"/>
              </a:rPr>
              <a:t>K p p  p</a:t>
            </a:r>
          </a:p>
          <a:p>
            <a:r>
              <a:rPr lang="en-US" sz="1600" b="1">
                <a:latin typeface="Calibri" pitchFamily="34" charset="0"/>
              </a:rPr>
              <a:t>D</a:t>
            </a:r>
            <a:r>
              <a:rPr lang="en-US" sz="1600" b="1" baseline="30000">
                <a:latin typeface="Calibri" pitchFamily="34" charset="0"/>
              </a:rPr>
              <a:t>+</a:t>
            </a:r>
            <a:r>
              <a:rPr lang="en-US" sz="1600" b="1">
                <a:latin typeface="Calibri" pitchFamily="34" charset="0"/>
              </a:rPr>
              <a:t>→ </a:t>
            </a:r>
            <a:r>
              <a:rPr lang="en-US" sz="1600" b="1">
                <a:latin typeface="Symbol" pitchFamily="18" charset="2"/>
              </a:rPr>
              <a:t>K p p</a:t>
            </a:r>
            <a:r>
              <a:rPr lang="en-US" sz="1600" b="1">
                <a:latin typeface="Calibri" pitchFamily="34" charset="0"/>
              </a:rPr>
              <a:t> </a:t>
            </a:r>
          </a:p>
          <a:p>
            <a:r>
              <a:rPr lang="en-US" sz="1600" b="1">
                <a:latin typeface="Calibri" pitchFamily="34" charset="0"/>
              </a:rPr>
              <a:t>D</a:t>
            </a:r>
            <a:r>
              <a:rPr lang="en-US" sz="1600" b="1" baseline="30000">
                <a:latin typeface="Calibri" pitchFamily="34" charset="0"/>
              </a:rPr>
              <a:t>*</a:t>
            </a:r>
            <a:r>
              <a:rPr lang="en-US" sz="1600" b="1">
                <a:latin typeface="Calibri" pitchFamily="34" charset="0"/>
              </a:rPr>
              <a:t>→ D</a:t>
            </a:r>
            <a:r>
              <a:rPr lang="en-US" sz="1600" b="1" baseline="30000">
                <a:latin typeface="Symbol" pitchFamily="18" charset="2"/>
              </a:rPr>
              <a:t>0</a:t>
            </a:r>
            <a:r>
              <a:rPr lang="en-US" sz="1600" b="1">
                <a:latin typeface="Symbol" pitchFamily="18" charset="2"/>
              </a:rPr>
              <a:t> p </a:t>
            </a:r>
          </a:p>
          <a:p>
            <a:endParaRPr lang="en-US" sz="1600" b="1">
              <a:latin typeface="Symbol" pitchFamily="18" charset="2"/>
            </a:endParaRPr>
          </a:p>
          <a:p>
            <a:endParaRPr lang="en-US" sz="1600" b="1">
              <a:latin typeface="Symbol" pitchFamily="18" charset="2"/>
            </a:endParaRPr>
          </a:p>
          <a:p>
            <a:endParaRPr lang="en-US" sz="1600" b="1">
              <a:latin typeface="Calibri" pitchFamily="34" charset="0"/>
            </a:endParaRPr>
          </a:p>
          <a:p>
            <a:endParaRPr lang="en-US" sz="1600" b="1">
              <a:latin typeface="Symbol" pitchFamily="18" charset="2"/>
            </a:endParaRPr>
          </a:p>
          <a:p>
            <a:endParaRPr lang="en-US" sz="1600" b="1">
              <a:latin typeface="Symbol" pitchFamily="18" charset="2"/>
            </a:endParaRPr>
          </a:p>
          <a:p>
            <a:endParaRPr lang="en-US" sz="1600" b="1">
              <a:latin typeface="Symbol" pitchFamily="18" charset="2"/>
            </a:endParaRPr>
          </a:p>
          <a:p>
            <a:endParaRPr lang="en-US" sz="1600" b="1" baseline="30000">
              <a:latin typeface="Symbol" pitchFamily="18" charset="2"/>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5539"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99799FB5-71AE-4AE3-AED1-9BEA4EA9E630}" type="slidenum">
              <a:rPr lang="fr-FR">
                <a:solidFill>
                  <a:schemeClr val="tx1"/>
                </a:solidFill>
              </a:rPr>
              <a:pPr fontAlgn="base">
                <a:spcBef>
                  <a:spcPct val="0"/>
                </a:spcBef>
                <a:spcAft>
                  <a:spcPct val="0"/>
                </a:spcAft>
              </a:pPr>
              <a:t>111</a:t>
            </a:fld>
            <a:endParaRPr lang="fr-FR">
              <a:solidFill>
                <a:schemeClr val="tx1"/>
              </a:solidFill>
            </a:endParaRPr>
          </a:p>
        </p:txBody>
      </p:sp>
      <p:pic>
        <p:nvPicPr>
          <p:cNvPr id="705540" name="Picture 2" descr="ALICE_Preliminary_ATLAS_CMS_Yield_NSD_2PiPt_dNdPt_noBinShift.gif"/>
          <p:cNvPicPr>
            <a:picLocks noChangeAspect="1" noChangeArrowheads="1"/>
          </p:cNvPicPr>
          <p:nvPr/>
        </p:nvPicPr>
        <p:blipFill>
          <a:blip r:embed="rId3"/>
          <a:srcRect/>
          <a:stretch>
            <a:fillRect/>
          </a:stretch>
        </p:blipFill>
        <p:spPr bwMode="auto">
          <a:xfrm>
            <a:off x="107950" y="1989138"/>
            <a:ext cx="2874963" cy="3743325"/>
          </a:xfrm>
          <a:prstGeom prst="rect">
            <a:avLst/>
          </a:prstGeom>
          <a:noFill/>
          <a:ln w="9525">
            <a:noFill/>
            <a:miter lim="800000"/>
            <a:headEnd/>
            <a:tailEnd/>
          </a:ln>
        </p:spPr>
      </p:pic>
      <p:sp>
        <p:nvSpPr>
          <p:cNvPr id="6" name="Rectangle 5"/>
          <p:cNvSpPr/>
          <p:nvPr/>
        </p:nvSpPr>
        <p:spPr>
          <a:xfrm>
            <a:off x="0" y="0"/>
            <a:ext cx="719137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pp events at           900 </a:t>
            </a:r>
            <a:r>
              <a:rPr lang="en-US" sz="4000" dirty="0" err="1"/>
              <a:t>GeV</a:t>
            </a:r>
            <a:endParaRPr lang="fr-FR" sz="4000" dirty="0">
              <a:solidFill>
                <a:prstClr val="black"/>
              </a:solidFill>
              <a:ea typeface="+mj-ea"/>
              <a:cs typeface="+mj-cs"/>
            </a:endParaRPr>
          </a:p>
        </p:txBody>
      </p:sp>
      <p:graphicFrame>
        <p:nvGraphicFramePr>
          <p:cNvPr id="705538" name="Object 2"/>
          <p:cNvGraphicFramePr>
            <a:graphicFrameLocks noChangeAspect="1"/>
          </p:cNvGraphicFramePr>
          <p:nvPr/>
        </p:nvGraphicFramePr>
        <p:xfrm>
          <a:off x="4140200" y="103188"/>
          <a:ext cx="1174750" cy="631825"/>
        </p:xfrm>
        <a:graphic>
          <a:graphicData uri="http://schemas.openxmlformats.org/presentationml/2006/ole">
            <p:oleObj spid="_x0000_s705538" name="Équation" r:id="rId4" imgW="495000" imgH="266400" progId="Equation.3">
              <p:embed/>
            </p:oleObj>
          </a:graphicData>
        </a:graphic>
      </p:graphicFrame>
      <p:sp>
        <p:nvSpPr>
          <p:cNvPr id="705542" name="Rectangle 11"/>
          <p:cNvSpPr>
            <a:spLocks noChangeArrowheads="1"/>
          </p:cNvSpPr>
          <p:nvPr/>
        </p:nvSpPr>
        <p:spPr bwMode="auto">
          <a:xfrm>
            <a:off x="395288" y="1341438"/>
            <a:ext cx="2376487" cy="584200"/>
          </a:xfrm>
          <a:prstGeom prst="rect">
            <a:avLst/>
          </a:prstGeom>
          <a:noFill/>
          <a:ln w="9525">
            <a:noFill/>
            <a:miter lim="800000"/>
            <a:headEnd/>
            <a:tailEnd/>
          </a:ln>
        </p:spPr>
        <p:txBody>
          <a:bodyPr>
            <a:spAutoFit/>
          </a:bodyPr>
          <a:lstStyle/>
          <a:p>
            <a:pPr algn="ctr"/>
            <a:r>
              <a:rPr lang="en-US" sz="1600" b="1">
                <a:latin typeface="Calibri" pitchFamily="34" charset="0"/>
              </a:rPr>
              <a:t>Comparison with ATLAS and CMS results</a:t>
            </a:r>
            <a:endParaRPr lang="fr-FR" sz="1600" b="1">
              <a:latin typeface="Calibri" pitchFamily="34" charset="0"/>
            </a:endParaRPr>
          </a:p>
        </p:txBody>
      </p:sp>
      <p:pic>
        <p:nvPicPr>
          <p:cNvPr id="705543" name="Picture 4" descr="ALICE_Preliminary_PHOJET_PYTHIA_Yield_INEL_2PiPt_dNdPt_noBinShift.gif"/>
          <p:cNvPicPr>
            <a:picLocks noChangeAspect="1" noChangeArrowheads="1"/>
          </p:cNvPicPr>
          <p:nvPr/>
        </p:nvPicPr>
        <p:blipFill>
          <a:blip r:embed="rId5"/>
          <a:srcRect/>
          <a:stretch>
            <a:fillRect/>
          </a:stretch>
        </p:blipFill>
        <p:spPr bwMode="auto">
          <a:xfrm>
            <a:off x="3059113" y="1989138"/>
            <a:ext cx="2876550" cy="3744912"/>
          </a:xfrm>
          <a:prstGeom prst="rect">
            <a:avLst/>
          </a:prstGeom>
          <a:noFill/>
          <a:ln w="9525">
            <a:noFill/>
            <a:miter lim="800000"/>
            <a:headEnd/>
            <a:tailEnd/>
          </a:ln>
        </p:spPr>
      </p:pic>
      <p:pic>
        <p:nvPicPr>
          <p:cNvPr id="705544" name="Picture 5"/>
          <p:cNvPicPr>
            <a:picLocks noChangeAspect="1" noChangeArrowheads="1"/>
          </p:cNvPicPr>
          <p:nvPr/>
        </p:nvPicPr>
        <p:blipFill>
          <a:blip r:embed="rId6"/>
          <a:srcRect/>
          <a:stretch>
            <a:fillRect/>
          </a:stretch>
        </p:blipFill>
        <p:spPr bwMode="auto">
          <a:xfrm>
            <a:off x="6059488" y="1208088"/>
            <a:ext cx="3084512" cy="5316537"/>
          </a:xfrm>
          <a:prstGeom prst="rect">
            <a:avLst/>
          </a:prstGeom>
          <a:noFill/>
          <a:ln w="9525">
            <a:noFill/>
            <a:miter lim="800000"/>
            <a:headEnd/>
            <a:tailEnd/>
          </a:ln>
        </p:spPr>
      </p:pic>
      <p:sp>
        <p:nvSpPr>
          <p:cNvPr id="705545" name="Rectangle 24"/>
          <p:cNvSpPr>
            <a:spLocks noChangeArrowheads="1"/>
          </p:cNvSpPr>
          <p:nvPr/>
        </p:nvSpPr>
        <p:spPr bwMode="auto">
          <a:xfrm>
            <a:off x="3348038" y="1506538"/>
            <a:ext cx="2376487" cy="338137"/>
          </a:xfrm>
          <a:prstGeom prst="rect">
            <a:avLst/>
          </a:prstGeom>
          <a:noFill/>
          <a:ln w="9525">
            <a:noFill/>
            <a:miter lim="800000"/>
            <a:headEnd/>
            <a:tailEnd/>
          </a:ln>
        </p:spPr>
        <p:txBody>
          <a:bodyPr>
            <a:spAutoFit/>
          </a:bodyPr>
          <a:lstStyle/>
          <a:p>
            <a:pPr algn="ctr"/>
            <a:r>
              <a:rPr lang="en-US" sz="1600" b="1">
                <a:latin typeface="Calibri" pitchFamily="34" charset="0"/>
              </a:rPr>
              <a:t>Comparison with models</a:t>
            </a:r>
            <a:endParaRPr lang="fr-FR" sz="1600" b="1">
              <a:latin typeface="Calibri" pitchFamily="34" charset="0"/>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0"/>
            <a:ext cx="84772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pp events at           2.36 and 7 </a:t>
            </a:r>
            <a:r>
              <a:rPr lang="en-US" sz="4000" dirty="0" err="1"/>
              <a:t>TeV</a:t>
            </a:r>
            <a:endParaRPr lang="fr-FR" sz="4000" dirty="0">
              <a:solidFill>
                <a:prstClr val="black"/>
              </a:solidFill>
              <a:ea typeface="+mj-ea"/>
              <a:cs typeface="+mj-cs"/>
            </a:endParaRPr>
          </a:p>
        </p:txBody>
      </p:sp>
      <p:graphicFrame>
        <p:nvGraphicFramePr>
          <p:cNvPr id="623619" name="Object 3"/>
          <p:cNvGraphicFramePr>
            <a:graphicFrameLocks noChangeAspect="1"/>
          </p:cNvGraphicFramePr>
          <p:nvPr/>
        </p:nvGraphicFramePr>
        <p:xfrm>
          <a:off x="4140200" y="103188"/>
          <a:ext cx="1174750" cy="631825"/>
        </p:xfrm>
        <a:graphic>
          <a:graphicData uri="http://schemas.openxmlformats.org/presentationml/2006/ole">
            <p:oleObj spid="_x0000_s623619" name="Équation" r:id="rId3" imgW="495000" imgH="266400" progId="Equation.3">
              <p:embed/>
            </p:oleObj>
          </a:graphicData>
        </a:graphic>
      </p:graphicFrame>
      <p:sp>
        <p:nvSpPr>
          <p:cNvPr id="623621" name="Rectangle 8"/>
          <p:cNvSpPr>
            <a:spLocks noChangeArrowheads="1"/>
          </p:cNvSpPr>
          <p:nvPr/>
        </p:nvSpPr>
        <p:spPr bwMode="auto">
          <a:xfrm>
            <a:off x="0" y="1052513"/>
            <a:ext cx="3995738" cy="400050"/>
          </a:xfrm>
          <a:prstGeom prst="rect">
            <a:avLst/>
          </a:prstGeom>
          <a:noFill/>
          <a:ln w="9525">
            <a:noFill/>
            <a:miter lim="800000"/>
            <a:headEnd/>
            <a:tailEnd/>
          </a:ln>
        </p:spPr>
        <p:txBody>
          <a:bodyPr>
            <a:spAutoFit/>
          </a:bodyPr>
          <a:lstStyle/>
          <a:p>
            <a:pPr marL="177800" indent="-177800"/>
            <a:r>
              <a:rPr lang="en-US" sz="2000" b="1">
                <a:latin typeface="Calibri" pitchFamily="34" charset="0"/>
              </a:rPr>
              <a:t>14/12/09: pp collisions at 2.36 TeV</a:t>
            </a:r>
          </a:p>
        </p:txBody>
      </p:sp>
      <p:sp>
        <p:nvSpPr>
          <p:cNvPr id="623622" name="Rectangle 15"/>
          <p:cNvSpPr>
            <a:spLocks noChangeArrowheads="1"/>
          </p:cNvSpPr>
          <p:nvPr/>
        </p:nvSpPr>
        <p:spPr bwMode="auto">
          <a:xfrm>
            <a:off x="250825" y="1322388"/>
            <a:ext cx="3097213" cy="522287"/>
          </a:xfrm>
          <a:prstGeom prst="rect">
            <a:avLst/>
          </a:prstGeom>
          <a:noFill/>
          <a:ln w="9525">
            <a:noFill/>
            <a:miter lim="800000"/>
            <a:headEnd/>
            <a:tailEnd/>
          </a:ln>
        </p:spPr>
        <p:txBody>
          <a:bodyPr>
            <a:spAutoFit/>
          </a:bodyPr>
          <a:lstStyle/>
          <a:p>
            <a:r>
              <a:rPr lang="en-GB" sz="1400" b="1">
                <a:solidFill>
                  <a:srgbClr val="C00000"/>
                </a:solidFill>
                <a:latin typeface="Calibri" pitchFamily="34" charset="0"/>
              </a:rPr>
              <a:t>record in energy for hadron collisions (Tevatron 1.96 TeV)</a:t>
            </a:r>
            <a:endParaRPr lang="fr-FR" sz="1400">
              <a:solidFill>
                <a:srgbClr val="C00000"/>
              </a:solidFill>
              <a:latin typeface="Calibri" pitchFamily="34" charset="0"/>
            </a:endParaRPr>
          </a:p>
        </p:txBody>
      </p:sp>
      <p:pic>
        <p:nvPicPr>
          <p:cNvPr id="623623" name="Picture 2" descr="fig7_1004.3034.png">
            <a:hlinkClick r:id="rId4"/>
          </p:cNvPr>
          <p:cNvPicPr>
            <a:picLocks noChangeAspect="1" noChangeArrowheads="1"/>
          </p:cNvPicPr>
          <p:nvPr/>
        </p:nvPicPr>
        <p:blipFill>
          <a:blip r:embed="rId5"/>
          <a:srcRect/>
          <a:stretch>
            <a:fillRect/>
          </a:stretch>
        </p:blipFill>
        <p:spPr bwMode="auto">
          <a:xfrm>
            <a:off x="611188" y="4149725"/>
            <a:ext cx="3216275" cy="2303463"/>
          </a:xfrm>
          <a:prstGeom prst="rect">
            <a:avLst/>
          </a:prstGeom>
          <a:noFill/>
          <a:ln w="9525">
            <a:noFill/>
            <a:miter lim="800000"/>
            <a:headEnd/>
            <a:tailEnd/>
          </a:ln>
        </p:spPr>
      </p:pic>
      <p:pic>
        <p:nvPicPr>
          <p:cNvPr id="623624" name="Picture 9" descr="fig2_1004_3514"/>
          <p:cNvPicPr>
            <a:picLocks noChangeAspect="1" noChangeArrowheads="1"/>
          </p:cNvPicPr>
          <p:nvPr/>
        </p:nvPicPr>
        <p:blipFill>
          <a:blip r:embed="rId6"/>
          <a:srcRect/>
          <a:stretch>
            <a:fillRect/>
          </a:stretch>
        </p:blipFill>
        <p:spPr bwMode="auto">
          <a:xfrm>
            <a:off x="4787900" y="2492375"/>
            <a:ext cx="3270250" cy="2349500"/>
          </a:xfrm>
          <a:prstGeom prst="rect">
            <a:avLst/>
          </a:prstGeom>
          <a:noFill/>
          <a:ln w="9525">
            <a:noFill/>
            <a:miter lim="800000"/>
            <a:headEnd/>
            <a:tailEnd/>
          </a:ln>
        </p:spPr>
      </p:pic>
      <p:sp>
        <p:nvSpPr>
          <p:cNvPr id="623625" name="Text Box 7"/>
          <p:cNvSpPr txBox="1">
            <a:spLocks noChangeArrowheads="1"/>
          </p:cNvSpPr>
          <p:nvPr/>
        </p:nvSpPr>
        <p:spPr bwMode="auto">
          <a:xfrm>
            <a:off x="971550" y="5919788"/>
            <a:ext cx="1511300" cy="246062"/>
          </a:xfrm>
          <a:prstGeom prst="rect">
            <a:avLst/>
          </a:prstGeom>
          <a:noFill/>
          <a:ln w="19050">
            <a:noFill/>
            <a:miter lim="800000"/>
            <a:headEnd/>
            <a:tailEnd/>
          </a:ln>
        </p:spPr>
        <p:txBody>
          <a:bodyPr wrap="none">
            <a:spAutoFit/>
          </a:bodyPr>
          <a:lstStyle/>
          <a:p>
            <a:pPr algn="ctr"/>
            <a:r>
              <a:rPr lang="en-GB" sz="1000" b="1">
                <a:latin typeface="Calibri" pitchFamily="34" charset="0"/>
              </a:rPr>
              <a:t>arXiv:1004.3034[hep-ph]</a:t>
            </a:r>
          </a:p>
        </p:txBody>
      </p:sp>
      <p:pic>
        <p:nvPicPr>
          <p:cNvPr id="623626" name="Picture 3" descr="fig6b_1004_3034"/>
          <p:cNvPicPr>
            <a:picLocks noChangeAspect="1" noChangeArrowheads="1"/>
          </p:cNvPicPr>
          <p:nvPr/>
        </p:nvPicPr>
        <p:blipFill>
          <a:blip r:embed="rId7"/>
          <a:srcRect/>
          <a:stretch>
            <a:fillRect/>
          </a:stretch>
        </p:blipFill>
        <p:spPr bwMode="auto">
          <a:xfrm>
            <a:off x="611188" y="1916113"/>
            <a:ext cx="3240087" cy="2287587"/>
          </a:xfrm>
          <a:prstGeom prst="rect">
            <a:avLst/>
          </a:prstGeom>
          <a:noFill/>
          <a:ln w="9525">
            <a:noFill/>
            <a:miter lim="800000"/>
            <a:headEnd/>
            <a:tailEnd/>
          </a:ln>
        </p:spPr>
      </p:pic>
      <p:sp>
        <p:nvSpPr>
          <p:cNvPr id="623627" name="Text Box 8"/>
          <p:cNvSpPr txBox="1">
            <a:spLocks noChangeArrowheads="1"/>
          </p:cNvSpPr>
          <p:nvPr/>
        </p:nvSpPr>
        <p:spPr bwMode="auto">
          <a:xfrm>
            <a:off x="5076825" y="4292600"/>
            <a:ext cx="1511300" cy="246063"/>
          </a:xfrm>
          <a:prstGeom prst="rect">
            <a:avLst/>
          </a:prstGeom>
          <a:noFill/>
          <a:ln w="19050">
            <a:noFill/>
            <a:miter lim="800000"/>
            <a:headEnd/>
            <a:tailEnd/>
          </a:ln>
        </p:spPr>
        <p:txBody>
          <a:bodyPr wrap="none">
            <a:spAutoFit/>
          </a:bodyPr>
          <a:lstStyle/>
          <a:p>
            <a:pPr algn="ctr"/>
            <a:r>
              <a:rPr lang="en-GB" sz="1000" b="1">
                <a:latin typeface="Calibri" pitchFamily="34" charset="0"/>
              </a:rPr>
              <a:t>arXiv:1004.3514[hep-ph]</a:t>
            </a:r>
          </a:p>
        </p:txBody>
      </p:sp>
      <p:sp>
        <p:nvSpPr>
          <p:cNvPr id="623628"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F0117EBE-F9A1-4379-A077-C088571D21F5}" type="slidenum">
              <a:rPr lang="fr-FR">
                <a:solidFill>
                  <a:schemeClr val="tx1"/>
                </a:solidFill>
              </a:rPr>
              <a:pPr fontAlgn="base">
                <a:spcBef>
                  <a:spcPct val="0"/>
                </a:spcBef>
                <a:spcAft>
                  <a:spcPct val="0"/>
                </a:spcAft>
              </a:pPr>
              <a:t>112</a:t>
            </a:fld>
            <a:endParaRPr lang="fr-FR">
              <a:solidFill>
                <a:schemeClr val="tx1"/>
              </a:solidFill>
            </a:endParaRPr>
          </a:p>
        </p:txBody>
      </p:sp>
      <p:sp>
        <p:nvSpPr>
          <p:cNvPr id="623629" name="Rectangle 30"/>
          <p:cNvSpPr>
            <a:spLocks noChangeArrowheads="1"/>
          </p:cNvSpPr>
          <p:nvPr/>
        </p:nvSpPr>
        <p:spPr bwMode="auto">
          <a:xfrm>
            <a:off x="4716463" y="1763713"/>
            <a:ext cx="3522662" cy="400050"/>
          </a:xfrm>
          <a:prstGeom prst="rect">
            <a:avLst/>
          </a:prstGeom>
          <a:noFill/>
          <a:ln w="9525">
            <a:noFill/>
            <a:miter lim="800000"/>
            <a:headEnd/>
            <a:tailEnd/>
          </a:ln>
        </p:spPr>
        <p:txBody>
          <a:bodyPr wrap="none">
            <a:spAutoFit/>
          </a:bodyPr>
          <a:lstStyle/>
          <a:p>
            <a:pPr marL="177800" indent="-177800"/>
            <a:r>
              <a:rPr lang="en-US" sz="2000" b="1">
                <a:latin typeface="Calibri" pitchFamily="34" charset="0"/>
              </a:rPr>
              <a:t>30/03/10: pp collisions at 7 TeV</a:t>
            </a:r>
          </a:p>
        </p:txBody>
      </p:sp>
      <p:sp>
        <p:nvSpPr>
          <p:cNvPr id="623630" name="Rectangle 31"/>
          <p:cNvSpPr>
            <a:spLocks noChangeArrowheads="1"/>
          </p:cNvSpPr>
          <p:nvPr/>
        </p:nvSpPr>
        <p:spPr bwMode="auto">
          <a:xfrm>
            <a:off x="1042988" y="2636838"/>
            <a:ext cx="2684462" cy="369887"/>
          </a:xfrm>
          <a:prstGeom prst="rect">
            <a:avLst/>
          </a:prstGeom>
          <a:noFill/>
          <a:ln w="9525">
            <a:noFill/>
            <a:miter lim="800000"/>
            <a:headEnd/>
            <a:tailEnd/>
          </a:ln>
        </p:spPr>
        <p:txBody>
          <a:bodyPr wrap="none">
            <a:spAutoFit/>
          </a:bodyPr>
          <a:lstStyle/>
          <a:p>
            <a:r>
              <a:rPr lang="en-GB">
                <a:solidFill>
                  <a:srgbClr val="C00000"/>
                </a:solidFill>
                <a:latin typeface="Calibri" pitchFamily="34" charset="0"/>
              </a:rPr>
              <a:t>good agreement with CMS</a:t>
            </a:r>
            <a:endParaRPr lang="fr-FR">
              <a:solidFill>
                <a:srgbClr val="C00000"/>
              </a:solidFill>
              <a:latin typeface="Calibri" pitchFamily="34" charset="0"/>
            </a:endParaRPr>
          </a:p>
        </p:txBody>
      </p:sp>
      <p:sp>
        <p:nvSpPr>
          <p:cNvPr id="623631" name="Rectangle 32"/>
          <p:cNvSpPr>
            <a:spLocks noChangeArrowheads="1"/>
          </p:cNvSpPr>
          <p:nvPr/>
        </p:nvSpPr>
        <p:spPr bwMode="auto">
          <a:xfrm>
            <a:off x="4932363" y="5445125"/>
            <a:ext cx="2671762" cy="369888"/>
          </a:xfrm>
          <a:prstGeom prst="rect">
            <a:avLst/>
          </a:prstGeom>
          <a:noFill/>
          <a:ln w="9525">
            <a:noFill/>
            <a:miter lim="800000"/>
            <a:headEnd/>
            <a:tailEnd/>
          </a:ln>
        </p:spPr>
        <p:txBody>
          <a:bodyPr wrap="none">
            <a:spAutoFit/>
          </a:bodyPr>
          <a:lstStyle/>
          <a:p>
            <a:r>
              <a:rPr lang="en-GB">
                <a:solidFill>
                  <a:srgbClr val="C00000"/>
                </a:solidFill>
                <a:latin typeface="Calibri" pitchFamily="34" charset="0"/>
              </a:rPr>
              <a:t>above predictions (~ 20 %)</a:t>
            </a:r>
            <a:endParaRPr lang="fr-FR">
              <a:solidFill>
                <a:srgbClr val="C00000"/>
              </a:solidFill>
              <a:latin typeface="Calibri" pitchFamily="34" charset="0"/>
            </a:endParaRPr>
          </a:p>
        </p:txBody>
      </p:sp>
      <p:sp>
        <p:nvSpPr>
          <p:cNvPr id="623632" name="Rectangle 33"/>
          <p:cNvSpPr>
            <a:spLocks noChangeArrowheads="1"/>
          </p:cNvSpPr>
          <p:nvPr/>
        </p:nvSpPr>
        <p:spPr bwMode="auto">
          <a:xfrm>
            <a:off x="4787900" y="2112963"/>
            <a:ext cx="3097213" cy="307975"/>
          </a:xfrm>
          <a:prstGeom prst="rect">
            <a:avLst/>
          </a:prstGeom>
          <a:noFill/>
          <a:ln w="9525">
            <a:noFill/>
            <a:miter lim="800000"/>
            <a:headEnd/>
            <a:tailEnd/>
          </a:ln>
        </p:spPr>
        <p:txBody>
          <a:bodyPr>
            <a:spAutoFit/>
          </a:bodyPr>
          <a:lstStyle/>
          <a:p>
            <a:r>
              <a:rPr lang="en-GB" sz="1400" b="1">
                <a:solidFill>
                  <a:srgbClr val="C00000"/>
                </a:solidFill>
                <a:latin typeface="Calibri" pitchFamily="34" charset="0"/>
              </a:rPr>
              <a:t>New record</a:t>
            </a:r>
            <a:endParaRPr lang="fr-FR" sz="1400">
              <a:solidFill>
                <a:srgbClr val="C00000"/>
              </a:solidFill>
              <a:latin typeface="Calibri" pitchFamily="34" charset="0"/>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64"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9343AE81-ABDE-453E-80A4-D81C371231FE}" type="slidenum">
              <a:rPr lang="fr-FR">
                <a:solidFill>
                  <a:schemeClr val="tx1"/>
                </a:solidFill>
              </a:rPr>
              <a:pPr fontAlgn="base">
                <a:spcBef>
                  <a:spcPct val="0"/>
                </a:spcBef>
                <a:spcAft>
                  <a:spcPct val="0"/>
                </a:spcAft>
              </a:pPr>
              <a:t>113</a:t>
            </a:fld>
            <a:endParaRPr lang="fr-FR">
              <a:solidFill>
                <a:schemeClr val="tx1"/>
              </a:solidFill>
            </a:endParaRPr>
          </a:p>
        </p:txBody>
      </p:sp>
      <p:pic>
        <p:nvPicPr>
          <p:cNvPr id="706565" name="Picture 2"/>
          <p:cNvPicPr>
            <a:picLocks noChangeAspect="1" noChangeArrowheads="1"/>
          </p:cNvPicPr>
          <p:nvPr/>
        </p:nvPicPr>
        <p:blipFill>
          <a:blip r:embed="rId3"/>
          <a:srcRect/>
          <a:stretch>
            <a:fillRect/>
          </a:stretch>
        </p:blipFill>
        <p:spPr bwMode="auto">
          <a:xfrm>
            <a:off x="250825" y="908050"/>
            <a:ext cx="3829050" cy="5467350"/>
          </a:xfrm>
          <a:prstGeom prst="rect">
            <a:avLst/>
          </a:prstGeom>
          <a:noFill/>
          <a:ln w="9525">
            <a:noFill/>
            <a:miter lim="800000"/>
            <a:headEnd/>
            <a:tailEnd/>
          </a:ln>
        </p:spPr>
      </p:pic>
      <p:sp>
        <p:nvSpPr>
          <p:cNvPr id="6" name="Rectangle 5"/>
          <p:cNvSpPr/>
          <p:nvPr/>
        </p:nvSpPr>
        <p:spPr>
          <a:xfrm>
            <a:off x="0" y="0"/>
            <a:ext cx="666908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pp events at            7 </a:t>
            </a:r>
            <a:r>
              <a:rPr lang="en-US" sz="4000" dirty="0" err="1"/>
              <a:t>TeV</a:t>
            </a:r>
            <a:endParaRPr lang="fr-FR" sz="4000" dirty="0">
              <a:solidFill>
                <a:prstClr val="black"/>
              </a:solidFill>
              <a:ea typeface="+mj-ea"/>
              <a:cs typeface="+mj-cs"/>
            </a:endParaRPr>
          </a:p>
        </p:txBody>
      </p:sp>
      <p:graphicFrame>
        <p:nvGraphicFramePr>
          <p:cNvPr id="706563" name="Object 3"/>
          <p:cNvGraphicFramePr>
            <a:graphicFrameLocks noChangeAspect="1"/>
          </p:cNvGraphicFramePr>
          <p:nvPr/>
        </p:nvGraphicFramePr>
        <p:xfrm>
          <a:off x="4140200" y="103188"/>
          <a:ext cx="1174750" cy="631825"/>
        </p:xfrm>
        <a:graphic>
          <a:graphicData uri="http://schemas.openxmlformats.org/presentationml/2006/ole">
            <p:oleObj spid="_x0000_s706563" name="Équation" r:id="rId4" imgW="495000" imgH="266400" progId="Equation.3">
              <p:embed/>
            </p:oleObj>
          </a:graphicData>
        </a:graphic>
      </p:graphicFrame>
      <p:sp>
        <p:nvSpPr>
          <p:cNvPr id="706567" name="Rectangle 7"/>
          <p:cNvSpPr>
            <a:spLocks noChangeArrowheads="1"/>
          </p:cNvSpPr>
          <p:nvPr/>
        </p:nvSpPr>
        <p:spPr bwMode="auto">
          <a:xfrm>
            <a:off x="4211638" y="765175"/>
            <a:ext cx="4356100" cy="2554288"/>
          </a:xfrm>
          <a:prstGeom prst="rect">
            <a:avLst/>
          </a:prstGeom>
          <a:noFill/>
          <a:ln w="9525">
            <a:noFill/>
            <a:miter lim="800000"/>
            <a:headEnd/>
            <a:tailEnd/>
          </a:ln>
        </p:spPr>
        <p:txBody>
          <a:bodyPr>
            <a:spAutoFit/>
          </a:bodyPr>
          <a:lstStyle/>
          <a:p>
            <a:pPr marL="114300" indent="-114300">
              <a:buFontTx/>
              <a:buChar char="•"/>
            </a:pPr>
            <a:r>
              <a:rPr lang="en-US">
                <a:latin typeface="Calibri" pitchFamily="34" charset="0"/>
              </a:rPr>
              <a:t> no dependence on p</a:t>
            </a:r>
            <a:r>
              <a:rPr lang="en-US" baseline="-25000">
                <a:latin typeface="Calibri" pitchFamily="34" charset="0"/>
              </a:rPr>
              <a:t>T</a:t>
            </a:r>
            <a:r>
              <a:rPr lang="en-US">
                <a:latin typeface="Calibri" pitchFamily="34" charset="0"/>
              </a:rPr>
              <a:t> </a:t>
            </a:r>
          </a:p>
          <a:p>
            <a:pPr marL="114300" indent="-114300">
              <a:buFontTx/>
              <a:buChar char="•"/>
            </a:pPr>
            <a:endParaRPr lang="en-US">
              <a:latin typeface="Calibri" pitchFamily="34" charset="0"/>
            </a:endParaRPr>
          </a:p>
          <a:p>
            <a:pPr marL="114300" indent="-114300">
              <a:buFontTx/>
              <a:buChar char="•"/>
            </a:pPr>
            <a:r>
              <a:rPr lang="en-US">
                <a:latin typeface="Calibri" pitchFamily="34" charset="0"/>
              </a:rPr>
              <a:t> small excess of baryons over antibaryons (asymmetry of ~1.9%) at 900 GeV</a:t>
            </a:r>
          </a:p>
          <a:p>
            <a:pPr marL="114300" indent="-114300"/>
            <a:endParaRPr lang="en-US">
              <a:latin typeface="Calibri" pitchFamily="34" charset="0"/>
            </a:endParaRPr>
          </a:p>
          <a:p>
            <a:pPr marL="114300" indent="-114300">
              <a:buFontTx/>
              <a:buChar char="•"/>
            </a:pPr>
            <a:r>
              <a:rPr lang="en-US">
                <a:latin typeface="Calibri" pitchFamily="34" charset="0"/>
              </a:rPr>
              <a:t> ratio consistent with 1 at 7 TeV</a:t>
            </a:r>
          </a:p>
          <a:p>
            <a:pPr marL="114300" indent="-114300">
              <a:buFontTx/>
              <a:buChar char="•"/>
            </a:pPr>
            <a:endParaRPr lang="en-US">
              <a:latin typeface="Calibri" pitchFamily="34" charset="0"/>
            </a:endParaRPr>
          </a:p>
          <a:p>
            <a:pPr marL="114300" indent="-114300">
              <a:buFontTx/>
              <a:buChar char="•"/>
            </a:pPr>
            <a:r>
              <a:rPr lang="en-US">
                <a:latin typeface="Calibri" pitchFamily="34" charset="0"/>
              </a:rPr>
              <a:t> standard Pythia describe the data </a:t>
            </a:r>
          </a:p>
          <a:p>
            <a:pPr marL="114300" indent="-114300"/>
            <a:r>
              <a:rPr lang="en-US" sz="1600">
                <a:latin typeface="Calibri" pitchFamily="34" charset="0"/>
              </a:rPr>
              <a:t>  (correct baryon number transport model)</a:t>
            </a:r>
            <a:endParaRPr lang="en-US">
              <a:latin typeface="Calibri" pitchFamily="34" charset="0"/>
            </a:endParaRPr>
          </a:p>
        </p:txBody>
      </p:sp>
      <p:pic>
        <p:nvPicPr>
          <p:cNvPr id="706568" name="Picture 5"/>
          <p:cNvPicPr>
            <a:picLocks noChangeAspect="1" noChangeArrowheads="1"/>
          </p:cNvPicPr>
          <p:nvPr/>
        </p:nvPicPr>
        <p:blipFill>
          <a:blip r:embed="rId5"/>
          <a:srcRect/>
          <a:stretch>
            <a:fillRect/>
          </a:stretch>
        </p:blipFill>
        <p:spPr bwMode="auto">
          <a:xfrm>
            <a:off x="4356100" y="3573463"/>
            <a:ext cx="3671888" cy="3063875"/>
          </a:xfrm>
          <a:prstGeom prst="rect">
            <a:avLst/>
          </a:prstGeom>
          <a:noFill/>
          <a:ln w="9525" algn="ctr">
            <a:noFill/>
            <a:miter lim="800000"/>
            <a:headEnd/>
            <a:tailEnd/>
          </a:ln>
        </p:spPr>
      </p:pic>
      <p:sp>
        <p:nvSpPr>
          <p:cNvPr id="706569" name="Rectangle 11"/>
          <p:cNvSpPr>
            <a:spLocks noChangeArrowheads="1"/>
          </p:cNvSpPr>
          <p:nvPr/>
        </p:nvSpPr>
        <p:spPr bwMode="auto">
          <a:xfrm>
            <a:off x="827088" y="836613"/>
            <a:ext cx="2660650" cy="307975"/>
          </a:xfrm>
          <a:prstGeom prst="rect">
            <a:avLst/>
          </a:prstGeom>
          <a:noFill/>
          <a:ln w="9525">
            <a:noFill/>
            <a:miter lim="800000"/>
            <a:headEnd/>
            <a:tailEnd/>
          </a:ln>
        </p:spPr>
        <p:txBody>
          <a:bodyPr wrap="none">
            <a:spAutoFit/>
          </a:bodyPr>
          <a:lstStyle/>
          <a:p>
            <a:r>
              <a:rPr lang="en-US" sz="1400" b="1">
                <a:latin typeface="Calibri" pitchFamily="34" charset="0"/>
              </a:rPr>
              <a:t>arXiv:1006.5432, accepted by PRL</a:t>
            </a:r>
            <a:endParaRPr lang="fr-FR" sz="1400" b="1">
              <a:latin typeface="Calibri" pitchFamily="34" charset="0"/>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3297" name="Espace réservé du numéro de diapositive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F85E770-7E86-41BB-8ADF-45C4C3020170}" type="slidenum">
              <a:rPr lang="fr-FR">
                <a:solidFill>
                  <a:schemeClr val="tx1"/>
                </a:solidFill>
              </a:rPr>
              <a:pPr fontAlgn="base">
                <a:spcBef>
                  <a:spcPct val="0"/>
                </a:spcBef>
                <a:spcAft>
                  <a:spcPct val="0"/>
                </a:spcAft>
              </a:pPr>
              <a:t>114</a:t>
            </a:fld>
            <a:endParaRPr lang="fr-FR">
              <a:solidFill>
                <a:schemeClr val="tx1"/>
              </a:solidFill>
            </a:endParaRPr>
          </a:p>
        </p:txBody>
      </p:sp>
      <p:pic>
        <p:nvPicPr>
          <p:cNvPr id="823298" name="Picture 5" descr="JPsiCandidate"/>
          <p:cNvPicPr>
            <a:picLocks noChangeAspect="1" noChangeArrowheads="1"/>
          </p:cNvPicPr>
          <p:nvPr/>
        </p:nvPicPr>
        <p:blipFill>
          <a:blip r:embed="rId2"/>
          <a:srcRect/>
          <a:stretch>
            <a:fillRect/>
          </a:stretch>
        </p:blipFill>
        <p:spPr bwMode="auto">
          <a:xfrm>
            <a:off x="971550" y="0"/>
            <a:ext cx="7258050" cy="5343525"/>
          </a:xfrm>
          <a:prstGeom prst="rect">
            <a:avLst/>
          </a:prstGeom>
          <a:noFill/>
          <a:ln w="9525">
            <a:noFill/>
            <a:miter lim="800000"/>
            <a:headEnd/>
            <a:tailEnd/>
          </a:ln>
        </p:spPr>
      </p:pic>
      <p:sp>
        <p:nvSpPr>
          <p:cNvPr id="7" name="Rectangle 6"/>
          <p:cNvSpPr/>
          <p:nvPr/>
        </p:nvSpPr>
        <p:spPr>
          <a:xfrm>
            <a:off x="0" y="0"/>
            <a:ext cx="45942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J/</a:t>
            </a:r>
            <a:r>
              <a:rPr lang="en-US" sz="4000" dirty="0">
                <a:latin typeface="Symbol" pitchFamily="18" charset="2"/>
              </a:rPr>
              <a:t>y</a:t>
            </a:r>
            <a:r>
              <a:rPr lang="en-US" sz="4000" dirty="0"/>
              <a:t> candidate</a:t>
            </a:r>
            <a:endParaRPr lang="fr-FR" sz="4000" dirty="0">
              <a:solidFill>
                <a:prstClr val="black"/>
              </a:solidFill>
              <a:ea typeface="+mj-ea"/>
              <a:cs typeface="+mj-cs"/>
            </a:endParaRPr>
          </a:p>
        </p:txBody>
      </p:sp>
      <p:pic>
        <p:nvPicPr>
          <p:cNvPr id="823300" name="Picture 2" descr="PWG3-MUON-002-100603.gif"/>
          <p:cNvPicPr>
            <a:picLocks noChangeAspect="1" noChangeArrowheads="1"/>
          </p:cNvPicPr>
          <p:nvPr/>
        </p:nvPicPr>
        <p:blipFill>
          <a:blip r:embed="rId3"/>
          <a:srcRect/>
          <a:stretch>
            <a:fillRect/>
          </a:stretch>
        </p:blipFill>
        <p:spPr bwMode="auto">
          <a:xfrm>
            <a:off x="0" y="4076700"/>
            <a:ext cx="3810000" cy="2581275"/>
          </a:xfrm>
          <a:prstGeom prst="rect">
            <a:avLst/>
          </a:prstGeom>
          <a:noFill/>
          <a:ln w="9525">
            <a:noFill/>
            <a:miter lim="800000"/>
            <a:headEnd/>
            <a:tailEnd/>
          </a:ln>
        </p:spPr>
      </p:pic>
      <p:pic>
        <p:nvPicPr>
          <p:cNvPr id="823301" name="Picture 4"/>
          <p:cNvPicPr>
            <a:picLocks noChangeAspect="1" noChangeArrowheads="1"/>
          </p:cNvPicPr>
          <p:nvPr/>
        </p:nvPicPr>
        <p:blipFill>
          <a:blip r:embed="rId4"/>
          <a:srcRect t="8008" r="8147"/>
          <a:stretch>
            <a:fillRect/>
          </a:stretch>
        </p:blipFill>
        <p:spPr bwMode="auto">
          <a:xfrm>
            <a:off x="5076825" y="4095750"/>
            <a:ext cx="4067175" cy="2762250"/>
          </a:xfrm>
          <a:prstGeom prst="rect">
            <a:avLst/>
          </a:prstGeom>
          <a:noFill/>
          <a:ln w="9525">
            <a:noFill/>
            <a:miter lim="800000"/>
            <a:headEnd/>
            <a:tailEnd/>
          </a:ln>
        </p:spPr>
      </p:pic>
      <p:sp>
        <p:nvSpPr>
          <p:cNvPr id="823302" name="Rectangle 8"/>
          <p:cNvSpPr>
            <a:spLocks noChangeArrowheads="1"/>
          </p:cNvSpPr>
          <p:nvPr/>
        </p:nvSpPr>
        <p:spPr bwMode="auto">
          <a:xfrm>
            <a:off x="611188" y="4365625"/>
            <a:ext cx="2151062" cy="307975"/>
          </a:xfrm>
          <a:prstGeom prst="rect">
            <a:avLst/>
          </a:prstGeom>
          <a:noFill/>
          <a:ln w="9525">
            <a:noFill/>
            <a:miter lim="800000"/>
            <a:headEnd/>
            <a:tailEnd/>
          </a:ln>
        </p:spPr>
        <p:txBody>
          <a:bodyPr wrap="none">
            <a:spAutoFit/>
          </a:bodyPr>
          <a:lstStyle/>
          <a:p>
            <a:pPr>
              <a:spcBef>
                <a:spcPct val="50000"/>
              </a:spcBef>
            </a:pPr>
            <a:r>
              <a:rPr lang="it-IT" sz="1400" b="1">
                <a:latin typeface="Calibri" pitchFamily="34" charset="0"/>
              </a:rPr>
              <a:t>J/</a:t>
            </a:r>
            <a:r>
              <a:rPr lang="it-IT" sz="1400" b="1">
                <a:latin typeface="Symbol" pitchFamily="18" charset="2"/>
              </a:rPr>
              <a:t>Y</a:t>
            </a:r>
            <a:r>
              <a:rPr lang="it-IT" sz="1400" b="1">
                <a:latin typeface="Calibri" pitchFamily="34" charset="0"/>
              </a:rPr>
              <a:t> →</a:t>
            </a:r>
            <a:r>
              <a:rPr lang="it-IT" sz="1400" b="1">
                <a:latin typeface="Symbol" pitchFamily="18" charset="2"/>
              </a:rPr>
              <a:t>m</a:t>
            </a:r>
            <a:r>
              <a:rPr lang="it-IT" sz="1400" b="1" baseline="30000">
                <a:latin typeface="Calibri" pitchFamily="34" charset="0"/>
              </a:rPr>
              <a:t>+</a:t>
            </a:r>
            <a:r>
              <a:rPr lang="it-IT" sz="1400" b="1">
                <a:latin typeface="Calibri" pitchFamily="34" charset="0"/>
              </a:rPr>
              <a:t> </a:t>
            </a:r>
            <a:r>
              <a:rPr lang="it-IT" sz="1400" b="1">
                <a:latin typeface="Symbol" pitchFamily="18" charset="2"/>
              </a:rPr>
              <a:t>m</a:t>
            </a:r>
            <a:r>
              <a:rPr lang="it-IT" sz="1400" b="1" baseline="30000">
                <a:latin typeface="Calibri" pitchFamily="34" charset="0"/>
              </a:rPr>
              <a:t>- </a:t>
            </a:r>
            <a:r>
              <a:rPr lang="it-IT" sz="1400" b="1">
                <a:latin typeface="Calibri" pitchFamily="34" charset="0"/>
              </a:rPr>
              <a:t>   (-4 &lt; </a:t>
            </a:r>
            <a:r>
              <a:rPr lang="it-IT" sz="1400" b="1">
                <a:latin typeface="Symbol" pitchFamily="18" charset="2"/>
              </a:rPr>
              <a:t>h</a:t>
            </a:r>
            <a:r>
              <a:rPr lang="it-IT" sz="1400" b="1">
                <a:latin typeface="Calibri" pitchFamily="34" charset="0"/>
              </a:rPr>
              <a:t> &lt; -2.5)</a:t>
            </a:r>
          </a:p>
        </p:txBody>
      </p:sp>
      <p:sp>
        <p:nvSpPr>
          <p:cNvPr id="823303" name="Rectangle 9"/>
          <p:cNvSpPr>
            <a:spLocks noChangeArrowheads="1"/>
          </p:cNvSpPr>
          <p:nvPr/>
        </p:nvSpPr>
        <p:spPr bwMode="auto">
          <a:xfrm>
            <a:off x="7092950" y="4149725"/>
            <a:ext cx="1870075" cy="306388"/>
          </a:xfrm>
          <a:prstGeom prst="rect">
            <a:avLst/>
          </a:prstGeom>
          <a:noFill/>
          <a:ln w="9525">
            <a:noFill/>
            <a:miter lim="800000"/>
            <a:headEnd/>
            <a:tailEnd/>
          </a:ln>
        </p:spPr>
        <p:txBody>
          <a:bodyPr wrap="none">
            <a:spAutoFit/>
          </a:bodyPr>
          <a:lstStyle/>
          <a:p>
            <a:pPr>
              <a:spcBef>
                <a:spcPct val="50000"/>
              </a:spcBef>
            </a:pPr>
            <a:r>
              <a:rPr lang="it-IT" sz="1400" b="1">
                <a:latin typeface="Calibri" pitchFamily="34" charset="0"/>
              </a:rPr>
              <a:t>J/</a:t>
            </a:r>
            <a:r>
              <a:rPr lang="it-IT" sz="1400" b="1">
                <a:latin typeface="Symbol" pitchFamily="18" charset="2"/>
              </a:rPr>
              <a:t>Y</a:t>
            </a:r>
            <a:r>
              <a:rPr lang="it-IT" sz="1400" b="1">
                <a:latin typeface="Calibri" pitchFamily="34" charset="0"/>
              </a:rPr>
              <a:t> →e</a:t>
            </a:r>
            <a:r>
              <a:rPr lang="it-IT" sz="1400" b="1" baseline="30000">
                <a:latin typeface="Calibri" pitchFamily="34" charset="0"/>
              </a:rPr>
              <a:t>+</a:t>
            </a:r>
            <a:r>
              <a:rPr lang="it-IT" sz="1400" b="1">
                <a:latin typeface="Calibri" pitchFamily="34" charset="0"/>
              </a:rPr>
              <a:t> e</a:t>
            </a:r>
            <a:r>
              <a:rPr lang="it-IT" sz="1400" b="1" baseline="30000">
                <a:latin typeface="Calibri" pitchFamily="34" charset="0"/>
              </a:rPr>
              <a:t>- </a:t>
            </a:r>
            <a:r>
              <a:rPr lang="it-IT" sz="1400" b="1">
                <a:latin typeface="Calibri" pitchFamily="34" charset="0"/>
              </a:rPr>
              <a:t>   (|</a:t>
            </a:r>
            <a:r>
              <a:rPr lang="it-IT" sz="1400" b="1">
                <a:latin typeface="Symbol" pitchFamily="18" charset="2"/>
              </a:rPr>
              <a:t>h|</a:t>
            </a:r>
            <a:r>
              <a:rPr lang="it-IT" sz="1400" b="1">
                <a:latin typeface="Calibri" pitchFamily="34" charset="0"/>
              </a:rPr>
              <a:t> &lt; 0.9)</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5094B229-0F61-45C4-802E-A4026DDCC94C}" type="slidenum">
              <a:rPr lang="fr-FR"/>
              <a:pPr>
                <a:defRPr/>
              </a:pPr>
              <a:t>115</a:t>
            </a:fld>
            <a:endParaRPr lang="fr-FR"/>
          </a:p>
        </p:txBody>
      </p:sp>
      <p:pic>
        <p:nvPicPr>
          <p:cNvPr id="649219" name="Picture 2"/>
          <p:cNvPicPr>
            <a:picLocks noChangeAspect="1" noChangeArrowheads="1"/>
          </p:cNvPicPr>
          <p:nvPr/>
        </p:nvPicPr>
        <p:blipFill>
          <a:blip r:embed="rId3"/>
          <a:srcRect/>
          <a:stretch>
            <a:fillRect/>
          </a:stretch>
        </p:blipFill>
        <p:spPr bwMode="auto">
          <a:xfrm>
            <a:off x="0" y="1557338"/>
            <a:ext cx="4851400" cy="4175125"/>
          </a:xfrm>
          <a:prstGeom prst="rect">
            <a:avLst/>
          </a:prstGeom>
          <a:noFill/>
          <a:ln w="9525">
            <a:noFill/>
            <a:miter lim="800000"/>
            <a:headEnd/>
            <a:tailEnd/>
          </a:ln>
        </p:spPr>
      </p:pic>
      <p:sp>
        <p:nvSpPr>
          <p:cNvPr id="649220" name="Text Box 6"/>
          <p:cNvSpPr txBox="1">
            <a:spLocks noChangeArrowheads="1"/>
          </p:cNvSpPr>
          <p:nvPr/>
        </p:nvSpPr>
        <p:spPr bwMode="auto">
          <a:xfrm>
            <a:off x="539750" y="2492375"/>
            <a:ext cx="3168650" cy="369888"/>
          </a:xfrm>
          <a:prstGeom prst="rect">
            <a:avLst/>
          </a:prstGeom>
          <a:noFill/>
          <a:ln w="19050" algn="ctr">
            <a:solidFill>
              <a:schemeClr val="tx1"/>
            </a:solidFill>
            <a:miter lim="800000"/>
            <a:headEnd/>
            <a:tailEnd/>
          </a:ln>
        </p:spPr>
        <p:txBody>
          <a:bodyPr>
            <a:spAutoFit/>
          </a:bodyPr>
          <a:lstStyle/>
          <a:p>
            <a:pPr algn="ctr" eaLnBrk="0" hangingPunct="0">
              <a:buFont typeface="Wingdings" pitchFamily="2" charset="2"/>
              <a:buNone/>
            </a:pPr>
            <a:r>
              <a:rPr lang="en-US">
                <a:latin typeface="Times New Roman" pitchFamily="18" charset="0"/>
              </a:rPr>
              <a:t>~400 Million MB interactions</a:t>
            </a:r>
          </a:p>
        </p:txBody>
      </p:sp>
      <p:sp>
        <p:nvSpPr>
          <p:cNvPr id="649221" name="Line 7"/>
          <p:cNvSpPr>
            <a:spLocks noChangeShapeType="1"/>
          </p:cNvSpPr>
          <p:nvPr/>
        </p:nvSpPr>
        <p:spPr bwMode="auto">
          <a:xfrm flipV="1">
            <a:off x="3708400" y="2636838"/>
            <a:ext cx="1008063" cy="0"/>
          </a:xfrm>
          <a:prstGeom prst="line">
            <a:avLst/>
          </a:prstGeom>
          <a:noFill/>
          <a:ln w="19050">
            <a:solidFill>
              <a:schemeClr val="tx1"/>
            </a:solidFill>
            <a:round/>
            <a:headEnd/>
            <a:tailEnd type="triangle" w="med" len="med"/>
          </a:ln>
        </p:spPr>
        <p:txBody>
          <a:bodyPr/>
          <a:lstStyle/>
          <a:p>
            <a:endParaRPr lang="fr-FR"/>
          </a:p>
        </p:txBody>
      </p:sp>
      <p:sp>
        <p:nvSpPr>
          <p:cNvPr id="649222" name="Text Box 6"/>
          <p:cNvSpPr txBox="1">
            <a:spLocks noChangeArrowheads="1"/>
          </p:cNvSpPr>
          <p:nvPr/>
        </p:nvSpPr>
        <p:spPr bwMode="auto">
          <a:xfrm>
            <a:off x="539750" y="3068638"/>
            <a:ext cx="3168650" cy="369887"/>
          </a:xfrm>
          <a:prstGeom prst="rect">
            <a:avLst/>
          </a:prstGeom>
          <a:noFill/>
          <a:ln w="19050" algn="ctr">
            <a:solidFill>
              <a:schemeClr val="tx1"/>
            </a:solidFill>
            <a:miter lim="800000"/>
            <a:headEnd/>
            <a:tailEnd/>
          </a:ln>
        </p:spPr>
        <p:txBody>
          <a:bodyPr>
            <a:spAutoFit/>
          </a:bodyPr>
          <a:lstStyle/>
          <a:p>
            <a:pPr algn="ctr" eaLnBrk="0" hangingPunct="0">
              <a:buFont typeface="Wingdings" pitchFamily="2" charset="2"/>
              <a:buNone/>
            </a:pPr>
            <a:r>
              <a:rPr lang="en-US">
                <a:latin typeface="Times New Roman" pitchFamily="18" charset="0"/>
              </a:rPr>
              <a:t>~17 Million single muon events</a:t>
            </a:r>
          </a:p>
        </p:txBody>
      </p:sp>
      <p:sp>
        <p:nvSpPr>
          <p:cNvPr id="649223" name="Line 7"/>
          <p:cNvSpPr>
            <a:spLocks noChangeShapeType="1"/>
          </p:cNvSpPr>
          <p:nvPr/>
        </p:nvSpPr>
        <p:spPr bwMode="auto">
          <a:xfrm flipV="1">
            <a:off x="3708400" y="3068638"/>
            <a:ext cx="1008063" cy="215900"/>
          </a:xfrm>
          <a:prstGeom prst="line">
            <a:avLst/>
          </a:prstGeom>
          <a:noFill/>
          <a:ln w="19050">
            <a:solidFill>
              <a:schemeClr val="tx1"/>
            </a:solidFill>
            <a:round/>
            <a:headEnd/>
            <a:tailEnd type="triangle" w="med" len="med"/>
          </a:ln>
        </p:spPr>
        <p:txBody>
          <a:bodyPr/>
          <a:lstStyle/>
          <a:p>
            <a:endParaRPr lang="fr-FR"/>
          </a:p>
        </p:txBody>
      </p:sp>
      <p:sp>
        <p:nvSpPr>
          <p:cNvPr id="13" name="Rectangle 12"/>
          <p:cNvSpPr/>
          <p:nvPr/>
        </p:nvSpPr>
        <p:spPr>
          <a:xfrm>
            <a:off x="0" y="0"/>
            <a:ext cx="363061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pp events</a:t>
            </a:r>
            <a:endParaRPr lang="fr-FR" sz="4000" dirty="0">
              <a:solidFill>
                <a:prstClr val="black"/>
              </a:solidFill>
              <a:ea typeface="+mj-ea"/>
              <a:cs typeface="+mj-cs"/>
            </a:endParaRPr>
          </a:p>
        </p:txBody>
      </p:sp>
      <p:graphicFrame>
        <p:nvGraphicFramePr>
          <p:cNvPr id="14" name="Espace réservé du contenu 5"/>
          <p:cNvGraphicFramePr>
            <a:graphicFrameLocks noGrp="1"/>
          </p:cNvGraphicFramePr>
          <p:nvPr>
            <p:ph idx="1"/>
          </p:nvPr>
        </p:nvGraphicFramePr>
        <p:xfrm>
          <a:off x="3708400" y="188913"/>
          <a:ext cx="5184775" cy="1096962"/>
        </p:xfrm>
        <a:graphic>
          <a:graphicData uri="http://schemas.openxmlformats.org/drawingml/2006/table">
            <a:tbl>
              <a:tblPr firstRow="1" bandRow="1">
                <a:tableStyleId>{5C22544A-7EE6-4342-B048-85BDC9FD1C3A}</a:tableStyleId>
              </a:tblPr>
              <a:tblGrid>
                <a:gridCol w="1728192"/>
                <a:gridCol w="1728192"/>
                <a:gridCol w="1728192"/>
              </a:tblGrid>
              <a:tr h="302907">
                <a:tc>
                  <a:txBody>
                    <a:bodyPr/>
                    <a:lstStyle/>
                    <a:p>
                      <a:r>
                        <a:rPr lang="fr-FR" dirty="0" smtClean="0"/>
                        <a:t> pp collisions</a:t>
                      </a:r>
                      <a:endParaRPr lang="fr-FR" dirty="0"/>
                    </a:p>
                  </a:txBody>
                  <a:tcPr/>
                </a:tc>
                <a:tc>
                  <a:txBody>
                    <a:bodyPr/>
                    <a:lstStyle/>
                    <a:p>
                      <a:r>
                        <a:rPr lang="fr-FR" dirty="0" smtClean="0"/>
                        <a:t>LHC design</a:t>
                      </a:r>
                      <a:endParaRPr lang="fr-FR" dirty="0"/>
                    </a:p>
                  </a:txBody>
                  <a:tcPr/>
                </a:tc>
                <a:tc>
                  <a:txBody>
                    <a:bodyPr/>
                    <a:lstStyle/>
                    <a:p>
                      <a:r>
                        <a:rPr lang="fr-FR" dirty="0" smtClean="0"/>
                        <a:t>July 2010</a:t>
                      </a:r>
                      <a:endParaRPr lang="fr-FR" dirty="0"/>
                    </a:p>
                  </a:txBody>
                  <a:tcPr/>
                </a:tc>
              </a:tr>
              <a:tr h="302907">
                <a:tc>
                  <a:txBody>
                    <a:bodyPr/>
                    <a:lstStyle/>
                    <a:p>
                      <a:r>
                        <a:rPr lang="fr-FR" sz="1600" b="1" dirty="0" err="1" smtClean="0"/>
                        <a:t>Energy</a:t>
                      </a:r>
                      <a:r>
                        <a:rPr lang="fr-FR" sz="1600" b="1" baseline="0" dirty="0" smtClean="0"/>
                        <a:t> </a:t>
                      </a:r>
                      <a:endParaRPr lang="fr-FR" sz="1600" b="1" dirty="0"/>
                    </a:p>
                  </a:txBody>
                  <a:tcPr/>
                </a:tc>
                <a:tc>
                  <a:txBody>
                    <a:bodyPr/>
                    <a:lstStyle/>
                    <a:p>
                      <a:r>
                        <a:rPr lang="fr-FR" dirty="0" smtClean="0"/>
                        <a:t>14 </a:t>
                      </a:r>
                      <a:r>
                        <a:rPr lang="fr-FR" dirty="0" err="1" smtClean="0"/>
                        <a:t>TeV</a:t>
                      </a:r>
                      <a:endParaRPr lang="fr-FR" dirty="0"/>
                    </a:p>
                  </a:txBody>
                  <a:tcPr/>
                </a:tc>
                <a:tc>
                  <a:txBody>
                    <a:bodyPr/>
                    <a:lstStyle/>
                    <a:p>
                      <a:r>
                        <a:rPr lang="fr-FR" dirty="0" smtClean="0"/>
                        <a:t>7 </a:t>
                      </a:r>
                      <a:r>
                        <a:rPr lang="fr-FR" dirty="0" err="1" smtClean="0"/>
                        <a:t>TeV</a:t>
                      </a:r>
                      <a:endParaRPr lang="fr-FR" dirty="0"/>
                    </a:p>
                  </a:txBody>
                  <a:tcPr/>
                </a:tc>
              </a:tr>
              <a:tr h="302907">
                <a:tc>
                  <a:txBody>
                    <a:bodyPr/>
                    <a:lstStyle/>
                    <a:p>
                      <a:r>
                        <a:rPr lang="fr-FR" sz="1600" b="1" dirty="0" err="1" smtClean="0"/>
                        <a:t>Luminosity</a:t>
                      </a:r>
                      <a:endParaRPr lang="fr-FR" sz="1600" b="1" dirty="0"/>
                    </a:p>
                  </a:txBody>
                  <a:tcPr/>
                </a:tc>
                <a:tc>
                  <a:txBody>
                    <a:bodyPr/>
                    <a:lstStyle/>
                    <a:p>
                      <a:r>
                        <a:rPr lang="fr-FR" dirty="0" smtClean="0"/>
                        <a:t>10</a:t>
                      </a:r>
                      <a:r>
                        <a:rPr lang="fr-FR" baseline="30000" dirty="0" smtClean="0"/>
                        <a:t>34</a:t>
                      </a:r>
                      <a:endParaRPr lang="fr-FR" baseline="30000" dirty="0"/>
                    </a:p>
                  </a:txBody>
                  <a:tcPr/>
                </a:tc>
                <a:tc>
                  <a:txBody>
                    <a:bodyPr/>
                    <a:lstStyle/>
                    <a:p>
                      <a:r>
                        <a:rPr lang="fr-FR" dirty="0" smtClean="0"/>
                        <a:t>2.6 10</a:t>
                      </a:r>
                      <a:r>
                        <a:rPr lang="fr-FR" baseline="30000" dirty="0" smtClean="0"/>
                        <a:t>30</a:t>
                      </a:r>
                      <a:endParaRPr lang="fr-FR" baseline="30000" dirty="0"/>
                    </a:p>
                  </a:txBody>
                  <a:tcPr/>
                </a:tc>
              </a:tr>
            </a:tbl>
          </a:graphicData>
        </a:graphic>
      </p:graphicFrame>
      <p:graphicFrame>
        <p:nvGraphicFramePr>
          <p:cNvPr id="649217" name="Object 1"/>
          <p:cNvGraphicFramePr>
            <a:graphicFrameLocks noChangeAspect="1"/>
          </p:cNvGraphicFramePr>
          <p:nvPr/>
        </p:nvGraphicFramePr>
        <p:xfrm>
          <a:off x="4572000" y="520700"/>
          <a:ext cx="661988" cy="403225"/>
        </p:xfrm>
        <a:graphic>
          <a:graphicData uri="http://schemas.openxmlformats.org/presentationml/2006/ole">
            <p:oleObj spid="_x0000_s649217" name="Équation" r:id="rId4" imgW="380880" imgH="266400" progId="Equation.3">
              <p:embed/>
            </p:oleObj>
          </a:graphicData>
        </a:graphic>
      </p:graphicFrame>
      <p:cxnSp>
        <p:nvCxnSpPr>
          <p:cNvPr id="17" name="Connecteur droit avec flèche 16"/>
          <p:cNvCxnSpPr/>
          <p:nvPr/>
        </p:nvCxnSpPr>
        <p:spPr>
          <a:xfrm>
            <a:off x="539750" y="5516563"/>
            <a:ext cx="3887788" cy="15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49244" name="ZoneTexte 17"/>
          <p:cNvSpPr txBox="1">
            <a:spLocks noChangeArrowheads="1"/>
          </p:cNvSpPr>
          <p:nvPr/>
        </p:nvSpPr>
        <p:spPr bwMode="auto">
          <a:xfrm>
            <a:off x="1908175" y="5516563"/>
            <a:ext cx="579438" cy="307975"/>
          </a:xfrm>
          <a:prstGeom prst="rect">
            <a:avLst/>
          </a:prstGeom>
          <a:noFill/>
          <a:ln w="9525">
            <a:noFill/>
            <a:miter lim="800000"/>
            <a:headEnd/>
            <a:tailEnd/>
          </a:ln>
        </p:spPr>
        <p:txBody>
          <a:bodyPr wrap="none">
            <a:spAutoFit/>
          </a:bodyPr>
          <a:lstStyle/>
          <a:p>
            <a:r>
              <a:rPr lang="fr-FR" sz="1400" b="1">
                <a:latin typeface="Calibri" pitchFamily="34" charset="0"/>
              </a:rPr>
              <a:t>7 TeV</a:t>
            </a:r>
          </a:p>
        </p:txBody>
      </p:sp>
      <p:pic>
        <p:nvPicPr>
          <p:cNvPr id="649245" name="Picture 39" descr="offline"/>
          <p:cNvPicPr>
            <a:picLocks noChangeAspect="1" noChangeArrowheads="1"/>
          </p:cNvPicPr>
          <p:nvPr/>
        </p:nvPicPr>
        <p:blipFill>
          <a:blip r:embed="rId5"/>
          <a:srcRect/>
          <a:stretch>
            <a:fillRect/>
          </a:stretch>
        </p:blipFill>
        <p:spPr bwMode="auto">
          <a:xfrm>
            <a:off x="4886325" y="4221163"/>
            <a:ext cx="4257675" cy="2420937"/>
          </a:xfrm>
          <a:prstGeom prst="rect">
            <a:avLst/>
          </a:prstGeom>
          <a:noFill/>
          <a:ln w="9525">
            <a:noFill/>
            <a:miter lim="800000"/>
            <a:headEnd/>
            <a:tailEnd/>
          </a:ln>
        </p:spPr>
      </p:pic>
      <p:pic>
        <p:nvPicPr>
          <p:cNvPr id="649246" name="Picture 2" descr="C:\Users\Santoro\Desktop\PlotRuntime_23_05_2010.PNG"/>
          <p:cNvPicPr>
            <a:picLocks noChangeAspect="1" noChangeArrowheads="1"/>
          </p:cNvPicPr>
          <p:nvPr/>
        </p:nvPicPr>
        <p:blipFill>
          <a:blip r:embed="rId6"/>
          <a:srcRect l="7547" t="5373" r="2831" b="8681"/>
          <a:stretch>
            <a:fillRect/>
          </a:stretch>
        </p:blipFill>
        <p:spPr bwMode="auto">
          <a:xfrm>
            <a:off x="5003800" y="1484313"/>
            <a:ext cx="3979863" cy="2681287"/>
          </a:xfrm>
          <a:prstGeom prst="rect">
            <a:avLst/>
          </a:prstGeom>
          <a:noFill/>
          <a:ln w="9525">
            <a:noFill/>
            <a:miter lim="800000"/>
            <a:headEnd/>
            <a:tailEnd/>
          </a:ln>
        </p:spPr>
      </p:pic>
      <p:sp>
        <p:nvSpPr>
          <p:cNvPr id="20" name="Text Box 47"/>
          <p:cNvSpPr txBox="1">
            <a:spLocks noChangeArrowheads="1"/>
          </p:cNvSpPr>
          <p:nvPr/>
        </p:nvSpPr>
        <p:spPr bwMode="auto">
          <a:xfrm>
            <a:off x="5364163" y="4292600"/>
            <a:ext cx="1878012" cy="309563"/>
          </a:xfrm>
          <a:prstGeom prst="rect">
            <a:avLst/>
          </a:prstGeom>
          <a:noFill/>
          <a:ln w="9525" algn="ctr">
            <a:noFill/>
            <a:miter lim="800000"/>
            <a:headEnd/>
            <a:tailEnd/>
          </a:ln>
        </p:spPr>
        <p:txBody>
          <a:bodyPr wrap="none" lIns="92075" tIns="46038" rIns="92075" bIns="46038">
            <a:spAutoFit/>
          </a:bodyPr>
          <a:lstStyle/>
          <a:p>
            <a:r>
              <a:rPr lang="en-US" sz="1400" b="1">
                <a:latin typeface="Calibri" pitchFamily="34" charset="0"/>
              </a:rPr>
              <a:t> Data volume recorded</a:t>
            </a:r>
            <a:endParaRPr lang="en-US" sz="1400" b="1">
              <a:latin typeface="Symbol" pitchFamily="18" charset="2"/>
            </a:endParaRPr>
          </a:p>
        </p:txBody>
      </p:sp>
      <p:sp>
        <p:nvSpPr>
          <p:cNvPr id="21" name="Text Box 47"/>
          <p:cNvSpPr txBox="1">
            <a:spLocks noChangeArrowheads="1"/>
          </p:cNvSpPr>
          <p:nvPr/>
        </p:nvSpPr>
        <p:spPr bwMode="auto">
          <a:xfrm>
            <a:off x="6516688" y="3500438"/>
            <a:ext cx="1828800" cy="309562"/>
          </a:xfrm>
          <a:prstGeom prst="rect">
            <a:avLst/>
          </a:prstGeom>
          <a:noFill/>
          <a:ln w="9525" algn="ctr">
            <a:noFill/>
            <a:miter lim="800000"/>
            <a:headEnd/>
            <a:tailEnd/>
          </a:ln>
        </p:spPr>
        <p:txBody>
          <a:bodyPr wrap="none" lIns="92075" tIns="46038" rIns="92075" bIns="46038">
            <a:spAutoFit/>
          </a:bodyPr>
          <a:lstStyle/>
          <a:p>
            <a:r>
              <a:rPr lang="en-US" sz="1400" b="1">
                <a:latin typeface="Calibri" pitchFamily="34" charset="0"/>
              </a:rPr>
              <a:t> Data taking efficiency</a:t>
            </a:r>
            <a:endParaRPr lang="en-US" sz="1400" b="1">
              <a:latin typeface="Symbol" pitchFamily="18" charset="2"/>
            </a:endParaRPr>
          </a:p>
        </p:txBody>
      </p:sp>
      <p:sp>
        <p:nvSpPr>
          <p:cNvPr id="649249" name="Espace réservé du numéro de diapositive 3"/>
          <p:cNvSpPr txBox="1">
            <a:spLocks/>
          </p:cNvSpPr>
          <p:nvPr/>
        </p:nvSpPr>
        <p:spPr bwMode="auto">
          <a:xfrm>
            <a:off x="7010400" y="6492875"/>
            <a:ext cx="2133600" cy="365125"/>
          </a:xfrm>
          <a:prstGeom prst="rect">
            <a:avLst/>
          </a:prstGeom>
          <a:noFill/>
          <a:ln w="9525">
            <a:noFill/>
            <a:miter lim="800000"/>
            <a:headEnd/>
            <a:tailEnd/>
          </a:ln>
        </p:spPr>
        <p:txBody>
          <a:bodyPr anchor="ctr"/>
          <a:lstStyle/>
          <a:p>
            <a:pPr algn="r"/>
            <a:fld id="{E8D19DA1-05D2-4531-852D-234C956848E7}" type="slidenum">
              <a:rPr lang="fr-FR" sz="1200">
                <a:latin typeface="Calibri" pitchFamily="34" charset="0"/>
              </a:rPr>
              <a:pPr algn="r"/>
              <a:t>115</a:t>
            </a:fld>
            <a:endParaRPr lang="fr-FR" sz="1200">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345"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CBAB8194-5CB4-4A56-93CB-1B77D630E5D8}" type="slidenum">
              <a:rPr lang="fr-FR">
                <a:solidFill>
                  <a:schemeClr val="tx1"/>
                </a:solidFill>
              </a:rPr>
              <a:pPr fontAlgn="base">
                <a:spcBef>
                  <a:spcPct val="0"/>
                </a:spcBef>
                <a:spcAft>
                  <a:spcPct val="0"/>
                </a:spcAft>
              </a:pPr>
              <a:t>116</a:t>
            </a:fld>
            <a:endParaRPr lang="fr-FR">
              <a:solidFill>
                <a:schemeClr val="tx1"/>
              </a:solidFill>
            </a:endParaRPr>
          </a:p>
        </p:txBody>
      </p:sp>
      <p:pic>
        <p:nvPicPr>
          <p:cNvPr id="825346" name="Picture 3"/>
          <p:cNvPicPr>
            <a:picLocks noChangeAspect="1" noChangeArrowheads="1"/>
          </p:cNvPicPr>
          <p:nvPr/>
        </p:nvPicPr>
        <p:blipFill>
          <a:blip r:embed="rId2"/>
          <a:srcRect/>
          <a:stretch>
            <a:fillRect/>
          </a:stretch>
        </p:blipFill>
        <p:spPr bwMode="auto">
          <a:xfrm>
            <a:off x="314325" y="4286250"/>
            <a:ext cx="7815263" cy="2382838"/>
          </a:xfrm>
          <a:prstGeom prst="rect">
            <a:avLst/>
          </a:prstGeom>
          <a:noFill/>
          <a:ln w="9525">
            <a:noFill/>
            <a:miter lim="800000"/>
            <a:headEnd/>
            <a:tailEnd/>
          </a:ln>
        </p:spPr>
      </p:pic>
      <p:pic>
        <p:nvPicPr>
          <p:cNvPr id="825347" name="Picture 4"/>
          <p:cNvPicPr>
            <a:picLocks noChangeAspect="1" noChangeArrowheads="1"/>
          </p:cNvPicPr>
          <p:nvPr/>
        </p:nvPicPr>
        <p:blipFill>
          <a:blip r:embed="rId3"/>
          <a:srcRect/>
          <a:stretch>
            <a:fillRect/>
          </a:stretch>
        </p:blipFill>
        <p:spPr bwMode="auto">
          <a:xfrm>
            <a:off x="1042988" y="4311650"/>
            <a:ext cx="2514600" cy="306388"/>
          </a:xfrm>
          <a:prstGeom prst="rect">
            <a:avLst/>
          </a:prstGeom>
          <a:noFill/>
          <a:ln w="9525">
            <a:noFill/>
            <a:miter lim="800000"/>
            <a:headEnd/>
            <a:tailEnd/>
          </a:ln>
        </p:spPr>
      </p:pic>
      <p:sp>
        <p:nvSpPr>
          <p:cNvPr id="8" name="Rectangle 7"/>
          <p:cNvSpPr/>
          <p:nvPr/>
        </p:nvSpPr>
        <p:spPr>
          <a:xfrm>
            <a:off x="0" y="0"/>
            <a:ext cx="657066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LHC running plan for heavy ion</a:t>
            </a:r>
            <a:endParaRPr lang="fr-FR" sz="4000" dirty="0">
              <a:solidFill>
                <a:prstClr val="black"/>
              </a:solidFill>
              <a:ea typeface="+mj-ea"/>
              <a:cs typeface="+mj-cs"/>
            </a:endParaRPr>
          </a:p>
        </p:txBody>
      </p:sp>
      <p:sp>
        <p:nvSpPr>
          <p:cNvPr id="825349" name="Rectangle 8"/>
          <p:cNvSpPr>
            <a:spLocks noChangeArrowheads="1"/>
          </p:cNvSpPr>
          <p:nvPr/>
        </p:nvSpPr>
        <p:spPr bwMode="auto">
          <a:xfrm>
            <a:off x="-71438" y="1522413"/>
            <a:ext cx="5291138" cy="2554287"/>
          </a:xfrm>
          <a:prstGeom prst="rect">
            <a:avLst/>
          </a:prstGeom>
          <a:noFill/>
          <a:ln w="9525">
            <a:noFill/>
            <a:miter lim="800000"/>
            <a:headEnd/>
            <a:tailEnd/>
          </a:ln>
        </p:spPr>
        <p:txBody>
          <a:bodyPr>
            <a:spAutoFit/>
          </a:bodyPr>
          <a:lstStyle/>
          <a:p>
            <a:r>
              <a:rPr lang="fr-FR" sz="2000" b="1">
                <a:latin typeface="Calibri" pitchFamily="34" charset="0"/>
              </a:rPr>
              <a:t>Planning for heavy ion (1 month per year):</a:t>
            </a:r>
          </a:p>
          <a:p>
            <a:r>
              <a:rPr lang="fr-FR" sz="2000">
                <a:latin typeface="Calibri" pitchFamily="34" charset="0"/>
              </a:rPr>
              <a:t>    </a:t>
            </a:r>
            <a:r>
              <a:rPr lang="fr-FR" sz="2000">
                <a:solidFill>
                  <a:srgbClr val="C00000"/>
                </a:solidFill>
                <a:latin typeface="Calibri" pitchFamily="34" charset="0"/>
              </a:rPr>
              <a:t>First 5 years </a:t>
            </a:r>
            <a:r>
              <a:rPr lang="fr-FR" sz="2000">
                <a:latin typeface="Calibri" pitchFamily="34" charset="0"/>
              </a:rPr>
              <a:t>: </a:t>
            </a:r>
          </a:p>
          <a:p>
            <a:r>
              <a:rPr lang="fr-FR" sz="2000">
                <a:latin typeface="Calibri" pitchFamily="34" charset="0"/>
              </a:rPr>
              <a:t>        1 month Pb-Pb at low luminosity</a:t>
            </a:r>
          </a:p>
          <a:p>
            <a:r>
              <a:rPr lang="fr-FR" sz="2000">
                <a:latin typeface="Calibri" pitchFamily="34" charset="0"/>
              </a:rPr>
              <a:t>        2 month Pb-Pb at nominal luminosity</a:t>
            </a:r>
          </a:p>
          <a:p>
            <a:r>
              <a:rPr lang="fr-FR" sz="2000">
                <a:latin typeface="Calibri" pitchFamily="34" charset="0"/>
              </a:rPr>
              <a:t>        1 month p-Pb</a:t>
            </a:r>
          </a:p>
          <a:p>
            <a:r>
              <a:rPr lang="fr-FR" sz="2000">
                <a:latin typeface="Calibri" pitchFamily="34" charset="0"/>
              </a:rPr>
              <a:t>        1 month with lighter ions</a:t>
            </a:r>
            <a:br>
              <a:rPr lang="fr-FR" sz="2000">
                <a:latin typeface="Calibri" pitchFamily="34" charset="0"/>
              </a:rPr>
            </a:br>
            <a:r>
              <a:rPr lang="fr-FR" sz="2000">
                <a:solidFill>
                  <a:srgbClr val="C00000"/>
                </a:solidFill>
                <a:latin typeface="Calibri" pitchFamily="34" charset="0"/>
              </a:rPr>
              <a:t>  Next 5 years (depend on results)</a:t>
            </a:r>
          </a:p>
          <a:p>
            <a:r>
              <a:rPr lang="fr-FR" sz="2000">
                <a:latin typeface="Calibri" pitchFamily="34" charset="0"/>
              </a:rPr>
              <a:t>        Lower energy other ions …</a:t>
            </a:r>
          </a:p>
        </p:txBody>
      </p:sp>
      <p:sp>
        <p:nvSpPr>
          <p:cNvPr id="10" name="Rectangle à coins arrondis 9"/>
          <p:cNvSpPr/>
          <p:nvPr/>
        </p:nvSpPr>
        <p:spPr>
          <a:xfrm>
            <a:off x="4140200" y="4814888"/>
            <a:ext cx="2232025" cy="1728787"/>
          </a:xfrm>
          <a:prstGeom prst="round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825351" name="ZoneTexte 10"/>
          <p:cNvSpPr txBox="1">
            <a:spLocks noChangeArrowheads="1"/>
          </p:cNvSpPr>
          <p:nvPr/>
        </p:nvSpPr>
        <p:spPr bwMode="auto">
          <a:xfrm>
            <a:off x="6084888" y="3789363"/>
            <a:ext cx="1524000" cy="338137"/>
          </a:xfrm>
          <a:prstGeom prst="rect">
            <a:avLst/>
          </a:prstGeom>
          <a:noFill/>
          <a:ln w="9525">
            <a:noFill/>
            <a:miter lim="800000"/>
            <a:headEnd/>
            <a:tailEnd/>
          </a:ln>
        </p:spPr>
        <p:txBody>
          <a:bodyPr wrap="none">
            <a:spAutoFit/>
          </a:bodyPr>
          <a:lstStyle/>
          <a:p>
            <a:r>
              <a:rPr lang="fr-FR" sz="1600" b="1">
                <a:latin typeface="Calibri" pitchFamily="34" charset="0"/>
              </a:rPr>
              <a:t>Ion (Pb-Pb) run </a:t>
            </a:r>
          </a:p>
        </p:txBody>
      </p:sp>
      <p:cxnSp>
        <p:nvCxnSpPr>
          <p:cNvPr id="13" name="Connecteur droit avec flèche 12"/>
          <p:cNvCxnSpPr/>
          <p:nvPr/>
        </p:nvCxnSpPr>
        <p:spPr>
          <a:xfrm rot="10800000" flipV="1">
            <a:off x="5508625" y="4221163"/>
            <a:ext cx="935038" cy="566737"/>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14" name="Group 54"/>
          <p:cNvGraphicFramePr>
            <a:graphicFrameLocks noGrp="1"/>
          </p:cNvGraphicFramePr>
          <p:nvPr/>
        </p:nvGraphicFramePr>
        <p:xfrm>
          <a:off x="4787900" y="1196975"/>
          <a:ext cx="3644900" cy="1944688"/>
        </p:xfrm>
        <a:graphic>
          <a:graphicData uri="http://schemas.openxmlformats.org/drawingml/2006/table">
            <a:tbl>
              <a:tblPr/>
              <a:tblGrid>
                <a:gridCol w="1116648"/>
                <a:gridCol w="671557"/>
                <a:gridCol w="790016"/>
                <a:gridCol w="1066130"/>
              </a:tblGrid>
              <a:tr h="524630">
                <a:tc>
                  <a:txBody>
                    <a:bodyPr/>
                    <a:lstStyle/>
                    <a:p>
                      <a:pPr marL="0" marR="0" lvl="0" indent="0" algn="ctr" defTabSz="914400" rtl="0" eaLnBrk="1" fontAlgn="base" latinLnBrk="0" hangingPunct="1">
                        <a:lnSpc>
                          <a:spcPct val="100000"/>
                        </a:lnSpc>
                        <a:spcBef>
                          <a:spcPct val="0"/>
                        </a:spcBef>
                        <a:spcAft>
                          <a:spcPct val="0"/>
                        </a:spcAft>
                        <a:buClr>
                          <a:schemeClr val="accent2"/>
                        </a:buClr>
                        <a:buSzPct val="75000"/>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ea typeface="ＭＳ Ｐゴシック" charset="-128"/>
                        </a:rPr>
                        <a:t>Collision system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400" b="1" i="0" u="none" strike="noStrike" cap="none" normalizeH="0" baseline="0" smtClean="0">
                          <a:ln>
                            <a:noFill/>
                          </a:ln>
                          <a:solidFill>
                            <a:schemeClr val="tx1"/>
                          </a:solidFill>
                          <a:effectLst/>
                          <a:latin typeface="Times New Roman" pitchFamily="18" charset="0"/>
                          <a:ea typeface="ＭＳ Ｐゴシック" charset="-128"/>
                        </a:rPr>
                        <a:t>√s</a:t>
                      </a:r>
                      <a:r>
                        <a:rPr kumimoji="0" lang="en-US" sz="1400" b="1" i="0" u="none" strike="noStrike" cap="none" normalizeH="0" baseline="-25000" smtClean="0">
                          <a:ln>
                            <a:noFill/>
                          </a:ln>
                          <a:solidFill>
                            <a:schemeClr val="tx1"/>
                          </a:solidFill>
                          <a:effectLst/>
                          <a:latin typeface="Times New Roman" pitchFamily="18" charset="0"/>
                          <a:ea typeface="ＭＳ Ｐゴシック" charset="-128"/>
                        </a:rPr>
                        <a:t>NN </a:t>
                      </a:r>
                      <a:r>
                        <a:rPr kumimoji="0" lang="en-US" sz="1400" b="1" i="0" u="none" strike="noStrike" cap="none" normalizeH="0" baseline="0" smtClean="0">
                          <a:ln>
                            <a:noFill/>
                          </a:ln>
                          <a:solidFill>
                            <a:schemeClr val="tx1"/>
                          </a:solidFill>
                          <a:effectLst/>
                          <a:latin typeface="Times New Roman" pitchFamily="18" charset="0"/>
                          <a:ea typeface="ＭＳ Ｐゴシック" charset="-128"/>
                        </a:rPr>
                        <a:t>(TeV)</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400" b="1" i="0" u="none" strike="noStrike" cap="none" normalizeH="0" baseline="0" dirty="0" smtClean="0">
                          <a:ln>
                            <a:noFill/>
                          </a:ln>
                          <a:solidFill>
                            <a:schemeClr val="tx1"/>
                          </a:solidFill>
                          <a:effectLst/>
                          <a:latin typeface="Monotype Corsiva" pitchFamily="66" charset="0"/>
                          <a:ea typeface="ＭＳ Ｐゴシック" charset="-128"/>
                        </a:rPr>
                        <a:t>L</a:t>
                      </a:r>
                      <a:r>
                        <a:rPr kumimoji="0" lang="en-US" sz="1400" b="1" i="0" u="none" strike="noStrike" cap="none" normalizeH="0" baseline="-25000" dirty="0" smtClean="0">
                          <a:ln>
                            <a:noFill/>
                          </a:ln>
                          <a:solidFill>
                            <a:schemeClr val="tx1"/>
                          </a:solidFill>
                          <a:effectLst/>
                          <a:latin typeface="Arial" pitchFamily="34" charset="0"/>
                          <a:ea typeface="ＭＳ Ｐゴシック" charset="-128"/>
                        </a:rPr>
                        <a:t>0        </a:t>
                      </a:r>
                      <a:r>
                        <a:rPr kumimoji="0" lang="en-US" sz="1050" b="1" i="0" u="none" strike="noStrike" cap="none" normalizeH="0" baseline="0" dirty="0" smtClean="0">
                          <a:ln>
                            <a:noFill/>
                          </a:ln>
                          <a:solidFill>
                            <a:schemeClr val="tx1"/>
                          </a:solidFill>
                          <a:effectLst/>
                          <a:latin typeface="Times New Roman" pitchFamily="18" charset="0"/>
                          <a:ea typeface="ＭＳ Ｐゴシック" charset="-128"/>
                        </a:rPr>
                        <a:t>(cm</a:t>
                      </a:r>
                      <a:r>
                        <a:rPr kumimoji="0" lang="en-US" sz="1050" b="1" i="0" u="none" strike="noStrike" cap="none" normalizeH="0" baseline="30000" dirty="0" smtClean="0">
                          <a:ln>
                            <a:noFill/>
                          </a:ln>
                          <a:solidFill>
                            <a:schemeClr val="tx1"/>
                          </a:solidFill>
                          <a:effectLst/>
                          <a:latin typeface="Times New Roman" pitchFamily="18" charset="0"/>
                          <a:ea typeface="ＭＳ Ｐゴシック" charset="-128"/>
                        </a:rPr>
                        <a:t>-2</a:t>
                      </a:r>
                      <a:r>
                        <a:rPr kumimoji="0" lang="en-US" sz="1050" b="1" i="0" u="none" strike="noStrike" cap="none" normalizeH="0" baseline="0" dirty="0" smtClean="0">
                          <a:ln>
                            <a:noFill/>
                          </a:ln>
                          <a:solidFill>
                            <a:schemeClr val="tx1"/>
                          </a:solidFill>
                          <a:effectLst/>
                          <a:latin typeface="Times New Roman" pitchFamily="18" charset="0"/>
                          <a:ea typeface="ＭＳ Ｐゴシック" charset="-128"/>
                        </a:rPr>
                        <a:t>s</a:t>
                      </a:r>
                      <a:r>
                        <a:rPr kumimoji="0" lang="en-US" sz="1050" b="1" i="0" u="none" strike="noStrike" cap="none" normalizeH="0" baseline="30000" dirty="0" smtClean="0">
                          <a:ln>
                            <a:noFill/>
                          </a:ln>
                          <a:solidFill>
                            <a:schemeClr val="tx1"/>
                          </a:solidFill>
                          <a:effectLst/>
                          <a:latin typeface="Times New Roman" pitchFamily="18" charset="0"/>
                          <a:ea typeface="ＭＳ Ｐゴシック" charset="-128"/>
                        </a:rPr>
                        <a:t>-1</a:t>
                      </a:r>
                      <a:r>
                        <a:rPr kumimoji="0" lang="en-US" sz="1050" b="1" i="0" u="none" strike="noStrike" cap="none" normalizeH="0" baseline="0" dirty="0" smtClean="0">
                          <a:ln>
                            <a:noFill/>
                          </a:ln>
                          <a:solidFill>
                            <a:schemeClr val="tx1"/>
                          </a:solidFill>
                          <a:effectLst/>
                          <a:latin typeface="Times New Roman" pitchFamily="18" charset="0"/>
                          <a:ea typeface="ＭＳ Ｐゴシック" charset="-128"/>
                        </a:rPr>
                        <a:t>)</a:t>
                      </a:r>
                      <a:endParaRPr kumimoji="0" lang="en-US" sz="1400" b="1" i="0" u="none" strike="noStrike" cap="none" normalizeH="0" baseline="0" dirty="0" smtClean="0">
                        <a:ln>
                          <a:noFill/>
                        </a:ln>
                        <a:solidFill>
                          <a:schemeClr val="tx1"/>
                        </a:solidFill>
                        <a:effectLst/>
                        <a:latin typeface="Times New Roman" pitchFamily="18"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400" b="1" i="0" u="none" strike="noStrike" cap="none" normalizeH="0" baseline="0" dirty="0" smtClean="0">
                          <a:ln>
                            <a:noFill/>
                          </a:ln>
                          <a:solidFill>
                            <a:schemeClr val="tx1"/>
                          </a:solidFill>
                          <a:effectLst/>
                          <a:latin typeface="Times New Roman" pitchFamily="18" charset="0"/>
                          <a:ea typeface="ＭＳ Ｐゴシック" charset="-128"/>
                        </a:rPr>
                        <a:t>Run time (s/year)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1187">
                <a:tc>
                  <a:txBody>
                    <a:bodyPr/>
                    <a:lstStyle/>
                    <a:p>
                      <a:pPr marL="0" marR="0" lvl="0" indent="0" algn="ctr" defTabSz="914400" rtl="0" eaLnBrk="1" fontAlgn="base" latinLnBrk="0" hangingPunct="1">
                        <a:lnSpc>
                          <a:spcPct val="100000"/>
                        </a:lnSpc>
                        <a:spcBef>
                          <a:spcPct val="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pp</a:t>
                      </a:r>
                      <a:endParaRPr kumimoji="0" lang="en-US" sz="1600" b="1" i="0" u="none" strike="noStrike" cap="none" normalizeH="0" baseline="0" smtClean="0">
                        <a:ln>
                          <a:noFill/>
                        </a:ln>
                        <a:solidFill>
                          <a:schemeClr val="tx1"/>
                        </a:solidFill>
                        <a:effectLst/>
                        <a:latin typeface="Arial" pitchFamily="34" charset="0"/>
                        <a:ea typeface="ＭＳ Ｐゴシック"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14.0</a:t>
                      </a:r>
                      <a:endParaRPr kumimoji="0" lang="en-US" sz="2000" b="1" i="0" u="none" strike="noStrike" cap="none" normalizeH="0" baseline="0" smtClean="0">
                        <a:ln>
                          <a:noFill/>
                        </a:ln>
                        <a:solidFill>
                          <a:schemeClr val="tx1"/>
                        </a:solidFill>
                        <a:effectLst/>
                        <a:latin typeface="Arial" pitchFamily="34"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10</a:t>
                      </a:r>
                      <a:r>
                        <a:rPr kumimoji="0" lang="en-US" sz="1600" b="1" i="0" u="none" strike="noStrike" cap="none" normalizeH="0" baseline="30000" smtClean="0">
                          <a:ln>
                            <a:noFill/>
                          </a:ln>
                          <a:solidFill>
                            <a:schemeClr val="tx1"/>
                          </a:solidFill>
                          <a:effectLst/>
                          <a:latin typeface="Times New Roman" pitchFamily="18" charset="0"/>
                          <a:ea typeface="ＭＳ Ｐゴシック" charset="-128"/>
                        </a:rPr>
                        <a:t>34</a:t>
                      </a:r>
                      <a:endParaRPr kumimoji="0" lang="en-US" sz="1600" b="1" i="0" u="none" strike="noStrike" cap="none" normalizeH="0" baseline="0" smtClean="0">
                        <a:ln>
                          <a:noFill/>
                        </a:ln>
                        <a:solidFill>
                          <a:schemeClr val="tx1"/>
                        </a:solidFill>
                        <a:effectLst/>
                        <a:latin typeface="Times New Roman" pitchFamily="18"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10</a:t>
                      </a:r>
                      <a:r>
                        <a:rPr kumimoji="0" lang="en-US" sz="1600" b="1" i="0" u="none" strike="noStrike" cap="none" normalizeH="0" baseline="30000" smtClean="0">
                          <a:ln>
                            <a:noFill/>
                          </a:ln>
                          <a:solidFill>
                            <a:schemeClr val="tx1"/>
                          </a:solidFill>
                          <a:effectLst/>
                          <a:latin typeface="Times New Roman" pitchFamily="18" charset="0"/>
                          <a:ea typeface="ＭＳ Ｐゴシック" charset="-128"/>
                        </a:rPr>
                        <a:t>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466">
                <a:tc>
                  <a:txBody>
                    <a:bodyPr/>
                    <a:lstStyle/>
                    <a:p>
                      <a:pPr marL="0" marR="0" lvl="0" indent="0" algn="ctr" defTabSz="914400" rtl="0" eaLnBrk="1" fontAlgn="base" latinLnBrk="0" hangingPunct="1">
                        <a:lnSpc>
                          <a:spcPct val="100000"/>
                        </a:lnSpc>
                        <a:spcBef>
                          <a:spcPct val="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Pb-Pb</a:t>
                      </a:r>
                      <a:endParaRPr kumimoji="0" lang="en-US" sz="2000" b="1" i="0" u="none" strike="noStrike" cap="none" normalizeH="0" baseline="0" smtClean="0">
                        <a:ln>
                          <a:noFill/>
                        </a:ln>
                        <a:solidFill>
                          <a:schemeClr val="tx1"/>
                        </a:solidFill>
                        <a:effectLst/>
                        <a:latin typeface="Arial" pitchFamily="34" charset="0"/>
                        <a:ea typeface="ＭＳ Ｐゴシック" charset="-128"/>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5.5</a:t>
                      </a:r>
                      <a:endParaRPr kumimoji="0" lang="en-US" sz="2000" b="1" i="0" u="none" strike="noStrike" cap="none" normalizeH="0" baseline="0" smtClean="0">
                        <a:ln>
                          <a:noFill/>
                        </a:ln>
                        <a:solidFill>
                          <a:schemeClr val="tx1"/>
                        </a:solidFill>
                        <a:effectLst/>
                        <a:latin typeface="Arial" pitchFamily="34"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10</a:t>
                      </a:r>
                      <a:r>
                        <a:rPr kumimoji="0" lang="en-US" sz="1600" b="1" i="0" u="none" strike="noStrike" cap="none" normalizeH="0" baseline="30000" smtClean="0">
                          <a:ln>
                            <a:noFill/>
                          </a:ln>
                          <a:solidFill>
                            <a:schemeClr val="tx1"/>
                          </a:solidFill>
                          <a:effectLst/>
                          <a:latin typeface="Times New Roman" pitchFamily="18" charset="0"/>
                          <a:ea typeface="ＭＳ Ｐゴシック" charset="-128"/>
                        </a:rPr>
                        <a:t>27</a:t>
                      </a:r>
                      <a:endParaRPr kumimoji="0" lang="en-US" sz="2000" b="1" i="0" u="none" strike="noStrike" cap="none" normalizeH="0" baseline="0" smtClean="0">
                        <a:ln>
                          <a:noFill/>
                        </a:ln>
                        <a:solidFill>
                          <a:schemeClr val="tx1"/>
                        </a:solidFill>
                        <a:effectLst/>
                        <a:latin typeface="Arial" pitchFamily="34" charset="0"/>
                        <a:ea typeface="ＭＳ Ｐゴシック"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10</a:t>
                      </a:r>
                      <a:r>
                        <a:rPr kumimoji="0" lang="en-US" sz="1600" b="1" i="0" u="none" strike="noStrike" cap="none" normalizeH="0" baseline="30000" smtClean="0">
                          <a:ln>
                            <a:noFill/>
                          </a:ln>
                          <a:solidFill>
                            <a:schemeClr val="tx1"/>
                          </a:solidFill>
                          <a:effectLst/>
                          <a:latin typeface="Times New Roman" pitchFamily="18" charset="0"/>
                          <a:ea typeface="ＭＳ Ｐゴシック" charset="-128"/>
                        </a:rPr>
                        <a:t>6</a:t>
                      </a:r>
                      <a:endParaRPr kumimoji="0" lang="en-US" sz="1600" b="1" i="0" u="none" strike="noStrike" cap="none" normalizeH="0" baseline="0" smtClean="0">
                        <a:ln>
                          <a:noFill/>
                        </a:ln>
                        <a:solidFill>
                          <a:schemeClr val="tx1"/>
                        </a:solidFill>
                        <a:effectLst/>
                        <a:latin typeface="Times New Roman" pitchFamily="18" charset="0"/>
                        <a:ea typeface="ＭＳ Ｐゴシック"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466">
                <a:tc>
                  <a:txBody>
                    <a:bodyPr/>
                    <a:lstStyle/>
                    <a:p>
                      <a:pPr marL="0" marR="0" lvl="0" indent="0" algn="ctr" defTabSz="914400" rtl="0" eaLnBrk="1" fontAlgn="base" latinLnBrk="0" hangingPunct="1">
                        <a:lnSpc>
                          <a:spcPct val="100000"/>
                        </a:lnSpc>
                        <a:spcBef>
                          <a:spcPct val="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p-Pb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dirty="0" smtClean="0">
                          <a:ln>
                            <a:noFill/>
                          </a:ln>
                          <a:solidFill>
                            <a:schemeClr val="tx1"/>
                          </a:solidFill>
                          <a:effectLst/>
                          <a:latin typeface="Times New Roman" pitchFamily="18" charset="0"/>
                          <a:ea typeface="ＭＳ Ｐゴシック" charset="-128"/>
                        </a:rPr>
                        <a:t>8.8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10</a:t>
                      </a:r>
                      <a:r>
                        <a:rPr kumimoji="0" lang="en-US" sz="1600" b="1" i="0" u="none" strike="noStrike" cap="none" normalizeH="0" baseline="30000" smtClean="0">
                          <a:ln>
                            <a:noFill/>
                          </a:ln>
                          <a:solidFill>
                            <a:schemeClr val="tx1"/>
                          </a:solidFill>
                          <a:effectLst/>
                          <a:latin typeface="Times New Roman" pitchFamily="18" charset="0"/>
                          <a:ea typeface="ＭＳ Ｐゴシック" charset="-128"/>
                        </a:rPr>
                        <a:t>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10</a:t>
                      </a:r>
                      <a:r>
                        <a:rPr kumimoji="0" lang="en-US" sz="1600" b="1" i="0" u="none" strike="noStrike" cap="none" normalizeH="0" baseline="30000" smtClean="0">
                          <a:ln>
                            <a:noFill/>
                          </a:ln>
                          <a:solidFill>
                            <a:schemeClr val="tx1"/>
                          </a:solidFill>
                          <a:effectLst/>
                          <a:latin typeface="Times New Roman" pitchFamily="18" charset="0"/>
                          <a:ea typeface="ＭＳ Ｐゴシック" charset="-128"/>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466">
                <a:tc>
                  <a:txBody>
                    <a:bodyPr/>
                    <a:lstStyle/>
                    <a:p>
                      <a:pPr marL="0" marR="0" lvl="0" indent="0" algn="ctr" defTabSz="914400" rtl="0" eaLnBrk="1" fontAlgn="base" latinLnBrk="0" hangingPunct="1">
                        <a:lnSpc>
                          <a:spcPct val="100000"/>
                        </a:lnSpc>
                        <a:spcBef>
                          <a:spcPct val="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Ar-Ar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dirty="0" smtClean="0">
                          <a:ln>
                            <a:noFill/>
                          </a:ln>
                          <a:solidFill>
                            <a:schemeClr val="tx1"/>
                          </a:solidFill>
                          <a:effectLst/>
                          <a:latin typeface="Times New Roman" pitchFamily="18" charset="0"/>
                          <a:ea typeface="ＭＳ Ｐゴシック" charset="-128"/>
                        </a:rPr>
                        <a:t>6.3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ea typeface="ＭＳ Ｐゴシック" charset="-128"/>
                        </a:rPr>
                        <a:t>10</a:t>
                      </a:r>
                      <a:r>
                        <a:rPr kumimoji="0" lang="en-US" sz="1600" b="1" i="0" u="none" strike="noStrike" cap="none" normalizeH="0" baseline="30000" smtClean="0">
                          <a:ln>
                            <a:noFill/>
                          </a:ln>
                          <a:solidFill>
                            <a:schemeClr val="tx1"/>
                          </a:solidFill>
                          <a:effectLst/>
                          <a:latin typeface="Times New Roman" pitchFamily="18" charset="0"/>
                          <a:ea typeface="ＭＳ Ｐゴシック" charset="-128"/>
                        </a:rPr>
                        <a:t>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accent2"/>
                        </a:buClr>
                        <a:buSzPct val="75000"/>
                        <a:buFont typeface="Wingdings" pitchFamily="2" charset="2"/>
                        <a:buNone/>
                        <a:tabLst/>
                      </a:pPr>
                      <a:r>
                        <a:rPr kumimoji="0" lang="en-US" sz="1600" b="1" i="0" u="none" strike="noStrike" cap="none" normalizeH="0" baseline="0" dirty="0" smtClean="0">
                          <a:ln>
                            <a:noFill/>
                          </a:ln>
                          <a:solidFill>
                            <a:schemeClr val="tx1"/>
                          </a:solidFill>
                          <a:effectLst/>
                          <a:latin typeface="Times New Roman" pitchFamily="18" charset="0"/>
                          <a:ea typeface="ＭＳ Ｐゴシック" charset="-128"/>
                        </a:rPr>
                        <a:t>10</a:t>
                      </a:r>
                      <a:r>
                        <a:rPr kumimoji="0" lang="en-US" sz="1600" b="1" i="0" u="none" strike="noStrike" cap="none" normalizeH="0" baseline="30000" dirty="0" smtClean="0">
                          <a:ln>
                            <a:noFill/>
                          </a:ln>
                          <a:solidFill>
                            <a:schemeClr val="tx1"/>
                          </a:solidFill>
                          <a:effectLst/>
                          <a:latin typeface="Times New Roman" pitchFamily="18" charset="0"/>
                          <a:ea typeface="ＭＳ Ｐゴシック" charset="-128"/>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5385" name="Rectangle 14"/>
          <p:cNvSpPr>
            <a:spLocks noChangeArrowheads="1"/>
          </p:cNvSpPr>
          <p:nvPr/>
        </p:nvSpPr>
        <p:spPr bwMode="auto">
          <a:xfrm>
            <a:off x="4787900" y="836613"/>
            <a:ext cx="2552700" cy="369887"/>
          </a:xfrm>
          <a:prstGeom prst="rect">
            <a:avLst/>
          </a:prstGeom>
          <a:noFill/>
          <a:ln w="9525">
            <a:noFill/>
            <a:miter lim="800000"/>
            <a:headEnd/>
            <a:tailEnd/>
          </a:ln>
        </p:spPr>
        <p:txBody>
          <a:bodyPr wrap="none">
            <a:spAutoFit/>
          </a:bodyPr>
          <a:lstStyle/>
          <a:p>
            <a:r>
              <a:rPr lang="fr-FR" b="1">
                <a:latin typeface="Calibri" pitchFamily="34" charset="0"/>
              </a:rPr>
              <a:t>LHC nominal conditions :</a:t>
            </a:r>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6369"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09A9E71-6F74-4E2A-B76C-21256C0BAD62}" type="slidenum">
              <a:rPr lang="fr-FR">
                <a:solidFill>
                  <a:schemeClr val="tx1"/>
                </a:solidFill>
              </a:rPr>
              <a:pPr fontAlgn="base">
                <a:spcBef>
                  <a:spcPct val="0"/>
                </a:spcBef>
                <a:spcAft>
                  <a:spcPct val="0"/>
                </a:spcAft>
              </a:pPr>
              <a:t>117</a:t>
            </a:fld>
            <a:endParaRPr lang="fr-FR">
              <a:solidFill>
                <a:schemeClr val="tx1"/>
              </a:solidFill>
            </a:endParaRPr>
          </a:p>
        </p:txBody>
      </p:sp>
      <p:sp>
        <p:nvSpPr>
          <p:cNvPr id="6" name="Rectangle 5"/>
          <p:cNvSpPr/>
          <p:nvPr/>
        </p:nvSpPr>
        <p:spPr>
          <a:xfrm>
            <a:off x="0" y="0"/>
            <a:ext cx="596106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first results summary </a:t>
            </a:r>
            <a:endParaRPr lang="fr-FR" sz="4000" dirty="0">
              <a:solidFill>
                <a:prstClr val="black"/>
              </a:solidFill>
              <a:ea typeface="+mj-ea"/>
              <a:cs typeface="+mj-cs"/>
            </a:endParaRPr>
          </a:p>
        </p:txBody>
      </p:sp>
      <p:sp>
        <p:nvSpPr>
          <p:cNvPr id="7" name="Rectangle 6"/>
          <p:cNvSpPr/>
          <p:nvPr/>
        </p:nvSpPr>
        <p:spPr>
          <a:xfrm>
            <a:off x="1042988" y="1052513"/>
            <a:ext cx="7850187" cy="3140075"/>
          </a:xfrm>
          <a:prstGeom prst="rect">
            <a:avLst/>
          </a:prstGeom>
        </p:spPr>
        <p:txBody>
          <a:bodyPr>
            <a:spAutoFit/>
          </a:bodyPr>
          <a:lstStyle/>
          <a:p>
            <a:pPr marL="228600" indent="-228600" fontAlgn="auto">
              <a:spcBef>
                <a:spcPts val="0"/>
              </a:spcBef>
              <a:spcAft>
                <a:spcPts val="0"/>
              </a:spcAft>
              <a:defRPr/>
            </a:pPr>
            <a:r>
              <a:rPr lang="en-US" b="1" dirty="0">
                <a:latin typeface="Calibri"/>
              </a:rPr>
              <a:t>→ </a:t>
            </a:r>
            <a:r>
              <a:rPr lang="en-US" b="1" dirty="0">
                <a:latin typeface="+mn-lt"/>
              </a:rPr>
              <a:t>ALICE  works with very good performances</a:t>
            </a:r>
          </a:p>
          <a:p>
            <a:pPr marL="228600" indent="-228600" fontAlgn="auto">
              <a:spcBef>
                <a:spcPts val="0"/>
              </a:spcBef>
              <a:spcAft>
                <a:spcPts val="0"/>
              </a:spcAft>
              <a:defRPr/>
            </a:pPr>
            <a:endParaRPr lang="en-US" b="1" dirty="0">
              <a:latin typeface="+mn-lt"/>
            </a:endParaRPr>
          </a:p>
          <a:p>
            <a:pPr marL="228600" indent="-228600" fontAlgn="auto">
              <a:spcBef>
                <a:spcPts val="0"/>
              </a:spcBef>
              <a:spcAft>
                <a:spcPts val="0"/>
              </a:spcAft>
              <a:defRPr/>
            </a:pPr>
            <a:r>
              <a:rPr lang="en-US" b="1" dirty="0">
                <a:latin typeface="+mn-lt"/>
              </a:rPr>
              <a:t>→ Lots of p-p collisions collected and continue at 7 </a:t>
            </a:r>
            <a:r>
              <a:rPr lang="en-US" b="1" dirty="0" err="1">
                <a:latin typeface="+mn-lt"/>
              </a:rPr>
              <a:t>TeV</a:t>
            </a:r>
            <a:endParaRPr lang="en-US" b="1" dirty="0">
              <a:latin typeface="+mn-lt"/>
            </a:endParaRPr>
          </a:p>
          <a:p>
            <a:pPr lvl="1" fontAlgn="auto">
              <a:spcBef>
                <a:spcPts val="0"/>
              </a:spcBef>
              <a:spcAft>
                <a:spcPts val="0"/>
              </a:spcAft>
              <a:defRPr/>
            </a:pPr>
            <a:endParaRPr lang="en-US" b="1" dirty="0">
              <a:latin typeface="+mn-lt"/>
            </a:endParaRPr>
          </a:p>
          <a:p>
            <a:pPr marL="228600" indent="-228600" fontAlgn="auto">
              <a:spcBef>
                <a:spcPts val="0"/>
              </a:spcBef>
              <a:spcAft>
                <a:spcPts val="0"/>
              </a:spcAft>
              <a:defRPr/>
            </a:pPr>
            <a:r>
              <a:rPr lang="en-US" b="1" dirty="0">
                <a:latin typeface="+mn-lt"/>
              </a:rPr>
              <a:t>→ Lots of analysis are in progress (open charm, J/</a:t>
            </a:r>
            <a:r>
              <a:rPr lang="en-US" b="1" dirty="0">
                <a:latin typeface="Symbol" pitchFamily="18" charset="2"/>
              </a:rPr>
              <a:t>Y</a:t>
            </a:r>
            <a:r>
              <a:rPr lang="en-US" b="1" dirty="0">
                <a:latin typeface="+mn-lt"/>
              </a:rPr>
              <a:t>, jets, photons)  </a:t>
            </a:r>
          </a:p>
          <a:p>
            <a:pPr marL="228600" indent="-228600" fontAlgn="auto">
              <a:spcBef>
                <a:spcPts val="0"/>
              </a:spcBef>
              <a:spcAft>
                <a:spcPts val="0"/>
              </a:spcAft>
              <a:defRPr/>
            </a:pPr>
            <a:endParaRPr lang="en-US" b="1" dirty="0">
              <a:latin typeface="+mn-lt"/>
            </a:endParaRPr>
          </a:p>
          <a:p>
            <a:pPr marL="228600" indent="-228600" fontAlgn="auto">
              <a:spcBef>
                <a:spcPts val="0"/>
              </a:spcBef>
              <a:spcAft>
                <a:spcPts val="0"/>
              </a:spcAft>
              <a:defRPr/>
            </a:pPr>
            <a:r>
              <a:rPr lang="en-US" b="1" dirty="0">
                <a:latin typeface="+mn-lt"/>
              </a:rPr>
              <a:t>→ Already some important conclusions from p-p collisions:  </a:t>
            </a:r>
          </a:p>
          <a:p>
            <a:pPr marL="228600" indent="-228600" fontAlgn="auto">
              <a:spcBef>
                <a:spcPts val="0"/>
              </a:spcBef>
              <a:spcAft>
                <a:spcPts val="0"/>
              </a:spcAft>
              <a:defRPr/>
            </a:pPr>
            <a:r>
              <a:rPr lang="en-US" b="1" dirty="0">
                <a:latin typeface="+mn-lt"/>
              </a:rPr>
              <a:t>	</a:t>
            </a:r>
          </a:p>
          <a:p>
            <a:pPr marL="685800" lvl="1" indent="-228600" fontAlgn="auto">
              <a:spcBef>
                <a:spcPts val="0"/>
              </a:spcBef>
              <a:spcAft>
                <a:spcPts val="0"/>
              </a:spcAft>
              <a:buFont typeface="Arial" pitchFamily="34" charset="0"/>
              <a:buChar char="•"/>
              <a:defRPr/>
            </a:pPr>
            <a:r>
              <a:rPr lang="en-US" b="1" dirty="0">
                <a:latin typeface="+mn-lt"/>
              </a:rPr>
              <a:t>multiplicity higher than expected (~ 20%)</a:t>
            </a:r>
          </a:p>
          <a:p>
            <a:pPr marL="685800" lvl="1" indent="-228600" fontAlgn="auto">
              <a:spcBef>
                <a:spcPts val="0"/>
              </a:spcBef>
              <a:spcAft>
                <a:spcPts val="0"/>
              </a:spcAft>
              <a:buFont typeface="Arial" pitchFamily="34" charset="0"/>
              <a:buChar char="•"/>
              <a:defRPr/>
            </a:pPr>
            <a:r>
              <a:rPr lang="en-US" b="1" dirty="0" err="1">
                <a:latin typeface="+mn-lt"/>
              </a:rPr>
              <a:t>p</a:t>
            </a:r>
            <a:r>
              <a:rPr lang="en-US" b="1" baseline="-25000" dirty="0" err="1">
                <a:latin typeface="+mn-lt"/>
              </a:rPr>
              <a:t>T</a:t>
            </a:r>
            <a:r>
              <a:rPr lang="en-US" b="1" baseline="-25000" dirty="0">
                <a:latin typeface="+mn-lt"/>
              </a:rPr>
              <a:t> </a:t>
            </a:r>
            <a:r>
              <a:rPr lang="en-US" b="1" dirty="0">
                <a:latin typeface="+mn-lt"/>
              </a:rPr>
              <a:t>distributions not described by MC models</a:t>
            </a:r>
          </a:p>
          <a:p>
            <a:pPr lvl="1" fontAlgn="auto">
              <a:spcBef>
                <a:spcPts val="0"/>
              </a:spcBef>
              <a:spcAft>
                <a:spcPts val="0"/>
              </a:spcAft>
              <a:defRPr/>
            </a:pPr>
            <a:endParaRPr lang="en-US" b="1" dirty="0">
              <a:latin typeface="+mn-lt"/>
            </a:endParaRPr>
          </a:p>
        </p:txBody>
      </p:sp>
      <p:sp>
        <p:nvSpPr>
          <p:cNvPr id="826372" name="Rectangle 7"/>
          <p:cNvSpPr>
            <a:spLocks noChangeArrowheads="1"/>
          </p:cNvSpPr>
          <p:nvPr/>
        </p:nvSpPr>
        <p:spPr bwMode="auto">
          <a:xfrm>
            <a:off x="250825" y="4437063"/>
            <a:ext cx="7850188" cy="1631950"/>
          </a:xfrm>
          <a:prstGeom prst="rect">
            <a:avLst/>
          </a:prstGeom>
          <a:noFill/>
          <a:ln w="9525">
            <a:noFill/>
            <a:miter lim="800000"/>
            <a:headEnd/>
            <a:tailEnd/>
          </a:ln>
        </p:spPr>
        <p:txBody>
          <a:bodyPr>
            <a:spAutoFit/>
          </a:bodyPr>
          <a:lstStyle/>
          <a:p>
            <a:pPr marL="228600" indent="-228600"/>
            <a:r>
              <a:rPr lang="en-US" sz="2000" b="1">
                <a:solidFill>
                  <a:srgbClr val="C00000"/>
                </a:solidFill>
                <a:latin typeface="Calibri" pitchFamily="34" charset="0"/>
              </a:rPr>
              <a:t>Now wait for :</a:t>
            </a:r>
          </a:p>
          <a:p>
            <a:pPr marL="228600" indent="-228600"/>
            <a:r>
              <a:rPr lang="en-US" sz="2000" b="1">
                <a:solidFill>
                  <a:srgbClr val="C00000"/>
                </a:solidFill>
                <a:latin typeface="Calibri" pitchFamily="34" charset="0"/>
              </a:rPr>
              <a:t>		More statistics in p-p collisions</a:t>
            </a:r>
          </a:p>
          <a:p>
            <a:pPr marL="228600" indent="-228600"/>
            <a:r>
              <a:rPr lang="en-US" sz="2000" b="1">
                <a:solidFill>
                  <a:srgbClr val="C00000"/>
                </a:solidFill>
                <a:latin typeface="Calibri" pitchFamily="34" charset="0"/>
              </a:rPr>
              <a:t>		</a:t>
            </a:r>
          </a:p>
          <a:p>
            <a:pPr marL="228600" indent="-228600"/>
            <a:r>
              <a:rPr lang="en-US" sz="2000" b="1">
                <a:solidFill>
                  <a:srgbClr val="C00000"/>
                </a:solidFill>
                <a:latin typeface="Calibri" pitchFamily="34" charset="0"/>
              </a:rPr>
              <a:t>		Heavy ion collisions ( Nov/Dec 2010) </a:t>
            </a:r>
          </a:p>
          <a:p>
            <a:pPr marL="228600" indent="-228600"/>
            <a:endParaRPr lang="en-US" sz="2000" b="1">
              <a:solidFill>
                <a:srgbClr val="C00000"/>
              </a:solidFill>
              <a:latin typeface="Calibri" pitchFamily="34" charset="0"/>
            </a:endParaRPr>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739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B420FEB-1954-4B36-84AD-9E2169E5CBB9}" type="slidenum">
              <a:rPr lang="fr-FR">
                <a:solidFill>
                  <a:schemeClr val="tx1"/>
                </a:solidFill>
              </a:rPr>
              <a:pPr fontAlgn="base">
                <a:spcBef>
                  <a:spcPct val="0"/>
                </a:spcBef>
                <a:spcAft>
                  <a:spcPct val="0"/>
                </a:spcAft>
              </a:pPr>
              <a:t>118</a:t>
            </a:fld>
            <a:endParaRPr lang="fr-FR">
              <a:solidFill>
                <a:schemeClr val="tx1"/>
              </a:solidFill>
            </a:endParaRPr>
          </a:p>
        </p:txBody>
      </p:sp>
      <p:sp>
        <p:nvSpPr>
          <p:cNvPr id="5" name="Rectangle 4"/>
          <p:cNvSpPr/>
          <p:nvPr/>
        </p:nvSpPr>
        <p:spPr>
          <a:xfrm>
            <a:off x="0" y="0"/>
            <a:ext cx="228600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Summary </a:t>
            </a:r>
            <a:endParaRPr lang="fr-FR" sz="4000" dirty="0">
              <a:solidFill>
                <a:prstClr val="black"/>
              </a:solidFill>
              <a:ea typeface="+mj-ea"/>
              <a:cs typeface="+mj-cs"/>
            </a:endParaRPr>
          </a:p>
        </p:txBody>
      </p:sp>
      <p:pic>
        <p:nvPicPr>
          <p:cNvPr id="21" name="Picture 2"/>
          <p:cNvPicPr>
            <a:picLocks noChangeAspect="1" noChangeArrowheads="1"/>
          </p:cNvPicPr>
          <p:nvPr/>
        </p:nvPicPr>
        <p:blipFill>
          <a:blip r:embed="rId2"/>
          <a:srcRect/>
          <a:stretch>
            <a:fillRect/>
          </a:stretch>
        </p:blipFill>
        <p:spPr bwMode="auto">
          <a:xfrm>
            <a:off x="2700338" y="692150"/>
            <a:ext cx="3957637" cy="3159125"/>
          </a:xfrm>
          <a:prstGeom prst="rect">
            <a:avLst/>
          </a:prstGeom>
          <a:noFill/>
          <a:ln w="9525">
            <a:noFill/>
            <a:miter lim="800000"/>
            <a:headEnd/>
            <a:tailEnd/>
          </a:ln>
        </p:spPr>
      </p:pic>
      <p:sp>
        <p:nvSpPr>
          <p:cNvPr id="827396" name="ZoneTexte 21"/>
          <p:cNvSpPr txBox="1">
            <a:spLocks noChangeArrowheads="1"/>
          </p:cNvSpPr>
          <p:nvPr/>
        </p:nvSpPr>
        <p:spPr bwMode="auto">
          <a:xfrm>
            <a:off x="107950" y="4221163"/>
            <a:ext cx="2735263" cy="1477962"/>
          </a:xfrm>
          <a:prstGeom prst="rect">
            <a:avLst/>
          </a:prstGeom>
          <a:noFill/>
          <a:ln w="9525">
            <a:noFill/>
            <a:miter lim="800000"/>
            <a:headEnd/>
            <a:tailEnd/>
          </a:ln>
        </p:spPr>
        <p:txBody>
          <a:bodyPr>
            <a:spAutoFit/>
          </a:bodyPr>
          <a:lstStyle/>
          <a:p>
            <a:pPr algn="just"/>
            <a:r>
              <a:rPr lang="fr-FR" b="1">
                <a:latin typeface="Calibri" pitchFamily="34" charset="0"/>
              </a:rPr>
              <a:t>«Evidence for the existence of a new state of matter in which quarks … are liberated to roam freely. »</a:t>
            </a:r>
          </a:p>
        </p:txBody>
      </p:sp>
      <p:sp>
        <p:nvSpPr>
          <p:cNvPr id="827397" name="ZoneTexte 22"/>
          <p:cNvSpPr txBox="1">
            <a:spLocks noChangeArrowheads="1"/>
          </p:cNvSpPr>
          <p:nvPr/>
        </p:nvSpPr>
        <p:spPr bwMode="auto">
          <a:xfrm>
            <a:off x="2987675" y="5013325"/>
            <a:ext cx="3529013" cy="1477963"/>
          </a:xfrm>
          <a:prstGeom prst="rect">
            <a:avLst/>
          </a:prstGeom>
          <a:noFill/>
          <a:ln w="9525">
            <a:noFill/>
            <a:miter lim="800000"/>
            <a:headEnd/>
            <a:tailEnd/>
          </a:ln>
        </p:spPr>
        <p:txBody>
          <a:bodyPr>
            <a:spAutoFit/>
          </a:bodyPr>
          <a:lstStyle/>
          <a:p>
            <a:pPr algn="just"/>
            <a:r>
              <a:rPr lang="fr-FR" b="1">
                <a:latin typeface="Calibri" pitchFamily="34" charset="0"/>
              </a:rPr>
              <a:t>« … instead of behaving like a gas of free quarks and gluons, as expected, the matter created in RHIC’s collisions appears to be more like a liquid. »</a:t>
            </a:r>
          </a:p>
        </p:txBody>
      </p:sp>
      <p:sp>
        <p:nvSpPr>
          <p:cNvPr id="827398" name="ZoneTexte 23"/>
          <p:cNvSpPr txBox="1">
            <a:spLocks noChangeArrowheads="1"/>
          </p:cNvSpPr>
          <p:nvPr/>
        </p:nvSpPr>
        <p:spPr bwMode="auto">
          <a:xfrm>
            <a:off x="7308850" y="4221163"/>
            <a:ext cx="1584325" cy="369887"/>
          </a:xfrm>
          <a:prstGeom prst="rect">
            <a:avLst/>
          </a:prstGeom>
          <a:noFill/>
          <a:ln w="9525">
            <a:noFill/>
            <a:miter lim="800000"/>
            <a:headEnd/>
            <a:tailEnd/>
          </a:ln>
        </p:spPr>
        <p:txBody>
          <a:bodyPr>
            <a:spAutoFit/>
          </a:bodyPr>
          <a:lstStyle/>
          <a:p>
            <a:pPr algn="just"/>
            <a:r>
              <a:rPr lang="fr-FR" b="1">
                <a:latin typeface="Calibri" pitchFamily="34" charset="0"/>
              </a:rPr>
              <a:t>…</a:t>
            </a:r>
            <a:endParaRPr lang="fr-FR" sz="5400" b="1">
              <a:latin typeface="Calibri" pitchFamily="34" charset="0"/>
            </a:endParaRPr>
          </a:p>
        </p:txBody>
      </p:sp>
      <p:cxnSp>
        <p:nvCxnSpPr>
          <p:cNvPr id="25" name="Connecteur droit avec flèche 24"/>
          <p:cNvCxnSpPr/>
          <p:nvPr/>
        </p:nvCxnSpPr>
        <p:spPr>
          <a:xfrm rot="5400000">
            <a:off x="1908175" y="2133600"/>
            <a:ext cx="2016125" cy="2016125"/>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p:cNvCxnSpPr/>
          <p:nvPr/>
        </p:nvCxnSpPr>
        <p:spPr>
          <a:xfrm rot="5400000">
            <a:off x="3096419" y="3248819"/>
            <a:ext cx="3384550"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cteur droit avec flèche 29"/>
          <p:cNvCxnSpPr/>
          <p:nvPr/>
        </p:nvCxnSpPr>
        <p:spPr>
          <a:xfrm rot="16200000" flipH="1">
            <a:off x="5903913" y="2744788"/>
            <a:ext cx="2016125" cy="936625"/>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27402" name="ZoneTexte 31"/>
          <p:cNvSpPr txBox="1">
            <a:spLocks noChangeArrowheads="1"/>
          </p:cNvSpPr>
          <p:nvPr/>
        </p:nvSpPr>
        <p:spPr bwMode="auto">
          <a:xfrm>
            <a:off x="3635375" y="188913"/>
            <a:ext cx="2130425" cy="461962"/>
          </a:xfrm>
          <a:prstGeom prst="rect">
            <a:avLst/>
          </a:prstGeom>
          <a:noFill/>
          <a:ln w="9525">
            <a:noFill/>
            <a:miter lim="800000"/>
            <a:headEnd/>
            <a:tailEnd/>
          </a:ln>
        </p:spPr>
        <p:txBody>
          <a:bodyPr wrap="none">
            <a:spAutoFit/>
          </a:bodyPr>
          <a:lstStyle/>
          <a:p>
            <a:r>
              <a:rPr lang="fr-FR" sz="2400" b="1">
                <a:solidFill>
                  <a:srgbClr val="FF0000"/>
                </a:solidFill>
                <a:latin typeface="Calibri" pitchFamily="34" charset="0"/>
              </a:rPr>
              <a:t>QCD prédiction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41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2340AA74-7043-4C17-B353-66B0D95B641A}" type="slidenum">
              <a:rPr lang="fr-FR">
                <a:solidFill>
                  <a:schemeClr val="tx1"/>
                </a:solidFill>
              </a:rPr>
              <a:pPr fontAlgn="base">
                <a:spcBef>
                  <a:spcPct val="0"/>
                </a:spcBef>
                <a:spcAft>
                  <a:spcPct val="0"/>
                </a:spcAft>
              </a:pPr>
              <a:t>119</a:t>
            </a:fld>
            <a:endParaRPr lang="fr-FR">
              <a:solidFill>
                <a:schemeClr val="tx1"/>
              </a:solidFill>
            </a:endParaRPr>
          </a:p>
        </p:txBody>
      </p:sp>
      <p:sp>
        <p:nvSpPr>
          <p:cNvPr id="5" name="Rectangle 4"/>
          <p:cNvSpPr/>
          <p:nvPr/>
        </p:nvSpPr>
        <p:spPr>
          <a:xfrm>
            <a:off x="0" y="0"/>
            <a:ext cx="291941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More details </a:t>
            </a:r>
            <a:endParaRPr lang="fr-FR" sz="4000" dirty="0">
              <a:solidFill>
                <a:prstClr val="black"/>
              </a:solidFill>
              <a:ea typeface="+mj-ea"/>
              <a:cs typeface="+mj-cs"/>
            </a:endParaRPr>
          </a:p>
        </p:txBody>
      </p:sp>
      <p:sp>
        <p:nvSpPr>
          <p:cNvPr id="828419" name="ZoneTexte 21"/>
          <p:cNvSpPr txBox="1">
            <a:spLocks noChangeArrowheads="1"/>
          </p:cNvSpPr>
          <p:nvPr/>
        </p:nvSpPr>
        <p:spPr bwMode="auto">
          <a:xfrm>
            <a:off x="827088" y="1628775"/>
            <a:ext cx="7345362" cy="4278313"/>
          </a:xfrm>
          <a:prstGeom prst="rect">
            <a:avLst/>
          </a:prstGeom>
          <a:noFill/>
          <a:ln w="9525">
            <a:noFill/>
            <a:miter lim="800000"/>
            <a:headEnd/>
            <a:tailEnd/>
          </a:ln>
        </p:spPr>
        <p:txBody>
          <a:bodyPr>
            <a:spAutoFit/>
          </a:bodyPr>
          <a:lstStyle/>
          <a:p>
            <a:pPr algn="just">
              <a:buFont typeface="Arial" charset="0"/>
              <a:buChar char="•"/>
            </a:pPr>
            <a:r>
              <a:rPr lang="fr-FR" i="1">
                <a:latin typeface="Calibri" pitchFamily="34" charset="0"/>
              </a:rPr>
              <a:t> « Introduction to High-Energy Heavy-Ion Collisions » </a:t>
            </a:r>
            <a:r>
              <a:rPr lang="fr-FR" sz="1600" i="1">
                <a:latin typeface="Calibri" pitchFamily="34" charset="0"/>
              </a:rPr>
              <a:t>– </a:t>
            </a:r>
            <a:r>
              <a:rPr lang="fr-FR" sz="1600">
                <a:latin typeface="Calibri" pitchFamily="34" charset="0"/>
              </a:rPr>
              <a:t>Cheuk-Yin Wong</a:t>
            </a:r>
            <a:endParaRPr lang="fr-FR">
              <a:latin typeface="Calibri" pitchFamily="34" charset="0"/>
            </a:endParaRPr>
          </a:p>
          <a:p>
            <a:pPr algn="just">
              <a:buFont typeface="Arial" charset="0"/>
              <a:buChar char="•"/>
            </a:pPr>
            <a:endParaRPr lang="fr-FR">
              <a:latin typeface="Calibri" pitchFamily="34" charset="0"/>
            </a:endParaRPr>
          </a:p>
          <a:p>
            <a:pPr algn="just">
              <a:buFont typeface="Arial" charset="0"/>
              <a:buChar char="•"/>
            </a:pPr>
            <a:r>
              <a:rPr lang="fr-FR">
                <a:latin typeface="Calibri" pitchFamily="34" charset="0"/>
              </a:rPr>
              <a:t> </a:t>
            </a:r>
            <a:r>
              <a:rPr lang="fr-FR" i="1">
                <a:latin typeface="Calibri" pitchFamily="34" charset="0"/>
              </a:rPr>
              <a:t>« Quark-Gluon Pasma » </a:t>
            </a:r>
            <a:r>
              <a:rPr lang="fr-FR">
                <a:latin typeface="Calibri" pitchFamily="34" charset="0"/>
              </a:rPr>
              <a:t>- </a:t>
            </a:r>
            <a:r>
              <a:rPr lang="fr-FR" sz="1600">
                <a:latin typeface="Calibri" pitchFamily="34" charset="0"/>
              </a:rPr>
              <a:t>Kohsuke Yagi, Tetsuo Hatsuda and Yasuo Miake</a:t>
            </a:r>
          </a:p>
          <a:p>
            <a:pPr algn="just">
              <a:buFont typeface="Arial" charset="0"/>
              <a:buChar char="•"/>
            </a:pPr>
            <a:endParaRPr lang="fr-FR" i="1">
              <a:latin typeface="Calibri" pitchFamily="34" charset="0"/>
            </a:endParaRPr>
          </a:p>
          <a:p>
            <a:pPr algn="just">
              <a:buFont typeface="Arial" charset="0"/>
              <a:buChar char="•"/>
            </a:pPr>
            <a:r>
              <a:rPr lang="fr-FR" i="1">
                <a:latin typeface="Calibri" pitchFamily="34" charset="0"/>
              </a:rPr>
              <a:t> « </a:t>
            </a:r>
            <a:r>
              <a:rPr lang="it-IT" i="1">
                <a:latin typeface="Calibri" pitchFamily="34" charset="0"/>
              </a:rPr>
              <a:t>Ultrarelativistic Heavy Ion Collision </a:t>
            </a:r>
            <a:r>
              <a:rPr lang="fr-FR" i="1">
                <a:latin typeface="Calibri" pitchFamily="34" charset="0"/>
              </a:rPr>
              <a:t>» - </a:t>
            </a:r>
            <a:r>
              <a:rPr lang="fr-FR" sz="1600">
                <a:latin typeface="Calibri" pitchFamily="34" charset="0"/>
              </a:rPr>
              <a:t>Romana Vogt</a:t>
            </a:r>
          </a:p>
          <a:p>
            <a:pPr algn="just">
              <a:buFont typeface="Arial" charset="0"/>
              <a:buChar char="•"/>
            </a:pPr>
            <a:endParaRPr lang="fr-FR" sz="1600">
              <a:latin typeface="Calibri" pitchFamily="34" charset="0"/>
            </a:endParaRPr>
          </a:p>
          <a:p>
            <a:pPr algn="just"/>
            <a:endParaRPr lang="fr-FR" sz="1600">
              <a:latin typeface="Calibri" pitchFamily="34" charset="0"/>
            </a:endParaRPr>
          </a:p>
          <a:p>
            <a:pPr algn="just">
              <a:buFont typeface="Arial" charset="0"/>
              <a:buChar char="•"/>
            </a:pPr>
            <a:r>
              <a:rPr lang="fr-FR" sz="1600">
                <a:latin typeface="Calibri" pitchFamily="34" charset="0"/>
              </a:rPr>
              <a:t> </a:t>
            </a:r>
            <a:r>
              <a:rPr lang="fr-FR">
                <a:latin typeface="Calibri" pitchFamily="34" charset="0"/>
              </a:rPr>
              <a:t>Experiment informations : </a:t>
            </a:r>
            <a:endParaRPr lang="fr-FR" sz="1600">
              <a:latin typeface="Calibri" pitchFamily="34" charset="0"/>
            </a:endParaRPr>
          </a:p>
          <a:p>
            <a:pPr lvl="1" algn="just">
              <a:buFont typeface="Arial" charset="0"/>
              <a:buChar char="•"/>
            </a:pPr>
            <a:r>
              <a:rPr lang="fr-FR" b="1">
                <a:latin typeface="Calibri" pitchFamily="34" charset="0"/>
                <a:hlinkClick r:id="rId2"/>
              </a:rPr>
              <a:t> </a:t>
            </a:r>
            <a:r>
              <a:rPr lang="fr-FR">
                <a:latin typeface="Calibri" pitchFamily="34" charset="0"/>
                <a:hlinkClick r:id="rId3"/>
              </a:rPr>
              <a:t>http://www.bnl.gov/rhic/</a:t>
            </a:r>
            <a:endParaRPr lang="fr-FR" sz="1600">
              <a:latin typeface="Calibri" pitchFamily="34" charset="0"/>
            </a:endParaRPr>
          </a:p>
          <a:p>
            <a:pPr lvl="1" algn="just">
              <a:buFont typeface="Arial" charset="0"/>
              <a:buChar char="•"/>
            </a:pPr>
            <a:endParaRPr lang="fr-FR">
              <a:latin typeface="Calibri" pitchFamily="34" charset="0"/>
            </a:endParaRPr>
          </a:p>
          <a:p>
            <a:pPr lvl="1" algn="just">
              <a:buFont typeface="Arial" charset="0"/>
              <a:buChar char="•"/>
            </a:pPr>
            <a:r>
              <a:rPr lang="it-IT" sz="2000">
                <a:latin typeface="Calibri" pitchFamily="34" charset="0"/>
              </a:rPr>
              <a:t> </a:t>
            </a:r>
            <a:r>
              <a:rPr lang="it-IT">
                <a:latin typeface="Calibri" pitchFamily="34" charset="0"/>
                <a:hlinkClick r:id="rId4"/>
              </a:rPr>
              <a:t>http://public.web.cern.ch/public/en/lhc/LHC-en.html</a:t>
            </a:r>
            <a:endParaRPr lang="it-IT">
              <a:latin typeface="Calibri" pitchFamily="34" charset="0"/>
            </a:endParaRPr>
          </a:p>
          <a:p>
            <a:pPr lvl="1" algn="just">
              <a:buFont typeface="Arial" charset="0"/>
              <a:buChar char="•"/>
            </a:pPr>
            <a:endParaRPr lang="it-IT">
              <a:latin typeface="Calibri" pitchFamily="34" charset="0"/>
            </a:endParaRPr>
          </a:p>
          <a:p>
            <a:pPr lvl="1" algn="just">
              <a:buFont typeface="Arial" charset="0"/>
              <a:buChar char="•"/>
            </a:pPr>
            <a:r>
              <a:rPr lang="it-IT">
                <a:latin typeface="Calibri" pitchFamily="34" charset="0"/>
                <a:hlinkClick r:id="rId2"/>
              </a:rPr>
              <a:t> http://aliceinfo.cern.ch/Collaboration/index.html</a:t>
            </a:r>
            <a:r>
              <a:rPr lang="it-IT">
                <a:latin typeface="Calibri" pitchFamily="34" charset="0"/>
              </a:rPr>
              <a:t> </a:t>
            </a:r>
          </a:p>
          <a:p>
            <a:pPr algn="just">
              <a:buFont typeface="Arial" charset="0"/>
              <a:buChar char="•"/>
            </a:pPr>
            <a:endParaRPr lang="it-IT" sz="2000" b="1">
              <a:latin typeface="Calibri" pitchFamily="34" charset="0"/>
            </a:endParaRPr>
          </a:p>
          <a:p>
            <a:pPr algn="just">
              <a:buFont typeface="Arial" charset="0"/>
              <a:buChar char="•"/>
            </a:pPr>
            <a:endParaRPr lang="it-IT" sz="2000" b="1">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AF727AEF-668F-45F2-AF8F-257F6040BC54}" type="slidenum">
              <a:rPr lang="fr-FR">
                <a:solidFill>
                  <a:schemeClr val="tx1"/>
                </a:solidFill>
              </a:rPr>
              <a:pPr fontAlgn="base">
                <a:spcBef>
                  <a:spcPct val="0"/>
                </a:spcBef>
                <a:spcAft>
                  <a:spcPct val="0"/>
                </a:spcAft>
              </a:pPr>
              <a:t>12</a:t>
            </a:fld>
            <a:endParaRPr lang="fr-FR">
              <a:solidFill>
                <a:schemeClr val="tx1"/>
              </a:solidFill>
            </a:endParaRPr>
          </a:p>
        </p:txBody>
      </p:sp>
      <p:pic>
        <p:nvPicPr>
          <p:cNvPr id="22533" name="Picture 1"/>
          <p:cNvPicPr>
            <a:picLocks noGrp="1" noChangeAspect="1" noChangeArrowheads="1"/>
          </p:cNvPicPr>
          <p:nvPr>
            <p:ph idx="1"/>
          </p:nvPr>
        </p:nvPicPr>
        <p:blipFill>
          <a:blip r:embed="rId4"/>
          <a:srcRect/>
          <a:stretch>
            <a:fillRect/>
          </a:stretch>
        </p:blipFill>
        <p:spPr>
          <a:xfrm>
            <a:off x="3000375" y="3098800"/>
            <a:ext cx="5072063" cy="3643313"/>
          </a:xfrm>
        </p:spPr>
      </p:pic>
      <p:sp>
        <p:nvSpPr>
          <p:cNvPr id="22534" name="ZoneTexte 5"/>
          <p:cNvSpPr txBox="1">
            <a:spLocks noChangeArrowheads="1"/>
          </p:cNvSpPr>
          <p:nvPr/>
        </p:nvSpPr>
        <p:spPr bwMode="auto">
          <a:xfrm>
            <a:off x="500063" y="1196975"/>
            <a:ext cx="8001000" cy="2092325"/>
          </a:xfrm>
          <a:prstGeom prst="rect">
            <a:avLst/>
          </a:prstGeom>
          <a:noFill/>
          <a:ln w="9525">
            <a:noFill/>
            <a:miter lim="800000"/>
            <a:headEnd/>
            <a:tailEnd/>
          </a:ln>
        </p:spPr>
        <p:txBody>
          <a:bodyPr>
            <a:spAutoFit/>
          </a:bodyPr>
          <a:lstStyle/>
          <a:p>
            <a:pPr marL="0" lvl="1"/>
            <a:r>
              <a:rPr lang="fr-FR" sz="2800" b="1">
                <a:latin typeface="Symbol" pitchFamily="18" charset="2"/>
              </a:rPr>
              <a:t>e </a:t>
            </a:r>
            <a:r>
              <a:rPr lang="fr-FR" sz="2000" b="1">
                <a:latin typeface="Calibri" pitchFamily="34" charset="0"/>
              </a:rPr>
              <a:t>:  </a:t>
            </a:r>
            <a:r>
              <a:rPr lang="fr-FR" sz="2000">
                <a:latin typeface="Calibri" pitchFamily="34" charset="0"/>
              </a:rPr>
              <a:t>Energy density related to the degree of freedom of the system</a:t>
            </a:r>
          </a:p>
          <a:p>
            <a:pPr marL="0" lvl="1"/>
            <a:endParaRPr lang="fr-FR" sz="2000">
              <a:latin typeface="Calibri" pitchFamily="34" charset="0"/>
            </a:endParaRPr>
          </a:p>
          <a:p>
            <a:pPr marL="0" lvl="1"/>
            <a:r>
              <a:rPr lang="fr-FR" sz="2000">
                <a:latin typeface="Calibri" pitchFamily="34" charset="0"/>
              </a:rPr>
              <a:t>    Hadron gaz :  degree of freedom of pions </a:t>
            </a:r>
            <a:r>
              <a:rPr lang="fr-FR" sz="1600">
                <a:latin typeface="Calibri" pitchFamily="34" charset="0"/>
              </a:rPr>
              <a:t>(n</a:t>
            </a:r>
            <a:r>
              <a:rPr lang="fr-FR" sz="1600" baseline="-25000">
                <a:latin typeface="Calibri" pitchFamily="34" charset="0"/>
              </a:rPr>
              <a:t>f</a:t>
            </a:r>
            <a:r>
              <a:rPr lang="fr-FR" sz="1600">
                <a:latin typeface="Symbol" pitchFamily="18" charset="2"/>
              </a:rPr>
              <a:t> = 3 </a:t>
            </a:r>
            <a:r>
              <a:rPr lang="fr-FR" sz="1200">
                <a:latin typeface="Calibri" pitchFamily="34" charset="0"/>
              </a:rPr>
              <a:t>isospin</a:t>
            </a:r>
            <a:r>
              <a:rPr lang="fr-FR" sz="2000">
                <a:latin typeface="Symbol" pitchFamily="18" charset="2"/>
              </a:rPr>
              <a:t> </a:t>
            </a:r>
            <a:r>
              <a:rPr lang="fr-FR" sz="1600">
                <a:latin typeface="Calibri" pitchFamily="34" charset="0"/>
              </a:rPr>
              <a:t>) </a:t>
            </a:r>
          </a:p>
          <a:p>
            <a:pPr marL="0" lvl="1"/>
            <a:r>
              <a:rPr lang="fr-FR" sz="2000">
                <a:latin typeface="Calibri" pitchFamily="34" charset="0"/>
              </a:rPr>
              <a:t>    QGP             :  degree of freedom of quarks </a:t>
            </a:r>
            <a:r>
              <a:rPr lang="fr-FR" sz="1600">
                <a:latin typeface="Calibri" pitchFamily="34" charset="0"/>
              </a:rPr>
              <a:t>(3 colors for each flavour)</a:t>
            </a:r>
            <a:endParaRPr lang="fr-FR" sz="1400">
              <a:latin typeface="Calibri" pitchFamily="34" charset="0"/>
            </a:endParaRPr>
          </a:p>
          <a:p>
            <a:pPr marL="0" lvl="1"/>
            <a:r>
              <a:rPr lang="fr-FR" sz="1400">
                <a:latin typeface="Calibri" pitchFamily="34" charset="0"/>
              </a:rPr>
              <a:t>                                                                                             </a:t>
            </a:r>
            <a:r>
              <a:rPr lang="fr-FR" sz="2000">
                <a:latin typeface="Calibri" pitchFamily="34" charset="0"/>
              </a:rPr>
              <a:t>+ gluons </a:t>
            </a:r>
            <a:r>
              <a:rPr lang="fr-FR" sz="1600">
                <a:latin typeface="Calibri" pitchFamily="34" charset="0"/>
              </a:rPr>
              <a:t>(8 colors)</a:t>
            </a:r>
            <a:r>
              <a:rPr lang="fr-FR" sz="2400">
                <a:latin typeface="Calibri" pitchFamily="34" charset="0"/>
              </a:rPr>
              <a:t> </a:t>
            </a:r>
            <a:r>
              <a:rPr lang="fr-FR" sz="2000">
                <a:latin typeface="Calibri" pitchFamily="34" charset="0"/>
              </a:rPr>
              <a:t>	</a:t>
            </a:r>
            <a:endParaRPr lang="fr-FR" sz="1600">
              <a:latin typeface="Calibri" pitchFamily="34" charset="0"/>
            </a:endParaRPr>
          </a:p>
          <a:p>
            <a:endParaRPr lang="fr-FR">
              <a:latin typeface="Calibri" pitchFamily="34" charset="0"/>
            </a:endParaRPr>
          </a:p>
        </p:txBody>
      </p:sp>
      <p:cxnSp>
        <p:nvCxnSpPr>
          <p:cNvPr id="8" name="Connecteur droit avec flèche 7"/>
          <p:cNvCxnSpPr/>
          <p:nvPr/>
        </p:nvCxnSpPr>
        <p:spPr>
          <a:xfrm>
            <a:off x="2555875" y="3500438"/>
            <a:ext cx="1584325" cy="1081087"/>
          </a:xfrm>
          <a:prstGeom prst="straightConnector1">
            <a:avLst/>
          </a:prstGeom>
          <a:ln w="254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22536" name="ZoneTexte 9"/>
          <p:cNvSpPr txBox="1">
            <a:spLocks noChangeArrowheads="1"/>
          </p:cNvSpPr>
          <p:nvPr/>
        </p:nvSpPr>
        <p:spPr bwMode="auto">
          <a:xfrm>
            <a:off x="179388" y="2781300"/>
            <a:ext cx="2714625" cy="2862263"/>
          </a:xfrm>
          <a:prstGeom prst="rect">
            <a:avLst/>
          </a:prstGeom>
          <a:noFill/>
          <a:ln w="9525">
            <a:noFill/>
            <a:miter lim="800000"/>
            <a:headEnd/>
            <a:tailEnd/>
          </a:ln>
        </p:spPr>
        <p:txBody>
          <a:bodyPr>
            <a:spAutoFit/>
          </a:bodyPr>
          <a:lstStyle/>
          <a:p>
            <a:pPr marL="0" lvl="1"/>
            <a:endParaRPr lang="en-US" sz="2000">
              <a:latin typeface="Calibri" pitchFamily="34" charset="0"/>
            </a:endParaRPr>
          </a:p>
          <a:p>
            <a:pPr marL="0" lvl="1" algn="ctr"/>
            <a:r>
              <a:rPr lang="fr-FR" sz="2000">
                <a:latin typeface="Calibri" pitchFamily="34" charset="0"/>
              </a:rPr>
              <a:t>Sharp increase of energy density </a:t>
            </a:r>
          </a:p>
          <a:p>
            <a:pPr marL="0" lvl="1" algn="ctr"/>
            <a:endParaRPr lang="fr-FR" sz="2000">
              <a:latin typeface="Calibri" pitchFamily="34" charset="0"/>
            </a:endParaRPr>
          </a:p>
          <a:p>
            <a:pPr marL="0" lvl="1" algn="ctr"/>
            <a:endParaRPr lang="fr-FR" sz="2000">
              <a:latin typeface="Calibri" pitchFamily="34" charset="0"/>
            </a:endParaRPr>
          </a:p>
          <a:p>
            <a:pPr marL="0" lvl="1" algn="ctr"/>
            <a:r>
              <a:rPr lang="fr-FR" sz="2000">
                <a:solidFill>
                  <a:srgbClr val="FF0000"/>
                </a:solidFill>
                <a:latin typeface="Calibri" pitchFamily="34" charset="0"/>
              </a:rPr>
              <a:t>Phase transition from Hadron gas to QGP at T=Tc ~ 170 MeV </a:t>
            </a:r>
            <a:r>
              <a:rPr lang="fr-FR" sz="1400">
                <a:solidFill>
                  <a:srgbClr val="FF0000"/>
                </a:solidFill>
                <a:latin typeface="Calibri" pitchFamily="34" charset="0"/>
              </a:rPr>
              <a:t>(for </a:t>
            </a:r>
            <a:r>
              <a:rPr lang="fr-FR" sz="1400">
                <a:solidFill>
                  <a:srgbClr val="FF0000"/>
                </a:solidFill>
                <a:latin typeface="Symbol" pitchFamily="18" charset="2"/>
              </a:rPr>
              <a:t>m</a:t>
            </a:r>
            <a:r>
              <a:rPr lang="fr-FR" sz="1400" baseline="-25000">
                <a:solidFill>
                  <a:srgbClr val="FF0000"/>
                </a:solidFill>
                <a:latin typeface="Calibri" pitchFamily="34" charset="0"/>
              </a:rPr>
              <a:t>B</a:t>
            </a:r>
            <a:r>
              <a:rPr lang="fr-FR" sz="1400">
                <a:solidFill>
                  <a:srgbClr val="FF0000"/>
                </a:solidFill>
                <a:latin typeface="Calibri" pitchFamily="34" charset="0"/>
              </a:rPr>
              <a:t>=0)</a:t>
            </a:r>
          </a:p>
          <a:p>
            <a:pPr algn="ctr"/>
            <a:endParaRPr lang="fr-FR" sz="2000">
              <a:latin typeface="Calibri" pitchFamily="34" charset="0"/>
            </a:endParaRPr>
          </a:p>
        </p:txBody>
      </p:sp>
      <p:sp>
        <p:nvSpPr>
          <p:cNvPr id="11" name="Flèche vers le bas 10"/>
          <p:cNvSpPr/>
          <p:nvPr/>
        </p:nvSpPr>
        <p:spPr>
          <a:xfrm>
            <a:off x="1116013" y="3860800"/>
            <a:ext cx="500062" cy="428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graphicFrame>
        <p:nvGraphicFramePr>
          <p:cNvPr id="22531" name="Object 3"/>
          <p:cNvGraphicFramePr>
            <a:graphicFrameLocks noChangeAspect="1"/>
          </p:cNvGraphicFramePr>
          <p:nvPr/>
        </p:nvGraphicFramePr>
        <p:xfrm>
          <a:off x="7018338" y="5500688"/>
          <a:ext cx="696912" cy="276225"/>
        </p:xfrm>
        <a:graphic>
          <a:graphicData uri="http://schemas.openxmlformats.org/presentationml/2006/ole">
            <p:oleObj spid="_x0000_s22531" name="Équation" r:id="rId5" imgW="545760" imgH="215640" progId="Equation.3">
              <p:embed/>
            </p:oleObj>
          </a:graphicData>
        </a:graphic>
      </p:graphicFrame>
      <p:sp>
        <p:nvSpPr>
          <p:cNvPr id="22538" name="Rectangle 13"/>
          <p:cNvSpPr>
            <a:spLocks noChangeArrowheads="1"/>
          </p:cNvSpPr>
          <p:nvPr/>
        </p:nvSpPr>
        <p:spPr bwMode="auto">
          <a:xfrm>
            <a:off x="7858125" y="3143250"/>
            <a:ext cx="1285875" cy="646113"/>
          </a:xfrm>
          <a:prstGeom prst="rect">
            <a:avLst/>
          </a:prstGeom>
          <a:noFill/>
          <a:ln w="9525">
            <a:noFill/>
            <a:miter lim="800000"/>
            <a:headEnd/>
            <a:tailEnd/>
          </a:ln>
        </p:spPr>
        <p:txBody>
          <a:bodyPr>
            <a:spAutoFit/>
          </a:bodyPr>
          <a:lstStyle/>
          <a:p>
            <a:r>
              <a:rPr lang="fr-FR" sz="1200">
                <a:latin typeface="Calibri" pitchFamily="34" charset="0"/>
              </a:rPr>
              <a:t>Stefan-Boltzmann limit for a gas of free particles </a:t>
            </a:r>
          </a:p>
        </p:txBody>
      </p:sp>
      <p:sp>
        <p:nvSpPr>
          <p:cNvPr id="15" name="Text Box 9"/>
          <p:cNvSpPr txBox="1">
            <a:spLocks noChangeArrowheads="1"/>
          </p:cNvSpPr>
          <p:nvPr/>
        </p:nvSpPr>
        <p:spPr bwMode="auto">
          <a:xfrm>
            <a:off x="7429500" y="4849813"/>
            <a:ext cx="1590675" cy="739775"/>
          </a:xfrm>
          <a:prstGeom prst="rect">
            <a:avLst/>
          </a:prstGeom>
          <a:noFill/>
          <a:ln w="9525">
            <a:solidFill>
              <a:schemeClr val="bg2"/>
            </a:solidFill>
            <a:miter lim="800000"/>
            <a:headEnd/>
            <a:tailEnd/>
          </a:ln>
        </p:spPr>
        <p:txBody>
          <a:bodyPr wrap="none">
            <a:spAutoFit/>
          </a:bodyPr>
          <a:lstStyle/>
          <a:p>
            <a:r>
              <a:rPr lang="fr-FR" sz="1400" b="1">
                <a:solidFill>
                  <a:srgbClr val="3333FF"/>
                </a:solidFill>
                <a:latin typeface="Calibri" pitchFamily="34" charset="0"/>
              </a:rPr>
              <a:t>m</a:t>
            </a:r>
            <a:r>
              <a:rPr lang="fr-FR" sz="1400" b="1" baseline="-25000">
                <a:solidFill>
                  <a:srgbClr val="3333FF"/>
                </a:solidFill>
                <a:latin typeface="Calibri" pitchFamily="34" charset="0"/>
              </a:rPr>
              <a:t>u</a:t>
            </a:r>
            <a:r>
              <a:rPr lang="fr-FR" sz="1400" b="1">
                <a:solidFill>
                  <a:srgbClr val="3333FF"/>
                </a:solidFill>
                <a:latin typeface="Calibri" pitchFamily="34" charset="0"/>
              </a:rPr>
              <a:t> = m</a:t>
            </a:r>
            <a:r>
              <a:rPr lang="fr-FR" sz="1400" b="1" baseline="-25000">
                <a:solidFill>
                  <a:srgbClr val="3333FF"/>
                </a:solidFill>
                <a:latin typeface="Calibri" pitchFamily="34" charset="0"/>
              </a:rPr>
              <a:t>d</a:t>
            </a:r>
            <a:r>
              <a:rPr lang="fr-FR" sz="1400" b="1">
                <a:solidFill>
                  <a:srgbClr val="3333FF"/>
                </a:solidFill>
                <a:latin typeface="Calibri" pitchFamily="34" charset="0"/>
              </a:rPr>
              <a:t> = m</a:t>
            </a:r>
            <a:r>
              <a:rPr lang="fr-FR" sz="1400" b="1" baseline="-25000">
                <a:solidFill>
                  <a:srgbClr val="3333FF"/>
                </a:solidFill>
                <a:latin typeface="Calibri" pitchFamily="34" charset="0"/>
              </a:rPr>
              <a:t>s</a:t>
            </a:r>
          </a:p>
          <a:p>
            <a:r>
              <a:rPr lang="fr-FR" sz="1400" b="1">
                <a:solidFill>
                  <a:srgbClr val="FF0000"/>
                </a:solidFill>
                <a:latin typeface="Calibri" pitchFamily="34" charset="0"/>
              </a:rPr>
              <a:t>m</a:t>
            </a:r>
            <a:r>
              <a:rPr lang="fr-FR" sz="1400" b="1" baseline="-25000">
                <a:solidFill>
                  <a:srgbClr val="FF0000"/>
                </a:solidFill>
                <a:latin typeface="Calibri" pitchFamily="34" charset="0"/>
              </a:rPr>
              <a:t>u</a:t>
            </a:r>
            <a:r>
              <a:rPr lang="fr-FR" sz="1400" b="1">
                <a:solidFill>
                  <a:srgbClr val="FF0000"/>
                </a:solidFill>
                <a:latin typeface="Calibri" pitchFamily="34" charset="0"/>
              </a:rPr>
              <a:t> = m</a:t>
            </a:r>
            <a:r>
              <a:rPr lang="fr-FR" sz="1400" b="1" baseline="-25000">
                <a:solidFill>
                  <a:srgbClr val="FF0000"/>
                </a:solidFill>
                <a:latin typeface="Calibri" pitchFamily="34" charset="0"/>
              </a:rPr>
              <a:t>d</a:t>
            </a:r>
          </a:p>
          <a:p>
            <a:r>
              <a:rPr lang="fr-FR" sz="1400" b="1">
                <a:solidFill>
                  <a:srgbClr val="33CCFF"/>
                </a:solidFill>
                <a:latin typeface="Calibri" pitchFamily="34" charset="0"/>
              </a:rPr>
              <a:t>m</a:t>
            </a:r>
            <a:r>
              <a:rPr lang="fr-FR" sz="1400" b="1" baseline="-25000">
                <a:solidFill>
                  <a:srgbClr val="33CCFF"/>
                </a:solidFill>
                <a:latin typeface="Calibri" pitchFamily="34" charset="0"/>
              </a:rPr>
              <a:t>u</a:t>
            </a:r>
            <a:r>
              <a:rPr lang="fr-FR" sz="1400" b="1">
                <a:solidFill>
                  <a:srgbClr val="33CCFF"/>
                </a:solidFill>
                <a:latin typeface="Calibri" pitchFamily="34" charset="0"/>
              </a:rPr>
              <a:t> = m</a:t>
            </a:r>
            <a:r>
              <a:rPr lang="fr-FR" sz="1400" b="1" baseline="-25000">
                <a:solidFill>
                  <a:srgbClr val="33CCFF"/>
                </a:solidFill>
                <a:latin typeface="Calibri" pitchFamily="34" charset="0"/>
              </a:rPr>
              <a:t>d</a:t>
            </a:r>
            <a:r>
              <a:rPr lang="fr-FR" sz="1400" b="1">
                <a:solidFill>
                  <a:srgbClr val="33CCFF"/>
                </a:solidFill>
                <a:latin typeface="Calibri" pitchFamily="34" charset="0"/>
              </a:rPr>
              <a:t> ; m</a:t>
            </a:r>
            <a:r>
              <a:rPr lang="fr-FR" sz="1400" b="1" baseline="-25000">
                <a:solidFill>
                  <a:srgbClr val="33CCFF"/>
                </a:solidFill>
                <a:latin typeface="Calibri" pitchFamily="34" charset="0"/>
              </a:rPr>
              <a:t>s</a:t>
            </a:r>
            <a:r>
              <a:rPr lang="fr-FR" sz="1400" b="1">
                <a:solidFill>
                  <a:srgbClr val="33CCFF"/>
                </a:solidFill>
                <a:latin typeface="Calibri" pitchFamily="34" charset="0"/>
              </a:rPr>
              <a:t> &gt; m</a:t>
            </a:r>
            <a:r>
              <a:rPr lang="fr-FR" sz="1400" b="1" baseline="-25000">
                <a:solidFill>
                  <a:srgbClr val="33CCFF"/>
                </a:solidFill>
                <a:latin typeface="Calibri" pitchFamily="34" charset="0"/>
              </a:rPr>
              <a:t>u,d</a:t>
            </a:r>
          </a:p>
        </p:txBody>
      </p:sp>
      <p:sp>
        <p:nvSpPr>
          <p:cNvPr id="22540" name="Text Box 10"/>
          <p:cNvSpPr txBox="1">
            <a:spLocks noChangeArrowheads="1"/>
          </p:cNvSpPr>
          <p:nvPr/>
        </p:nvSpPr>
        <p:spPr bwMode="auto">
          <a:xfrm>
            <a:off x="4572000" y="3224213"/>
            <a:ext cx="2317750" cy="276225"/>
          </a:xfrm>
          <a:prstGeom prst="rect">
            <a:avLst/>
          </a:prstGeom>
          <a:noFill/>
          <a:ln w="9525">
            <a:solidFill>
              <a:schemeClr val="bg2"/>
            </a:solidFill>
            <a:miter lim="800000"/>
            <a:headEnd/>
            <a:tailEnd/>
          </a:ln>
        </p:spPr>
        <p:txBody>
          <a:bodyPr wrap="none">
            <a:spAutoFit/>
          </a:bodyPr>
          <a:lstStyle/>
          <a:p>
            <a:r>
              <a:rPr lang="fr-FR" sz="1200" b="1">
                <a:latin typeface="Calibri" pitchFamily="34" charset="0"/>
              </a:rPr>
              <a:t>Karsch et al. N.P. B605 (2001) 579</a:t>
            </a:r>
          </a:p>
        </p:txBody>
      </p:sp>
      <p:sp>
        <p:nvSpPr>
          <p:cNvPr id="17" name="Rectangle 16"/>
          <p:cNvSpPr/>
          <p:nvPr/>
        </p:nvSpPr>
        <p:spPr>
          <a:xfrm>
            <a:off x="0" y="0"/>
            <a:ext cx="7885113" cy="11382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fr-FR" sz="3600" dirty="0"/>
              <a:t>QCD </a:t>
            </a:r>
            <a:r>
              <a:rPr lang="fr-FR" sz="3600" dirty="0" err="1"/>
              <a:t>prediction</a:t>
            </a:r>
            <a:r>
              <a:rPr lang="fr-FR" sz="3600" dirty="0"/>
              <a:t> </a:t>
            </a:r>
            <a:r>
              <a:rPr lang="fr-FR" sz="3200" dirty="0"/>
              <a:t>: estimation of the </a:t>
            </a:r>
            <a:r>
              <a:rPr lang="fr-FR" sz="3200" dirty="0" err="1"/>
              <a:t>temperature</a:t>
            </a:r>
            <a:r>
              <a:rPr lang="fr-FR" sz="3200" dirty="0"/>
              <a:t> of the phase transition</a:t>
            </a:r>
            <a:endParaRPr lang="fr-FR" sz="1400" dirty="0"/>
          </a:p>
        </p:txBody>
      </p:sp>
      <p:sp>
        <p:nvSpPr>
          <p:cNvPr id="20" name="Rectangle 19"/>
          <p:cNvSpPr/>
          <p:nvPr/>
        </p:nvSpPr>
        <p:spPr>
          <a:xfrm>
            <a:off x="4140200" y="3789363"/>
            <a:ext cx="287338" cy="2519362"/>
          </a:xfrm>
          <a:prstGeom prst="rect">
            <a:avLst/>
          </a:prstGeom>
          <a:solidFill>
            <a:schemeClr val="accent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22543" name="Picture 6" descr="Phase diagram Cabbibo"/>
          <p:cNvPicPr>
            <a:picLocks noChangeAspect="1" noChangeArrowheads="1"/>
          </p:cNvPicPr>
          <p:nvPr/>
        </p:nvPicPr>
        <p:blipFill>
          <a:blip r:embed="rId6"/>
          <a:srcRect/>
          <a:stretch>
            <a:fillRect/>
          </a:stretch>
        </p:blipFill>
        <p:spPr bwMode="auto">
          <a:xfrm>
            <a:off x="684213" y="5445125"/>
            <a:ext cx="1150937" cy="1158875"/>
          </a:xfrm>
          <a:prstGeom prst="rect">
            <a:avLst/>
          </a:prstGeom>
          <a:noFill/>
          <a:ln w="9525">
            <a:noFill/>
            <a:miter lim="800000"/>
            <a:headEnd/>
            <a:tailEnd/>
          </a:ln>
        </p:spPr>
      </p:pic>
      <p:cxnSp>
        <p:nvCxnSpPr>
          <p:cNvPr id="25" name="Connecteur droit avec flèche 24"/>
          <p:cNvCxnSpPr/>
          <p:nvPr/>
        </p:nvCxnSpPr>
        <p:spPr>
          <a:xfrm rot="5400000">
            <a:off x="935831" y="5696744"/>
            <a:ext cx="1008063" cy="7302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661"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49998E49-65B6-49DE-9250-1DBB45E7C34A}" type="slidenum">
              <a:rPr lang="fr-FR">
                <a:solidFill>
                  <a:schemeClr val="tx1"/>
                </a:solidFill>
              </a:rPr>
              <a:pPr fontAlgn="base">
                <a:spcBef>
                  <a:spcPct val="0"/>
                </a:spcBef>
                <a:spcAft>
                  <a:spcPct val="0"/>
                </a:spcAft>
              </a:pPr>
              <a:t>13</a:t>
            </a:fld>
            <a:endParaRPr lang="fr-FR">
              <a:solidFill>
                <a:schemeClr val="tx1"/>
              </a:solidFill>
            </a:endParaRPr>
          </a:p>
        </p:txBody>
      </p:sp>
      <p:graphicFrame>
        <p:nvGraphicFramePr>
          <p:cNvPr id="710658" name="Object 2"/>
          <p:cNvGraphicFramePr>
            <a:graphicFrameLocks noChangeAspect="1"/>
          </p:cNvGraphicFramePr>
          <p:nvPr/>
        </p:nvGraphicFramePr>
        <p:xfrm>
          <a:off x="107950" y="765175"/>
          <a:ext cx="6059488" cy="785813"/>
        </p:xfrm>
        <a:graphic>
          <a:graphicData uri="http://schemas.openxmlformats.org/presentationml/2006/ole">
            <p:oleObj spid="_x0000_s710658" name="Équation" r:id="rId4" imgW="3035160" imgH="393480" progId="Equation.3">
              <p:embed/>
            </p:oleObj>
          </a:graphicData>
        </a:graphic>
      </p:graphicFrame>
      <p:sp>
        <p:nvSpPr>
          <p:cNvPr id="26" name="Accolade fermante 25"/>
          <p:cNvSpPr/>
          <p:nvPr/>
        </p:nvSpPr>
        <p:spPr>
          <a:xfrm rot="16200000" flipH="1">
            <a:off x="2951162" y="-442912"/>
            <a:ext cx="504825" cy="403225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10663" name="Rectangle 26"/>
          <p:cNvSpPr>
            <a:spLocks noChangeArrowheads="1"/>
          </p:cNvSpPr>
          <p:nvPr/>
        </p:nvSpPr>
        <p:spPr bwMode="auto">
          <a:xfrm>
            <a:off x="2555875" y="1752600"/>
            <a:ext cx="1584325" cy="307975"/>
          </a:xfrm>
          <a:prstGeom prst="rect">
            <a:avLst/>
          </a:prstGeom>
          <a:noFill/>
          <a:ln w="9525">
            <a:noFill/>
            <a:miter lim="800000"/>
            <a:headEnd/>
            <a:tailEnd/>
          </a:ln>
        </p:spPr>
        <p:txBody>
          <a:bodyPr>
            <a:spAutoFit/>
          </a:bodyPr>
          <a:lstStyle/>
          <a:p>
            <a:r>
              <a:rPr lang="en-US" sz="1400">
                <a:latin typeface="Calibri" pitchFamily="34" charset="0"/>
              </a:rPr>
              <a:t>chiral symmetry </a:t>
            </a:r>
            <a:endParaRPr lang="fr-FR" sz="1400">
              <a:latin typeface="Calibri" pitchFamily="34" charset="0"/>
            </a:endParaRPr>
          </a:p>
        </p:txBody>
      </p:sp>
      <p:sp>
        <p:nvSpPr>
          <p:cNvPr id="28" name="Accolade fermante 27"/>
          <p:cNvSpPr/>
          <p:nvPr/>
        </p:nvSpPr>
        <p:spPr>
          <a:xfrm rot="16200000" flipH="1">
            <a:off x="5580063" y="1104900"/>
            <a:ext cx="431800" cy="8636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10665" name="Rectangle 28"/>
          <p:cNvSpPr>
            <a:spLocks noChangeArrowheads="1"/>
          </p:cNvSpPr>
          <p:nvPr/>
        </p:nvSpPr>
        <p:spPr bwMode="auto">
          <a:xfrm>
            <a:off x="4932363" y="1752600"/>
            <a:ext cx="2016125" cy="307975"/>
          </a:xfrm>
          <a:prstGeom prst="rect">
            <a:avLst/>
          </a:prstGeom>
          <a:noFill/>
          <a:ln w="9525">
            <a:noFill/>
            <a:miter lim="800000"/>
            <a:headEnd/>
            <a:tailEnd/>
          </a:ln>
        </p:spPr>
        <p:txBody>
          <a:bodyPr>
            <a:spAutoFit/>
          </a:bodyPr>
          <a:lstStyle/>
          <a:p>
            <a:r>
              <a:rPr lang="en-US" sz="1400">
                <a:latin typeface="Calibri" pitchFamily="34" charset="0"/>
              </a:rPr>
              <a:t>chiral symmetry broken </a:t>
            </a:r>
            <a:endParaRPr lang="fr-FR" sz="1400">
              <a:latin typeface="Calibri" pitchFamily="34" charset="0"/>
            </a:endParaRPr>
          </a:p>
        </p:txBody>
      </p:sp>
      <p:sp>
        <p:nvSpPr>
          <p:cNvPr id="15" name="Rectangle 14"/>
          <p:cNvSpPr/>
          <p:nvPr/>
        </p:nvSpPr>
        <p:spPr>
          <a:xfrm>
            <a:off x="0" y="0"/>
            <a:ext cx="487680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QCD : Chiral </a:t>
            </a:r>
            <a:r>
              <a:rPr lang="fr-FR" sz="4000" dirty="0" err="1"/>
              <a:t>symmetry</a:t>
            </a:r>
            <a:endParaRPr lang="fr-FR" dirty="0"/>
          </a:p>
        </p:txBody>
      </p:sp>
      <p:sp>
        <p:nvSpPr>
          <p:cNvPr id="710667" name="Rectangle 13"/>
          <p:cNvSpPr>
            <a:spLocks noChangeArrowheads="1"/>
          </p:cNvSpPr>
          <p:nvPr/>
        </p:nvSpPr>
        <p:spPr bwMode="auto">
          <a:xfrm>
            <a:off x="6948488" y="836613"/>
            <a:ext cx="2555875" cy="923925"/>
          </a:xfrm>
          <a:prstGeom prst="rect">
            <a:avLst/>
          </a:prstGeom>
          <a:noFill/>
          <a:ln w="9525">
            <a:noFill/>
            <a:miter lim="800000"/>
            <a:headEnd/>
            <a:tailEnd/>
          </a:ln>
        </p:spPr>
        <p:txBody>
          <a:bodyPr>
            <a:spAutoFit/>
          </a:bodyPr>
          <a:lstStyle/>
          <a:p>
            <a:r>
              <a:rPr lang="en-US">
                <a:latin typeface="Calibri" pitchFamily="34" charset="0"/>
              </a:rPr>
              <a:t>For massive particles, </a:t>
            </a:r>
            <a:r>
              <a:rPr lang="en-US" b="1">
                <a:solidFill>
                  <a:srgbClr val="FF0000"/>
                </a:solidFill>
                <a:latin typeface="Calibri" pitchFamily="34" charset="0"/>
              </a:rPr>
              <a:t>chiral symmetry is broken. </a:t>
            </a:r>
          </a:p>
        </p:txBody>
      </p:sp>
      <p:sp>
        <p:nvSpPr>
          <p:cNvPr id="710668" name="Espace réservé du contenu 2"/>
          <p:cNvSpPr txBox="1">
            <a:spLocks/>
          </p:cNvSpPr>
          <p:nvPr/>
        </p:nvSpPr>
        <p:spPr bwMode="auto">
          <a:xfrm>
            <a:off x="4537075" y="1989138"/>
            <a:ext cx="4427538" cy="4868862"/>
          </a:xfrm>
          <a:prstGeom prst="rect">
            <a:avLst/>
          </a:prstGeom>
          <a:noFill/>
          <a:ln w="9525">
            <a:noFill/>
            <a:miter lim="800000"/>
            <a:headEnd/>
            <a:tailEnd/>
          </a:ln>
        </p:spPr>
        <p:txBody>
          <a:bodyPr/>
          <a:lstStyle/>
          <a:p>
            <a:pPr marL="742950" lvl="1" indent="-285750">
              <a:spcBef>
                <a:spcPct val="20000"/>
              </a:spcBef>
              <a:buFont typeface="Arial" charset="0"/>
              <a:buNone/>
            </a:pPr>
            <a:endParaRPr lang="en-US" sz="1400">
              <a:latin typeface="Calibri" pitchFamily="34" charset="0"/>
            </a:endParaRPr>
          </a:p>
          <a:p>
            <a:pPr marL="342900" indent="-342900">
              <a:spcBef>
                <a:spcPct val="20000"/>
              </a:spcBef>
              <a:buFont typeface="Arial" charset="0"/>
              <a:buChar char="•"/>
            </a:pPr>
            <a:r>
              <a:rPr lang="en-US" b="1">
                <a:latin typeface="Calibri" pitchFamily="34" charset="0"/>
              </a:rPr>
              <a:t>At high temperature : QCD predict the chiral symmetry restoration</a:t>
            </a:r>
            <a:endParaRPr lang="en-US" sz="1400" b="1">
              <a:latin typeface="Calibri" pitchFamily="34" charset="0"/>
            </a:endParaRPr>
          </a:p>
          <a:p>
            <a:pPr marL="742950" lvl="1" indent="-285750">
              <a:spcBef>
                <a:spcPct val="20000"/>
              </a:spcBef>
              <a:buFont typeface="Arial" charset="0"/>
              <a:buChar char="–"/>
            </a:pPr>
            <a:r>
              <a:rPr lang="en-US">
                <a:latin typeface="Calibri" pitchFamily="34" charset="0"/>
              </a:rPr>
              <a:t>Dissolution of quark condensate</a:t>
            </a:r>
          </a:p>
          <a:p>
            <a:pPr marL="742950" lvl="1" indent="-285750">
              <a:spcBef>
                <a:spcPct val="20000"/>
              </a:spcBef>
              <a:buFont typeface="Arial" charset="0"/>
              <a:buChar char="–"/>
            </a:pPr>
            <a:endParaRPr lang="en-US">
              <a:latin typeface="Calibri" pitchFamily="34" charset="0"/>
            </a:endParaRPr>
          </a:p>
          <a:p>
            <a:pPr marL="742950" lvl="1" indent="-285750">
              <a:spcBef>
                <a:spcPct val="20000"/>
              </a:spcBef>
              <a:buFont typeface="Arial" charset="0"/>
              <a:buChar char="–"/>
            </a:pPr>
            <a:endParaRPr lang="en-US">
              <a:latin typeface="Calibri" pitchFamily="34" charset="0"/>
            </a:endParaRPr>
          </a:p>
          <a:p>
            <a:pPr marL="742950" lvl="1" indent="-285750">
              <a:spcBef>
                <a:spcPct val="20000"/>
              </a:spcBef>
              <a:buFont typeface="Arial" charset="0"/>
              <a:buChar char="–"/>
            </a:pPr>
            <a:endParaRPr lang="en-US">
              <a:latin typeface="Calibri" pitchFamily="34" charset="0"/>
            </a:endParaRPr>
          </a:p>
          <a:p>
            <a:pPr marL="742950" lvl="1" indent="-285750">
              <a:spcBef>
                <a:spcPct val="20000"/>
              </a:spcBef>
              <a:buFont typeface="Arial" charset="0"/>
              <a:buChar char="–"/>
            </a:pPr>
            <a:endParaRPr lang="en-US">
              <a:latin typeface="Calibri" pitchFamily="34" charset="0"/>
            </a:endParaRPr>
          </a:p>
          <a:p>
            <a:pPr marL="742950" lvl="1" indent="-285750">
              <a:spcBef>
                <a:spcPct val="20000"/>
              </a:spcBef>
              <a:buFont typeface="Arial" charset="0"/>
              <a:buChar char="–"/>
            </a:pPr>
            <a:endParaRPr lang="en-US">
              <a:latin typeface="Calibri" pitchFamily="34" charset="0"/>
            </a:endParaRPr>
          </a:p>
          <a:p>
            <a:pPr marL="742950" lvl="1" indent="-285750">
              <a:spcBef>
                <a:spcPct val="20000"/>
              </a:spcBef>
              <a:buFont typeface="Arial" charset="0"/>
              <a:buChar char="–"/>
            </a:pPr>
            <a:endParaRPr lang="en-US">
              <a:latin typeface="Calibri" pitchFamily="34" charset="0"/>
            </a:endParaRPr>
          </a:p>
          <a:p>
            <a:pPr marL="742950" lvl="1" indent="-285750">
              <a:spcBef>
                <a:spcPct val="20000"/>
              </a:spcBef>
              <a:buFont typeface="Arial" charset="0"/>
              <a:buChar char="–"/>
            </a:pPr>
            <a:endParaRPr lang="en-US">
              <a:latin typeface="Calibri" pitchFamily="34" charset="0"/>
            </a:endParaRPr>
          </a:p>
          <a:p>
            <a:pPr marL="742950" lvl="1" indent="-285750">
              <a:spcBef>
                <a:spcPct val="20000"/>
              </a:spcBef>
              <a:buFont typeface="Arial" charset="0"/>
              <a:buChar char="–"/>
            </a:pPr>
            <a:endParaRPr lang="en-US">
              <a:latin typeface="Calibri" pitchFamily="34" charset="0"/>
            </a:endParaRPr>
          </a:p>
          <a:p>
            <a:pPr marL="742950" lvl="1" indent="-285750">
              <a:spcBef>
                <a:spcPct val="20000"/>
              </a:spcBef>
              <a:buFont typeface="Arial" charset="0"/>
              <a:buChar char="–"/>
            </a:pPr>
            <a:r>
              <a:rPr lang="en-US">
                <a:latin typeface="Calibri" pitchFamily="34" charset="0"/>
              </a:rPr>
              <a:t>Chiral partner are mixed  </a:t>
            </a:r>
            <a:r>
              <a:rPr lang="en-US" sz="1300">
                <a:latin typeface="Calibri" pitchFamily="34" charset="0"/>
              </a:rPr>
              <a:t>(expect to observe some modification in the mass distribution of these particles)</a:t>
            </a:r>
            <a:endParaRPr lang="en-US">
              <a:latin typeface="Calibri" pitchFamily="34" charset="0"/>
            </a:endParaRPr>
          </a:p>
        </p:txBody>
      </p:sp>
      <p:sp>
        <p:nvSpPr>
          <p:cNvPr id="710669" name="Espace réservé du contenu 2"/>
          <p:cNvSpPr>
            <a:spLocks noGrp="1"/>
          </p:cNvSpPr>
          <p:nvPr>
            <p:ph idx="1"/>
          </p:nvPr>
        </p:nvSpPr>
        <p:spPr>
          <a:xfrm>
            <a:off x="-36513" y="1989138"/>
            <a:ext cx="4679951" cy="4868862"/>
          </a:xfrm>
        </p:spPr>
        <p:txBody>
          <a:bodyPr/>
          <a:lstStyle/>
          <a:p>
            <a:pPr lvl="1">
              <a:buFont typeface="Arial" charset="0"/>
              <a:buNone/>
            </a:pPr>
            <a:endParaRPr lang="en-US" sz="1400" smtClean="0"/>
          </a:p>
          <a:p>
            <a:r>
              <a:rPr lang="en-US" sz="1800" b="1" smtClean="0"/>
              <a:t>At low temperature </a:t>
            </a:r>
            <a:r>
              <a:rPr lang="en-US" sz="1600" smtClean="0"/>
              <a:t>(normal nuclear matter)</a:t>
            </a:r>
            <a:r>
              <a:rPr lang="en-US" sz="2000" smtClean="0"/>
              <a:t>: </a:t>
            </a:r>
          </a:p>
          <a:p>
            <a:pPr lvl="1"/>
            <a:r>
              <a:rPr lang="en-US" sz="1800" smtClean="0"/>
              <a:t>Quarks condensate provide to the quark an effective mass :  </a:t>
            </a:r>
          </a:p>
          <a:p>
            <a:pPr lvl="1"/>
            <a:endParaRPr lang="en-US" sz="1800" smtClean="0"/>
          </a:p>
          <a:p>
            <a:pPr lvl="1"/>
            <a:endParaRPr lang="en-US" sz="1800" smtClean="0"/>
          </a:p>
          <a:p>
            <a:pPr lvl="1">
              <a:buFont typeface="Arial" charset="0"/>
              <a:buNone/>
            </a:pPr>
            <a:endParaRPr lang="en-US" sz="1800" smtClean="0"/>
          </a:p>
          <a:p>
            <a:pPr lvl="1"/>
            <a:r>
              <a:rPr lang="en-US" sz="1800" smtClean="0"/>
              <a:t>Chiral partner doesn’t have the same mass: </a:t>
            </a:r>
          </a:p>
          <a:p>
            <a:pPr>
              <a:buFont typeface="Arial" charset="0"/>
              <a:buNone/>
            </a:pPr>
            <a:endParaRPr lang="en-US" sz="1800" smtClean="0"/>
          </a:p>
          <a:p>
            <a:pPr>
              <a:buFont typeface="Arial" charset="0"/>
              <a:buNone/>
            </a:pPr>
            <a:r>
              <a:rPr lang="en-US" sz="1800" smtClean="0">
                <a:latin typeface="Kunstler Script" pitchFamily="66" charset="0"/>
              </a:rPr>
              <a:t>              </a:t>
            </a:r>
          </a:p>
          <a:p>
            <a:endParaRPr lang="fr-FR" sz="1800" smtClean="0"/>
          </a:p>
        </p:txBody>
      </p:sp>
      <p:pic>
        <p:nvPicPr>
          <p:cNvPr id="710670" name="Picture 32"/>
          <p:cNvPicPr>
            <a:picLocks noChangeAspect="1" noChangeArrowheads="1"/>
          </p:cNvPicPr>
          <p:nvPr/>
        </p:nvPicPr>
        <p:blipFill>
          <a:blip r:embed="rId5"/>
          <a:srcRect l="7906" t="8894" r="27370" b="12100"/>
          <a:stretch>
            <a:fillRect/>
          </a:stretch>
        </p:blipFill>
        <p:spPr bwMode="auto">
          <a:xfrm>
            <a:off x="1692275" y="4724400"/>
            <a:ext cx="1979613" cy="1709738"/>
          </a:xfrm>
          <a:prstGeom prst="rect">
            <a:avLst/>
          </a:prstGeom>
          <a:noFill/>
          <a:ln w="9525">
            <a:noFill/>
            <a:miter lim="800000"/>
            <a:headEnd/>
            <a:tailEnd/>
          </a:ln>
        </p:spPr>
      </p:pic>
      <p:graphicFrame>
        <p:nvGraphicFramePr>
          <p:cNvPr id="710659" name="Object 3"/>
          <p:cNvGraphicFramePr>
            <a:graphicFrameLocks noChangeAspect="1"/>
          </p:cNvGraphicFramePr>
          <p:nvPr/>
        </p:nvGraphicFramePr>
        <p:xfrm>
          <a:off x="755650" y="3240088"/>
          <a:ext cx="3189288" cy="1052512"/>
        </p:xfrm>
        <a:graphic>
          <a:graphicData uri="http://schemas.openxmlformats.org/presentationml/2006/ole">
            <p:oleObj spid="_x0000_s710659" name="Équation" r:id="rId6" imgW="2082600" imgH="685800" progId="Equation.3">
              <p:embed/>
            </p:oleObj>
          </a:graphicData>
        </a:graphic>
      </p:graphicFrame>
      <p:sp>
        <p:nvSpPr>
          <p:cNvPr id="710671" name="Text Box 37"/>
          <p:cNvSpPr txBox="1">
            <a:spLocks noChangeArrowheads="1"/>
          </p:cNvSpPr>
          <p:nvPr/>
        </p:nvSpPr>
        <p:spPr bwMode="auto">
          <a:xfrm>
            <a:off x="1763713" y="6361113"/>
            <a:ext cx="2100262" cy="307975"/>
          </a:xfrm>
          <a:prstGeom prst="rect">
            <a:avLst/>
          </a:prstGeom>
          <a:noFill/>
          <a:ln w="9525">
            <a:noFill/>
            <a:miter lim="800000"/>
            <a:headEnd/>
            <a:tailEnd/>
          </a:ln>
        </p:spPr>
        <p:txBody>
          <a:bodyPr>
            <a:spAutoFit/>
          </a:bodyPr>
          <a:lstStyle/>
          <a:p>
            <a:r>
              <a:rPr lang="en-US" sz="1400" b="1">
                <a:latin typeface="Calibri" pitchFamily="34" charset="0"/>
              </a:rPr>
              <a:t>J</a:t>
            </a:r>
            <a:r>
              <a:rPr lang="en-US" sz="1400" b="1" baseline="30000">
                <a:latin typeface="Calibri" pitchFamily="34" charset="0"/>
              </a:rPr>
              <a:t>P</a:t>
            </a:r>
            <a:r>
              <a:rPr lang="en-US" sz="1400" b="1">
                <a:latin typeface="Calibri" pitchFamily="34" charset="0"/>
              </a:rPr>
              <a:t>=0</a:t>
            </a:r>
            <a:r>
              <a:rPr lang="en-US" sz="1400" b="1" baseline="30000">
                <a:latin typeface="Calibri" pitchFamily="34" charset="0"/>
                <a:cs typeface="Times New Roman" pitchFamily="18" charset="0"/>
              </a:rPr>
              <a:t>±</a:t>
            </a:r>
            <a:r>
              <a:rPr lang="en-US" sz="1400" b="1">
                <a:latin typeface="Calibri" pitchFamily="34" charset="0"/>
                <a:cs typeface="Times New Roman" pitchFamily="18" charset="0"/>
              </a:rPr>
              <a:t>          1</a:t>
            </a:r>
            <a:r>
              <a:rPr lang="en-US" sz="1400" b="1" baseline="30000">
                <a:latin typeface="Calibri" pitchFamily="34" charset="0"/>
                <a:cs typeface="Times New Roman" pitchFamily="18" charset="0"/>
              </a:rPr>
              <a:t>±</a:t>
            </a:r>
            <a:r>
              <a:rPr lang="en-US" sz="1400" b="1">
                <a:latin typeface="Calibri" pitchFamily="34" charset="0"/>
                <a:cs typeface="Times New Roman" pitchFamily="18" charset="0"/>
              </a:rPr>
              <a:t>            1/2</a:t>
            </a:r>
            <a:r>
              <a:rPr lang="en-US" sz="1400" b="1" baseline="30000">
                <a:latin typeface="Calibri" pitchFamily="34" charset="0"/>
                <a:cs typeface="Times New Roman" pitchFamily="18" charset="0"/>
              </a:rPr>
              <a:t>±</a:t>
            </a:r>
          </a:p>
        </p:txBody>
      </p:sp>
      <p:graphicFrame>
        <p:nvGraphicFramePr>
          <p:cNvPr id="710660" name="Object 4"/>
          <p:cNvGraphicFramePr>
            <a:graphicFrameLocks noChangeAspect="1"/>
          </p:cNvGraphicFramePr>
          <p:nvPr/>
        </p:nvGraphicFramePr>
        <p:xfrm>
          <a:off x="5364163" y="3203575"/>
          <a:ext cx="3287712" cy="428625"/>
        </p:xfrm>
        <a:graphic>
          <a:graphicData uri="http://schemas.openxmlformats.org/presentationml/2006/ole">
            <p:oleObj spid="_x0000_s710660" name="Équation" r:id="rId7" imgW="2145960" imgH="279360" progId="Equation.3">
              <p:embed/>
            </p:oleObj>
          </a:graphicData>
        </a:graphic>
      </p:graphicFrame>
      <p:pic>
        <p:nvPicPr>
          <p:cNvPr id="710672" name="Picture 13"/>
          <p:cNvPicPr>
            <a:picLocks noChangeAspect="1" noChangeArrowheads="1"/>
          </p:cNvPicPr>
          <p:nvPr/>
        </p:nvPicPr>
        <p:blipFill>
          <a:blip r:embed="rId8"/>
          <a:srcRect/>
          <a:stretch>
            <a:fillRect/>
          </a:stretch>
        </p:blipFill>
        <p:spPr bwMode="auto">
          <a:xfrm>
            <a:off x="5711825" y="3635375"/>
            <a:ext cx="2339975" cy="2016125"/>
          </a:xfrm>
          <a:prstGeom prst="rect">
            <a:avLst/>
          </a:prstGeom>
          <a:noFill/>
          <a:ln w="9525">
            <a:noFill/>
            <a:miter lim="800000"/>
            <a:headEnd/>
            <a:tailEnd/>
          </a:ln>
        </p:spPr>
      </p:pic>
      <p:sp>
        <p:nvSpPr>
          <p:cNvPr id="710673" name="Text Box 14"/>
          <p:cNvSpPr txBox="1">
            <a:spLocks noChangeArrowheads="1"/>
          </p:cNvSpPr>
          <p:nvPr/>
        </p:nvSpPr>
        <p:spPr bwMode="auto">
          <a:xfrm>
            <a:off x="6516688" y="5580063"/>
            <a:ext cx="1563687" cy="369887"/>
          </a:xfrm>
          <a:prstGeom prst="rect">
            <a:avLst/>
          </a:prstGeom>
          <a:noFill/>
          <a:ln w="9525">
            <a:noFill/>
            <a:miter lim="800000"/>
            <a:headEnd/>
            <a:tailEnd/>
          </a:ln>
        </p:spPr>
        <p:txBody>
          <a:bodyPr wrap="none">
            <a:spAutoFit/>
          </a:bodyPr>
          <a:lstStyle/>
          <a:p>
            <a:r>
              <a:rPr lang="en-US">
                <a:latin typeface="Calibri" pitchFamily="34" charset="0"/>
              </a:rPr>
              <a:t>1.0              T/T</a:t>
            </a:r>
            <a:r>
              <a:rPr lang="en-US" baseline="-25000">
                <a:latin typeface="Calibri" pitchFamily="34" charset="0"/>
              </a:rPr>
              <a:t>c</a:t>
            </a:r>
          </a:p>
        </p:txBody>
      </p:sp>
      <p:sp>
        <p:nvSpPr>
          <p:cNvPr id="710674" name="ZoneTexte 24"/>
          <p:cNvSpPr txBox="1">
            <a:spLocks noChangeArrowheads="1"/>
          </p:cNvSpPr>
          <p:nvPr/>
        </p:nvSpPr>
        <p:spPr bwMode="auto">
          <a:xfrm>
            <a:off x="7461250" y="4140200"/>
            <a:ext cx="1682750" cy="584200"/>
          </a:xfrm>
          <a:prstGeom prst="rect">
            <a:avLst/>
          </a:prstGeom>
          <a:noFill/>
          <a:ln w="9525">
            <a:noFill/>
            <a:miter lim="800000"/>
            <a:headEnd/>
            <a:tailEnd/>
          </a:ln>
        </p:spPr>
        <p:txBody>
          <a:bodyPr wrap="none">
            <a:spAutoFit/>
          </a:bodyPr>
          <a:lstStyle/>
          <a:p>
            <a:pPr algn="ctr"/>
            <a:r>
              <a:rPr lang="fr-FR" sz="1600" b="1">
                <a:solidFill>
                  <a:srgbClr val="FF0000"/>
                </a:solidFill>
                <a:latin typeface="Calibri" pitchFamily="34" charset="0"/>
              </a:rPr>
              <a:t>Phase transition </a:t>
            </a:r>
          </a:p>
          <a:p>
            <a:pPr algn="ctr"/>
            <a:r>
              <a:rPr lang="fr-FR" sz="1600" b="1">
                <a:solidFill>
                  <a:srgbClr val="FF0000"/>
                </a:solidFill>
                <a:latin typeface="Calibri" pitchFamily="34" charset="0"/>
              </a:rPr>
              <a:t>at T=T</a:t>
            </a:r>
            <a:r>
              <a:rPr lang="fr-FR" sz="1600" b="1" baseline="-25000">
                <a:solidFill>
                  <a:srgbClr val="FF0000"/>
                </a:solidFill>
                <a:latin typeface="Calibri" pitchFamily="34" charset="0"/>
              </a:rPr>
              <a:t>c</a:t>
            </a:r>
            <a:r>
              <a:rPr lang="fr-FR" sz="1600" b="1">
                <a:solidFill>
                  <a:srgbClr val="FF0000"/>
                </a:solidFill>
                <a:latin typeface="Calibri" pitchFamily="34" charset="0"/>
              </a:rPr>
              <a:t> (170 MeV)</a:t>
            </a:r>
            <a:endParaRPr lang="fr-FR" sz="1600" b="1" baseline="-25000">
              <a:solidFill>
                <a:srgbClr val="FF0000"/>
              </a:solidFill>
              <a:latin typeface="Calibri" pitchFamily="34" charset="0"/>
            </a:endParaRPr>
          </a:p>
        </p:txBody>
      </p:sp>
      <p:sp>
        <p:nvSpPr>
          <p:cNvPr id="30" name="Flèche gauche 29"/>
          <p:cNvSpPr/>
          <p:nvPr/>
        </p:nvSpPr>
        <p:spPr>
          <a:xfrm>
            <a:off x="6804025" y="4716463"/>
            <a:ext cx="1152525" cy="35877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31" name="Connecteur droit 30"/>
          <p:cNvCxnSpPr/>
          <p:nvPr/>
        </p:nvCxnSpPr>
        <p:spPr>
          <a:xfrm rot="5400000">
            <a:off x="2245518" y="4342607"/>
            <a:ext cx="465296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6659563" y="3708400"/>
            <a:ext cx="215900" cy="1871663"/>
          </a:xfrm>
          <a:prstGeom prst="rect">
            <a:avLst/>
          </a:prstGeom>
          <a:solidFill>
            <a:schemeClr val="accent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3" name="Flèche vers le bas 32"/>
          <p:cNvSpPr/>
          <p:nvPr/>
        </p:nvSpPr>
        <p:spPr>
          <a:xfrm rot="16200000">
            <a:off x="6473032" y="951706"/>
            <a:ext cx="369888" cy="428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fontAlgn="auto">
              <a:spcAft>
                <a:spcPts val="0"/>
              </a:spcAft>
              <a:defRPr/>
            </a:pPr>
            <a:r>
              <a:rPr lang="fr-FR" sz="4000" dirty="0" smtClean="0"/>
              <a:t>HEAVY  IONS  COLLISIONS (HIC) EXPERIMENTS</a:t>
            </a:r>
            <a:endParaRPr lang="fr-FR" sz="4000" dirty="0"/>
          </a:p>
        </p:txBody>
      </p:sp>
      <p:sp>
        <p:nvSpPr>
          <p:cNvPr id="711682" name="Espace réservé du contenu 2"/>
          <p:cNvSpPr>
            <a:spLocks noGrp="1"/>
          </p:cNvSpPr>
          <p:nvPr>
            <p:ph idx="1"/>
          </p:nvPr>
        </p:nvSpPr>
        <p:spPr>
          <a:xfrm>
            <a:off x="179388" y="1341438"/>
            <a:ext cx="6985000" cy="5256212"/>
          </a:xfrm>
        </p:spPr>
        <p:txBody>
          <a:bodyPr/>
          <a:lstStyle/>
          <a:p>
            <a:r>
              <a:rPr lang="fr-FR" sz="1800" b="1" smtClean="0">
                <a:solidFill>
                  <a:srgbClr val="FF0000"/>
                </a:solidFill>
              </a:rPr>
              <a:t>Introduction</a:t>
            </a:r>
          </a:p>
          <a:p>
            <a:pPr lvl="1"/>
            <a:r>
              <a:rPr lang="fr-FR" sz="1600" smtClean="0"/>
              <a:t>Nuclear Matter constituents</a:t>
            </a:r>
          </a:p>
          <a:p>
            <a:pPr lvl="1"/>
            <a:r>
              <a:rPr lang="fr-FR" sz="1600" smtClean="0"/>
              <a:t>QCD – quarks confinement – asymptotic freedom – quarks deconfinement - QGP</a:t>
            </a:r>
          </a:p>
          <a:p>
            <a:pPr lvl="1"/>
            <a:r>
              <a:rPr lang="fr-FR" sz="1600" b="1" smtClean="0">
                <a:solidFill>
                  <a:srgbClr val="FF0000"/>
                </a:solidFill>
              </a:rPr>
              <a:t>Where can we find nuclear matter at high density and high temperature? </a:t>
            </a:r>
          </a:p>
          <a:p>
            <a:pPr lvl="1"/>
            <a:r>
              <a:rPr lang="fr-FR" sz="1600" b="1" smtClean="0">
                <a:solidFill>
                  <a:srgbClr val="FF0000"/>
                </a:solidFill>
              </a:rPr>
              <a:t>Nuclear matter phase diagram</a:t>
            </a:r>
          </a:p>
          <a:p>
            <a:pPr lvl="1"/>
            <a:endParaRPr lang="fr-FR" sz="1600" smtClean="0"/>
          </a:p>
          <a:p>
            <a:pPr lvl="1">
              <a:buFont typeface="Arial" charset="0"/>
              <a:buNone/>
            </a:pPr>
            <a:endParaRPr lang="fr-FR" sz="1600" smtClean="0"/>
          </a:p>
          <a:p>
            <a:pPr lvl="1"/>
            <a:endParaRPr lang="fr-FR" sz="1600" smtClean="0"/>
          </a:p>
        </p:txBody>
      </p:sp>
      <p:sp>
        <p:nvSpPr>
          <p:cNvPr id="71168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FBD356A6-F697-47E9-8E8C-9DC68C9CB4D3}" type="slidenum">
              <a:rPr lang="fr-FR">
                <a:solidFill>
                  <a:schemeClr val="tx1"/>
                </a:solidFill>
              </a:rPr>
              <a:pPr fontAlgn="base">
                <a:spcBef>
                  <a:spcPct val="0"/>
                </a:spcBef>
                <a:spcAft>
                  <a:spcPct val="0"/>
                </a:spcAft>
              </a:pPr>
              <a:t>14</a:t>
            </a:fld>
            <a:endParaRPr lang="fr-FR">
              <a:solidFill>
                <a:schemeClr val="tx1"/>
              </a:solidFill>
            </a:endParaRPr>
          </a:p>
        </p:txBody>
      </p:sp>
      <p:sp>
        <p:nvSpPr>
          <p:cNvPr id="5" name="Accolade fermante 4"/>
          <p:cNvSpPr/>
          <p:nvPr/>
        </p:nvSpPr>
        <p:spPr>
          <a:xfrm>
            <a:off x="7019925" y="1989138"/>
            <a:ext cx="288925" cy="1295400"/>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11685" name="ZoneTexte 5"/>
          <p:cNvSpPr txBox="1">
            <a:spLocks noChangeArrowheads="1"/>
          </p:cNvSpPr>
          <p:nvPr/>
        </p:nvSpPr>
        <p:spPr bwMode="auto">
          <a:xfrm>
            <a:off x="7308850" y="2411413"/>
            <a:ext cx="1741488" cy="369887"/>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Why study HIC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2705" name="Image 7" descr="soleil.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712706" name="Espace réservé du contenu 2"/>
          <p:cNvSpPr>
            <a:spLocks noGrp="1"/>
          </p:cNvSpPr>
          <p:nvPr>
            <p:ph idx="1"/>
          </p:nvPr>
        </p:nvSpPr>
        <p:spPr/>
        <p:txBody>
          <a:bodyPr/>
          <a:lstStyle/>
          <a:p>
            <a:endParaRPr lang="fr-FR" smtClean="0"/>
          </a:p>
          <a:p>
            <a:endParaRPr lang="fr-FR" smtClean="0"/>
          </a:p>
        </p:txBody>
      </p:sp>
      <p:sp>
        <p:nvSpPr>
          <p:cNvPr id="712707" name="Espace réservé du numéro de diapositive 3"/>
          <p:cNvSpPr>
            <a:spLocks noGrp="1"/>
          </p:cNvSpPr>
          <p:nvPr>
            <p:ph type="sldNum" sz="quarter" idx="12"/>
          </p:nvPr>
        </p:nvSpPr>
        <p:spPr bwMode="auto">
          <a:xfrm>
            <a:off x="7572375" y="900112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DE8ADF7-620D-414C-A2A9-4BED43748A4D}" type="slidenum">
              <a:rPr lang="fr-FR">
                <a:solidFill>
                  <a:schemeClr val="tx1"/>
                </a:solidFill>
              </a:rPr>
              <a:pPr fontAlgn="base">
                <a:spcBef>
                  <a:spcPct val="0"/>
                </a:spcBef>
                <a:spcAft>
                  <a:spcPct val="0"/>
                </a:spcAft>
              </a:pPr>
              <a:t>15</a:t>
            </a:fld>
            <a:endParaRPr lang="fr-FR">
              <a:solidFill>
                <a:schemeClr val="tx1"/>
              </a:solidFill>
            </a:endParaRPr>
          </a:p>
        </p:txBody>
      </p:sp>
      <p:sp>
        <p:nvSpPr>
          <p:cNvPr id="5" name="Titre 1"/>
          <p:cNvSpPr txBox="1">
            <a:spLocks/>
          </p:cNvSpPr>
          <p:nvPr/>
        </p:nvSpPr>
        <p:spPr>
          <a:xfrm>
            <a:off x="428625" y="2357438"/>
            <a:ext cx="8229600" cy="1143000"/>
          </a:xfrm>
          <a:prstGeom prst="rect">
            <a:avLst/>
          </a:prstGeom>
        </p:spPr>
        <p:txBody>
          <a:bodyPr anchor="ctr"/>
          <a:lstStyle/>
          <a:p>
            <a:pPr algn="ctr" fontAlgn="auto">
              <a:spcAft>
                <a:spcPts val="0"/>
              </a:spcAft>
              <a:defRPr/>
            </a:pPr>
            <a:r>
              <a:rPr lang="fr-FR" sz="5400" dirty="0" err="1">
                <a:solidFill>
                  <a:schemeClr val="bg1"/>
                </a:solidFill>
                <a:latin typeface="+mj-lt"/>
                <a:ea typeface="+mj-ea"/>
                <a:cs typeface="+mj-cs"/>
              </a:rPr>
              <a:t>Where</a:t>
            </a:r>
            <a:r>
              <a:rPr lang="fr-FR" sz="5400" dirty="0">
                <a:solidFill>
                  <a:schemeClr val="bg1"/>
                </a:solidFill>
                <a:latin typeface="+mj-lt"/>
                <a:ea typeface="+mj-ea"/>
                <a:cs typeface="+mj-cs"/>
              </a:rPr>
              <a:t> </a:t>
            </a:r>
            <a:r>
              <a:rPr lang="fr-FR" sz="5400" dirty="0" err="1">
                <a:solidFill>
                  <a:schemeClr val="bg1"/>
                </a:solidFill>
                <a:latin typeface="+mj-lt"/>
                <a:ea typeface="+mj-ea"/>
                <a:cs typeface="+mj-cs"/>
              </a:rPr>
              <a:t>can</a:t>
            </a:r>
            <a:r>
              <a:rPr lang="fr-FR" sz="5400" dirty="0">
                <a:solidFill>
                  <a:schemeClr val="bg1"/>
                </a:solidFill>
                <a:latin typeface="+mj-lt"/>
                <a:ea typeface="+mj-ea"/>
                <a:cs typeface="+mj-cs"/>
              </a:rPr>
              <a:t> </a:t>
            </a:r>
            <a:r>
              <a:rPr lang="fr-FR" sz="5400" dirty="0" err="1">
                <a:solidFill>
                  <a:schemeClr val="bg1"/>
                </a:solidFill>
                <a:latin typeface="+mj-lt"/>
                <a:ea typeface="+mj-ea"/>
                <a:cs typeface="+mj-cs"/>
              </a:rPr>
              <a:t>we</a:t>
            </a:r>
            <a:r>
              <a:rPr lang="fr-FR" sz="5400" dirty="0">
                <a:solidFill>
                  <a:schemeClr val="bg1"/>
                </a:solidFill>
                <a:latin typeface="+mj-lt"/>
                <a:ea typeface="+mj-ea"/>
                <a:cs typeface="+mj-cs"/>
              </a:rPr>
              <a:t> </a:t>
            </a:r>
            <a:r>
              <a:rPr lang="fr-FR" sz="5400" dirty="0" err="1">
                <a:solidFill>
                  <a:schemeClr val="bg1"/>
                </a:solidFill>
                <a:latin typeface="+mj-lt"/>
                <a:ea typeface="+mj-ea"/>
                <a:cs typeface="+mj-cs"/>
              </a:rPr>
              <a:t>find</a:t>
            </a:r>
            <a:r>
              <a:rPr lang="fr-FR" sz="5400" dirty="0">
                <a:solidFill>
                  <a:schemeClr val="bg1"/>
                </a:solidFill>
                <a:latin typeface="+mj-lt"/>
                <a:ea typeface="+mj-ea"/>
                <a:cs typeface="+mj-cs"/>
              </a:rPr>
              <a:t> </a:t>
            </a:r>
            <a:r>
              <a:rPr lang="fr-FR" sz="5400" dirty="0" err="1">
                <a:solidFill>
                  <a:schemeClr val="bg1"/>
                </a:solidFill>
                <a:latin typeface="+mj-lt"/>
                <a:ea typeface="+mj-ea"/>
                <a:cs typeface="+mj-cs"/>
              </a:rPr>
              <a:t>nuclear</a:t>
            </a:r>
            <a:r>
              <a:rPr lang="fr-FR" sz="5400" dirty="0">
                <a:solidFill>
                  <a:schemeClr val="bg1"/>
                </a:solidFill>
                <a:latin typeface="+mj-lt"/>
                <a:ea typeface="+mj-ea"/>
                <a:cs typeface="+mj-cs"/>
              </a:rPr>
              <a:t> </a:t>
            </a:r>
            <a:r>
              <a:rPr lang="fr-FR" sz="5400" dirty="0" err="1">
                <a:solidFill>
                  <a:schemeClr val="bg1"/>
                </a:solidFill>
                <a:latin typeface="+mj-lt"/>
                <a:ea typeface="+mj-ea"/>
                <a:cs typeface="+mj-cs"/>
              </a:rPr>
              <a:t>matter</a:t>
            </a:r>
            <a:r>
              <a:rPr lang="fr-FR" sz="5400" dirty="0">
                <a:solidFill>
                  <a:schemeClr val="bg1"/>
                </a:solidFill>
                <a:latin typeface="+mj-lt"/>
                <a:ea typeface="+mj-ea"/>
                <a:cs typeface="+mj-cs"/>
              </a:rPr>
              <a:t> </a:t>
            </a:r>
            <a:r>
              <a:rPr lang="fr-FR" sz="5400" dirty="0" err="1">
                <a:solidFill>
                  <a:schemeClr val="bg1"/>
                </a:solidFill>
                <a:latin typeface="+mj-lt"/>
                <a:ea typeface="+mj-ea"/>
                <a:cs typeface="+mj-cs"/>
              </a:rPr>
              <a:t>at</a:t>
            </a:r>
            <a:r>
              <a:rPr lang="fr-FR" sz="5400" dirty="0">
                <a:solidFill>
                  <a:schemeClr val="bg1"/>
                </a:solidFill>
                <a:latin typeface="+mj-lt"/>
                <a:ea typeface="+mj-ea"/>
                <a:cs typeface="+mj-cs"/>
              </a:rPr>
              <a:t> </a:t>
            </a:r>
            <a:r>
              <a:rPr lang="fr-FR" sz="5400" dirty="0" err="1">
                <a:solidFill>
                  <a:schemeClr val="bg1"/>
                </a:solidFill>
                <a:latin typeface="+mj-lt"/>
                <a:ea typeface="+mj-ea"/>
                <a:cs typeface="+mj-cs"/>
              </a:rPr>
              <a:t>high</a:t>
            </a:r>
            <a:r>
              <a:rPr lang="fr-FR" sz="5400" dirty="0">
                <a:solidFill>
                  <a:schemeClr val="bg1"/>
                </a:solidFill>
                <a:latin typeface="+mj-lt"/>
                <a:ea typeface="+mj-ea"/>
                <a:cs typeface="+mj-cs"/>
              </a:rPr>
              <a:t> </a:t>
            </a:r>
            <a:r>
              <a:rPr lang="fr-FR" sz="5400" dirty="0" err="1">
                <a:solidFill>
                  <a:schemeClr val="bg1"/>
                </a:solidFill>
                <a:latin typeface="+mj-lt"/>
                <a:ea typeface="+mj-ea"/>
                <a:cs typeface="+mj-cs"/>
              </a:rPr>
              <a:t>temperature</a:t>
            </a:r>
            <a:r>
              <a:rPr lang="fr-FR" sz="5400" dirty="0">
                <a:solidFill>
                  <a:schemeClr val="bg1"/>
                </a:solidFill>
                <a:latin typeface="+mj-lt"/>
                <a:ea typeface="+mj-ea"/>
                <a:cs typeface="+mj-cs"/>
              </a:rPr>
              <a:t> and </a:t>
            </a:r>
            <a:r>
              <a:rPr lang="fr-FR" sz="5400" dirty="0" err="1">
                <a:solidFill>
                  <a:schemeClr val="bg1"/>
                </a:solidFill>
                <a:latin typeface="+mj-lt"/>
                <a:ea typeface="+mj-ea"/>
                <a:cs typeface="+mj-cs"/>
              </a:rPr>
              <a:t>high</a:t>
            </a:r>
            <a:r>
              <a:rPr lang="fr-FR" sz="5400" dirty="0">
                <a:solidFill>
                  <a:schemeClr val="bg1"/>
                </a:solidFill>
                <a:latin typeface="+mj-lt"/>
                <a:ea typeface="+mj-ea"/>
                <a:cs typeface="+mj-cs"/>
              </a:rPr>
              <a:t> </a:t>
            </a:r>
            <a:r>
              <a:rPr lang="fr-FR" sz="5400" dirty="0" err="1">
                <a:solidFill>
                  <a:schemeClr val="bg1"/>
                </a:solidFill>
                <a:latin typeface="+mj-lt"/>
                <a:ea typeface="+mj-ea"/>
                <a:cs typeface="+mj-cs"/>
              </a:rPr>
              <a:t>density</a:t>
            </a:r>
            <a:r>
              <a:rPr lang="fr-FR" sz="5400" dirty="0">
                <a:solidFill>
                  <a:schemeClr val="bg1"/>
                </a:solidFill>
                <a:latin typeface="+mj-lt"/>
                <a:ea typeface="+mj-ea"/>
                <a:cs typeface="+mj-cs"/>
              </a:rPr>
              <a:t> ?</a:t>
            </a:r>
          </a:p>
          <a:p>
            <a:pPr algn="ctr" fontAlgn="auto">
              <a:spcAft>
                <a:spcPts val="0"/>
              </a:spcAft>
              <a:defRPr/>
            </a:pPr>
            <a:endParaRPr lang="fr-FR" sz="4800" dirty="0">
              <a:solidFill>
                <a:schemeClr val="bg1"/>
              </a:solidFill>
              <a:latin typeface="+mj-lt"/>
              <a:ea typeface="+mj-ea"/>
              <a:cs typeface="+mj-cs"/>
            </a:endParaRPr>
          </a:p>
          <a:p>
            <a:pPr algn="ctr" fontAlgn="auto">
              <a:spcAft>
                <a:spcPts val="0"/>
              </a:spcAft>
              <a:defRPr/>
            </a:pPr>
            <a:r>
              <a:rPr lang="fr-FR" sz="2800" dirty="0">
                <a:solidFill>
                  <a:schemeClr val="bg1"/>
                </a:solidFill>
                <a:latin typeface="+mj-lt"/>
                <a:ea typeface="+mj-ea"/>
                <a:cs typeface="+mj-cs"/>
              </a:rPr>
              <a:t>T center of </a:t>
            </a:r>
            <a:r>
              <a:rPr lang="fr-FR" sz="2800" dirty="0" err="1">
                <a:solidFill>
                  <a:schemeClr val="bg1"/>
                </a:solidFill>
                <a:latin typeface="+mj-lt"/>
                <a:ea typeface="+mj-ea"/>
                <a:cs typeface="+mj-cs"/>
              </a:rPr>
              <a:t>sun</a:t>
            </a:r>
            <a:r>
              <a:rPr lang="fr-FR" sz="2800" dirty="0">
                <a:solidFill>
                  <a:schemeClr val="bg1"/>
                </a:solidFill>
                <a:latin typeface="+mj-lt"/>
                <a:ea typeface="+mj-ea"/>
                <a:cs typeface="+mj-cs"/>
              </a:rPr>
              <a:t> ~ 15 000 </a:t>
            </a:r>
            <a:r>
              <a:rPr lang="fr-FR" sz="2800" dirty="0" err="1">
                <a:solidFill>
                  <a:schemeClr val="bg1"/>
                </a:solidFill>
                <a:latin typeface="+mj-lt"/>
                <a:ea typeface="+mj-ea"/>
                <a:cs typeface="+mj-cs"/>
              </a:rPr>
              <a:t>000</a:t>
            </a:r>
            <a:r>
              <a:rPr lang="fr-FR" sz="2800" dirty="0">
                <a:solidFill>
                  <a:schemeClr val="bg1"/>
                </a:solidFill>
                <a:latin typeface="+mj-lt"/>
                <a:ea typeface="+mj-ea"/>
                <a:cs typeface="+mj-cs"/>
              </a:rPr>
              <a:t> K &lt;&lt; T</a:t>
            </a:r>
            <a:r>
              <a:rPr lang="fr-FR" sz="2800" baseline="-25000" dirty="0">
                <a:solidFill>
                  <a:schemeClr val="bg1"/>
                </a:solidFill>
                <a:latin typeface="+mj-lt"/>
                <a:ea typeface="+mj-ea"/>
                <a:cs typeface="+mj-cs"/>
              </a:rPr>
              <a:t>c  </a:t>
            </a:r>
            <a:r>
              <a:rPr lang="fr-FR" sz="2800" dirty="0">
                <a:solidFill>
                  <a:schemeClr val="bg1"/>
                </a:solidFill>
                <a:latin typeface="+mj-lt"/>
                <a:ea typeface="+mj-ea"/>
                <a:cs typeface="+mj-cs"/>
              </a:rPr>
              <a:t>(170 MeV ~ 10</a:t>
            </a:r>
            <a:r>
              <a:rPr lang="fr-FR" sz="2800" baseline="30000" dirty="0">
                <a:solidFill>
                  <a:schemeClr val="bg1"/>
                </a:solidFill>
                <a:latin typeface="+mj-lt"/>
                <a:ea typeface="+mj-ea"/>
                <a:cs typeface="+mj-cs"/>
              </a:rPr>
              <a:t>13</a:t>
            </a:r>
            <a:r>
              <a:rPr lang="fr-FR" sz="2800" dirty="0">
                <a:solidFill>
                  <a:schemeClr val="bg1"/>
                </a:solidFill>
                <a:latin typeface="+mj-lt"/>
                <a:ea typeface="+mj-ea"/>
                <a:cs typeface="+mj-cs"/>
              </a:rPr>
              <a:t> K)</a:t>
            </a:r>
            <a:endParaRPr lang="fr-FR" sz="2800" baseline="-25000" dirty="0">
              <a:solidFill>
                <a:schemeClr val="bg1"/>
              </a:solidFill>
              <a:latin typeface="+mj-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3729" name="Picture 6"/>
          <p:cNvPicPr>
            <a:picLocks noChangeAspect="1" noChangeArrowheads="1"/>
          </p:cNvPicPr>
          <p:nvPr/>
        </p:nvPicPr>
        <p:blipFill>
          <a:blip r:embed="rId3"/>
          <a:srcRect l="1071" t="836" r="357"/>
          <a:stretch>
            <a:fillRect/>
          </a:stretch>
        </p:blipFill>
        <p:spPr bwMode="auto">
          <a:xfrm>
            <a:off x="107950" y="860425"/>
            <a:ext cx="8891588" cy="4975225"/>
          </a:xfrm>
          <a:prstGeom prst="rect">
            <a:avLst/>
          </a:prstGeom>
          <a:noFill/>
          <a:ln w="9525">
            <a:noFill/>
            <a:miter lim="800000"/>
            <a:headEnd/>
            <a:tailEnd/>
          </a:ln>
        </p:spPr>
      </p:pic>
      <p:sp>
        <p:nvSpPr>
          <p:cNvPr id="713730"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392472E2-294A-4812-86CD-532DE07ECCC0}" type="slidenum">
              <a:rPr lang="fr-FR">
                <a:solidFill>
                  <a:schemeClr val="tx1"/>
                </a:solidFill>
              </a:rPr>
              <a:pPr fontAlgn="base">
                <a:spcBef>
                  <a:spcPct val="0"/>
                </a:spcBef>
                <a:spcAft>
                  <a:spcPct val="0"/>
                </a:spcAft>
              </a:pPr>
              <a:t>16</a:t>
            </a:fld>
            <a:endParaRPr lang="fr-FR">
              <a:solidFill>
                <a:schemeClr val="tx1"/>
              </a:solidFill>
            </a:endParaRPr>
          </a:p>
        </p:txBody>
      </p:sp>
      <p:sp>
        <p:nvSpPr>
          <p:cNvPr id="713731" name="Rectangle 7"/>
          <p:cNvSpPr>
            <a:spLocks noChangeArrowheads="1"/>
          </p:cNvSpPr>
          <p:nvPr/>
        </p:nvSpPr>
        <p:spPr bwMode="auto">
          <a:xfrm>
            <a:off x="395288" y="5934075"/>
            <a:ext cx="7929562" cy="923925"/>
          </a:xfrm>
          <a:prstGeom prst="rect">
            <a:avLst/>
          </a:prstGeom>
          <a:noFill/>
          <a:ln w="9525">
            <a:noFill/>
            <a:miter lim="800000"/>
            <a:headEnd/>
            <a:tailEnd/>
          </a:ln>
        </p:spPr>
        <p:txBody>
          <a:bodyPr>
            <a:spAutoFit/>
          </a:bodyPr>
          <a:lstStyle/>
          <a:p>
            <a:pPr algn="ctr"/>
            <a:r>
              <a:rPr lang="fr-FR" b="1">
                <a:latin typeface="Calibri" pitchFamily="34" charset="0"/>
              </a:rPr>
              <a:t> 10</a:t>
            </a:r>
            <a:r>
              <a:rPr lang="fr-FR" b="1" baseline="30000">
                <a:latin typeface="Calibri" pitchFamily="34" charset="0"/>
              </a:rPr>
              <a:t>-32</a:t>
            </a:r>
            <a:r>
              <a:rPr lang="fr-FR" b="1">
                <a:latin typeface="Calibri" pitchFamily="34" charset="0"/>
              </a:rPr>
              <a:t> to 10</a:t>
            </a:r>
            <a:r>
              <a:rPr lang="fr-FR" b="1" baseline="30000">
                <a:latin typeface="Calibri" pitchFamily="34" charset="0"/>
              </a:rPr>
              <a:t>-10 </a:t>
            </a:r>
            <a:r>
              <a:rPr lang="fr-FR" b="1">
                <a:latin typeface="Calibri" pitchFamily="34" charset="0"/>
              </a:rPr>
              <a:t> s , temperature decrease from  10 </a:t>
            </a:r>
            <a:r>
              <a:rPr lang="fr-FR" b="1" baseline="30000">
                <a:latin typeface="Calibri" pitchFamily="34" charset="0"/>
              </a:rPr>
              <a:t>27</a:t>
            </a:r>
            <a:r>
              <a:rPr lang="fr-FR" b="1">
                <a:latin typeface="Calibri" pitchFamily="34" charset="0"/>
              </a:rPr>
              <a:t> to 10 </a:t>
            </a:r>
            <a:r>
              <a:rPr lang="fr-FR" b="1" baseline="30000">
                <a:latin typeface="Calibri" pitchFamily="34" charset="0"/>
              </a:rPr>
              <a:t>15</a:t>
            </a:r>
            <a:r>
              <a:rPr lang="fr-FR" b="1">
                <a:latin typeface="Calibri" pitchFamily="34" charset="0"/>
              </a:rPr>
              <a:t> °C  &gt;  Tc</a:t>
            </a:r>
          </a:p>
          <a:p>
            <a:pPr algn="ctr"/>
            <a:r>
              <a:rPr lang="fr-FR" b="1">
                <a:solidFill>
                  <a:srgbClr val="FF0000"/>
                </a:solidFill>
                <a:latin typeface="Calibri" pitchFamily="34" charset="0"/>
              </a:rPr>
              <a:t>universe could be composed of a « soup » of quark and anti-quark  = QGP</a:t>
            </a:r>
          </a:p>
          <a:p>
            <a:endParaRPr lang="fr-FR">
              <a:latin typeface="Calibri" pitchFamily="34" charset="0"/>
            </a:endParaRPr>
          </a:p>
        </p:txBody>
      </p:sp>
      <p:sp>
        <p:nvSpPr>
          <p:cNvPr id="12" name="Flèche vers le bas 11"/>
          <p:cNvSpPr/>
          <p:nvPr/>
        </p:nvSpPr>
        <p:spPr>
          <a:xfrm>
            <a:off x="2124075" y="4076700"/>
            <a:ext cx="285750" cy="1873250"/>
          </a:xfrm>
          <a:prstGeom prst="downArrow">
            <a:avLst/>
          </a:prstGeom>
          <a:solidFill>
            <a:srgbClr val="FF0000">
              <a:alpha val="51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9" name="Rectangle 8"/>
          <p:cNvSpPr/>
          <p:nvPr/>
        </p:nvSpPr>
        <p:spPr>
          <a:xfrm>
            <a:off x="0" y="0"/>
            <a:ext cx="77438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History</a:t>
            </a:r>
            <a:r>
              <a:rPr lang="fr-FR" sz="4000" dirty="0"/>
              <a:t> of </a:t>
            </a:r>
            <a:r>
              <a:rPr lang="fr-FR" sz="4000" dirty="0" err="1"/>
              <a:t>universe</a:t>
            </a:r>
            <a:r>
              <a:rPr lang="fr-FR" sz="4000" dirty="0"/>
              <a:t> </a:t>
            </a:r>
            <a:r>
              <a:rPr lang="fr-FR" sz="4000" dirty="0" err="1"/>
              <a:t>theory</a:t>
            </a:r>
            <a:r>
              <a:rPr lang="fr-FR" sz="4000" dirty="0"/>
              <a:t> : </a:t>
            </a:r>
            <a:r>
              <a:rPr lang="fr-FR" sz="4000" dirty="0" err="1"/>
              <a:t>Big</a:t>
            </a:r>
            <a:r>
              <a:rPr lang="fr-FR" sz="4000" dirty="0"/>
              <a:t> Bang</a:t>
            </a:r>
            <a:endParaRPr lang="fr-F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577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78B527F-EDFA-488C-8CDF-01FFC940643C}" type="slidenum">
              <a:rPr lang="fr-FR">
                <a:solidFill>
                  <a:schemeClr val="tx1"/>
                </a:solidFill>
              </a:rPr>
              <a:pPr fontAlgn="base">
                <a:spcBef>
                  <a:spcPct val="0"/>
                </a:spcBef>
                <a:spcAft>
                  <a:spcPct val="0"/>
                </a:spcAft>
              </a:pPr>
              <a:t>17</a:t>
            </a:fld>
            <a:endParaRPr lang="fr-FR">
              <a:solidFill>
                <a:schemeClr val="tx1"/>
              </a:solidFill>
            </a:endParaRPr>
          </a:p>
        </p:txBody>
      </p:sp>
      <p:pic>
        <p:nvPicPr>
          <p:cNvPr id="715778" name="Espace réservé du contenu 4" descr="neutron-star.jpg"/>
          <p:cNvPicPr>
            <a:picLocks noGrp="1" noChangeAspect="1"/>
          </p:cNvPicPr>
          <p:nvPr>
            <p:ph idx="1"/>
          </p:nvPr>
        </p:nvPicPr>
        <p:blipFill>
          <a:blip r:embed="rId3"/>
          <a:srcRect/>
          <a:stretch>
            <a:fillRect/>
          </a:stretch>
        </p:blipFill>
        <p:spPr>
          <a:xfrm>
            <a:off x="214313" y="2339975"/>
            <a:ext cx="5715000" cy="4287838"/>
          </a:xfrm>
        </p:spPr>
      </p:pic>
      <p:sp>
        <p:nvSpPr>
          <p:cNvPr id="715779" name="Rectangle 6"/>
          <p:cNvSpPr>
            <a:spLocks noChangeArrowheads="1"/>
          </p:cNvSpPr>
          <p:nvPr/>
        </p:nvSpPr>
        <p:spPr bwMode="auto">
          <a:xfrm>
            <a:off x="285750" y="1285875"/>
            <a:ext cx="8643938" cy="923925"/>
          </a:xfrm>
          <a:prstGeom prst="rect">
            <a:avLst/>
          </a:prstGeom>
          <a:noFill/>
          <a:ln w="9525">
            <a:noFill/>
            <a:miter lim="800000"/>
            <a:headEnd/>
            <a:tailEnd/>
          </a:ln>
        </p:spPr>
        <p:txBody>
          <a:bodyPr>
            <a:spAutoFit/>
          </a:bodyPr>
          <a:lstStyle/>
          <a:p>
            <a:r>
              <a:rPr lang="fr-FR" b="1">
                <a:latin typeface="Calibri" pitchFamily="34" charset="0"/>
              </a:rPr>
              <a:t>A neuton star is the result of a supernova (collapse of a massive star) :</a:t>
            </a:r>
          </a:p>
          <a:p>
            <a:r>
              <a:rPr lang="fr-FR">
                <a:latin typeface="Calibri" pitchFamily="34" charset="0"/>
              </a:rPr>
              <a:t>    mass ~ 1 to 2 time the solar mass for a radius of ~ 10  km        </a:t>
            </a:r>
          </a:p>
          <a:p>
            <a:r>
              <a:rPr lang="fr-FR">
                <a:latin typeface="Calibri" pitchFamily="34" charset="0"/>
              </a:rPr>
              <a:t>			 mean density   ~ 10 </a:t>
            </a:r>
            <a:r>
              <a:rPr lang="fr-FR" baseline="30000">
                <a:latin typeface="Calibri" pitchFamily="34" charset="0"/>
              </a:rPr>
              <a:t>14</a:t>
            </a:r>
            <a:r>
              <a:rPr lang="fr-FR">
                <a:latin typeface="Calibri" pitchFamily="34" charset="0"/>
              </a:rPr>
              <a:t> g/cm</a:t>
            </a:r>
            <a:r>
              <a:rPr lang="fr-FR" baseline="30000">
                <a:latin typeface="Calibri" pitchFamily="34" charset="0"/>
              </a:rPr>
              <a:t>3  </a:t>
            </a:r>
            <a:endParaRPr lang="fr-FR" baseline="-25000">
              <a:latin typeface="Calibri" pitchFamily="34" charset="0"/>
            </a:endParaRPr>
          </a:p>
        </p:txBody>
      </p:sp>
      <p:sp>
        <p:nvSpPr>
          <p:cNvPr id="8" name="Rectangle 7"/>
          <p:cNvSpPr/>
          <p:nvPr/>
        </p:nvSpPr>
        <p:spPr>
          <a:xfrm>
            <a:off x="3714750" y="6000750"/>
            <a:ext cx="1785938" cy="142875"/>
          </a:xfrm>
          <a:prstGeom prst="rect">
            <a:avLst/>
          </a:prstGeom>
          <a:solidFill>
            <a:srgbClr val="FF0000">
              <a:alpha val="43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0" name="Flèche à angle droit 9"/>
          <p:cNvSpPr/>
          <p:nvPr/>
        </p:nvSpPr>
        <p:spPr>
          <a:xfrm>
            <a:off x="6143625" y="5715000"/>
            <a:ext cx="1571625" cy="428625"/>
          </a:xfrm>
          <a:prstGeom prst="bentUpArrow">
            <a:avLst/>
          </a:prstGeom>
          <a:solidFill>
            <a:srgbClr val="FF0000">
              <a:alpha val="51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15782" name="Rectangle 10"/>
          <p:cNvSpPr>
            <a:spLocks noChangeArrowheads="1"/>
          </p:cNvSpPr>
          <p:nvPr/>
        </p:nvSpPr>
        <p:spPr bwMode="auto">
          <a:xfrm>
            <a:off x="6500813" y="4292600"/>
            <a:ext cx="2428875" cy="1754188"/>
          </a:xfrm>
          <a:prstGeom prst="rect">
            <a:avLst/>
          </a:prstGeom>
          <a:noFill/>
          <a:ln w="9525">
            <a:noFill/>
            <a:miter lim="800000"/>
            <a:headEnd/>
            <a:tailEnd/>
          </a:ln>
        </p:spPr>
        <p:txBody>
          <a:bodyPr>
            <a:spAutoFit/>
          </a:bodyPr>
          <a:lstStyle/>
          <a:p>
            <a:r>
              <a:rPr lang="fr-FR" b="1">
                <a:solidFill>
                  <a:srgbClr val="FF0000"/>
                </a:solidFill>
                <a:latin typeface="Calibri" pitchFamily="34" charset="0"/>
              </a:rPr>
              <a:t>The inner core of a neutron star can be composed of deconfined quarks at very high density.</a:t>
            </a:r>
          </a:p>
          <a:p>
            <a:endParaRPr lang="fr-FR">
              <a:latin typeface="Calibri" pitchFamily="34" charset="0"/>
            </a:endParaRPr>
          </a:p>
        </p:txBody>
      </p:sp>
      <p:sp>
        <p:nvSpPr>
          <p:cNvPr id="9" name="Flèche droite 8"/>
          <p:cNvSpPr/>
          <p:nvPr/>
        </p:nvSpPr>
        <p:spPr>
          <a:xfrm>
            <a:off x="2714625" y="1928813"/>
            <a:ext cx="285750"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715784" name="Image 11" descr="Kheops-Pyramid.jpg"/>
          <p:cNvPicPr>
            <a:picLocks noChangeAspect="1"/>
          </p:cNvPicPr>
          <p:nvPr/>
        </p:nvPicPr>
        <p:blipFill>
          <a:blip r:embed="rId4"/>
          <a:srcRect/>
          <a:stretch>
            <a:fillRect/>
          </a:stretch>
        </p:blipFill>
        <p:spPr bwMode="auto">
          <a:xfrm>
            <a:off x="6427788" y="2273300"/>
            <a:ext cx="1428750" cy="876300"/>
          </a:xfrm>
          <a:prstGeom prst="rect">
            <a:avLst/>
          </a:prstGeom>
          <a:noFill/>
          <a:ln w="9525">
            <a:noFill/>
            <a:miter lim="800000"/>
            <a:headEnd/>
            <a:tailEnd/>
          </a:ln>
        </p:spPr>
      </p:pic>
      <p:cxnSp>
        <p:nvCxnSpPr>
          <p:cNvPr id="16" name="Connecteur droit avec flèche 15"/>
          <p:cNvCxnSpPr/>
          <p:nvPr/>
        </p:nvCxnSpPr>
        <p:spPr>
          <a:xfrm rot="5400000">
            <a:off x="8143082" y="2772569"/>
            <a:ext cx="857250" cy="1587"/>
          </a:xfrm>
          <a:prstGeom prst="straightConnector1">
            <a:avLst/>
          </a:prstGeom>
          <a:ln>
            <a:solidFill>
              <a:schemeClr val="tx2"/>
            </a:solidFill>
            <a:headEnd type="oval" w="lg" len="lg"/>
            <a:tailEnd type="none"/>
          </a:ln>
        </p:spPr>
        <p:style>
          <a:lnRef idx="1">
            <a:schemeClr val="accent1"/>
          </a:lnRef>
          <a:fillRef idx="0">
            <a:schemeClr val="accent1"/>
          </a:fillRef>
          <a:effectRef idx="0">
            <a:schemeClr val="accent1"/>
          </a:effectRef>
          <a:fontRef idx="minor">
            <a:schemeClr val="tx1"/>
          </a:fontRef>
        </p:style>
      </p:cxnSp>
      <p:sp>
        <p:nvSpPr>
          <p:cNvPr id="17" name="Rectangle à coins arrondis 16"/>
          <p:cNvSpPr/>
          <p:nvPr/>
        </p:nvSpPr>
        <p:spPr>
          <a:xfrm>
            <a:off x="6427788" y="2201863"/>
            <a:ext cx="1428750" cy="1000125"/>
          </a:xfrm>
          <a:prstGeom prst="wedgeRoundRectCallout">
            <a:avLst>
              <a:gd name="adj1" fmla="val 98281"/>
              <a:gd name="adj2" fmla="val -35167"/>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15787" name="Rectangle 17"/>
          <p:cNvSpPr>
            <a:spLocks noChangeArrowheads="1"/>
          </p:cNvSpPr>
          <p:nvPr/>
        </p:nvSpPr>
        <p:spPr bwMode="auto">
          <a:xfrm>
            <a:off x="6357938" y="1643063"/>
            <a:ext cx="2571750" cy="523875"/>
          </a:xfrm>
          <a:prstGeom prst="rect">
            <a:avLst/>
          </a:prstGeom>
          <a:noFill/>
          <a:ln w="9525">
            <a:noFill/>
            <a:miter lim="800000"/>
            <a:headEnd/>
            <a:tailEnd/>
          </a:ln>
        </p:spPr>
        <p:txBody>
          <a:bodyPr>
            <a:spAutoFit/>
          </a:bodyPr>
          <a:lstStyle/>
          <a:p>
            <a:pPr algn="ctr"/>
            <a:r>
              <a:rPr lang="fr-FR" sz="1400">
                <a:latin typeface="Calibri" pitchFamily="34" charset="0"/>
              </a:rPr>
              <a:t>kheops pyramid </a:t>
            </a:r>
          </a:p>
          <a:p>
            <a:pPr algn="ctr"/>
            <a:r>
              <a:rPr lang="fr-FR" sz="1400">
                <a:latin typeface="Calibri" pitchFamily="34" charset="0"/>
              </a:rPr>
              <a:t>(6 millions tonnes) in a pinhead</a:t>
            </a:r>
          </a:p>
        </p:txBody>
      </p:sp>
      <p:sp>
        <p:nvSpPr>
          <p:cNvPr id="19" name="Flèche droite 18"/>
          <p:cNvSpPr/>
          <p:nvPr/>
        </p:nvSpPr>
        <p:spPr>
          <a:xfrm>
            <a:off x="6000750" y="1928813"/>
            <a:ext cx="285750" cy="2143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5" name="Rectangle 14"/>
          <p:cNvSpPr/>
          <p:nvPr/>
        </p:nvSpPr>
        <p:spPr>
          <a:xfrm>
            <a:off x="0" y="0"/>
            <a:ext cx="286543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Neutron Star</a:t>
            </a:r>
            <a:endParaRPr lang="fr-F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25"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F259A40-4EF6-4CE5-9A7B-DE740F3DAD16}" type="slidenum">
              <a:rPr lang="fr-FR">
                <a:solidFill>
                  <a:schemeClr val="tx1"/>
                </a:solidFill>
              </a:rPr>
              <a:pPr fontAlgn="base">
                <a:spcBef>
                  <a:spcPct val="0"/>
                </a:spcBef>
                <a:spcAft>
                  <a:spcPct val="0"/>
                </a:spcAft>
              </a:pPr>
              <a:t>18</a:t>
            </a:fld>
            <a:endParaRPr lang="fr-FR">
              <a:solidFill>
                <a:schemeClr val="tx1"/>
              </a:solidFill>
            </a:endParaRPr>
          </a:p>
        </p:txBody>
      </p:sp>
      <p:grpSp>
        <p:nvGrpSpPr>
          <p:cNvPr id="717826" name="Group 4"/>
          <p:cNvGrpSpPr>
            <a:grpSpLocks/>
          </p:cNvGrpSpPr>
          <p:nvPr/>
        </p:nvGrpSpPr>
        <p:grpSpPr bwMode="auto">
          <a:xfrm>
            <a:off x="0" y="1196975"/>
            <a:ext cx="9144000" cy="2895600"/>
            <a:chOff x="113" y="935"/>
            <a:chExt cx="5397" cy="1588"/>
          </a:xfrm>
        </p:grpSpPr>
        <p:pic>
          <p:nvPicPr>
            <p:cNvPr id="717830" name="Picture 5" descr="Au+Au"/>
            <p:cNvPicPr>
              <a:picLocks noChangeAspect="1" noChangeArrowheads="1"/>
            </p:cNvPicPr>
            <p:nvPr/>
          </p:nvPicPr>
          <p:blipFill>
            <a:blip r:embed="rId3"/>
            <a:srcRect l="22501" t="16364" r="31668" b="16364"/>
            <a:stretch>
              <a:fillRect/>
            </a:stretch>
          </p:blipFill>
          <p:spPr bwMode="auto">
            <a:xfrm>
              <a:off x="113" y="936"/>
              <a:ext cx="1571" cy="1587"/>
            </a:xfrm>
            <a:prstGeom prst="rect">
              <a:avLst/>
            </a:prstGeom>
            <a:noFill/>
            <a:ln w="9525">
              <a:noFill/>
              <a:miter lim="800000"/>
              <a:headEnd/>
              <a:tailEnd/>
            </a:ln>
          </p:spPr>
        </p:pic>
        <p:pic>
          <p:nvPicPr>
            <p:cNvPr id="717831" name="Picture 6" descr="Au+Au"/>
            <p:cNvPicPr>
              <a:picLocks noChangeAspect="1" noChangeArrowheads="1"/>
            </p:cNvPicPr>
            <p:nvPr/>
          </p:nvPicPr>
          <p:blipFill>
            <a:blip r:embed="rId4"/>
            <a:srcRect l="22501" t="16364" r="22501" b="16364"/>
            <a:stretch>
              <a:fillRect/>
            </a:stretch>
          </p:blipFill>
          <p:spPr bwMode="auto">
            <a:xfrm>
              <a:off x="1655" y="937"/>
              <a:ext cx="1913" cy="1586"/>
            </a:xfrm>
            <a:prstGeom prst="rect">
              <a:avLst/>
            </a:prstGeom>
            <a:noFill/>
            <a:ln w="9525">
              <a:noFill/>
              <a:miter lim="800000"/>
              <a:headEnd/>
              <a:tailEnd/>
            </a:ln>
          </p:spPr>
        </p:pic>
        <p:pic>
          <p:nvPicPr>
            <p:cNvPr id="717832" name="Picture 7" descr="Au+Au"/>
            <p:cNvPicPr>
              <a:picLocks noChangeAspect="1" noChangeArrowheads="1"/>
            </p:cNvPicPr>
            <p:nvPr/>
          </p:nvPicPr>
          <p:blipFill>
            <a:blip r:embed="rId5"/>
            <a:srcRect l="6201"/>
            <a:stretch>
              <a:fillRect/>
            </a:stretch>
          </p:blipFill>
          <p:spPr bwMode="auto">
            <a:xfrm>
              <a:off x="3515" y="935"/>
              <a:ext cx="1995" cy="1588"/>
            </a:xfrm>
            <a:prstGeom prst="rect">
              <a:avLst/>
            </a:prstGeom>
            <a:noFill/>
            <a:ln w="9525">
              <a:noFill/>
              <a:miter lim="800000"/>
              <a:headEnd/>
              <a:tailEnd/>
            </a:ln>
          </p:spPr>
        </p:pic>
        <p:grpSp>
          <p:nvGrpSpPr>
            <p:cNvPr id="717833" name="Group 8"/>
            <p:cNvGrpSpPr>
              <a:grpSpLocks/>
            </p:cNvGrpSpPr>
            <p:nvPr/>
          </p:nvGrpSpPr>
          <p:grpSpPr bwMode="auto">
            <a:xfrm rot="571365" flipV="1">
              <a:off x="4382" y="1928"/>
              <a:ext cx="442" cy="330"/>
              <a:chOff x="1333" y="497"/>
              <a:chExt cx="353" cy="262"/>
            </a:xfrm>
          </p:grpSpPr>
          <p:sp>
            <p:nvSpPr>
              <p:cNvPr id="717841" name="Line 9"/>
              <p:cNvSpPr>
                <a:spLocks noChangeShapeType="1"/>
              </p:cNvSpPr>
              <p:nvPr/>
            </p:nvSpPr>
            <p:spPr bwMode="auto">
              <a:xfrm flipV="1">
                <a:off x="1459" y="577"/>
                <a:ext cx="227" cy="182"/>
              </a:xfrm>
              <a:prstGeom prst="line">
                <a:avLst/>
              </a:prstGeom>
              <a:noFill/>
              <a:ln w="9525">
                <a:solidFill>
                  <a:schemeClr val="bg1"/>
                </a:solidFill>
                <a:round/>
                <a:headEnd/>
                <a:tailEnd type="triangle" w="med" len="med"/>
              </a:ln>
            </p:spPr>
            <p:txBody>
              <a:bodyPr/>
              <a:lstStyle/>
              <a:p>
                <a:endParaRPr lang="fr-FR"/>
              </a:p>
            </p:txBody>
          </p:sp>
          <p:sp>
            <p:nvSpPr>
              <p:cNvPr id="717842" name="Line 10"/>
              <p:cNvSpPr>
                <a:spLocks noChangeShapeType="1"/>
              </p:cNvSpPr>
              <p:nvPr/>
            </p:nvSpPr>
            <p:spPr bwMode="auto">
              <a:xfrm rot="19441840" flipV="1">
                <a:off x="1383" y="527"/>
                <a:ext cx="227" cy="182"/>
              </a:xfrm>
              <a:prstGeom prst="line">
                <a:avLst/>
              </a:prstGeom>
              <a:noFill/>
              <a:ln w="9525">
                <a:solidFill>
                  <a:schemeClr val="bg1"/>
                </a:solidFill>
                <a:round/>
                <a:headEnd/>
                <a:tailEnd type="triangle" w="med" len="med"/>
              </a:ln>
            </p:spPr>
            <p:txBody>
              <a:bodyPr/>
              <a:lstStyle/>
              <a:p>
                <a:endParaRPr lang="fr-FR"/>
              </a:p>
            </p:txBody>
          </p:sp>
          <p:sp>
            <p:nvSpPr>
              <p:cNvPr id="717843" name="Line 11"/>
              <p:cNvSpPr>
                <a:spLocks noChangeShapeType="1"/>
              </p:cNvSpPr>
              <p:nvPr/>
            </p:nvSpPr>
            <p:spPr bwMode="auto">
              <a:xfrm rot="17722777" flipV="1">
                <a:off x="1310" y="520"/>
                <a:ext cx="227" cy="182"/>
              </a:xfrm>
              <a:prstGeom prst="line">
                <a:avLst/>
              </a:prstGeom>
              <a:noFill/>
              <a:ln w="9525">
                <a:solidFill>
                  <a:schemeClr val="bg1"/>
                </a:solidFill>
                <a:round/>
                <a:headEnd/>
                <a:tailEnd type="triangle" w="med" len="med"/>
              </a:ln>
            </p:spPr>
            <p:txBody>
              <a:bodyPr/>
              <a:lstStyle/>
              <a:p>
                <a:endParaRPr lang="fr-FR"/>
              </a:p>
            </p:txBody>
          </p:sp>
        </p:grpSp>
        <p:sp>
          <p:nvSpPr>
            <p:cNvPr id="717834" name="Line 12"/>
            <p:cNvSpPr>
              <a:spLocks noChangeShapeType="1"/>
            </p:cNvSpPr>
            <p:nvPr/>
          </p:nvSpPr>
          <p:spPr bwMode="auto">
            <a:xfrm>
              <a:off x="431" y="1480"/>
              <a:ext cx="624" cy="0"/>
            </a:xfrm>
            <a:prstGeom prst="line">
              <a:avLst/>
            </a:prstGeom>
            <a:noFill/>
            <a:ln w="28575">
              <a:solidFill>
                <a:schemeClr val="bg1"/>
              </a:solidFill>
              <a:round/>
              <a:headEnd/>
              <a:tailEnd type="triangle" w="med" len="med"/>
            </a:ln>
          </p:spPr>
          <p:txBody>
            <a:bodyPr/>
            <a:lstStyle/>
            <a:p>
              <a:endParaRPr lang="fr-FR"/>
            </a:p>
          </p:txBody>
        </p:sp>
        <p:sp>
          <p:nvSpPr>
            <p:cNvPr id="717835" name="Line 13"/>
            <p:cNvSpPr>
              <a:spLocks noChangeShapeType="1"/>
            </p:cNvSpPr>
            <p:nvPr/>
          </p:nvSpPr>
          <p:spPr bwMode="auto">
            <a:xfrm flipH="1">
              <a:off x="1066" y="1797"/>
              <a:ext cx="624" cy="0"/>
            </a:xfrm>
            <a:prstGeom prst="line">
              <a:avLst/>
            </a:prstGeom>
            <a:noFill/>
            <a:ln w="28575">
              <a:solidFill>
                <a:schemeClr val="bg1"/>
              </a:solidFill>
              <a:round/>
              <a:headEnd/>
              <a:tailEnd type="triangle" w="med" len="med"/>
            </a:ln>
          </p:spPr>
          <p:txBody>
            <a:bodyPr/>
            <a:lstStyle/>
            <a:p>
              <a:endParaRPr lang="fr-FR"/>
            </a:p>
          </p:txBody>
        </p:sp>
        <p:sp>
          <p:nvSpPr>
            <p:cNvPr id="717836" name="Text Box 14"/>
            <p:cNvSpPr txBox="1">
              <a:spLocks noChangeArrowheads="1"/>
            </p:cNvSpPr>
            <p:nvPr/>
          </p:nvSpPr>
          <p:spPr bwMode="auto">
            <a:xfrm>
              <a:off x="445" y="1117"/>
              <a:ext cx="294" cy="233"/>
            </a:xfrm>
            <a:prstGeom prst="rect">
              <a:avLst/>
            </a:prstGeom>
            <a:noFill/>
            <a:ln w="9525">
              <a:noFill/>
              <a:miter lim="800000"/>
              <a:headEnd/>
              <a:tailEnd/>
            </a:ln>
          </p:spPr>
          <p:txBody>
            <a:bodyPr wrap="none">
              <a:spAutoFit/>
            </a:bodyPr>
            <a:lstStyle/>
            <a:p>
              <a:r>
                <a:rPr lang="en-US">
                  <a:solidFill>
                    <a:schemeClr val="bg1"/>
                  </a:solidFill>
                  <a:latin typeface="Calibri" pitchFamily="34" charset="0"/>
                </a:rPr>
                <a:t>Pb</a:t>
              </a:r>
              <a:endParaRPr lang="en-US" baseline="30000">
                <a:solidFill>
                  <a:schemeClr val="bg1"/>
                </a:solidFill>
                <a:latin typeface="Calibri" pitchFamily="34" charset="0"/>
              </a:endParaRPr>
            </a:p>
          </p:txBody>
        </p:sp>
        <p:sp>
          <p:nvSpPr>
            <p:cNvPr id="717837" name="Text Box 15"/>
            <p:cNvSpPr txBox="1">
              <a:spLocks noChangeArrowheads="1"/>
            </p:cNvSpPr>
            <p:nvPr/>
          </p:nvSpPr>
          <p:spPr bwMode="auto">
            <a:xfrm>
              <a:off x="1241" y="2110"/>
              <a:ext cx="294" cy="233"/>
            </a:xfrm>
            <a:prstGeom prst="rect">
              <a:avLst/>
            </a:prstGeom>
            <a:noFill/>
            <a:ln w="9525">
              <a:noFill/>
              <a:miter lim="800000"/>
              <a:headEnd/>
              <a:tailEnd/>
            </a:ln>
          </p:spPr>
          <p:txBody>
            <a:bodyPr wrap="none">
              <a:spAutoFit/>
            </a:bodyPr>
            <a:lstStyle/>
            <a:p>
              <a:r>
                <a:rPr lang="en-US">
                  <a:solidFill>
                    <a:schemeClr val="bg1"/>
                  </a:solidFill>
                  <a:latin typeface="Calibri" pitchFamily="34" charset="0"/>
                </a:rPr>
                <a:t>Pb</a:t>
              </a:r>
              <a:endParaRPr lang="en-US" baseline="30000">
                <a:solidFill>
                  <a:schemeClr val="bg1"/>
                </a:solidFill>
                <a:latin typeface="Calibri" pitchFamily="34" charset="0"/>
              </a:endParaRPr>
            </a:p>
          </p:txBody>
        </p:sp>
        <p:sp>
          <p:nvSpPr>
            <p:cNvPr id="717838" name="Text Box 16"/>
            <p:cNvSpPr txBox="1">
              <a:spLocks noChangeArrowheads="1"/>
            </p:cNvSpPr>
            <p:nvPr/>
          </p:nvSpPr>
          <p:spPr bwMode="auto">
            <a:xfrm>
              <a:off x="4785" y="2115"/>
              <a:ext cx="251" cy="231"/>
            </a:xfrm>
            <a:prstGeom prst="rect">
              <a:avLst/>
            </a:prstGeom>
            <a:noFill/>
            <a:ln w="9525">
              <a:noFill/>
              <a:miter lim="800000"/>
              <a:headEnd/>
              <a:tailEnd/>
            </a:ln>
          </p:spPr>
          <p:txBody>
            <a:bodyPr wrap="none">
              <a:spAutoFit/>
            </a:bodyPr>
            <a:lstStyle/>
            <a:p>
              <a:r>
                <a:rPr lang="en-US">
                  <a:solidFill>
                    <a:schemeClr val="bg1"/>
                  </a:solidFill>
                  <a:latin typeface="Symbol" pitchFamily="18" charset="2"/>
                </a:rPr>
                <a:t>p</a:t>
              </a:r>
              <a:r>
                <a:rPr lang="en-US" baseline="30000">
                  <a:solidFill>
                    <a:schemeClr val="bg1"/>
                  </a:solidFill>
                  <a:latin typeface="Calibri" pitchFamily="34" charset="0"/>
                </a:rPr>
                <a:t>+</a:t>
              </a:r>
            </a:p>
          </p:txBody>
        </p:sp>
        <p:sp>
          <p:nvSpPr>
            <p:cNvPr id="717839" name="Text Box 17"/>
            <p:cNvSpPr txBox="1">
              <a:spLocks noChangeArrowheads="1"/>
            </p:cNvSpPr>
            <p:nvPr/>
          </p:nvSpPr>
          <p:spPr bwMode="auto">
            <a:xfrm>
              <a:off x="4513" y="2247"/>
              <a:ext cx="248" cy="231"/>
            </a:xfrm>
            <a:prstGeom prst="rect">
              <a:avLst/>
            </a:prstGeom>
            <a:noFill/>
            <a:ln w="9525">
              <a:noFill/>
              <a:miter lim="800000"/>
              <a:headEnd/>
              <a:tailEnd/>
            </a:ln>
          </p:spPr>
          <p:txBody>
            <a:bodyPr wrap="none">
              <a:spAutoFit/>
            </a:bodyPr>
            <a:lstStyle/>
            <a:p>
              <a:r>
                <a:rPr lang="en-US">
                  <a:solidFill>
                    <a:schemeClr val="bg1"/>
                  </a:solidFill>
                  <a:latin typeface="Symbol" pitchFamily="18" charset="2"/>
                </a:rPr>
                <a:t>p</a:t>
              </a:r>
              <a:r>
                <a:rPr lang="en-US" baseline="30000">
                  <a:solidFill>
                    <a:schemeClr val="bg1"/>
                  </a:solidFill>
                  <a:latin typeface="Symbol" pitchFamily="18" charset="2"/>
                </a:rPr>
                <a:t>-</a:t>
              </a:r>
              <a:endParaRPr lang="en-US" baseline="30000">
                <a:solidFill>
                  <a:schemeClr val="bg1"/>
                </a:solidFill>
                <a:latin typeface="Calibri" pitchFamily="34" charset="0"/>
              </a:endParaRPr>
            </a:p>
          </p:txBody>
        </p:sp>
        <p:sp>
          <p:nvSpPr>
            <p:cNvPr id="717840" name="Text Box 18"/>
            <p:cNvSpPr txBox="1">
              <a:spLocks noChangeArrowheads="1"/>
            </p:cNvSpPr>
            <p:nvPr/>
          </p:nvSpPr>
          <p:spPr bwMode="auto">
            <a:xfrm>
              <a:off x="4274" y="2220"/>
              <a:ext cx="187" cy="212"/>
            </a:xfrm>
            <a:prstGeom prst="rect">
              <a:avLst/>
            </a:prstGeom>
            <a:noFill/>
            <a:ln w="9525">
              <a:noFill/>
              <a:miter lim="800000"/>
              <a:headEnd/>
              <a:tailEnd/>
            </a:ln>
          </p:spPr>
          <p:txBody>
            <a:bodyPr wrap="none">
              <a:spAutoFit/>
            </a:bodyPr>
            <a:lstStyle/>
            <a:p>
              <a:r>
                <a:rPr lang="en-US" sz="1600">
                  <a:solidFill>
                    <a:schemeClr val="bg1"/>
                  </a:solidFill>
                  <a:latin typeface="Calibri" pitchFamily="34" charset="0"/>
                </a:rPr>
                <a:t>p</a:t>
              </a:r>
            </a:p>
          </p:txBody>
        </p:sp>
      </p:grpSp>
      <p:sp>
        <p:nvSpPr>
          <p:cNvPr id="27" name="Flèche vers le bas 26"/>
          <p:cNvSpPr/>
          <p:nvPr/>
        </p:nvSpPr>
        <p:spPr>
          <a:xfrm>
            <a:off x="4140200" y="3500438"/>
            <a:ext cx="285750" cy="1357312"/>
          </a:xfrm>
          <a:prstGeom prst="downArrow">
            <a:avLst/>
          </a:prstGeom>
          <a:solidFill>
            <a:srgbClr val="FF0000">
              <a:alpha val="51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17828" name="Rectangle 27"/>
          <p:cNvSpPr>
            <a:spLocks noChangeArrowheads="1"/>
          </p:cNvSpPr>
          <p:nvPr/>
        </p:nvSpPr>
        <p:spPr bwMode="auto">
          <a:xfrm>
            <a:off x="357188" y="5000625"/>
            <a:ext cx="7929562" cy="1477963"/>
          </a:xfrm>
          <a:prstGeom prst="rect">
            <a:avLst/>
          </a:prstGeom>
          <a:noFill/>
          <a:ln w="9525">
            <a:noFill/>
            <a:miter lim="800000"/>
            <a:headEnd/>
            <a:tailEnd/>
          </a:ln>
        </p:spPr>
        <p:txBody>
          <a:bodyPr>
            <a:spAutoFit/>
          </a:bodyPr>
          <a:lstStyle/>
          <a:p>
            <a:pPr algn="ctr"/>
            <a:r>
              <a:rPr lang="fr-FR" b="1">
                <a:latin typeface="Calibri" pitchFamily="34" charset="0"/>
              </a:rPr>
              <a:t> Create, during </a:t>
            </a:r>
            <a:r>
              <a:rPr lang="fr-FR" b="1" u="sng">
                <a:latin typeface="Calibri" pitchFamily="34" charset="0"/>
              </a:rPr>
              <a:t>a short time,</a:t>
            </a:r>
            <a:r>
              <a:rPr lang="fr-FR" b="1">
                <a:latin typeface="Calibri" pitchFamily="34" charset="0"/>
              </a:rPr>
              <a:t> </a:t>
            </a:r>
            <a:r>
              <a:rPr lang="fr-FR" b="1" u="sng">
                <a:latin typeface="Calibri" pitchFamily="34" charset="0"/>
              </a:rPr>
              <a:t>in the overlap</a:t>
            </a:r>
            <a:r>
              <a:rPr lang="fr-FR" b="1">
                <a:latin typeface="Calibri" pitchFamily="34" charset="0"/>
              </a:rPr>
              <a:t>, a region at high density and high temperature.</a:t>
            </a:r>
          </a:p>
          <a:p>
            <a:pPr algn="ctr"/>
            <a:r>
              <a:rPr lang="fr-FR" b="1">
                <a:solidFill>
                  <a:srgbClr val="FF0000"/>
                </a:solidFill>
                <a:latin typeface="Calibri" pitchFamily="34" charset="0"/>
              </a:rPr>
              <a:t>Possibility to study the nuclear behavior and to test the QCD predictions for the phase transition </a:t>
            </a:r>
          </a:p>
          <a:p>
            <a:endParaRPr lang="fr-FR">
              <a:latin typeface="Calibri" pitchFamily="34" charset="0"/>
            </a:endParaRPr>
          </a:p>
        </p:txBody>
      </p:sp>
      <p:sp>
        <p:nvSpPr>
          <p:cNvPr id="24" name="Rectangle 23"/>
          <p:cNvSpPr/>
          <p:nvPr/>
        </p:nvSpPr>
        <p:spPr>
          <a:xfrm>
            <a:off x="0" y="0"/>
            <a:ext cx="444341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a:t>
            </a:r>
            <a:endParaRPr lang="fr-F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9677D46E-CEBF-4532-82AA-4416A41FDB57}" type="slidenum">
              <a:rPr lang="fr-FR">
                <a:solidFill>
                  <a:schemeClr val="tx1"/>
                </a:solidFill>
              </a:rPr>
              <a:pPr fontAlgn="base">
                <a:spcBef>
                  <a:spcPct val="0"/>
                </a:spcBef>
                <a:spcAft>
                  <a:spcPct val="0"/>
                </a:spcAft>
              </a:pPr>
              <a:t>19</a:t>
            </a:fld>
            <a:endParaRPr lang="fr-FR">
              <a:solidFill>
                <a:schemeClr val="tx1"/>
              </a:solidFill>
            </a:endParaRPr>
          </a:p>
        </p:txBody>
      </p:sp>
      <p:graphicFrame>
        <p:nvGraphicFramePr>
          <p:cNvPr id="36866" name="Object 2"/>
          <p:cNvGraphicFramePr>
            <a:graphicFrameLocks noChangeAspect="1"/>
          </p:cNvGraphicFramePr>
          <p:nvPr/>
        </p:nvGraphicFramePr>
        <p:xfrm>
          <a:off x="-142875" y="1123950"/>
          <a:ext cx="9144000" cy="5389563"/>
        </p:xfrm>
        <a:graphic>
          <a:graphicData uri="http://schemas.openxmlformats.org/presentationml/2006/ole">
            <p:oleObj spid="_x0000_s36866" name="Document" r:id="rId4" imgW="9796444" imgH="5752625" progId="Word.Document.8">
              <p:embed/>
            </p:oleObj>
          </a:graphicData>
        </a:graphic>
      </p:graphicFrame>
      <p:sp>
        <p:nvSpPr>
          <p:cNvPr id="8" name="Text Box 4"/>
          <p:cNvSpPr txBox="1">
            <a:spLocks noChangeArrowheads="1"/>
          </p:cNvSpPr>
          <p:nvPr/>
        </p:nvSpPr>
        <p:spPr bwMode="auto">
          <a:xfrm>
            <a:off x="19050" y="1338263"/>
            <a:ext cx="1576388" cy="1206500"/>
          </a:xfrm>
          <a:prstGeom prst="rect">
            <a:avLst/>
          </a:prstGeom>
          <a:solidFill>
            <a:schemeClr val="bg1"/>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BEVALAC (LBL) </a:t>
            </a:r>
          </a:p>
          <a:p>
            <a:pPr algn="ctr">
              <a:lnSpc>
                <a:spcPct val="40000"/>
              </a:lnSpc>
              <a:spcBef>
                <a:spcPct val="50000"/>
              </a:spcBef>
            </a:pPr>
            <a:r>
              <a:rPr lang="en-US" sz="1300" b="1">
                <a:latin typeface="Helvetica"/>
              </a:rPr>
              <a:t>fixed target</a:t>
            </a:r>
          </a:p>
          <a:p>
            <a:pPr algn="ctr">
              <a:lnSpc>
                <a:spcPct val="40000"/>
              </a:lnSpc>
              <a:spcBef>
                <a:spcPct val="50000"/>
              </a:spcBef>
            </a:pPr>
            <a:r>
              <a:rPr lang="en-US" sz="1300" b="1">
                <a:latin typeface="Helvetica"/>
              </a:rPr>
              <a:t>1975-1986</a:t>
            </a:r>
          </a:p>
          <a:p>
            <a:pPr algn="ctr">
              <a:lnSpc>
                <a:spcPct val="40000"/>
              </a:lnSpc>
              <a:spcBef>
                <a:spcPct val="50000"/>
              </a:spcBef>
            </a:pPr>
            <a:r>
              <a:rPr lang="en-US" sz="1300" b="1">
                <a:latin typeface="Helvetica"/>
                <a:sym typeface="Symbol" pitchFamily="18" charset="2"/>
              </a:rPr>
              <a:t>s</a:t>
            </a:r>
            <a:r>
              <a:rPr lang="en-US" sz="1300" b="1" baseline="-25000">
                <a:latin typeface="Helvetica"/>
                <a:sym typeface="Symbol" pitchFamily="18" charset="2"/>
              </a:rPr>
              <a:t>NN</a:t>
            </a:r>
            <a:r>
              <a:rPr lang="en-US" sz="1300" b="1">
                <a:latin typeface="Helvetica"/>
                <a:sym typeface="Symbol" pitchFamily="18" charset="2"/>
              </a:rPr>
              <a:t> &lt; 2.4 GeV </a:t>
            </a:r>
          </a:p>
          <a:p>
            <a:pPr algn="ctr">
              <a:lnSpc>
                <a:spcPct val="40000"/>
              </a:lnSpc>
              <a:spcBef>
                <a:spcPct val="50000"/>
              </a:spcBef>
            </a:pPr>
            <a:r>
              <a:rPr lang="en-US" sz="1300" b="1">
                <a:latin typeface="Helvetica"/>
                <a:sym typeface="Symbol" pitchFamily="18" charset="2"/>
              </a:rPr>
              <a:t>2 experiments</a:t>
            </a:r>
          </a:p>
          <a:p>
            <a:pPr algn="ctr">
              <a:lnSpc>
                <a:spcPct val="40000"/>
              </a:lnSpc>
              <a:spcBef>
                <a:spcPct val="50000"/>
              </a:spcBef>
            </a:pPr>
            <a:r>
              <a:rPr lang="en-US" sz="1300" b="1">
                <a:latin typeface="Helvetica"/>
                <a:sym typeface="Symbol" pitchFamily="18" charset="2"/>
              </a:rPr>
              <a:t>~ 100 physicists</a:t>
            </a:r>
          </a:p>
        </p:txBody>
      </p:sp>
      <p:sp>
        <p:nvSpPr>
          <p:cNvPr id="9" name="Line 5"/>
          <p:cNvSpPr>
            <a:spLocks noChangeShapeType="1"/>
          </p:cNvSpPr>
          <p:nvPr/>
        </p:nvSpPr>
        <p:spPr bwMode="auto">
          <a:xfrm>
            <a:off x="784225" y="2554288"/>
            <a:ext cx="404813" cy="909637"/>
          </a:xfrm>
          <a:prstGeom prst="line">
            <a:avLst/>
          </a:prstGeom>
          <a:noFill/>
          <a:ln w="38100">
            <a:solidFill>
              <a:schemeClr val="tx1"/>
            </a:solidFill>
            <a:round/>
            <a:headEnd/>
            <a:tailEnd type="arrow" w="med" len="med"/>
          </a:ln>
        </p:spPr>
        <p:txBody>
          <a:bodyPr/>
          <a:lstStyle/>
          <a:p>
            <a:endParaRPr lang="fr-FR"/>
          </a:p>
        </p:txBody>
      </p:sp>
      <p:sp>
        <p:nvSpPr>
          <p:cNvPr id="10" name="Text Box 10"/>
          <p:cNvSpPr txBox="1">
            <a:spLocks noChangeArrowheads="1"/>
          </p:cNvSpPr>
          <p:nvPr/>
        </p:nvSpPr>
        <p:spPr bwMode="auto">
          <a:xfrm>
            <a:off x="1728788" y="4859338"/>
            <a:ext cx="1665287" cy="1206500"/>
          </a:xfrm>
          <a:prstGeom prst="rect">
            <a:avLst/>
          </a:prstGeom>
          <a:solidFill>
            <a:srgbClr val="92D050"/>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RHIC (BNL) </a:t>
            </a:r>
          </a:p>
          <a:p>
            <a:pPr algn="ctr">
              <a:lnSpc>
                <a:spcPct val="40000"/>
              </a:lnSpc>
              <a:spcBef>
                <a:spcPct val="50000"/>
              </a:spcBef>
            </a:pPr>
            <a:r>
              <a:rPr lang="en-US" sz="1300" b="1">
                <a:latin typeface="Helvetica"/>
              </a:rPr>
              <a:t>collider </a:t>
            </a:r>
          </a:p>
          <a:p>
            <a:pPr algn="ctr">
              <a:lnSpc>
                <a:spcPct val="40000"/>
              </a:lnSpc>
              <a:spcBef>
                <a:spcPct val="50000"/>
              </a:spcBef>
            </a:pPr>
            <a:r>
              <a:rPr lang="en-US" sz="1300" b="1">
                <a:latin typeface="Helvetica"/>
              </a:rPr>
              <a:t>2000- </a:t>
            </a:r>
          </a:p>
          <a:p>
            <a:pPr algn="ctr">
              <a:lnSpc>
                <a:spcPct val="40000"/>
              </a:lnSpc>
              <a:spcBef>
                <a:spcPct val="50000"/>
              </a:spcBef>
            </a:pPr>
            <a:r>
              <a:rPr lang="en-US" sz="1300" b="1">
                <a:latin typeface="Helvetica"/>
                <a:sym typeface="Symbol" pitchFamily="18" charset="2"/>
              </a:rPr>
              <a:t>s</a:t>
            </a:r>
            <a:r>
              <a:rPr lang="en-US" sz="1300" b="1" baseline="-25000">
                <a:latin typeface="Helvetica"/>
                <a:sym typeface="Symbol" pitchFamily="18" charset="2"/>
              </a:rPr>
              <a:t>NN</a:t>
            </a:r>
            <a:r>
              <a:rPr lang="en-US" sz="1300" b="1">
                <a:latin typeface="Helvetica"/>
                <a:sym typeface="Symbol" pitchFamily="18" charset="2"/>
              </a:rPr>
              <a:t> &lt; 200 GeV </a:t>
            </a:r>
          </a:p>
          <a:p>
            <a:pPr algn="ctr">
              <a:lnSpc>
                <a:spcPct val="40000"/>
              </a:lnSpc>
              <a:spcBef>
                <a:spcPct val="50000"/>
              </a:spcBef>
            </a:pPr>
            <a:r>
              <a:rPr lang="en-US" sz="1300" b="1">
                <a:latin typeface="Helvetica"/>
                <a:sym typeface="Symbol" pitchFamily="18" charset="2"/>
              </a:rPr>
              <a:t>4 experiments</a:t>
            </a:r>
          </a:p>
          <a:p>
            <a:pPr algn="ctr">
              <a:lnSpc>
                <a:spcPct val="40000"/>
              </a:lnSpc>
              <a:spcBef>
                <a:spcPct val="50000"/>
              </a:spcBef>
            </a:pPr>
            <a:r>
              <a:rPr lang="en-US" sz="1300" b="1">
                <a:latin typeface="Helvetica"/>
                <a:sym typeface="Symbol" pitchFamily="18" charset="2"/>
              </a:rPr>
              <a:t>~ 1000 physicists</a:t>
            </a:r>
          </a:p>
        </p:txBody>
      </p:sp>
      <p:sp>
        <p:nvSpPr>
          <p:cNvPr id="11" name="Line 11"/>
          <p:cNvSpPr>
            <a:spLocks noChangeShapeType="1"/>
          </p:cNvSpPr>
          <p:nvPr/>
        </p:nvSpPr>
        <p:spPr bwMode="auto">
          <a:xfrm flipH="1" flipV="1">
            <a:off x="2538413" y="3598863"/>
            <a:ext cx="225425" cy="1260475"/>
          </a:xfrm>
          <a:prstGeom prst="line">
            <a:avLst/>
          </a:prstGeom>
          <a:noFill/>
          <a:ln w="38100">
            <a:solidFill>
              <a:schemeClr val="tx1"/>
            </a:solidFill>
            <a:round/>
            <a:headEnd/>
            <a:tailEnd type="arrow" w="med" len="med"/>
          </a:ln>
        </p:spPr>
        <p:txBody>
          <a:bodyPr/>
          <a:lstStyle/>
          <a:p>
            <a:endParaRPr lang="fr-FR"/>
          </a:p>
        </p:txBody>
      </p:sp>
      <p:sp>
        <p:nvSpPr>
          <p:cNvPr id="12" name="Text Box 12"/>
          <p:cNvSpPr txBox="1">
            <a:spLocks noChangeArrowheads="1"/>
          </p:cNvSpPr>
          <p:nvPr/>
        </p:nvSpPr>
        <p:spPr bwMode="auto">
          <a:xfrm>
            <a:off x="3529013" y="4994275"/>
            <a:ext cx="1663700" cy="1206500"/>
          </a:xfrm>
          <a:prstGeom prst="rect">
            <a:avLst/>
          </a:prstGeom>
          <a:solidFill>
            <a:schemeClr val="bg1"/>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SPS (CERN) </a:t>
            </a:r>
          </a:p>
          <a:p>
            <a:pPr algn="ctr">
              <a:lnSpc>
                <a:spcPct val="40000"/>
              </a:lnSpc>
              <a:spcBef>
                <a:spcPct val="50000"/>
              </a:spcBef>
            </a:pPr>
            <a:r>
              <a:rPr lang="en-US" sz="1300" b="1">
                <a:latin typeface="Helvetica"/>
              </a:rPr>
              <a:t>fixed target</a:t>
            </a:r>
          </a:p>
          <a:p>
            <a:pPr algn="ctr">
              <a:lnSpc>
                <a:spcPct val="40000"/>
              </a:lnSpc>
              <a:spcBef>
                <a:spcPct val="50000"/>
              </a:spcBef>
            </a:pPr>
            <a:r>
              <a:rPr lang="en-US" sz="1300" b="1">
                <a:latin typeface="Helvetica"/>
              </a:rPr>
              <a:t>1986- 2003</a:t>
            </a:r>
          </a:p>
          <a:p>
            <a:pPr algn="ctr">
              <a:lnSpc>
                <a:spcPct val="40000"/>
              </a:lnSpc>
              <a:spcBef>
                <a:spcPct val="50000"/>
              </a:spcBef>
            </a:pPr>
            <a:r>
              <a:rPr lang="en-US" sz="1300" b="1">
                <a:latin typeface="Helvetica"/>
                <a:sym typeface="Symbol" pitchFamily="18" charset="2"/>
              </a:rPr>
              <a:t>s</a:t>
            </a:r>
            <a:r>
              <a:rPr lang="en-US" sz="1300" b="1" baseline="-25000">
                <a:latin typeface="Helvetica"/>
                <a:sym typeface="Symbol" pitchFamily="18" charset="2"/>
              </a:rPr>
              <a:t>NN</a:t>
            </a:r>
            <a:r>
              <a:rPr lang="en-US" sz="1300" b="1">
                <a:latin typeface="Helvetica"/>
                <a:sym typeface="Symbol" pitchFamily="18" charset="2"/>
              </a:rPr>
              <a:t> &lt; 20 GeV </a:t>
            </a:r>
          </a:p>
          <a:p>
            <a:pPr algn="ctr">
              <a:lnSpc>
                <a:spcPct val="40000"/>
              </a:lnSpc>
              <a:spcBef>
                <a:spcPct val="50000"/>
              </a:spcBef>
            </a:pPr>
            <a:r>
              <a:rPr lang="en-US" sz="1300" b="1">
                <a:latin typeface="Helvetica"/>
                <a:sym typeface="Symbol" pitchFamily="18" charset="2"/>
              </a:rPr>
              <a:t>7 experiments</a:t>
            </a:r>
          </a:p>
          <a:p>
            <a:pPr algn="ctr">
              <a:lnSpc>
                <a:spcPct val="40000"/>
              </a:lnSpc>
              <a:spcBef>
                <a:spcPct val="50000"/>
              </a:spcBef>
            </a:pPr>
            <a:r>
              <a:rPr lang="en-US" sz="1300" b="1">
                <a:latin typeface="Helvetica"/>
                <a:sym typeface="Symbol" pitchFamily="18" charset="2"/>
              </a:rPr>
              <a:t>~ 600 physicists</a:t>
            </a:r>
          </a:p>
        </p:txBody>
      </p:sp>
      <p:sp>
        <p:nvSpPr>
          <p:cNvPr id="13" name="Line 13"/>
          <p:cNvSpPr>
            <a:spLocks noChangeShapeType="1"/>
          </p:cNvSpPr>
          <p:nvPr/>
        </p:nvSpPr>
        <p:spPr bwMode="auto">
          <a:xfrm flipV="1">
            <a:off x="4338638" y="3463925"/>
            <a:ext cx="134937" cy="1530350"/>
          </a:xfrm>
          <a:prstGeom prst="line">
            <a:avLst/>
          </a:prstGeom>
          <a:noFill/>
          <a:ln w="38100">
            <a:solidFill>
              <a:schemeClr val="tx1"/>
            </a:solidFill>
            <a:round/>
            <a:headEnd/>
            <a:tailEnd type="arrow" w="med" len="med"/>
          </a:ln>
        </p:spPr>
        <p:txBody>
          <a:bodyPr/>
          <a:lstStyle/>
          <a:p>
            <a:endParaRPr lang="fr-FR"/>
          </a:p>
        </p:txBody>
      </p:sp>
      <p:sp>
        <p:nvSpPr>
          <p:cNvPr id="14" name="Text Box 16"/>
          <p:cNvSpPr txBox="1">
            <a:spLocks noChangeArrowheads="1"/>
          </p:cNvSpPr>
          <p:nvPr/>
        </p:nvSpPr>
        <p:spPr bwMode="auto">
          <a:xfrm>
            <a:off x="19050" y="3959225"/>
            <a:ext cx="1574800" cy="1206500"/>
          </a:xfrm>
          <a:prstGeom prst="rect">
            <a:avLst/>
          </a:prstGeom>
          <a:solidFill>
            <a:schemeClr val="bg1"/>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AGS (BNL) </a:t>
            </a:r>
          </a:p>
          <a:p>
            <a:pPr algn="ctr">
              <a:lnSpc>
                <a:spcPct val="40000"/>
              </a:lnSpc>
              <a:spcBef>
                <a:spcPct val="50000"/>
              </a:spcBef>
            </a:pPr>
            <a:r>
              <a:rPr lang="en-US" sz="1300" b="1">
                <a:latin typeface="Helvetica"/>
              </a:rPr>
              <a:t>fixed target</a:t>
            </a:r>
          </a:p>
          <a:p>
            <a:pPr algn="ctr">
              <a:lnSpc>
                <a:spcPct val="40000"/>
              </a:lnSpc>
              <a:spcBef>
                <a:spcPct val="50000"/>
              </a:spcBef>
            </a:pPr>
            <a:r>
              <a:rPr lang="en-US" sz="1300" b="1">
                <a:latin typeface="Helvetica"/>
              </a:rPr>
              <a:t>1986-1998 </a:t>
            </a:r>
          </a:p>
          <a:p>
            <a:pPr algn="ctr">
              <a:lnSpc>
                <a:spcPct val="40000"/>
              </a:lnSpc>
              <a:spcBef>
                <a:spcPct val="50000"/>
              </a:spcBef>
            </a:pPr>
            <a:r>
              <a:rPr lang="en-US" sz="1300" b="1">
                <a:latin typeface="Helvetica"/>
                <a:sym typeface="Symbol" pitchFamily="18" charset="2"/>
              </a:rPr>
              <a:t>s</a:t>
            </a:r>
            <a:r>
              <a:rPr lang="en-US" sz="1300" b="1" baseline="-25000">
                <a:latin typeface="Helvetica"/>
                <a:sym typeface="Symbol" pitchFamily="18" charset="2"/>
              </a:rPr>
              <a:t>NN</a:t>
            </a:r>
            <a:r>
              <a:rPr lang="en-US" sz="1300" b="1">
                <a:latin typeface="Helvetica"/>
                <a:sym typeface="Symbol" pitchFamily="18" charset="2"/>
              </a:rPr>
              <a:t> &lt; 5 GeV </a:t>
            </a:r>
          </a:p>
          <a:p>
            <a:pPr algn="ctr">
              <a:lnSpc>
                <a:spcPct val="40000"/>
              </a:lnSpc>
              <a:spcBef>
                <a:spcPct val="50000"/>
              </a:spcBef>
            </a:pPr>
            <a:r>
              <a:rPr lang="en-US" sz="1300" b="1">
                <a:latin typeface="Helvetica"/>
                <a:sym typeface="Symbol" pitchFamily="18" charset="2"/>
              </a:rPr>
              <a:t>4 experiments</a:t>
            </a:r>
          </a:p>
          <a:p>
            <a:pPr algn="ctr">
              <a:lnSpc>
                <a:spcPct val="40000"/>
              </a:lnSpc>
              <a:spcBef>
                <a:spcPct val="50000"/>
              </a:spcBef>
            </a:pPr>
            <a:r>
              <a:rPr lang="en-US" sz="1300" b="1">
                <a:latin typeface="Helvetica"/>
                <a:sym typeface="Symbol" pitchFamily="18" charset="2"/>
              </a:rPr>
              <a:t>~ 400 physicists</a:t>
            </a:r>
          </a:p>
        </p:txBody>
      </p:sp>
      <p:sp>
        <p:nvSpPr>
          <p:cNvPr id="15" name="Line 17"/>
          <p:cNvSpPr>
            <a:spLocks noChangeShapeType="1"/>
          </p:cNvSpPr>
          <p:nvPr/>
        </p:nvSpPr>
        <p:spPr bwMode="auto">
          <a:xfrm flipV="1">
            <a:off x="1593850" y="3598863"/>
            <a:ext cx="944563" cy="809625"/>
          </a:xfrm>
          <a:prstGeom prst="line">
            <a:avLst/>
          </a:prstGeom>
          <a:noFill/>
          <a:ln w="38100">
            <a:solidFill>
              <a:schemeClr val="tx1"/>
            </a:solidFill>
            <a:round/>
            <a:headEnd/>
            <a:tailEnd type="arrow" w="med" len="med"/>
          </a:ln>
        </p:spPr>
        <p:txBody>
          <a:bodyPr/>
          <a:lstStyle/>
          <a:p>
            <a:endParaRPr lang="fr-FR"/>
          </a:p>
        </p:txBody>
      </p:sp>
      <p:sp>
        <p:nvSpPr>
          <p:cNvPr id="16" name="Text Box 18"/>
          <p:cNvSpPr txBox="1">
            <a:spLocks noChangeArrowheads="1"/>
          </p:cNvSpPr>
          <p:nvPr/>
        </p:nvSpPr>
        <p:spPr bwMode="auto">
          <a:xfrm>
            <a:off x="1728788" y="1158875"/>
            <a:ext cx="1665287" cy="1206500"/>
          </a:xfrm>
          <a:prstGeom prst="rect">
            <a:avLst/>
          </a:prstGeom>
          <a:solidFill>
            <a:schemeClr val="bg1"/>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Saturne II (Saclay) </a:t>
            </a:r>
          </a:p>
          <a:p>
            <a:pPr algn="ctr">
              <a:lnSpc>
                <a:spcPct val="40000"/>
              </a:lnSpc>
              <a:spcBef>
                <a:spcPct val="50000"/>
              </a:spcBef>
            </a:pPr>
            <a:r>
              <a:rPr lang="en-US" sz="1300" b="1">
                <a:latin typeface="Helvetica"/>
              </a:rPr>
              <a:t>fixed target </a:t>
            </a:r>
          </a:p>
          <a:p>
            <a:pPr algn="ctr">
              <a:lnSpc>
                <a:spcPct val="40000"/>
              </a:lnSpc>
              <a:spcBef>
                <a:spcPct val="50000"/>
              </a:spcBef>
            </a:pPr>
            <a:r>
              <a:rPr lang="en-US" sz="1300" b="1">
                <a:latin typeface="Helvetica"/>
              </a:rPr>
              <a:t>1978-1997 </a:t>
            </a:r>
          </a:p>
          <a:p>
            <a:pPr algn="ctr">
              <a:lnSpc>
                <a:spcPct val="40000"/>
              </a:lnSpc>
              <a:spcBef>
                <a:spcPct val="50000"/>
              </a:spcBef>
            </a:pPr>
            <a:r>
              <a:rPr lang="en-US" sz="1300" b="1">
                <a:latin typeface="Helvetica"/>
                <a:sym typeface="Symbol" pitchFamily="18" charset="2"/>
              </a:rPr>
              <a:t>s</a:t>
            </a:r>
            <a:r>
              <a:rPr lang="en-US" sz="1300" b="1" baseline="-25000">
                <a:latin typeface="Helvetica"/>
                <a:sym typeface="Symbol" pitchFamily="18" charset="2"/>
              </a:rPr>
              <a:t>NN</a:t>
            </a:r>
            <a:r>
              <a:rPr lang="en-US" sz="1300" b="1">
                <a:latin typeface="Helvetica"/>
                <a:sym typeface="Symbol" pitchFamily="18" charset="2"/>
              </a:rPr>
              <a:t> &lt; 2.4 GeV </a:t>
            </a:r>
          </a:p>
          <a:p>
            <a:pPr algn="ctr">
              <a:lnSpc>
                <a:spcPct val="40000"/>
              </a:lnSpc>
              <a:spcBef>
                <a:spcPct val="50000"/>
              </a:spcBef>
            </a:pPr>
            <a:r>
              <a:rPr lang="en-US" sz="1300" b="1">
                <a:latin typeface="Helvetica"/>
                <a:sym typeface="Symbol" pitchFamily="18" charset="2"/>
              </a:rPr>
              <a:t>1 experiment</a:t>
            </a:r>
          </a:p>
          <a:p>
            <a:pPr algn="ctr">
              <a:lnSpc>
                <a:spcPct val="40000"/>
              </a:lnSpc>
              <a:spcBef>
                <a:spcPct val="50000"/>
              </a:spcBef>
            </a:pPr>
            <a:r>
              <a:rPr lang="en-US" sz="1300" b="1">
                <a:latin typeface="Helvetica"/>
                <a:sym typeface="Symbol" pitchFamily="18" charset="2"/>
              </a:rPr>
              <a:t>~ 30 physicists</a:t>
            </a:r>
          </a:p>
        </p:txBody>
      </p:sp>
      <p:sp>
        <p:nvSpPr>
          <p:cNvPr id="17" name="Line 19"/>
          <p:cNvSpPr>
            <a:spLocks noChangeShapeType="1"/>
          </p:cNvSpPr>
          <p:nvPr/>
        </p:nvSpPr>
        <p:spPr bwMode="auto">
          <a:xfrm>
            <a:off x="2854325" y="2373313"/>
            <a:ext cx="1530350" cy="1044575"/>
          </a:xfrm>
          <a:prstGeom prst="line">
            <a:avLst/>
          </a:prstGeom>
          <a:noFill/>
          <a:ln w="38100">
            <a:solidFill>
              <a:schemeClr val="tx1"/>
            </a:solidFill>
            <a:round/>
            <a:headEnd/>
            <a:tailEnd type="arrow" w="med" len="med"/>
          </a:ln>
        </p:spPr>
        <p:txBody>
          <a:bodyPr/>
          <a:lstStyle/>
          <a:p>
            <a:endParaRPr lang="fr-FR"/>
          </a:p>
        </p:txBody>
      </p:sp>
      <p:sp>
        <p:nvSpPr>
          <p:cNvPr id="36878" name="Text Box 20"/>
          <p:cNvSpPr txBox="1">
            <a:spLocks noChangeArrowheads="1"/>
          </p:cNvSpPr>
          <p:nvPr/>
        </p:nvSpPr>
        <p:spPr bwMode="auto">
          <a:xfrm>
            <a:off x="4211638" y="6400800"/>
            <a:ext cx="1530350" cy="457200"/>
          </a:xfrm>
          <a:prstGeom prst="rect">
            <a:avLst/>
          </a:prstGeom>
          <a:noFill/>
          <a:ln w="9525">
            <a:noFill/>
            <a:miter lim="800000"/>
            <a:headEnd/>
            <a:tailEnd/>
          </a:ln>
        </p:spPr>
        <p:txBody>
          <a:bodyPr>
            <a:spAutoFit/>
          </a:bodyPr>
          <a:lstStyle/>
          <a:p>
            <a:pPr>
              <a:spcBef>
                <a:spcPct val="50000"/>
              </a:spcBef>
            </a:pPr>
            <a:endParaRPr lang="en-US">
              <a:latin typeface="Calibri" pitchFamily="34" charset="0"/>
            </a:endParaRPr>
          </a:p>
        </p:txBody>
      </p:sp>
      <p:sp>
        <p:nvSpPr>
          <p:cNvPr id="19" name="Text Box 21"/>
          <p:cNvSpPr txBox="1">
            <a:spLocks noChangeArrowheads="1"/>
          </p:cNvSpPr>
          <p:nvPr/>
        </p:nvSpPr>
        <p:spPr bwMode="auto">
          <a:xfrm>
            <a:off x="3303588" y="6378575"/>
            <a:ext cx="4414837" cy="336550"/>
          </a:xfrm>
          <a:prstGeom prst="rect">
            <a:avLst/>
          </a:prstGeom>
          <a:noFill/>
          <a:ln w="38100">
            <a:solidFill>
              <a:srgbClr val="660066"/>
            </a:solidFill>
            <a:miter lim="800000"/>
            <a:headEnd/>
            <a:tailEnd/>
          </a:ln>
        </p:spPr>
        <p:txBody>
          <a:bodyPr>
            <a:spAutoFit/>
          </a:bodyPr>
          <a:lstStyle/>
          <a:p>
            <a:pPr algn="ctr">
              <a:spcBef>
                <a:spcPct val="50000"/>
              </a:spcBef>
            </a:pPr>
            <a:r>
              <a:rPr lang="en-US" sz="1600" b="1">
                <a:solidFill>
                  <a:srgbClr val="660066"/>
                </a:solidFill>
                <a:latin typeface="Helvetica"/>
                <a:sym typeface="Symbol" pitchFamily="18" charset="2"/>
              </a:rPr>
              <a:t>s from ~2 GeV in 1975 to 5500 GeV in 2010</a:t>
            </a:r>
          </a:p>
        </p:txBody>
      </p:sp>
      <p:sp>
        <p:nvSpPr>
          <p:cNvPr id="20" name="Text Box 22"/>
          <p:cNvSpPr txBox="1">
            <a:spLocks noChangeArrowheads="1"/>
          </p:cNvSpPr>
          <p:nvPr/>
        </p:nvSpPr>
        <p:spPr bwMode="auto">
          <a:xfrm>
            <a:off x="7129463" y="1924050"/>
            <a:ext cx="1665287" cy="1206500"/>
          </a:xfrm>
          <a:prstGeom prst="rect">
            <a:avLst/>
          </a:prstGeom>
          <a:solidFill>
            <a:schemeClr val="bg1"/>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Synchro… (JINR) </a:t>
            </a:r>
          </a:p>
          <a:p>
            <a:pPr algn="ctr">
              <a:lnSpc>
                <a:spcPct val="40000"/>
              </a:lnSpc>
              <a:spcBef>
                <a:spcPct val="50000"/>
              </a:spcBef>
            </a:pPr>
            <a:r>
              <a:rPr lang="en-US" sz="1300" b="1">
                <a:latin typeface="Helvetica"/>
              </a:rPr>
              <a:t>fixed target</a:t>
            </a:r>
          </a:p>
          <a:p>
            <a:pPr algn="ctr">
              <a:lnSpc>
                <a:spcPct val="40000"/>
              </a:lnSpc>
              <a:spcBef>
                <a:spcPct val="50000"/>
              </a:spcBef>
            </a:pPr>
            <a:r>
              <a:rPr lang="en-US" sz="1300" b="1">
                <a:latin typeface="Helvetica"/>
              </a:rPr>
              <a:t>1971-1999 </a:t>
            </a:r>
          </a:p>
          <a:p>
            <a:pPr algn="ctr">
              <a:lnSpc>
                <a:spcPct val="40000"/>
              </a:lnSpc>
              <a:spcBef>
                <a:spcPct val="50000"/>
              </a:spcBef>
            </a:pPr>
            <a:r>
              <a:rPr lang="en-US" sz="1300" b="1">
                <a:latin typeface="Helvetica"/>
                <a:sym typeface="Symbol" pitchFamily="18" charset="2"/>
              </a:rPr>
              <a:t>s</a:t>
            </a:r>
            <a:r>
              <a:rPr lang="en-US" sz="1300" b="1" baseline="-25000">
                <a:latin typeface="Helvetica"/>
                <a:sym typeface="Symbol" pitchFamily="18" charset="2"/>
              </a:rPr>
              <a:t>NN</a:t>
            </a:r>
            <a:r>
              <a:rPr lang="en-US" sz="1300" b="1">
                <a:latin typeface="Helvetica"/>
                <a:sym typeface="Symbol" pitchFamily="18" charset="2"/>
              </a:rPr>
              <a:t> &lt; 3 GeV </a:t>
            </a:r>
          </a:p>
          <a:p>
            <a:pPr algn="ctr">
              <a:lnSpc>
                <a:spcPct val="40000"/>
              </a:lnSpc>
              <a:spcBef>
                <a:spcPct val="50000"/>
              </a:spcBef>
            </a:pPr>
            <a:r>
              <a:rPr lang="en-US" sz="1300" b="1">
                <a:latin typeface="Helvetica"/>
                <a:sym typeface="Symbol" pitchFamily="18" charset="2"/>
              </a:rPr>
              <a:t>x experiments</a:t>
            </a:r>
          </a:p>
          <a:p>
            <a:pPr algn="ctr">
              <a:lnSpc>
                <a:spcPct val="40000"/>
              </a:lnSpc>
              <a:spcBef>
                <a:spcPct val="50000"/>
              </a:spcBef>
            </a:pPr>
            <a:r>
              <a:rPr lang="en-US" sz="1300" b="1">
                <a:latin typeface="Helvetica"/>
                <a:sym typeface="Symbol" pitchFamily="18" charset="2"/>
              </a:rPr>
              <a:t>~ xxx physicists</a:t>
            </a:r>
          </a:p>
        </p:txBody>
      </p:sp>
      <p:sp>
        <p:nvSpPr>
          <p:cNvPr id="21" name="Line 23"/>
          <p:cNvSpPr>
            <a:spLocks noChangeShapeType="1"/>
          </p:cNvSpPr>
          <p:nvPr/>
        </p:nvSpPr>
        <p:spPr bwMode="auto">
          <a:xfrm flipH="1">
            <a:off x="5554663" y="2554288"/>
            <a:ext cx="1574800" cy="414337"/>
          </a:xfrm>
          <a:prstGeom prst="line">
            <a:avLst/>
          </a:prstGeom>
          <a:noFill/>
          <a:ln w="38100">
            <a:solidFill>
              <a:schemeClr val="tx1"/>
            </a:solidFill>
            <a:round/>
            <a:headEnd/>
            <a:tailEnd type="arrow" w="med" len="med"/>
          </a:ln>
        </p:spPr>
        <p:txBody>
          <a:bodyPr/>
          <a:lstStyle/>
          <a:p>
            <a:endParaRPr lang="fr-FR"/>
          </a:p>
        </p:txBody>
      </p:sp>
      <p:pic>
        <p:nvPicPr>
          <p:cNvPr id="22" name="Image 21" descr="fixed.gif"/>
          <p:cNvPicPr>
            <a:picLocks noChangeAspect="1"/>
          </p:cNvPicPr>
          <p:nvPr/>
        </p:nvPicPr>
        <p:blipFill>
          <a:blip r:embed="rId5"/>
          <a:srcRect/>
          <a:stretch>
            <a:fillRect/>
          </a:stretch>
        </p:blipFill>
        <p:spPr bwMode="auto">
          <a:xfrm>
            <a:off x="4073525" y="1055688"/>
            <a:ext cx="2571750" cy="1562100"/>
          </a:xfrm>
          <a:prstGeom prst="rect">
            <a:avLst/>
          </a:prstGeom>
          <a:noFill/>
          <a:ln w="9525">
            <a:noFill/>
            <a:miter lim="800000"/>
            <a:headEnd/>
            <a:tailEnd/>
          </a:ln>
        </p:spPr>
      </p:pic>
      <p:pic>
        <p:nvPicPr>
          <p:cNvPr id="23" name="Image 22" descr="collider.gif"/>
          <p:cNvPicPr>
            <a:picLocks noChangeAspect="1"/>
          </p:cNvPicPr>
          <p:nvPr/>
        </p:nvPicPr>
        <p:blipFill>
          <a:blip r:embed="rId6"/>
          <a:srcRect/>
          <a:stretch>
            <a:fillRect/>
          </a:stretch>
        </p:blipFill>
        <p:spPr bwMode="auto">
          <a:xfrm>
            <a:off x="5629275" y="4389438"/>
            <a:ext cx="3019425" cy="1562100"/>
          </a:xfrm>
          <a:prstGeom prst="rect">
            <a:avLst/>
          </a:prstGeom>
          <a:solidFill>
            <a:schemeClr val="bg1"/>
          </a:solidFill>
          <a:ln w="9525">
            <a:noFill/>
            <a:miter lim="800000"/>
            <a:headEnd/>
            <a:tailEnd/>
          </a:ln>
        </p:spPr>
      </p:pic>
      <p:sp>
        <p:nvSpPr>
          <p:cNvPr id="25" name="Text Box 6"/>
          <p:cNvSpPr txBox="1">
            <a:spLocks noChangeArrowheads="1"/>
          </p:cNvSpPr>
          <p:nvPr/>
        </p:nvSpPr>
        <p:spPr bwMode="auto">
          <a:xfrm>
            <a:off x="3529013" y="1068388"/>
            <a:ext cx="1665287" cy="1173162"/>
          </a:xfrm>
          <a:prstGeom prst="rect">
            <a:avLst/>
          </a:prstGeom>
          <a:solidFill>
            <a:srgbClr val="92D050"/>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SIS (GSI)            fixed target </a:t>
            </a:r>
          </a:p>
          <a:p>
            <a:pPr algn="ctr">
              <a:lnSpc>
                <a:spcPct val="40000"/>
              </a:lnSpc>
              <a:spcBef>
                <a:spcPct val="50000"/>
              </a:spcBef>
            </a:pPr>
            <a:r>
              <a:rPr lang="en-US" sz="1300" b="1">
                <a:latin typeface="Helvetica"/>
              </a:rPr>
              <a:t>1989- </a:t>
            </a:r>
          </a:p>
          <a:p>
            <a:pPr algn="ctr">
              <a:lnSpc>
                <a:spcPct val="40000"/>
              </a:lnSpc>
              <a:spcBef>
                <a:spcPct val="50000"/>
              </a:spcBef>
            </a:pPr>
            <a:r>
              <a:rPr lang="en-US" sz="1300" b="1">
                <a:latin typeface="Helvetica"/>
                <a:sym typeface="Symbol" pitchFamily="18" charset="2"/>
              </a:rPr>
              <a:t>s</a:t>
            </a:r>
            <a:r>
              <a:rPr lang="en-US" sz="1300" b="1" baseline="-25000">
                <a:latin typeface="Helvetica"/>
                <a:sym typeface="Symbol" pitchFamily="18" charset="2"/>
              </a:rPr>
              <a:t>NN</a:t>
            </a:r>
            <a:r>
              <a:rPr lang="en-US" sz="1300" b="1">
                <a:latin typeface="Helvetica"/>
                <a:sym typeface="Symbol" pitchFamily="18" charset="2"/>
              </a:rPr>
              <a:t> &lt; 2.7 GeV </a:t>
            </a:r>
          </a:p>
          <a:p>
            <a:pPr algn="ctr">
              <a:lnSpc>
                <a:spcPct val="40000"/>
              </a:lnSpc>
              <a:spcBef>
                <a:spcPct val="50000"/>
              </a:spcBef>
            </a:pPr>
            <a:r>
              <a:rPr lang="en-US" sz="1300" b="1">
                <a:latin typeface="Helvetica"/>
                <a:sym typeface="Symbol" pitchFamily="18" charset="2"/>
              </a:rPr>
              <a:t>4 experiments</a:t>
            </a:r>
          </a:p>
          <a:p>
            <a:pPr algn="ctr">
              <a:lnSpc>
                <a:spcPct val="40000"/>
              </a:lnSpc>
              <a:spcBef>
                <a:spcPct val="50000"/>
              </a:spcBef>
            </a:pPr>
            <a:r>
              <a:rPr lang="en-US" sz="1300" b="1">
                <a:latin typeface="Helvetica"/>
                <a:sym typeface="Symbol" pitchFamily="18" charset="2"/>
              </a:rPr>
              <a:t>~ 200 physicists</a:t>
            </a:r>
          </a:p>
        </p:txBody>
      </p:sp>
      <p:sp>
        <p:nvSpPr>
          <p:cNvPr id="26" name="Line 7"/>
          <p:cNvSpPr>
            <a:spLocks noChangeShapeType="1"/>
          </p:cNvSpPr>
          <p:nvPr/>
        </p:nvSpPr>
        <p:spPr bwMode="auto">
          <a:xfrm>
            <a:off x="4117975" y="2255838"/>
            <a:ext cx="401638" cy="1117600"/>
          </a:xfrm>
          <a:prstGeom prst="line">
            <a:avLst/>
          </a:prstGeom>
          <a:noFill/>
          <a:ln w="38100">
            <a:solidFill>
              <a:schemeClr val="tx1"/>
            </a:solidFill>
            <a:round/>
            <a:headEnd/>
            <a:tailEnd type="arrow" w="med" len="med"/>
          </a:ln>
        </p:spPr>
        <p:txBody>
          <a:bodyPr/>
          <a:lstStyle/>
          <a:p>
            <a:endParaRPr lang="fr-FR"/>
          </a:p>
        </p:txBody>
      </p:sp>
      <p:sp>
        <p:nvSpPr>
          <p:cNvPr id="27" name="Text Box 8"/>
          <p:cNvSpPr txBox="1">
            <a:spLocks noChangeArrowheads="1"/>
          </p:cNvSpPr>
          <p:nvPr/>
        </p:nvSpPr>
        <p:spPr bwMode="auto">
          <a:xfrm>
            <a:off x="5329238" y="1203325"/>
            <a:ext cx="1665287" cy="1206500"/>
          </a:xfrm>
          <a:prstGeom prst="rect">
            <a:avLst/>
          </a:prstGeom>
          <a:solidFill>
            <a:srgbClr val="FFDD71"/>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FAIR (GSI) </a:t>
            </a:r>
          </a:p>
          <a:p>
            <a:pPr algn="ctr">
              <a:lnSpc>
                <a:spcPct val="40000"/>
              </a:lnSpc>
              <a:spcBef>
                <a:spcPct val="50000"/>
              </a:spcBef>
            </a:pPr>
            <a:r>
              <a:rPr lang="en-US" sz="1300" b="1">
                <a:latin typeface="Helvetica"/>
              </a:rPr>
              <a:t>fixed target </a:t>
            </a:r>
          </a:p>
          <a:p>
            <a:pPr algn="ctr">
              <a:lnSpc>
                <a:spcPct val="40000"/>
              </a:lnSpc>
              <a:spcBef>
                <a:spcPct val="50000"/>
              </a:spcBef>
            </a:pPr>
            <a:r>
              <a:rPr lang="en-US" sz="1300" b="1">
                <a:latin typeface="Helvetica"/>
              </a:rPr>
              <a:t>2014- </a:t>
            </a:r>
          </a:p>
          <a:p>
            <a:pPr algn="ctr">
              <a:lnSpc>
                <a:spcPct val="40000"/>
              </a:lnSpc>
              <a:spcBef>
                <a:spcPct val="50000"/>
              </a:spcBef>
            </a:pPr>
            <a:r>
              <a:rPr lang="en-US" sz="1300" b="1">
                <a:latin typeface="Helvetica"/>
                <a:sym typeface="Symbol" pitchFamily="18" charset="2"/>
              </a:rPr>
              <a:t>s</a:t>
            </a:r>
            <a:r>
              <a:rPr lang="en-US" sz="1300" b="1" baseline="-25000">
                <a:latin typeface="Helvetica"/>
                <a:sym typeface="Symbol" pitchFamily="18" charset="2"/>
              </a:rPr>
              <a:t>NN</a:t>
            </a:r>
            <a:r>
              <a:rPr lang="en-US" sz="1300" b="1">
                <a:latin typeface="Helvetica"/>
                <a:sym typeface="Symbol" pitchFamily="18" charset="2"/>
              </a:rPr>
              <a:t> &lt; 9 GeV </a:t>
            </a:r>
          </a:p>
          <a:p>
            <a:pPr algn="ctr">
              <a:lnSpc>
                <a:spcPct val="40000"/>
              </a:lnSpc>
              <a:spcBef>
                <a:spcPct val="50000"/>
              </a:spcBef>
            </a:pPr>
            <a:r>
              <a:rPr lang="en-US" sz="1300" b="1">
                <a:latin typeface="Helvetica"/>
                <a:sym typeface="Symbol" pitchFamily="18" charset="2"/>
              </a:rPr>
              <a:t>1 experiment</a:t>
            </a:r>
          </a:p>
          <a:p>
            <a:pPr algn="ctr">
              <a:lnSpc>
                <a:spcPct val="40000"/>
              </a:lnSpc>
              <a:spcBef>
                <a:spcPct val="50000"/>
              </a:spcBef>
            </a:pPr>
            <a:r>
              <a:rPr lang="en-US" sz="1300" b="1">
                <a:latin typeface="Helvetica"/>
                <a:sym typeface="Symbol" pitchFamily="18" charset="2"/>
              </a:rPr>
              <a:t>~ 500 physicists</a:t>
            </a:r>
          </a:p>
        </p:txBody>
      </p:sp>
      <p:sp>
        <p:nvSpPr>
          <p:cNvPr id="28" name="Line 9"/>
          <p:cNvSpPr>
            <a:spLocks noChangeShapeType="1"/>
          </p:cNvSpPr>
          <p:nvPr/>
        </p:nvSpPr>
        <p:spPr bwMode="auto">
          <a:xfrm flipH="1">
            <a:off x="4473575" y="2419350"/>
            <a:ext cx="1441450" cy="954088"/>
          </a:xfrm>
          <a:prstGeom prst="line">
            <a:avLst/>
          </a:prstGeom>
          <a:noFill/>
          <a:ln w="38100">
            <a:solidFill>
              <a:schemeClr val="tx1"/>
            </a:solidFill>
            <a:round/>
            <a:headEnd/>
            <a:tailEnd type="arrow" w="med" len="med"/>
          </a:ln>
        </p:spPr>
        <p:txBody>
          <a:bodyPr/>
          <a:lstStyle/>
          <a:p>
            <a:endParaRPr lang="fr-FR"/>
          </a:p>
        </p:txBody>
      </p:sp>
      <p:sp>
        <p:nvSpPr>
          <p:cNvPr id="29" name="Text Box 14"/>
          <p:cNvSpPr txBox="1">
            <a:spLocks noChangeArrowheads="1"/>
          </p:cNvSpPr>
          <p:nvPr/>
        </p:nvSpPr>
        <p:spPr bwMode="auto">
          <a:xfrm>
            <a:off x="5329238" y="4813300"/>
            <a:ext cx="1665287" cy="1206500"/>
          </a:xfrm>
          <a:prstGeom prst="rect">
            <a:avLst/>
          </a:prstGeom>
          <a:solidFill>
            <a:srgbClr val="92D050"/>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LHC (CERN) </a:t>
            </a:r>
          </a:p>
          <a:p>
            <a:pPr algn="ctr">
              <a:lnSpc>
                <a:spcPct val="40000"/>
              </a:lnSpc>
              <a:spcBef>
                <a:spcPct val="50000"/>
              </a:spcBef>
            </a:pPr>
            <a:r>
              <a:rPr lang="en-US" sz="1300" b="1">
                <a:latin typeface="Helvetica"/>
              </a:rPr>
              <a:t>collider</a:t>
            </a:r>
          </a:p>
          <a:p>
            <a:pPr algn="ctr">
              <a:lnSpc>
                <a:spcPct val="40000"/>
              </a:lnSpc>
              <a:spcBef>
                <a:spcPct val="50000"/>
              </a:spcBef>
            </a:pPr>
            <a:r>
              <a:rPr lang="en-US" sz="1300" b="1">
                <a:latin typeface="Helvetica"/>
              </a:rPr>
              <a:t>2009- </a:t>
            </a:r>
          </a:p>
          <a:p>
            <a:pPr algn="ctr">
              <a:lnSpc>
                <a:spcPct val="40000"/>
              </a:lnSpc>
              <a:spcBef>
                <a:spcPct val="50000"/>
              </a:spcBef>
            </a:pPr>
            <a:r>
              <a:rPr lang="en-US" sz="1300" b="1">
                <a:latin typeface="Helvetica"/>
                <a:sym typeface="Symbol" pitchFamily="18" charset="2"/>
              </a:rPr>
              <a:t>s</a:t>
            </a:r>
            <a:r>
              <a:rPr lang="en-US" sz="1300" b="1" baseline="-25000">
                <a:latin typeface="Helvetica"/>
                <a:sym typeface="Symbol" pitchFamily="18" charset="2"/>
              </a:rPr>
              <a:t>NN</a:t>
            </a:r>
            <a:r>
              <a:rPr lang="en-US" sz="1300" b="1">
                <a:latin typeface="Helvetica"/>
                <a:sym typeface="Symbol" pitchFamily="18" charset="2"/>
              </a:rPr>
              <a:t> &lt; 5500 GeV </a:t>
            </a:r>
          </a:p>
          <a:p>
            <a:pPr algn="ctr">
              <a:lnSpc>
                <a:spcPct val="40000"/>
              </a:lnSpc>
              <a:spcBef>
                <a:spcPct val="50000"/>
              </a:spcBef>
            </a:pPr>
            <a:r>
              <a:rPr lang="en-US" sz="1300" b="1">
                <a:latin typeface="Helvetica"/>
                <a:sym typeface="Symbol" pitchFamily="18" charset="2"/>
              </a:rPr>
              <a:t>4 experiments</a:t>
            </a:r>
          </a:p>
          <a:p>
            <a:pPr algn="ctr">
              <a:lnSpc>
                <a:spcPct val="40000"/>
              </a:lnSpc>
              <a:spcBef>
                <a:spcPct val="50000"/>
              </a:spcBef>
            </a:pPr>
            <a:r>
              <a:rPr lang="en-US" sz="1300" b="1">
                <a:latin typeface="Helvetica"/>
                <a:sym typeface="Symbol" pitchFamily="18" charset="2"/>
              </a:rPr>
              <a:t>~ 1000 physicists</a:t>
            </a:r>
          </a:p>
        </p:txBody>
      </p:sp>
      <p:sp>
        <p:nvSpPr>
          <p:cNvPr id="30" name="Line 15"/>
          <p:cNvSpPr>
            <a:spLocks noChangeShapeType="1"/>
          </p:cNvSpPr>
          <p:nvPr/>
        </p:nvSpPr>
        <p:spPr bwMode="auto">
          <a:xfrm flipH="1" flipV="1">
            <a:off x="4473575" y="3463925"/>
            <a:ext cx="1711325" cy="1349375"/>
          </a:xfrm>
          <a:prstGeom prst="line">
            <a:avLst/>
          </a:prstGeom>
          <a:noFill/>
          <a:ln w="38100">
            <a:solidFill>
              <a:schemeClr val="tx1"/>
            </a:solidFill>
            <a:round/>
            <a:headEnd/>
            <a:tailEnd type="arrow" w="med" len="med"/>
          </a:ln>
        </p:spPr>
        <p:txBody>
          <a:bodyPr/>
          <a:lstStyle/>
          <a:p>
            <a:endParaRPr lang="fr-FR"/>
          </a:p>
        </p:txBody>
      </p:sp>
      <p:sp>
        <p:nvSpPr>
          <p:cNvPr id="31" name="Text Box 24"/>
          <p:cNvSpPr txBox="1">
            <a:spLocks noChangeArrowheads="1"/>
          </p:cNvSpPr>
          <p:nvPr/>
        </p:nvSpPr>
        <p:spPr bwMode="auto">
          <a:xfrm>
            <a:off x="7129463" y="3868738"/>
            <a:ext cx="1665287" cy="1206500"/>
          </a:xfrm>
          <a:prstGeom prst="rect">
            <a:avLst/>
          </a:prstGeom>
          <a:solidFill>
            <a:srgbClr val="FFDD71"/>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NICA (JINR) </a:t>
            </a:r>
          </a:p>
          <a:p>
            <a:pPr algn="ctr">
              <a:lnSpc>
                <a:spcPct val="40000"/>
              </a:lnSpc>
              <a:spcBef>
                <a:spcPct val="50000"/>
              </a:spcBef>
            </a:pPr>
            <a:r>
              <a:rPr lang="en-US" sz="1300" b="1">
                <a:latin typeface="Helvetica"/>
              </a:rPr>
              <a:t>collider</a:t>
            </a:r>
          </a:p>
          <a:p>
            <a:pPr algn="ctr">
              <a:lnSpc>
                <a:spcPct val="40000"/>
              </a:lnSpc>
              <a:spcBef>
                <a:spcPct val="50000"/>
              </a:spcBef>
            </a:pPr>
            <a:r>
              <a:rPr lang="en-US" sz="1300" b="1">
                <a:latin typeface="Helvetica"/>
              </a:rPr>
              <a:t>2013- </a:t>
            </a:r>
          </a:p>
          <a:p>
            <a:pPr algn="ctr">
              <a:lnSpc>
                <a:spcPct val="40000"/>
              </a:lnSpc>
              <a:spcBef>
                <a:spcPct val="50000"/>
              </a:spcBef>
            </a:pPr>
            <a:r>
              <a:rPr lang="en-US" sz="1300" b="1">
                <a:latin typeface="Helvetica"/>
                <a:sym typeface="Symbol" pitchFamily="18" charset="2"/>
              </a:rPr>
              <a:t>s</a:t>
            </a:r>
            <a:r>
              <a:rPr lang="en-US" sz="1300" b="1" baseline="-25000">
                <a:latin typeface="Helvetica"/>
                <a:sym typeface="Symbol" pitchFamily="18" charset="2"/>
              </a:rPr>
              <a:t>NN</a:t>
            </a:r>
            <a:r>
              <a:rPr lang="en-US" sz="1300" b="1">
                <a:latin typeface="Helvetica"/>
                <a:sym typeface="Symbol" pitchFamily="18" charset="2"/>
              </a:rPr>
              <a:t> &lt; 9 GeV </a:t>
            </a:r>
          </a:p>
          <a:p>
            <a:pPr algn="ctr">
              <a:lnSpc>
                <a:spcPct val="40000"/>
              </a:lnSpc>
              <a:spcBef>
                <a:spcPct val="50000"/>
              </a:spcBef>
            </a:pPr>
            <a:r>
              <a:rPr lang="en-US" sz="1300" b="1">
                <a:latin typeface="Helvetica"/>
                <a:sym typeface="Symbol" pitchFamily="18" charset="2"/>
              </a:rPr>
              <a:t>1 experiment</a:t>
            </a:r>
          </a:p>
          <a:p>
            <a:pPr algn="ctr">
              <a:lnSpc>
                <a:spcPct val="40000"/>
              </a:lnSpc>
              <a:spcBef>
                <a:spcPct val="50000"/>
              </a:spcBef>
            </a:pPr>
            <a:r>
              <a:rPr lang="en-US" sz="1300" b="1">
                <a:latin typeface="Helvetica"/>
                <a:sym typeface="Symbol" pitchFamily="18" charset="2"/>
              </a:rPr>
              <a:t>~ xxx physicists</a:t>
            </a:r>
          </a:p>
        </p:txBody>
      </p:sp>
      <p:sp>
        <p:nvSpPr>
          <p:cNvPr id="32" name="Line 25"/>
          <p:cNvSpPr>
            <a:spLocks noChangeShapeType="1"/>
          </p:cNvSpPr>
          <p:nvPr/>
        </p:nvSpPr>
        <p:spPr bwMode="auto">
          <a:xfrm flipH="1" flipV="1">
            <a:off x="5554663" y="2968625"/>
            <a:ext cx="1574800" cy="1260475"/>
          </a:xfrm>
          <a:prstGeom prst="line">
            <a:avLst/>
          </a:prstGeom>
          <a:noFill/>
          <a:ln w="38100">
            <a:solidFill>
              <a:schemeClr val="tx1"/>
            </a:solidFill>
            <a:round/>
            <a:headEnd/>
            <a:tailEnd type="arrow" w="med" len="med"/>
          </a:ln>
        </p:spPr>
        <p:txBody>
          <a:bodyPr/>
          <a:lstStyle/>
          <a:p>
            <a:endParaRPr lang="fr-FR"/>
          </a:p>
        </p:txBody>
      </p:sp>
      <p:sp>
        <p:nvSpPr>
          <p:cNvPr id="33" name="Rectangle 32"/>
          <p:cNvSpPr/>
          <p:nvPr/>
        </p:nvSpPr>
        <p:spPr>
          <a:xfrm>
            <a:off x="0" y="0"/>
            <a:ext cx="947578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a:t>
            </a:r>
            <a:r>
              <a:rPr lang="fr-FR" sz="4000" dirty="0" err="1"/>
              <a:t>experiments</a:t>
            </a:r>
            <a:r>
              <a:rPr lang="fr-FR" sz="4000" dirty="0"/>
              <a:t>: </a:t>
            </a:r>
            <a:r>
              <a:rPr lang="fr-FR" sz="2800" dirty="0"/>
              <a:t>1971 - 2010 </a:t>
            </a:r>
            <a:endParaRPr lang="fr-FR"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up)">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up)">
                                      <p:cBhvr>
                                        <p:cTn id="22" dur="500"/>
                                        <p:tgtEl>
                                          <p:spTgt spid="9"/>
                                        </p:tgtEl>
                                      </p:cBhvr>
                                    </p:animEffec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1000"/>
                                        <p:tgtEl>
                                          <p:spTgt spid="22"/>
                                        </p:tgtEl>
                                      </p:cBhvr>
                                    </p:animEffect>
                                    <p:set>
                                      <p:cBhvr>
                                        <p:cTn id="31" dur="1" fill="hold">
                                          <p:stCondLst>
                                            <p:cond delay="999"/>
                                          </p:stCondLst>
                                        </p:cTn>
                                        <p:tgtEl>
                                          <p:spTgt spid="22"/>
                                        </p:tgtEl>
                                        <p:attrNameLst>
                                          <p:attrName>style.visibility</p:attrName>
                                        </p:attrNameLst>
                                      </p:cBhvr>
                                      <p:to>
                                        <p:strVal val="hidden"/>
                                      </p:to>
                                    </p:set>
                                  </p:childTnLst>
                                </p:cTn>
                              </p:par>
                            </p:childTnLst>
                          </p:cTn>
                        </p:par>
                        <p:par>
                          <p:cTn id="32" fill="hold">
                            <p:stCondLst>
                              <p:cond delay="10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ipe(down)">
                                      <p:cBhvr>
                                        <p:cTn id="38" dur="500"/>
                                        <p:tgtEl>
                                          <p:spTgt spid="1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up)">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500"/>
                                        <p:tgtEl>
                                          <p:spTgt spid="2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down)">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down)">
                                      <p:cBhvr>
                                        <p:cTn id="55" dur="500"/>
                                        <p:tgtEl>
                                          <p:spTgt spid="1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fade">
                                      <p:cBhvr>
                                        <p:cTn id="58" dur="500"/>
                                        <p:tgtEl>
                                          <p:spTgt spid="10"/>
                                        </p:tgtEl>
                                      </p:cBhvr>
                                    </p:animEffec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1000"/>
                                        <p:tgtEl>
                                          <p:spTgt spid="23"/>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nodeType="clickEffect">
                                  <p:stCondLst>
                                    <p:cond delay="0"/>
                                  </p:stCondLst>
                                  <p:childTnLst>
                                    <p:animEffect transition="out" filter="fade">
                                      <p:cBhvr>
                                        <p:cTn id="66" dur="1000"/>
                                        <p:tgtEl>
                                          <p:spTgt spid="23"/>
                                        </p:tgtEl>
                                      </p:cBhvr>
                                    </p:animEffect>
                                    <p:set>
                                      <p:cBhvr>
                                        <p:cTn id="67" dur="1" fill="hold">
                                          <p:stCondLst>
                                            <p:cond delay="999"/>
                                          </p:stCondLst>
                                        </p:cTn>
                                        <p:tgtEl>
                                          <p:spTgt spid="23"/>
                                        </p:tgtEl>
                                        <p:attrNameLst>
                                          <p:attrName>style.visibility</p:attrName>
                                        </p:attrNameLst>
                                      </p:cBhvr>
                                      <p:to>
                                        <p:strVal val="hidden"/>
                                      </p:to>
                                    </p:set>
                                  </p:childTnLst>
                                </p:cTn>
                              </p:par>
                            </p:childTnLst>
                          </p:cTn>
                        </p:par>
                        <p:par>
                          <p:cTn id="68" fill="hold">
                            <p:stCondLst>
                              <p:cond delay="1000"/>
                            </p:stCondLst>
                            <p:childTnLst>
                              <p:par>
                                <p:cTn id="69" presetID="10" presetClass="entr" presetSubtype="0"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down)">
                                      <p:cBhvr>
                                        <p:cTn id="74" dur="500"/>
                                        <p:tgtEl>
                                          <p:spTgt spid="30"/>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2" fill="hold" grpId="0" nodeType="click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right)">
                                      <p:cBhvr>
                                        <p:cTn id="79" dur="500"/>
                                        <p:tgtEl>
                                          <p:spTgt spid="2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wipe(right)">
                                      <p:cBhvr>
                                        <p:cTn id="85" dur="500"/>
                                        <p:tgtEl>
                                          <p:spTgt spid="3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1"/>
                                        </p:tgtEl>
                                        <p:attrNameLst>
                                          <p:attrName>style.visibility</p:attrName>
                                        </p:attrNameLst>
                                      </p:cBhvr>
                                      <p:to>
                                        <p:strVal val="visible"/>
                                      </p:to>
                                    </p:set>
                                    <p:animEffect transition="in" filter="fade">
                                      <p:cBhvr>
                                        <p:cTn id="88" dur="500"/>
                                        <p:tgtEl>
                                          <p:spTgt spid="31"/>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fade">
                                      <p:cBhvr>
                                        <p:cTn id="9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9" grpId="0" animBg="1"/>
      <p:bldP spid="20" grpId="0" animBg="1"/>
      <p:bldP spid="21" grpId="0" animBg="1"/>
      <p:bldP spid="25" grpId="0" animBg="1"/>
      <p:bldP spid="26" grpId="0" animBg="1"/>
      <p:bldP spid="27" grpId="0" animBg="1"/>
      <p:bldP spid="28" grpId="0" animBg="1"/>
      <p:bldP spid="29" grpId="0" animBg="1"/>
      <p:bldP spid="30" grpId="0" animBg="1"/>
      <p:bldP spid="31" grpId="0" animBg="1"/>
      <p:bldP spid="3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fontAlgn="auto">
              <a:spcAft>
                <a:spcPts val="0"/>
              </a:spcAft>
              <a:defRPr/>
            </a:pPr>
            <a:r>
              <a:rPr lang="fr-FR" sz="4000" dirty="0" smtClean="0"/>
              <a:t>HEAVY  IONS  COLLISIONS (HIC) EXPERIMENTS</a:t>
            </a:r>
            <a:endParaRPr lang="fr-FR" sz="4000" dirty="0"/>
          </a:p>
        </p:txBody>
      </p:sp>
      <p:sp>
        <p:nvSpPr>
          <p:cNvPr id="16386" name="Espace réservé du contenu 2"/>
          <p:cNvSpPr>
            <a:spLocks noGrp="1"/>
          </p:cNvSpPr>
          <p:nvPr>
            <p:ph idx="1"/>
          </p:nvPr>
        </p:nvSpPr>
        <p:spPr>
          <a:xfrm>
            <a:off x="179388" y="1341438"/>
            <a:ext cx="6985000" cy="5256212"/>
          </a:xfrm>
        </p:spPr>
        <p:txBody>
          <a:bodyPr/>
          <a:lstStyle/>
          <a:p>
            <a:r>
              <a:rPr lang="fr-FR" sz="1800" smtClean="0"/>
              <a:t>Introduction</a:t>
            </a:r>
          </a:p>
          <a:p>
            <a:pPr lvl="1"/>
            <a:r>
              <a:rPr lang="fr-FR" sz="1600" smtClean="0"/>
              <a:t>Nuclear Matter constituents</a:t>
            </a:r>
          </a:p>
          <a:p>
            <a:pPr lvl="1"/>
            <a:r>
              <a:rPr lang="fr-FR" sz="1600" smtClean="0"/>
              <a:t>QCD – quarks confinement – asymptotic freedom – quarks deconfinement - QGP</a:t>
            </a:r>
          </a:p>
          <a:p>
            <a:pPr lvl="1"/>
            <a:r>
              <a:rPr lang="fr-FR" sz="1600" smtClean="0"/>
              <a:t>Where can we find nuclear matter at high density and high temperature? </a:t>
            </a:r>
          </a:p>
          <a:p>
            <a:pPr lvl="1"/>
            <a:r>
              <a:rPr lang="fr-FR" sz="1600" smtClean="0"/>
              <a:t>Nuclear matter phase diagram</a:t>
            </a:r>
          </a:p>
          <a:p>
            <a:pPr lvl="1">
              <a:buFont typeface="Arial" charset="0"/>
              <a:buNone/>
            </a:pPr>
            <a:endParaRPr lang="fr-FR" sz="1600" smtClean="0"/>
          </a:p>
          <a:p>
            <a:r>
              <a:rPr lang="fr-FR" sz="1800" smtClean="0"/>
              <a:t>Heavy Ions Collisions</a:t>
            </a:r>
          </a:p>
          <a:p>
            <a:pPr lvl="1"/>
            <a:r>
              <a:rPr lang="fr-FR" sz="1600" smtClean="0"/>
              <a:t>Collision time evolution </a:t>
            </a:r>
          </a:p>
          <a:p>
            <a:pPr lvl="1"/>
            <a:r>
              <a:rPr lang="fr-FR" sz="1600" smtClean="0"/>
              <a:t>Analysis method : comparison of models prediction with experimental results for pp – pA – AA  collisions</a:t>
            </a:r>
          </a:p>
          <a:p>
            <a:pPr lvl="1"/>
            <a:r>
              <a:rPr lang="fr-FR" sz="1600" smtClean="0"/>
              <a:t>Collision geometry – Centrality – Glauber Model</a:t>
            </a:r>
          </a:p>
          <a:p>
            <a:pPr lvl="1"/>
            <a:r>
              <a:rPr lang="fr-FR" sz="1600" smtClean="0"/>
              <a:t>Some experimental observables and QGP signatures</a:t>
            </a:r>
          </a:p>
          <a:p>
            <a:pPr lvl="1">
              <a:buFont typeface="Arial" charset="0"/>
              <a:buNone/>
            </a:pPr>
            <a:endParaRPr lang="fr-FR" sz="1600" smtClean="0"/>
          </a:p>
          <a:p>
            <a:r>
              <a:rPr lang="fr-FR" sz="1800" smtClean="0"/>
              <a:t>Experiments : description and main results</a:t>
            </a:r>
          </a:p>
          <a:p>
            <a:pPr lvl="1"/>
            <a:r>
              <a:rPr lang="fr-FR" sz="1100" smtClean="0"/>
              <a:t> </a:t>
            </a:r>
            <a:r>
              <a:rPr lang="fr-FR" sz="1600" smtClean="0"/>
              <a:t>SPS  (</a:t>
            </a:r>
            <a:r>
              <a:rPr lang="en-US" sz="1400" smtClean="0"/>
              <a:t>1986- 2003  Pb-Pb </a:t>
            </a:r>
            <a:r>
              <a:rPr lang="en-US" sz="1400" smtClean="0">
                <a:sym typeface="Symbol" pitchFamily="18" charset="2"/>
              </a:rPr>
              <a:t>s</a:t>
            </a:r>
            <a:r>
              <a:rPr lang="en-US" sz="1400" baseline="-25000" smtClean="0">
                <a:sym typeface="Symbol" pitchFamily="18" charset="2"/>
              </a:rPr>
              <a:t>NN</a:t>
            </a:r>
            <a:r>
              <a:rPr lang="en-US" sz="1400" smtClean="0">
                <a:sym typeface="Symbol" pitchFamily="18" charset="2"/>
              </a:rPr>
              <a:t> &lt; 20 GeV )</a:t>
            </a:r>
            <a:endParaRPr lang="fr-FR" sz="1200" smtClean="0"/>
          </a:p>
          <a:p>
            <a:pPr lvl="1"/>
            <a:r>
              <a:rPr lang="fr-FR" sz="1600" smtClean="0"/>
              <a:t>RHIC (</a:t>
            </a:r>
            <a:r>
              <a:rPr lang="en-US" sz="1400" smtClean="0"/>
              <a:t>2000- …        Au-Au </a:t>
            </a:r>
            <a:r>
              <a:rPr lang="en-US" sz="1400" smtClean="0">
                <a:sym typeface="Symbol" pitchFamily="18" charset="2"/>
              </a:rPr>
              <a:t>s</a:t>
            </a:r>
            <a:r>
              <a:rPr lang="en-US" sz="1400" baseline="-25000" smtClean="0">
                <a:sym typeface="Symbol" pitchFamily="18" charset="2"/>
              </a:rPr>
              <a:t>NN</a:t>
            </a:r>
            <a:r>
              <a:rPr lang="en-US" sz="1400" smtClean="0">
                <a:sym typeface="Symbol" pitchFamily="18" charset="2"/>
              </a:rPr>
              <a:t> &lt; 200 GeV )</a:t>
            </a:r>
            <a:endParaRPr lang="fr-FR" sz="1600" smtClean="0"/>
          </a:p>
          <a:p>
            <a:pPr lvl="1"/>
            <a:r>
              <a:rPr lang="fr-FR" sz="1600" smtClean="0"/>
              <a:t>LHC : ALICE (</a:t>
            </a:r>
            <a:r>
              <a:rPr lang="en-US" sz="1400" smtClean="0"/>
              <a:t>2009- …  Pb –Pb </a:t>
            </a:r>
            <a:r>
              <a:rPr lang="en-US" sz="1400" smtClean="0">
                <a:sym typeface="Symbol" pitchFamily="18" charset="2"/>
              </a:rPr>
              <a:t>s</a:t>
            </a:r>
            <a:r>
              <a:rPr lang="en-US" sz="1400" baseline="-25000" smtClean="0">
                <a:sym typeface="Symbol" pitchFamily="18" charset="2"/>
              </a:rPr>
              <a:t>NN</a:t>
            </a:r>
            <a:r>
              <a:rPr lang="en-US" sz="1400" smtClean="0">
                <a:sym typeface="Symbol" pitchFamily="18" charset="2"/>
              </a:rPr>
              <a:t> &lt; 5500 GeV) </a:t>
            </a:r>
            <a:r>
              <a:rPr lang="fr-FR" sz="1600" smtClean="0"/>
              <a:t>First results</a:t>
            </a:r>
          </a:p>
          <a:p>
            <a:pPr lvl="1">
              <a:buFont typeface="Arial" charset="0"/>
              <a:buNone/>
            </a:pPr>
            <a:endParaRPr lang="fr-FR" sz="1600" smtClean="0"/>
          </a:p>
          <a:p>
            <a:pPr lvl="1"/>
            <a:endParaRPr lang="fr-FR" sz="1600" smtClean="0"/>
          </a:p>
        </p:txBody>
      </p:sp>
      <p:sp>
        <p:nvSpPr>
          <p:cNvPr id="1638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2B6145E9-6823-4AB1-ADCE-4447492094BE}" type="slidenum">
              <a:rPr lang="fr-FR">
                <a:solidFill>
                  <a:schemeClr val="tx1"/>
                </a:solidFill>
              </a:rPr>
              <a:pPr fontAlgn="base">
                <a:spcBef>
                  <a:spcPct val="0"/>
                </a:spcBef>
                <a:spcAft>
                  <a:spcPct val="0"/>
                </a:spcAft>
              </a:pPr>
              <a:t>2</a:t>
            </a:fld>
            <a:endParaRPr lang="fr-FR">
              <a:solidFill>
                <a:schemeClr val="tx1"/>
              </a:solidFill>
            </a:endParaRPr>
          </a:p>
        </p:txBody>
      </p:sp>
      <p:sp>
        <p:nvSpPr>
          <p:cNvPr id="5" name="Accolade fermante 4"/>
          <p:cNvSpPr/>
          <p:nvPr/>
        </p:nvSpPr>
        <p:spPr>
          <a:xfrm>
            <a:off x="7019925" y="1844675"/>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6" name="ZoneTexte 5"/>
          <p:cNvSpPr txBox="1">
            <a:spLocks noChangeArrowheads="1"/>
          </p:cNvSpPr>
          <p:nvPr/>
        </p:nvSpPr>
        <p:spPr bwMode="auto">
          <a:xfrm>
            <a:off x="7308850" y="2276475"/>
            <a:ext cx="1741488" cy="369888"/>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Why study HIC ?</a:t>
            </a:r>
          </a:p>
        </p:txBody>
      </p:sp>
      <p:sp>
        <p:nvSpPr>
          <p:cNvPr id="7" name="Accolade fermante 6"/>
          <p:cNvSpPr/>
          <p:nvPr/>
        </p:nvSpPr>
        <p:spPr>
          <a:xfrm>
            <a:off x="7019925" y="3716338"/>
            <a:ext cx="288925" cy="1296987"/>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8" name="ZoneTexte 7"/>
          <p:cNvSpPr txBox="1">
            <a:spLocks noChangeArrowheads="1"/>
          </p:cNvSpPr>
          <p:nvPr/>
        </p:nvSpPr>
        <p:spPr bwMode="auto">
          <a:xfrm>
            <a:off x="7308850" y="4221163"/>
            <a:ext cx="1744663" cy="369887"/>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How study HIC ?</a:t>
            </a:r>
          </a:p>
        </p:txBody>
      </p:sp>
      <p:sp>
        <p:nvSpPr>
          <p:cNvPr id="9" name="Accolade fermante 8"/>
          <p:cNvSpPr/>
          <p:nvPr/>
        </p:nvSpPr>
        <p:spPr>
          <a:xfrm>
            <a:off x="7019925" y="5373688"/>
            <a:ext cx="288925" cy="1295400"/>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10" name="ZoneTexte 9"/>
          <p:cNvSpPr txBox="1">
            <a:spLocks noChangeArrowheads="1"/>
          </p:cNvSpPr>
          <p:nvPr/>
        </p:nvSpPr>
        <p:spPr bwMode="auto">
          <a:xfrm>
            <a:off x="7308850" y="5662613"/>
            <a:ext cx="1655763" cy="923925"/>
          </a:xfrm>
          <a:prstGeom prst="rect">
            <a:avLst/>
          </a:prstGeom>
          <a:noFill/>
          <a:ln w="9525">
            <a:noFill/>
            <a:miter lim="800000"/>
            <a:headEnd/>
            <a:tailEnd/>
          </a:ln>
        </p:spPr>
        <p:txBody>
          <a:bodyPr>
            <a:spAutoFit/>
          </a:bodyPr>
          <a:lstStyle/>
          <a:p>
            <a:pPr algn="ctr"/>
            <a:r>
              <a:rPr lang="fr-FR" b="1">
                <a:solidFill>
                  <a:schemeClr val="accent1"/>
                </a:solidFill>
                <a:latin typeface="Calibri" pitchFamily="34" charset="0"/>
              </a:rPr>
              <a:t>Results of the HIC experiments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linds(horizontal)">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linds(horizontal)">
                                      <p:cBhvr>
                                        <p:cTn id="23" dur="500"/>
                                        <p:tgtEl>
                                          <p:spTgt spid="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linds(horizontal)">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87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F9504B6-76F4-48FD-BF63-4E07DD3D4B23}" type="slidenum">
              <a:rPr lang="fr-FR">
                <a:solidFill>
                  <a:schemeClr val="tx1"/>
                </a:solidFill>
              </a:rPr>
              <a:pPr fontAlgn="base">
                <a:spcBef>
                  <a:spcPct val="0"/>
                </a:spcBef>
                <a:spcAft>
                  <a:spcPct val="0"/>
                </a:spcAft>
              </a:pPr>
              <a:t>20</a:t>
            </a:fld>
            <a:endParaRPr lang="fr-FR">
              <a:solidFill>
                <a:schemeClr val="tx1"/>
              </a:solidFill>
            </a:endParaRPr>
          </a:p>
        </p:txBody>
      </p:sp>
      <p:pic>
        <p:nvPicPr>
          <p:cNvPr id="719874" name="Image 18" descr="phase_wate.gif"/>
          <p:cNvPicPr>
            <a:picLocks noChangeAspect="1"/>
          </p:cNvPicPr>
          <p:nvPr/>
        </p:nvPicPr>
        <p:blipFill>
          <a:blip r:embed="rId3"/>
          <a:srcRect/>
          <a:stretch>
            <a:fillRect/>
          </a:stretch>
        </p:blipFill>
        <p:spPr bwMode="auto">
          <a:xfrm>
            <a:off x="2484438" y="3981450"/>
            <a:ext cx="4248150" cy="2832100"/>
          </a:xfrm>
          <a:prstGeom prst="rect">
            <a:avLst/>
          </a:prstGeom>
          <a:noFill/>
          <a:ln w="9525">
            <a:noFill/>
            <a:miter lim="800000"/>
            <a:headEnd/>
            <a:tailEnd/>
          </a:ln>
        </p:spPr>
      </p:pic>
      <p:sp>
        <p:nvSpPr>
          <p:cNvPr id="719875" name="ZoneTexte 19"/>
          <p:cNvSpPr txBox="1">
            <a:spLocks noChangeArrowheads="1"/>
          </p:cNvSpPr>
          <p:nvPr/>
        </p:nvSpPr>
        <p:spPr bwMode="auto">
          <a:xfrm>
            <a:off x="4572000" y="4076700"/>
            <a:ext cx="1049338" cy="307975"/>
          </a:xfrm>
          <a:prstGeom prst="rect">
            <a:avLst/>
          </a:prstGeom>
          <a:noFill/>
          <a:ln w="9525">
            <a:noFill/>
            <a:miter lim="800000"/>
            <a:headEnd/>
            <a:tailEnd/>
          </a:ln>
        </p:spPr>
        <p:txBody>
          <a:bodyPr wrap="none">
            <a:spAutoFit/>
          </a:bodyPr>
          <a:lstStyle/>
          <a:p>
            <a:r>
              <a:rPr lang="fr-FR" sz="1400" b="1">
                <a:latin typeface="Calibri" pitchFamily="34" charset="0"/>
              </a:rPr>
              <a:t>Super-fluid </a:t>
            </a:r>
          </a:p>
        </p:txBody>
      </p:sp>
      <p:cxnSp>
        <p:nvCxnSpPr>
          <p:cNvPr id="21" name="Connecteur droit avec flèche 20"/>
          <p:cNvCxnSpPr/>
          <p:nvPr/>
        </p:nvCxnSpPr>
        <p:spPr>
          <a:xfrm flipV="1">
            <a:off x="5580063" y="4076700"/>
            <a:ext cx="287337" cy="14446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0" y="0"/>
            <a:ext cx="650240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Phase </a:t>
            </a:r>
            <a:r>
              <a:rPr lang="fr-FR" sz="4000" dirty="0" err="1"/>
              <a:t>diagram</a:t>
            </a:r>
            <a:r>
              <a:rPr lang="fr-FR" sz="4000" dirty="0"/>
              <a:t> : </a:t>
            </a:r>
            <a:r>
              <a:rPr lang="fr-FR" sz="3200" dirty="0"/>
              <a:t>exemple of water</a:t>
            </a:r>
            <a:endParaRPr lang="fr-FR" sz="1200" dirty="0"/>
          </a:p>
        </p:txBody>
      </p:sp>
      <p:sp>
        <p:nvSpPr>
          <p:cNvPr id="719878" name="ZoneTexte 7"/>
          <p:cNvSpPr txBox="1">
            <a:spLocks noChangeArrowheads="1"/>
          </p:cNvSpPr>
          <p:nvPr/>
        </p:nvSpPr>
        <p:spPr bwMode="auto">
          <a:xfrm>
            <a:off x="179388" y="836613"/>
            <a:ext cx="8496300" cy="646112"/>
          </a:xfrm>
          <a:prstGeom prst="rect">
            <a:avLst/>
          </a:prstGeom>
          <a:noFill/>
          <a:ln w="9525">
            <a:noFill/>
            <a:miter lim="800000"/>
            <a:headEnd/>
            <a:tailEnd/>
          </a:ln>
        </p:spPr>
        <p:txBody>
          <a:bodyPr>
            <a:spAutoFit/>
          </a:bodyPr>
          <a:lstStyle/>
          <a:p>
            <a:r>
              <a:rPr lang="fr-FR" b="1">
                <a:latin typeface="Calibri" pitchFamily="34" charset="0"/>
              </a:rPr>
              <a:t>Phase transition </a:t>
            </a:r>
            <a:r>
              <a:rPr lang="fr-FR">
                <a:latin typeface="Calibri" pitchFamily="34" charset="0"/>
              </a:rPr>
              <a:t>= modification of some properties </a:t>
            </a:r>
            <a:r>
              <a:rPr lang="fr-FR" sz="1400">
                <a:latin typeface="Calibri" pitchFamily="34" charset="0"/>
              </a:rPr>
              <a:t>(deformablility, compressibility) </a:t>
            </a:r>
            <a:r>
              <a:rPr lang="fr-FR">
                <a:latin typeface="Calibri" pitchFamily="34" charset="0"/>
              </a:rPr>
              <a:t>of the medium under external conditions </a:t>
            </a:r>
            <a:r>
              <a:rPr lang="fr-FR" sz="1400">
                <a:latin typeface="Calibri" pitchFamily="34" charset="0"/>
              </a:rPr>
              <a:t>(density, temperature)</a:t>
            </a:r>
            <a:endParaRPr lang="fr-FR">
              <a:latin typeface="Calibri" pitchFamily="34" charset="0"/>
            </a:endParaRPr>
          </a:p>
        </p:txBody>
      </p:sp>
      <p:graphicFrame>
        <p:nvGraphicFramePr>
          <p:cNvPr id="9" name="Tableau 8"/>
          <p:cNvGraphicFramePr>
            <a:graphicFrameLocks noGrp="1"/>
          </p:cNvGraphicFramePr>
          <p:nvPr/>
        </p:nvGraphicFramePr>
        <p:xfrm>
          <a:off x="179388" y="1555750"/>
          <a:ext cx="8496300" cy="2316163"/>
        </p:xfrm>
        <a:graphic>
          <a:graphicData uri="http://schemas.openxmlformats.org/drawingml/2006/table">
            <a:tbl>
              <a:tblPr firstRow="1" bandRow="1">
                <a:tableStyleId>{69CF1AB2-1976-4502-BF36-3FF5EA218861}</a:tableStyleId>
              </a:tblPr>
              <a:tblGrid>
                <a:gridCol w="1899316"/>
                <a:gridCol w="6597628"/>
              </a:tblGrid>
              <a:tr h="246790">
                <a:tc>
                  <a:txBody>
                    <a:bodyPr/>
                    <a:lstStyle/>
                    <a:p>
                      <a:endParaRPr lang="fr-FR" sz="1400" dirty="0"/>
                    </a:p>
                  </a:txBody>
                  <a:tcPr/>
                </a:tc>
                <a:tc>
                  <a:txBody>
                    <a:bodyPr/>
                    <a:lstStyle/>
                    <a:p>
                      <a:pPr algn="ctr"/>
                      <a:r>
                        <a:rPr lang="fr-FR" sz="1400" dirty="0" err="1" smtClean="0"/>
                        <a:t>Actual</a:t>
                      </a:r>
                      <a:r>
                        <a:rPr lang="fr-FR" sz="1400" dirty="0" smtClean="0"/>
                        <a:t> classification</a:t>
                      </a:r>
                      <a:endParaRPr lang="fr-FR" sz="1400" dirty="0"/>
                    </a:p>
                  </a:txBody>
                  <a:tcPr/>
                </a:tc>
              </a:tr>
              <a:tr h="456679">
                <a:tc>
                  <a:txBody>
                    <a:bodyPr/>
                    <a:lstStyle/>
                    <a:p>
                      <a:pPr algn="ctr"/>
                      <a:r>
                        <a:rPr lang="fr-FR" sz="1400" b="1" i="0" dirty="0" smtClean="0"/>
                        <a:t>First </a:t>
                      </a:r>
                      <a:r>
                        <a:rPr lang="fr-FR" sz="1400" b="1" i="0" dirty="0" err="1" smtClean="0"/>
                        <a:t>order</a:t>
                      </a:r>
                      <a:r>
                        <a:rPr lang="fr-FR" sz="1400" b="1" i="0" dirty="0" smtClean="0"/>
                        <a:t> transition</a:t>
                      </a:r>
                      <a:endParaRPr lang="fr-FR" sz="1400" b="1" i="0" dirty="0"/>
                    </a:p>
                  </a:txBody>
                  <a:tcPr/>
                </a:tc>
                <a:tc>
                  <a:txBody>
                    <a:bodyPr/>
                    <a:lstStyle/>
                    <a:p>
                      <a:r>
                        <a:rPr lang="fr-FR" sz="1400" dirty="0" smtClean="0"/>
                        <a:t>Existence of a mixed</a:t>
                      </a:r>
                      <a:r>
                        <a:rPr lang="fr-FR" sz="1400" baseline="0" dirty="0" smtClean="0"/>
                        <a:t> phase (</a:t>
                      </a:r>
                      <a:r>
                        <a:rPr lang="fr-FR" sz="1400" baseline="0" dirty="0" err="1" smtClean="0"/>
                        <a:t>liquid</a:t>
                      </a:r>
                      <a:r>
                        <a:rPr lang="fr-FR" sz="1400" baseline="0" dirty="0" smtClean="0"/>
                        <a:t> – </a:t>
                      </a:r>
                      <a:r>
                        <a:rPr lang="fr-FR" sz="1400" baseline="0" dirty="0" err="1" smtClean="0"/>
                        <a:t>gas</a:t>
                      </a:r>
                      <a:r>
                        <a:rPr lang="fr-FR" sz="1400" baseline="0" dirty="0" smtClean="0"/>
                        <a:t> transition)</a:t>
                      </a:r>
                      <a:endParaRPr lang="fr-FR" sz="1400" dirty="0"/>
                    </a:p>
                  </a:txBody>
                  <a:tcPr/>
                </a:tc>
              </a:tr>
              <a:tr h="421202">
                <a:tc>
                  <a:txBody>
                    <a:bodyPr/>
                    <a:lstStyle/>
                    <a:p>
                      <a:pPr algn="ctr"/>
                      <a:r>
                        <a:rPr lang="fr-FR" sz="1400" b="1" i="0" dirty="0" smtClean="0"/>
                        <a:t>Second </a:t>
                      </a:r>
                      <a:r>
                        <a:rPr lang="fr-FR" sz="1400" b="1" i="0" dirty="0" err="1" smtClean="0"/>
                        <a:t>order</a:t>
                      </a:r>
                      <a:r>
                        <a:rPr lang="fr-FR" sz="1400" b="1" i="0" dirty="0" smtClean="0"/>
                        <a:t> transition</a:t>
                      </a:r>
                      <a:endParaRPr lang="fr-FR" sz="1400" b="1" i="0" dirty="0"/>
                    </a:p>
                  </a:txBody>
                  <a:tcPr/>
                </a:tc>
                <a:tc>
                  <a:txBody>
                    <a:bodyPr/>
                    <a:lstStyle/>
                    <a:p>
                      <a:r>
                        <a:rPr lang="fr-FR" sz="1400" dirty="0" err="1" smtClean="0"/>
                        <a:t>Continuous</a:t>
                      </a:r>
                      <a:r>
                        <a:rPr lang="fr-FR" sz="1400" dirty="0" smtClean="0"/>
                        <a:t> phase transition  ( </a:t>
                      </a:r>
                      <a:r>
                        <a:rPr lang="fr-FR" sz="1400" dirty="0" err="1" smtClean="0"/>
                        <a:t>liquid</a:t>
                      </a:r>
                      <a:r>
                        <a:rPr lang="fr-FR" sz="1400" dirty="0" smtClean="0"/>
                        <a:t>-super </a:t>
                      </a:r>
                      <a:r>
                        <a:rPr lang="fr-FR" sz="1400" dirty="0" err="1" smtClean="0"/>
                        <a:t>fluid</a:t>
                      </a:r>
                      <a:r>
                        <a:rPr lang="fr-FR" sz="1400" dirty="0" smtClean="0"/>
                        <a:t> transition) </a:t>
                      </a:r>
                      <a:endParaRPr lang="fr-FR" sz="1400" dirty="0"/>
                    </a:p>
                  </a:txBody>
                  <a:tcPr/>
                </a:tc>
              </a:tr>
              <a:tr h="351869">
                <a:tc>
                  <a:txBody>
                    <a:bodyPr/>
                    <a:lstStyle/>
                    <a:p>
                      <a:pPr algn="ctr"/>
                      <a:r>
                        <a:rPr lang="fr-FR" sz="1400" b="1" i="0" dirty="0" smtClean="0"/>
                        <a:t>Triple point</a:t>
                      </a:r>
                      <a:endParaRPr lang="fr-FR" sz="1400" b="1" i="0" dirty="0"/>
                    </a:p>
                  </a:txBody>
                  <a:tcPr/>
                </a:tc>
                <a:tc>
                  <a:txBody>
                    <a:bodyPr/>
                    <a:lstStyle/>
                    <a:p>
                      <a:r>
                        <a:rPr lang="fr-FR" sz="1400" dirty="0" smtClean="0"/>
                        <a:t>Point of the phase </a:t>
                      </a:r>
                      <a:r>
                        <a:rPr lang="fr-FR" sz="1400" dirty="0" err="1" smtClean="0"/>
                        <a:t>diagram</a:t>
                      </a:r>
                      <a:r>
                        <a:rPr lang="fr-FR" sz="1400" dirty="0" smtClean="0"/>
                        <a:t> </a:t>
                      </a:r>
                      <a:r>
                        <a:rPr lang="fr-FR" sz="1400" dirty="0" err="1" smtClean="0"/>
                        <a:t>diagram</a:t>
                      </a:r>
                      <a:r>
                        <a:rPr lang="fr-FR" sz="1400" dirty="0" smtClean="0"/>
                        <a:t> </a:t>
                      </a:r>
                      <a:r>
                        <a:rPr lang="fr-FR" sz="1400" dirty="0" err="1" smtClean="0"/>
                        <a:t>where</a:t>
                      </a:r>
                      <a:r>
                        <a:rPr lang="fr-FR" sz="1400" baseline="0" dirty="0" smtClean="0"/>
                        <a:t> </a:t>
                      </a:r>
                      <a:r>
                        <a:rPr lang="fr-FR" sz="1400" baseline="0" dirty="0" err="1" smtClean="0"/>
                        <a:t>three</a:t>
                      </a:r>
                      <a:r>
                        <a:rPr lang="fr-FR" sz="1400" baseline="0" dirty="0" smtClean="0"/>
                        <a:t> phases </a:t>
                      </a:r>
                      <a:r>
                        <a:rPr lang="fr-FR" sz="1400" baseline="0" dirty="0" err="1" smtClean="0"/>
                        <a:t>coexist</a:t>
                      </a:r>
                      <a:r>
                        <a:rPr lang="fr-FR" sz="1400" baseline="0" dirty="0" smtClean="0"/>
                        <a:t> in </a:t>
                      </a:r>
                      <a:r>
                        <a:rPr lang="fr-FR" sz="1400" baseline="0" dirty="0" err="1" smtClean="0"/>
                        <a:t>thermodymanic</a:t>
                      </a:r>
                      <a:r>
                        <a:rPr lang="fr-FR" sz="1400" baseline="0" dirty="0" smtClean="0"/>
                        <a:t> </a:t>
                      </a:r>
                      <a:r>
                        <a:rPr lang="fr-FR" sz="1400" baseline="0" dirty="0" err="1" smtClean="0"/>
                        <a:t>equilibrium</a:t>
                      </a:r>
                      <a:endParaRPr lang="fr-FR" sz="1400" dirty="0"/>
                    </a:p>
                  </a:txBody>
                  <a:tcPr/>
                </a:tc>
              </a:tr>
              <a:tr h="351869">
                <a:tc>
                  <a:txBody>
                    <a:bodyPr/>
                    <a:lstStyle/>
                    <a:p>
                      <a:pPr algn="ctr"/>
                      <a:r>
                        <a:rPr lang="fr-FR" sz="1400" b="1" i="0" dirty="0" err="1" smtClean="0"/>
                        <a:t>Critical</a:t>
                      </a:r>
                      <a:r>
                        <a:rPr lang="fr-FR" sz="1400" b="1" i="0" dirty="0" smtClean="0"/>
                        <a:t> point </a:t>
                      </a:r>
                      <a:endParaRPr lang="fr-FR" sz="1400" b="1" i="0" dirty="0"/>
                    </a:p>
                  </a:txBody>
                  <a:tcPr/>
                </a:tc>
                <a:tc>
                  <a:txBody>
                    <a:bodyPr/>
                    <a:lstStyle/>
                    <a:p>
                      <a:r>
                        <a:rPr lang="fr-FR" sz="1400" dirty="0" smtClean="0"/>
                        <a:t>Point of the phase </a:t>
                      </a:r>
                      <a:r>
                        <a:rPr lang="fr-FR" sz="1400" dirty="0" err="1" smtClean="0"/>
                        <a:t>diagram</a:t>
                      </a:r>
                      <a:r>
                        <a:rPr lang="fr-FR" sz="1400" dirty="0" smtClean="0"/>
                        <a:t> </a:t>
                      </a:r>
                      <a:r>
                        <a:rPr lang="fr-FR" sz="1400" dirty="0" err="1" smtClean="0"/>
                        <a:t>diagram</a:t>
                      </a:r>
                      <a:r>
                        <a:rPr lang="fr-FR" sz="1400" dirty="0" smtClean="0"/>
                        <a:t> </a:t>
                      </a:r>
                      <a:r>
                        <a:rPr lang="fr-FR" sz="1400" dirty="0" err="1" smtClean="0"/>
                        <a:t>where</a:t>
                      </a:r>
                      <a:r>
                        <a:rPr lang="fr-FR" sz="1400" baseline="0" dirty="0" smtClean="0"/>
                        <a:t> a first </a:t>
                      </a:r>
                      <a:r>
                        <a:rPr lang="fr-FR" sz="1400" baseline="0" dirty="0" err="1" smtClean="0"/>
                        <a:t>order</a:t>
                      </a:r>
                      <a:r>
                        <a:rPr lang="fr-FR" sz="1400" baseline="0" dirty="0" smtClean="0"/>
                        <a:t> transition </a:t>
                      </a:r>
                      <a:r>
                        <a:rPr lang="fr-FR" sz="1400" baseline="0" dirty="0" err="1" smtClean="0"/>
                        <a:t>becomes</a:t>
                      </a:r>
                      <a:r>
                        <a:rPr lang="fr-FR" sz="1400" baseline="0" dirty="0" smtClean="0"/>
                        <a:t> a second </a:t>
                      </a:r>
                      <a:r>
                        <a:rPr lang="fr-FR" sz="1400" baseline="0" dirty="0" err="1" smtClean="0"/>
                        <a:t>order</a:t>
                      </a:r>
                      <a:r>
                        <a:rPr lang="fr-FR" sz="1400" baseline="0" dirty="0" smtClean="0"/>
                        <a:t> transition</a:t>
                      </a:r>
                      <a:endParaRPr lang="fr-FR" sz="1400"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897" name="Espace réservé du numéro de diapositive 3"/>
          <p:cNvSpPr>
            <a:spLocks noGrp="1"/>
          </p:cNvSpPr>
          <p:nvPr>
            <p:ph type="sldNum" sz="quarter" idx="12"/>
          </p:nvPr>
        </p:nvSpPr>
        <p:spPr bwMode="auto">
          <a:xfrm>
            <a:off x="7010400" y="6581775"/>
            <a:ext cx="2133600" cy="2762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35F7EFF1-B51E-4011-AA2A-E456F3BD72BE}" type="slidenum">
              <a:rPr lang="fr-FR">
                <a:solidFill>
                  <a:schemeClr val="tx1"/>
                </a:solidFill>
              </a:rPr>
              <a:pPr fontAlgn="base">
                <a:spcBef>
                  <a:spcPct val="0"/>
                </a:spcBef>
                <a:spcAft>
                  <a:spcPct val="0"/>
                </a:spcAft>
              </a:pPr>
              <a:t>21</a:t>
            </a:fld>
            <a:endParaRPr lang="fr-FR">
              <a:solidFill>
                <a:schemeClr val="tx1"/>
              </a:solidFill>
            </a:endParaRPr>
          </a:p>
        </p:txBody>
      </p:sp>
      <p:pic>
        <p:nvPicPr>
          <p:cNvPr id="720898" name="Image 4" descr="phase.jpg"/>
          <p:cNvPicPr>
            <a:picLocks noChangeAspect="1"/>
          </p:cNvPicPr>
          <p:nvPr/>
        </p:nvPicPr>
        <p:blipFill>
          <a:blip r:embed="rId3"/>
          <a:srcRect/>
          <a:stretch>
            <a:fillRect/>
          </a:stretch>
        </p:blipFill>
        <p:spPr bwMode="auto">
          <a:xfrm>
            <a:off x="1714500" y="1779588"/>
            <a:ext cx="5873750" cy="4748212"/>
          </a:xfrm>
          <a:prstGeom prst="rect">
            <a:avLst/>
          </a:prstGeom>
          <a:noFill/>
          <a:ln w="9525">
            <a:noFill/>
            <a:miter lim="800000"/>
            <a:headEnd/>
            <a:tailEnd/>
          </a:ln>
        </p:spPr>
      </p:pic>
      <p:sp>
        <p:nvSpPr>
          <p:cNvPr id="14" name="Rectangle à coins arrondis 13"/>
          <p:cNvSpPr/>
          <p:nvPr/>
        </p:nvSpPr>
        <p:spPr>
          <a:xfrm>
            <a:off x="5286375" y="5065713"/>
            <a:ext cx="1071563" cy="428625"/>
          </a:xfrm>
          <a:prstGeom prst="roundRect">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6" name="Rectangle à coins arrondis 15"/>
          <p:cNvSpPr/>
          <p:nvPr/>
        </p:nvSpPr>
        <p:spPr>
          <a:xfrm>
            <a:off x="3357563" y="1922463"/>
            <a:ext cx="1000125" cy="428625"/>
          </a:xfrm>
          <a:prstGeom prst="roundRect">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720901" name="Picture 6" descr="Phase diagram Cabbibo"/>
          <p:cNvPicPr>
            <a:picLocks noChangeAspect="1" noChangeArrowheads="1"/>
          </p:cNvPicPr>
          <p:nvPr/>
        </p:nvPicPr>
        <p:blipFill>
          <a:blip r:embed="rId4"/>
          <a:srcRect/>
          <a:stretch>
            <a:fillRect/>
          </a:stretch>
        </p:blipFill>
        <p:spPr bwMode="auto">
          <a:xfrm>
            <a:off x="0" y="1643063"/>
            <a:ext cx="1620838" cy="1630362"/>
          </a:xfrm>
          <a:prstGeom prst="rect">
            <a:avLst/>
          </a:prstGeom>
          <a:noFill/>
          <a:ln w="9525">
            <a:noFill/>
            <a:miter lim="800000"/>
            <a:headEnd/>
            <a:tailEnd/>
          </a:ln>
        </p:spPr>
      </p:pic>
      <p:sp>
        <p:nvSpPr>
          <p:cNvPr id="25" name="Virage 24"/>
          <p:cNvSpPr/>
          <p:nvPr/>
        </p:nvSpPr>
        <p:spPr>
          <a:xfrm flipV="1">
            <a:off x="714375" y="3357563"/>
            <a:ext cx="785813" cy="1143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solidFill>
                <a:schemeClr val="tx1"/>
              </a:solidFill>
            </a:endParaRPr>
          </a:p>
        </p:txBody>
      </p:sp>
      <p:sp>
        <p:nvSpPr>
          <p:cNvPr id="720903" name="ZoneTexte 25"/>
          <p:cNvSpPr txBox="1">
            <a:spLocks noChangeArrowheads="1"/>
          </p:cNvSpPr>
          <p:nvPr/>
        </p:nvSpPr>
        <p:spPr bwMode="auto">
          <a:xfrm>
            <a:off x="0" y="3357563"/>
            <a:ext cx="652463" cy="369887"/>
          </a:xfrm>
          <a:prstGeom prst="rect">
            <a:avLst/>
          </a:prstGeom>
          <a:noFill/>
          <a:ln w="9525">
            <a:noFill/>
            <a:miter lim="800000"/>
            <a:headEnd/>
            <a:tailEnd/>
          </a:ln>
        </p:spPr>
        <p:txBody>
          <a:bodyPr wrap="none">
            <a:spAutoFit/>
          </a:bodyPr>
          <a:lstStyle/>
          <a:p>
            <a:r>
              <a:rPr lang="fr-FR">
                <a:latin typeface="Calibri" pitchFamily="34" charset="0"/>
              </a:rPr>
              <a:t>1975</a:t>
            </a:r>
          </a:p>
        </p:txBody>
      </p:sp>
      <p:sp>
        <p:nvSpPr>
          <p:cNvPr id="720904" name="ZoneTexte 26"/>
          <p:cNvSpPr txBox="1">
            <a:spLocks noChangeArrowheads="1"/>
          </p:cNvSpPr>
          <p:nvPr/>
        </p:nvSpPr>
        <p:spPr bwMode="auto">
          <a:xfrm>
            <a:off x="1000125" y="4500563"/>
            <a:ext cx="652463" cy="369887"/>
          </a:xfrm>
          <a:prstGeom prst="rect">
            <a:avLst/>
          </a:prstGeom>
          <a:noFill/>
          <a:ln w="9525">
            <a:noFill/>
            <a:miter lim="800000"/>
            <a:headEnd/>
            <a:tailEnd/>
          </a:ln>
        </p:spPr>
        <p:txBody>
          <a:bodyPr wrap="none">
            <a:spAutoFit/>
          </a:bodyPr>
          <a:lstStyle/>
          <a:p>
            <a:r>
              <a:rPr lang="fr-FR">
                <a:latin typeface="Calibri" pitchFamily="34" charset="0"/>
              </a:rPr>
              <a:t>2010</a:t>
            </a:r>
          </a:p>
        </p:txBody>
      </p:sp>
      <p:sp>
        <p:nvSpPr>
          <p:cNvPr id="20" name="Rectangle 19"/>
          <p:cNvSpPr/>
          <p:nvPr/>
        </p:nvSpPr>
        <p:spPr>
          <a:xfrm>
            <a:off x="0" y="0"/>
            <a:ext cx="69786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Phase </a:t>
            </a:r>
            <a:r>
              <a:rPr lang="fr-FR" sz="4000" dirty="0" err="1"/>
              <a:t>diagram</a:t>
            </a:r>
            <a:r>
              <a:rPr lang="fr-FR" sz="4000" dirty="0"/>
              <a:t> for </a:t>
            </a:r>
            <a:r>
              <a:rPr lang="fr-FR" sz="4000" dirty="0" err="1"/>
              <a:t>nuclear</a:t>
            </a:r>
            <a:r>
              <a:rPr lang="fr-FR" sz="4000" dirty="0"/>
              <a:t> mater</a:t>
            </a:r>
            <a:endParaRPr lang="fr-FR" sz="1200" dirty="0"/>
          </a:p>
        </p:txBody>
      </p:sp>
      <p:sp>
        <p:nvSpPr>
          <p:cNvPr id="21" name="ZoneTexte 20"/>
          <p:cNvSpPr txBox="1">
            <a:spLocks noChangeArrowheads="1"/>
          </p:cNvSpPr>
          <p:nvPr/>
        </p:nvSpPr>
        <p:spPr bwMode="auto">
          <a:xfrm>
            <a:off x="3635375" y="5084763"/>
            <a:ext cx="720725" cy="339725"/>
          </a:xfrm>
          <a:prstGeom prst="rect">
            <a:avLst/>
          </a:prstGeom>
          <a:solidFill>
            <a:schemeClr val="bg1"/>
          </a:solidFill>
          <a:ln w="9525">
            <a:noFill/>
            <a:miter lim="800000"/>
            <a:headEnd/>
            <a:tailEnd/>
          </a:ln>
        </p:spPr>
        <p:txBody>
          <a:bodyPr>
            <a:spAutoFit/>
          </a:bodyPr>
          <a:lstStyle/>
          <a:p>
            <a:pPr algn="ctr"/>
            <a:r>
              <a:rPr lang="fr-FR" sz="1600" b="1">
                <a:solidFill>
                  <a:srgbClr val="002060"/>
                </a:solidFill>
                <a:latin typeface="Calibri" pitchFamily="34" charset="0"/>
              </a:rPr>
              <a:t>liquid</a:t>
            </a:r>
          </a:p>
        </p:txBody>
      </p:sp>
      <p:sp>
        <p:nvSpPr>
          <p:cNvPr id="22" name="ZoneTexte 21"/>
          <p:cNvSpPr txBox="1">
            <a:spLocks noChangeArrowheads="1"/>
          </p:cNvSpPr>
          <p:nvPr/>
        </p:nvSpPr>
        <p:spPr bwMode="auto">
          <a:xfrm>
            <a:off x="3132138" y="4076700"/>
            <a:ext cx="863600" cy="338138"/>
          </a:xfrm>
          <a:prstGeom prst="rect">
            <a:avLst/>
          </a:prstGeom>
          <a:solidFill>
            <a:schemeClr val="bg1"/>
          </a:solidFill>
          <a:ln w="9525">
            <a:noFill/>
            <a:miter lim="800000"/>
            <a:headEnd/>
            <a:tailEnd/>
          </a:ln>
        </p:spPr>
        <p:txBody>
          <a:bodyPr>
            <a:spAutoFit/>
          </a:bodyPr>
          <a:lstStyle/>
          <a:p>
            <a:pPr algn="ctr"/>
            <a:r>
              <a:rPr lang="fr-FR" sz="1600" b="1">
                <a:solidFill>
                  <a:srgbClr val="002060"/>
                </a:solidFill>
                <a:latin typeface="Calibri" pitchFamily="34" charset="0"/>
              </a:rPr>
              <a:t>gas</a:t>
            </a:r>
          </a:p>
        </p:txBody>
      </p:sp>
      <p:sp>
        <p:nvSpPr>
          <p:cNvPr id="29" name="ZoneTexte 28"/>
          <p:cNvSpPr txBox="1">
            <a:spLocks noChangeArrowheads="1"/>
          </p:cNvSpPr>
          <p:nvPr/>
        </p:nvSpPr>
        <p:spPr bwMode="auto">
          <a:xfrm>
            <a:off x="6443663" y="4941888"/>
            <a:ext cx="720725" cy="338137"/>
          </a:xfrm>
          <a:prstGeom prst="rect">
            <a:avLst/>
          </a:prstGeom>
          <a:solidFill>
            <a:schemeClr val="bg1"/>
          </a:solidFill>
          <a:ln w="9525">
            <a:noFill/>
            <a:miter lim="800000"/>
            <a:headEnd/>
            <a:tailEnd/>
          </a:ln>
        </p:spPr>
        <p:txBody>
          <a:bodyPr>
            <a:spAutoFit/>
          </a:bodyPr>
          <a:lstStyle/>
          <a:p>
            <a:pPr algn="ctr"/>
            <a:r>
              <a:rPr lang="fr-FR" sz="1600" b="1">
                <a:solidFill>
                  <a:srgbClr val="002060"/>
                </a:solidFill>
                <a:latin typeface="Calibri" pitchFamily="34" charset="0"/>
              </a:rPr>
              <a:t>solid</a:t>
            </a:r>
          </a:p>
        </p:txBody>
      </p:sp>
      <p:sp>
        <p:nvSpPr>
          <p:cNvPr id="35" name="ZoneTexte 34"/>
          <p:cNvSpPr txBox="1">
            <a:spLocks noChangeArrowheads="1"/>
          </p:cNvSpPr>
          <p:nvPr/>
        </p:nvSpPr>
        <p:spPr bwMode="auto">
          <a:xfrm>
            <a:off x="6732588" y="836613"/>
            <a:ext cx="2087562" cy="831850"/>
          </a:xfrm>
          <a:prstGeom prst="rect">
            <a:avLst/>
          </a:prstGeom>
          <a:solidFill>
            <a:schemeClr val="bg1"/>
          </a:solidFill>
          <a:ln w="9525">
            <a:noFill/>
            <a:miter lim="800000"/>
            <a:headEnd/>
            <a:tailEnd/>
          </a:ln>
        </p:spPr>
        <p:txBody>
          <a:bodyPr>
            <a:spAutoFit/>
          </a:bodyPr>
          <a:lstStyle/>
          <a:p>
            <a:pPr algn="ctr"/>
            <a:r>
              <a:rPr lang="fr-FR" sz="1600" b="1">
                <a:solidFill>
                  <a:srgbClr val="002060"/>
                </a:solidFill>
                <a:latin typeface="Calibri" pitchFamily="34" charset="0"/>
              </a:rPr>
              <a:t>Plasma = </a:t>
            </a:r>
            <a:r>
              <a:rPr lang="fr-FR" sz="1600">
                <a:solidFill>
                  <a:srgbClr val="002060"/>
                </a:solidFill>
                <a:latin typeface="Calibri" pitchFamily="34" charset="0"/>
              </a:rPr>
              <a:t>ionized matter </a:t>
            </a:r>
            <a:r>
              <a:rPr lang="fr-FR" sz="1600" b="1">
                <a:solidFill>
                  <a:srgbClr val="002060"/>
                </a:solidFill>
                <a:latin typeface="Calibri" pitchFamily="34" charset="0"/>
              </a:rPr>
              <a:t>; </a:t>
            </a:r>
            <a:r>
              <a:rPr lang="fr-FR" sz="1600">
                <a:solidFill>
                  <a:srgbClr val="002060"/>
                </a:solidFill>
                <a:latin typeface="Calibri" pitchFamily="34" charset="0"/>
              </a:rPr>
              <a:t>free</a:t>
            </a:r>
            <a:r>
              <a:rPr lang="fr-FR" sz="1600" b="1">
                <a:solidFill>
                  <a:srgbClr val="002060"/>
                </a:solidFill>
                <a:latin typeface="Calibri" pitchFamily="34" charset="0"/>
              </a:rPr>
              <a:t> </a:t>
            </a:r>
            <a:r>
              <a:rPr lang="fr-FR" sz="1600">
                <a:solidFill>
                  <a:srgbClr val="002060"/>
                </a:solidFill>
                <a:latin typeface="Calibri" pitchFamily="34" charset="0"/>
              </a:rPr>
              <a:t>ions and electrons</a:t>
            </a:r>
            <a:r>
              <a:rPr lang="fr-FR" sz="1600" b="1">
                <a:solidFill>
                  <a:srgbClr val="002060"/>
                </a:solidFill>
                <a:latin typeface="Calibri"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blinds(horizontal)">
                                      <p:cBhvr>
                                        <p:cTn id="10" dur="500"/>
                                        <p:tgtEl>
                                          <p:spTgt spid="2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blinds(horizontal)">
                                      <p:cBhvr>
                                        <p:cTn id="13" dur="500"/>
                                        <p:tgtEl>
                                          <p:spTgt spid="29"/>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blinds(horizontal)">
                                      <p:cBhvr>
                                        <p:cTn id="1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9" grpId="0" animBg="1"/>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5" name="Espace réservé du numéro de diapositive 3"/>
          <p:cNvSpPr>
            <a:spLocks noGrp="1"/>
          </p:cNvSpPr>
          <p:nvPr>
            <p:ph type="sldNum" sz="quarter" idx="12"/>
          </p:nvPr>
        </p:nvSpPr>
        <p:spPr bwMode="auto">
          <a:xfrm>
            <a:off x="7010400" y="6581775"/>
            <a:ext cx="2133600" cy="2762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A8B1648D-8B16-4851-85FA-FDDE97CA1D7E}" type="slidenum">
              <a:rPr lang="fr-FR">
                <a:solidFill>
                  <a:schemeClr val="tx1"/>
                </a:solidFill>
              </a:rPr>
              <a:pPr fontAlgn="base">
                <a:spcBef>
                  <a:spcPct val="0"/>
                </a:spcBef>
                <a:spcAft>
                  <a:spcPct val="0"/>
                </a:spcAft>
              </a:pPr>
              <a:t>22</a:t>
            </a:fld>
            <a:endParaRPr lang="fr-FR">
              <a:solidFill>
                <a:schemeClr val="tx1"/>
              </a:solidFill>
            </a:endParaRPr>
          </a:p>
        </p:txBody>
      </p:sp>
      <p:pic>
        <p:nvPicPr>
          <p:cNvPr id="722946" name="Image 4" descr="phase.jpg"/>
          <p:cNvPicPr>
            <a:picLocks noChangeAspect="1"/>
          </p:cNvPicPr>
          <p:nvPr/>
        </p:nvPicPr>
        <p:blipFill>
          <a:blip r:embed="rId3"/>
          <a:srcRect/>
          <a:stretch>
            <a:fillRect/>
          </a:stretch>
        </p:blipFill>
        <p:spPr bwMode="auto">
          <a:xfrm>
            <a:off x="1714500" y="1779588"/>
            <a:ext cx="5873750" cy="4748212"/>
          </a:xfrm>
          <a:prstGeom prst="rect">
            <a:avLst/>
          </a:prstGeom>
          <a:noFill/>
          <a:ln w="9525">
            <a:noFill/>
            <a:miter lim="800000"/>
            <a:headEnd/>
            <a:tailEnd/>
          </a:ln>
        </p:spPr>
      </p:pic>
      <p:cxnSp>
        <p:nvCxnSpPr>
          <p:cNvPr id="7" name="Connecteur droit avec flèche 6"/>
          <p:cNvCxnSpPr>
            <a:stCxn id="9" idx="2"/>
          </p:cNvCxnSpPr>
          <p:nvPr/>
        </p:nvCxnSpPr>
        <p:spPr>
          <a:xfrm rot="5400000">
            <a:off x="3838576" y="2108200"/>
            <a:ext cx="1249362" cy="78263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ZoneTexte 8"/>
          <p:cNvSpPr txBox="1">
            <a:spLocks noChangeArrowheads="1"/>
          </p:cNvSpPr>
          <p:nvPr/>
        </p:nvSpPr>
        <p:spPr bwMode="auto">
          <a:xfrm>
            <a:off x="4286250" y="1350963"/>
            <a:ext cx="1136650" cy="523875"/>
          </a:xfrm>
          <a:prstGeom prst="rect">
            <a:avLst/>
          </a:prstGeom>
          <a:noFill/>
          <a:ln w="9525">
            <a:noFill/>
            <a:miter lim="800000"/>
            <a:headEnd/>
            <a:tailEnd/>
          </a:ln>
        </p:spPr>
        <p:txBody>
          <a:bodyPr wrap="none">
            <a:spAutoFit/>
          </a:bodyPr>
          <a:lstStyle/>
          <a:p>
            <a:pPr algn="ctr"/>
            <a:r>
              <a:rPr lang="fr-FR" sz="1400" b="1">
                <a:latin typeface="Calibri" pitchFamily="34" charset="0"/>
              </a:rPr>
              <a:t>Critical point</a:t>
            </a:r>
          </a:p>
          <a:p>
            <a:pPr algn="ctr"/>
            <a:r>
              <a:rPr lang="fr-FR" sz="1400" b="1">
                <a:latin typeface="Calibri" pitchFamily="34" charset="0"/>
              </a:rPr>
              <a:t>Position ?</a:t>
            </a:r>
          </a:p>
        </p:txBody>
      </p:sp>
      <p:sp>
        <p:nvSpPr>
          <p:cNvPr id="14" name="Rectangle à coins arrondis 13"/>
          <p:cNvSpPr/>
          <p:nvPr/>
        </p:nvSpPr>
        <p:spPr>
          <a:xfrm>
            <a:off x="5286375" y="5065713"/>
            <a:ext cx="1071563" cy="428625"/>
          </a:xfrm>
          <a:prstGeom prst="roundRect">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6" name="Rectangle à coins arrondis 15"/>
          <p:cNvSpPr/>
          <p:nvPr/>
        </p:nvSpPr>
        <p:spPr>
          <a:xfrm>
            <a:off x="3357563" y="1922463"/>
            <a:ext cx="1000125" cy="428625"/>
          </a:xfrm>
          <a:prstGeom prst="roundRect">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3" name="Arc 22"/>
          <p:cNvSpPr/>
          <p:nvPr/>
        </p:nvSpPr>
        <p:spPr>
          <a:xfrm>
            <a:off x="1214438" y="3071813"/>
            <a:ext cx="2786062" cy="142875"/>
          </a:xfrm>
          <a:prstGeom prst="arc">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pic>
        <p:nvPicPr>
          <p:cNvPr id="722952" name="Picture 6" descr="Phase diagram Cabbibo"/>
          <p:cNvPicPr>
            <a:picLocks noChangeAspect="1" noChangeArrowheads="1"/>
          </p:cNvPicPr>
          <p:nvPr/>
        </p:nvPicPr>
        <p:blipFill>
          <a:blip r:embed="rId4"/>
          <a:srcRect/>
          <a:stretch>
            <a:fillRect/>
          </a:stretch>
        </p:blipFill>
        <p:spPr bwMode="auto">
          <a:xfrm>
            <a:off x="0" y="1643063"/>
            <a:ext cx="1620838" cy="1630362"/>
          </a:xfrm>
          <a:prstGeom prst="rect">
            <a:avLst/>
          </a:prstGeom>
          <a:noFill/>
          <a:ln w="9525">
            <a:noFill/>
            <a:miter lim="800000"/>
            <a:headEnd/>
            <a:tailEnd/>
          </a:ln>
        </p:spPr>
      </p:pic>
      <p:sp>
        <p:nvSpPr>
          <p:cNvPr id="25" name="Virage 24"/>
          <p:cNvSpPr/>
          <p:nvPr/>
        </p:nvSpPr>
        <p:spPr>
          <a:xfrm flipV="1">
            <a:off x="714375" y="3357563"/>
            <a:ext cx="785813" cy="11430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solidFill>
                <a:schemeClr val="tx1"/>
              </a:solidFill>
            </a:endParaRPr>
          </a:p>
        </p:txBody>
      </p:sp>
      <p:sp>
        <p:nvSpPr>
          <p:cNvPr id="722954" name="ZoneTexte 25"/>
          <p:cNvSpPr txBox="1">
            <a:spLocks noChangeArrowheads="1"/>
          </p:cNvSpPr>
          <p:nvPr/>
        </p:nvSpPr>
        <p:spPr bwMode="auto">
          <a:xfrm>
            <a:off x="0" y="3357563"/>
            <a:ext cx="652463" cy="369887"/>
          </a:xfrm>
          <a:prstGeom prst="rect">
            <a:avLst/>
          </a:prstGeom>
          <a:noFill/>
          <a:ln w="9525">
            <a:noFill/>
            <a:miter lim="800000"/>
            <a:headEnd/>
            <a:tailEnd/>
          </a:ln>
        </p:spPr>
        <p:txBody>
          <a:bodyPr wrap="none">
            <a:spAutoFit/>
          </a:bodyPr>
          <a:lstStyle/>
          <a:p>
            <a:r>
              <a:rPr lang="fr-FR">
                <a:latin typeface="Calibri" pitchFamily="34" charset="0"/>
              </a:rPr>
              <a:t>1975</a:t>
            </a:r>
          </a:p>
        </p:txBody>
      </p:sp>
      <p:sp>
        <p:nvSpPr>
          <p:cNvPr id="722955" name="ZoneTexte 26"/>
          <p:cNvSpPr txBox="1">
            <a:spLocks noChangeArrowheads="1"/>
          </p:cNvSpPr>
          <p:nvPr/>
        </p:nvSpPr>
        <p:spPr bwMode="auto">
          <a:xfrm>
            <a:off x="1000125" y="4500563"/>
            <a:ext cx="652463" cy="369887"/>
          </a:xfrm>
          <a:prstGeom prst="rect">
            <a:avLst/>
          </a:prstGeom>
          <a:noFill/>
          <a:ln w="9525">
            <a:noFill/>
            <a:miter lim="800000"/>
            <a:headEnd/>
            <a:tailEnd/>
          </a:ln>
        </p:spPr>
        <p:txBody>
          <a:bodyPr wrap="none">
            <a:spAutoFit/>
          </a:bodyPr>
          <a:lstStyle/>
          <a:p>
            <a:r>
              <a:rPr lang="fr-FR">
                <a:latin typeface="Calibri" pitchFamily="34" charset="0"/>
              </a:rPr>
              <a:t>2010</a:t>
            </a:r>
          </a:p>
        </p:txBody>
      </p:sp>
      <p:sp>
        <p:nvSpPr>
          <p:cNvPr id="722956" name="ZoneTexte 27"/>
          <p:cNvSpPr txBox="1">
            <a:spLocks noChangeArrowheads="1"/>
          </p:cNvSpPr>
          <p:nvPr/>
        </p:nvSpPr>
        <p:spPr bwMode="auto">
          <a:xfrm>
            <a:off x="2714625" y="2571750"/>
            <a:ext cx="1169988" cy="1169988"/>
          </a:xfrm>
          <a:prstGeom prst="rect">
            <a:avLst/>
          </a:prstGeom>
          <a:noFill/>
          <a:ln w="9525">
            <a:noFill/>
            <a:miter lim="800000"/>
            <a:headEnd/>
            <a:tailEnd/>
          </a:ln>
        </p:spPr>
        <p:txBody>
          <a:bodyPr wrap="none">
            <a:spAutoFit/>
          </a:bodyPr>
          <a:lstStyle/>
          <a:p>
            <a:r>
              <a:rPr lang="fr-FR" sz="1400" b="1">
                <a:solidFill>
                  <a:srgbClr val="FF0000"/>
                </a:solidFill>
                <a:latin typeface="Calibri" pitchFamily="34" charset="0"/>
              </a:rPr>
              <a:t>Second order</a:t>
            </a:r>
          </a:p>
          <a:p>
            <a:r>
              <a:rPr lang="fr-FR" sz="1400" b="1">
                <a:solidFill>
                  <a:srgbClr val="FF0000"/>
                </a:solidFill>
                <a:latin typeface="Calibri" pitchFamily="34" charset="0"/>
              </a:rPr>
              <a:t>Transition </a:t>
            </a:r>
          </a:p>
          <a:p>
            <a:r>
              <a:rPr lang="fr-FR" sz="1400" b="1">
                <a:solidFill>
                  <a:srgbClr val="FF0000"/>
                </a:solidFill>
                <a:latin typeface="Calibri" pitchFamily="34" charset="0"/>
              </a:rPr>
              <a:t>(Cross over)</a:t>
            </a:r>
          </a:p>
          <a:p>
            <a:endParaRPr lang="fr-FR" sz="1400" b="1">
              <a:solidFill>
                <a:srgbClr val="FF0000"/>
              </a:solidFill>
              <a:latin typeface="Calibri" pitchFamily="34" charset="0"/>
            </a:endParaRPr>
          </a:p>
          <a:p>
            <a:endParaRPr lang="fr-FR" sz="1400" b="1">
              <a:solidFill>
                <a:srgbClr val="FF0000"/>
              </a:solidFill>
              <a:latin typeface="Calibri" pitchFamily="34" charset="0"/>
            </a:endParaRPr>
          </a:p>
        </p:txBody>
      </p:sp>
      <p:cxnSp>
        <p:nvCxnSpPr>
          <p:cNvPr id="30" name="Connecteur en arc 29"/>
          <p:cNvCxnSpPr/>
          <p:nvPr/>
        </p:nvCxnSpPr>
        <p:spPr>
          <a:xfrm rot="5400000" flipH="1" flipV="1">
            <a:off x="4893470" y="3536156"/>
            <a:ext cx="500062" cy="428625"/>
          </a:xfrm>
          <a:prstGeom prst="curvedConnector3">
            <a:avLst>
              <a:gd name="adj1" fmla="val 100793"/>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 name="ZoneTexte 31"/>
          <p:cNvSpPr txBox="1">
            <a:spLocks noChangeArrowheads="1"/>
          </p:cNvSpPr>
          <p:nvPr/>
        </p:nvSpPr>
        <p:spPr bwMode="auto">
          <a:xfrm>
            <a:off x="4929188" y="3786188"/>
            <a:ext cx="1143000" cy="523875"/>
          </a:xfrm>
          <a:prstGeom prst="rect">
            <a:avLst/>
          </a:prstGeom>
          <a:noFill/>
          <a:ln w="9525">
            <a:noFill/>
            <a:miter lim="800000"/>
            <a:headEnd/>
            <a:tailEnd/>
          </a:ln>
        </p:spPr>
        <p:txBody>
          <a:bodyPr>
            <a:spAutoFit/>
          </a:bodyPr>
          <a:lstStyle/>
          <a:p>
            <a:r>
              <a:rPr lang="fr-FR" sz="1400" b="1">
                <a:solidFill>
                  <a:srgbClr val="FF0000"/>
                </a:solidFill>
                <a:latin typeface="Calibri" pitchFamily="34" charset="0"/>
              </a:rPr>
              <a:t>First Order transition</a:t>
            </a:r>
          </a:p>
        </p:txBody>
      </p:sp>
      <p:cxnSp>
        <p:nvCxnSpPr>
          <p:cNvPr id="33" name="Connecteur en arc 32"/>
          <p:cNvCxnSpPr/>
          <p:nvPr/>
        </p:nvCxnSpPr>
        <p:spPr>
          <a:xfrm>
            <a:off x="6429375" y="4286250"/>
            <a:ext cx="571500" cy="357188"/>
          </a:xfrm>
          <a:prstGeom prst="curvedConnector3">
            <a:avLst>
              <a:gd name="adj1" fmla="val 50000"/>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4" name="ZoneTexte 33"/>
          <p:cNvSpPr txBox="1">
            <a:spLocks noChangeArrowheads="1"/>
          </p:cNvSpPr>
          <p:nvPr/>
        </p:nvSpPr>
        <p:spPr bwMode="auto">
          <a:xfrm>
            <a:off x="6429375" y="3857625"/>
            <a:ext cx="1143000" cy="523875"/>
          </a:xfrm>
          <a:prstGeom prst="rect">
            <a:avLst/>
          </a:prstGeom>
          <a:noFill/>
          <a:ln w="9525">
            <a:noFill/>
            <a:miter lim="800000"/>
            <a:headEnd/>
            <a:tailEnd/>
          </a:ln>
        </p:spPr>
        <p:txBody>
          <a:bodyPr>
            <a:spAutoFit/>
          </a:bodyPr>
          <a:lstStyle/>
          <a:p>
            <a:r>
              <a:rPr lang="fr-FR" sz="1400" b="1">
                <a:solidFill>
                  <a:srgbClr val="FF0000"/>
                </a:solidFill>
                <a:latin typeface="Calibri" pitchFamily="34" charset="0"/>
              </a:rPr>
              <a:t>Order of transition ?</a:t>
            </a:r>
          </a:p>
        </p:txBody>
      </p:sp>
      <p:sp>
        <p:nvSpPr>
          <p:cNvPr id="42" name="ZoneTexte 41"/>
          <p:cNvSpPr txBox="1">
            <a:spLocks noChangeArrowheads="1"/>
          </p:cNvSpPr>
          <p:nvPr/>
        </p:nvSpPr>
        <p:spPr bwMode="auto">
          <a:xfrm>
            <a:off x="7667625" y="2349500"/>
            <a:ext cx="1322388" cy="2676525"/>
          </a:xfrm>
          <a:prstGeom prst="rect">
            <a:avLst/>
          </a:prstGeom>
          <a:noFill/>
          <a:ln w="9525">
            <a:noFill/>
            <a:miter lim="800000"/>
            <a:headEnd/>
            <a:tailEnd/>
          </a:ln>
        </p:spPr>
        <p:txBody>
          <a:bodyPr>
            <a:spAutoFit/>
          </a:bodyPr>
          <a:lstStyle/>
          <a:p>
            <a:pPr algn="ctr"/>
            <a:r>
              <a:rPr lang="fr-FR" b="1">
                <a:latin typeface="Calibri" pitchFamily="34" charset="0"/>
              </a:rPr>
              <a:t>great evolution of knowledge</a:t>
            </a:r>
          </a:p>
          <a:p>
            <a:pPr algn="ctr"/>
            <a:endParaRPr lang="fr-FR" b="1">
              <a:latin typeface="Calibri" pitchFamily="34" charset="0"/>
            </a:endParaRPr>
          </a:p>
          <a:p>
            <a:pPr algn="ctr"/>
            <a:endParaRPr lang="fr-FR" b="1">
              <a:latin typeface="Calibri" pitchFamily="34" charset="0"/>
            </a:endParaRPr>
          </a:p>
          <a:p>
            <a:pPr algn="ctr"/>
            <a:r>
              <a:rPr lang="fr-FR" sz="2000" b="1">
                <a:latin typeface="Calibri" pitchFamily="34" charset="0"/>
              </a:rPr>
              <a:t>There are still many questions</a:t>
            </a:r>
          </a:p>
        </p:txBody>
      </p:sp>
      <p:sp>
        <p:nvSpPr>
          <p:cNvPr id="20" name="Rectangle 19"/>
          <p:cNvSpPr/>
          <p:nvPr/>
        </p:nvSpPr>
        <p:spPr>
          <a:xfrm>
            <a:off x="0" y="0"/>
            <a:ext cx="69786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Phase </a:t>
            </a:r>
            <a:r>
              <a:rPr lang="fr-FR" sz="4000" dirty="0" err="1"/>
              <a:t>diagram</a:t>
            </a:r>
            <a:r>
              <a:rPr lang="fr-FR" sz="4000" dirty="0"/>
              <a:t> for </a:t>
            </a:r>
            <a:r>
              <a:rPr lang="fr-FR" sz="4000" dirty="0" err="1"/>
              <a:t>nuclear</a:t>
            </a:r>
            <a:r>
              <a:rPr lang="fr-FR" sz="4000" dirty="0"/>
              <a:t> mater</a:t>
            </a:r>
            <a:endParaRPr lang="fr-FR" sz="1200" dirty="0"/>
          </a:p>
        </p:txBody>
      </p:sp>
      <p:sp>
        <p:nvSpPr>
          <p:cNvPr id="722963" name="ZoneTexte 20"/>
          <p:cNvSpPr txBox="1">
            <a:spLocks noChangeArrowheads="1"/>
          </p:cNvSpPr>
          <p:nvPr/>
        </p:nvSpPr>
        <p:spPr bwMode="auto">
          <a:xfrm>
            <a:off x="3635375" y="5084763"/>
            <a:ext cx="720725" cy="339725"/>
          </a:xfrm>
          <a:prstGeom prst="rect">
            <a:avLst/>
          </a:prstGeom>
          <a:solidFill>
            <a:schemeClr val="bg1"/>
          </a:solidFill>
          <a:ln w="9525">
            <a:noFill/>
            <a:miter lim="800000"/>
            <a:headEnd/>
            <a:tailEnd/>
          </a:ln>
        </p:spPr>
        <p:txBody>
          <a:bodyPr>
            <a:spAutoFit/>
          </a:bodyPr>
          <a:lstStyle/>
          <a:p>
            <a:pPr algn="ctr"/>
            <a:r>
              <a:rPr lang="fr-FR" sz="1600" b="1">
                <a:solidFill>
                  <a:srgbClr val="002060"/>
                </a:solidFill>
                <a:latin typeface="Calibri" pitchFamily="34" charset="0"/>
              </a:rPr>
              <a:t>liquid</a:t>
            </a:r>
          </a:p>
        </p:txBody>
      </p:sp>
      <p:sp>
        <p:nvSpPr>
          <p:cNvPr id="722964" name="ZoneTexte 21"/>
          <p:cNvSpPr txBox="1">
            <a:spLocks noChangeArrowheads="1"/>
          </p:cNvSpPr>
          <p:nvPr/>
        </p:nvSpPr>
        <p:spPr bwMode="auto">
          <a:xfrm>
            <a:off x="3132138" y="4076700"/>
            <a:ext cx="863600" cy="338138"/>
          </a:xfrm>
          <a:prstGeom prst="rect">
            <a:avLst/>
          </a:prstGeom>
          <a:solidFill>
            <a:schemeClr val="bg1"/>
          </a:solidFill>
          <a:ln w="9525">
            <a:noFill/>
            <a:miter lim="800000"/>
            <a:headEnd/>
            <a:tailEnd/>
          </a:ln>
        </p:spPr>
        <p:txBody>
          <a:bodyPr>
            <a:spAutoFit/>
          </a:bodyPr>
          <a:lstStyle/>
          <a:p>
            <a:pPr algn="ctr"/>
            <a:r>
              <a:rPr lang="fr-FR" sz="1600" b="1">
                <a:solidFill>
                  <a:srgbClr val="002060"/>
                </a:solidFill>
                <a:latin typeface="Calibri" pitchFamily="34" charset="0"/>
              </a:rPr>
              <a:t>gas</a:t>
            </a:r>
          </a:p>
        </p:txBody>
      </p:sp>
      <p:sp>
        <p:nvSpPr>
          <p:cNvPr id="722965" name="ZoneTexte 28"/>
          <p:cNvSpPr txBox="1">
            <a:spLocks noChangeArrowheads="1"/>
          </p:cNvSpPr>
          <p:nvPr/>
        </p:nvSpPr>
        <p:spPr bwMode="auto">
          <a:xfrm>
            <a:off x="6443663" y="4941888"/>
            <a:ext cx="720725" cy="338137"/>
          </a:xfrm>
          <a:prstGeom prst="rect">
            <a:avLst/>
          </a:prstGeom>
          <a:solidFill>
            <a:schemeClr val="bg1"/>
          </a:solidFill>
          <a:ln w="9525">
            <a:noFill/>
            <a:miter lim="800000"/>
            <a:headEnd/>
            <a:tailEnd/>
          </a:ln>
        </p:spPr>
        <p:txBody>
          <a:bodyPr>
            <a:spAutoFit/>
          </a:bodyPr>
          <a:lstStyle/>
          <a:p>
            <a:pPr algn="ctr"/>
            <a:r>
              <a:rPr lang="fr-FR" sz="1600" b="1">
                <a:solidFill>
                  <a:srgbClr val="002060"/>
                </a:solidFill>
                <a:latin typeface="Calibri" pitchFamily="34" charset="0"/>
              </a:rPr>
              <a:t>solid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blinds(horizontal)">
                                      <p:cBhvr>
                                        <p:cTn id="12" dur="500"/>
                                        <p:tgtEl>
                                          <p:spTgt spid="32"/>
                                        </p:tgtEl>
                                      </p:cBhvr>
                                    </p:animEffect>
                                  </p:childTnLst>
                                </p:cTn>
                              </p:par>
                              <p:par>
                                <p:cTn id="13" presetID="3" presetClass="entr" presetSubtype="10"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blinds(horizontal)">
                                      <p:cBhvr>
                                        <p:cTn id="15" dur="500"/>
                                        <p:tgtEl>
                                          <p:spTgt spid="30"/>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blinds(horizontal)">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blinds(horizontal)">
                                      <p:cBhvr>
                                        <p:cTn id="28" dur="500"/>
                                        <p:tgtEl>
                                          <p:spTgt spid="34"/>
                                        </p:tgtEl>
                                      </p:cBhvr>
                                    </p:animEffect>
                                  </p:childTnLst>
                                </p:cTn>
                              </p:par>
                              <p:par>
                                <p:cTn id="29" presetID="3" presetClass="entr" presetSubtype="10" fill="hold"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blinds(horizontal)">
                                      <p:cBhvr>
                                        <p:cTn id="31" dur="500"/>
                                        <p:tgtEl>
                                          <p:spTgt spid="33"/>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42"/>
                                        </p:tgtEl>
                                        <p:attrNameLst>
                                          <p:attrName>style.visibility</p:attrName>
                                        </p:attrNameLst>
                                      </p:cBhvr>
                                      <p:to>
                                        <p:strVal val="visible"/>
                                      </p:to>
                                    </p:set>
                                    <p:animEffect transition="in" filter="blinds(horizontal)">
                                      <p:cBhvr>
                                        <p:cTn id="3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animBg="1"/>
      <p:bldP spid="32" grpId="0"/>
      <p:bldP spid="34"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7" name="Espace réservé du numéro de diapositive 3"/>
          <p:cNvSpPr>
            <a:spLocks noGrp="1"/>
          </p:cNvSpPr>
          <p:nvPr>
            <p:ph type="sldNum" sz="quarter" idx="12"/>
          </p:nvPr>
        </p:nvSpPr>
        <p:spPr bwMode="auto">
          <a:xfrm>
            <a:off x="7010400" y="6581775"/>
            <a:ext cx="2133600" cy="2762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14AE8216-7213-4405-9AEA-5727DB655664}" type="slidenum">
              <a:rPr lang="fr-FR">
                <a:solidFill>
                  <a:schemeClr val="tx1"/>
                </a:solidFill>
              </a:rPr>
              <a:pPr fontAlgn="base">
                <a:spcBef>
                  <a:spcPct val="0"/>
                </a:spcBef>
                <a:spcAft>
                  <a:spcPct val="0"/>
                </a:spcAft>
              </a:pPr>
              <a:t>23</a:t>
            </a:fld>
            <a:endParaRPr lang="fr-FR">
              <a:solidFill>
                <a:schemeClr val="tx1"/>
              </a:solidFill>
            </a:endParaRPr>
          </a:p>
        </p:txBody>
      </p:sp>
      <p:pic>
        <p:nvPicPr>
          <p:cNvPr id="30728" name="Image 4" descr="phase.jpg"/>
          <p:cNvPicPr>
            <a:picLocks noChangeAspect="1"/>
          </p:cNvPicPr>
          <p:nvPr/>
        </p:nvPicPr>
        <p:blipFill>
          <a:blip r:embed="rId4"/>
          <a:srcRect/>
          <a:stretch>
            <a:fillRect/>
          </a:stretch>
        </p:blipFill>
        <p:spPr bwMode="auto">
          <a:xfrm>
            <a:off x="1714500" y="1779588"/>
            <a:ext cx="5873750" cy="4748212"/>
          </a:xfrm>
          <a:prstGeom prst="rect">
            <a:avLst/>
          </a:prstGeom>
          <a:noFill/>
          <a:ln w="9525">
            <a:noFill/>
            <a:miter lim="800000"/>
            <a:headEnd/>
            <a:tailEnd/>
          </a:ln>
        </p:spPr>
      </p:pic>
      <p:sp>
        <p:nvSpPr>
          <p:cNvPr id="14" name="Rectangle à coins arrondis 13"/>
          <p:cNvSpPr/>
          <p:nvPr/>
        </p:nvSpPr>
        <p:spPr>
          <a:xfrm>
            <a:off x="5286375" y="5065713"/>
            <a:ext cx="1071563" cy="428625"/>
          </a:xfrm>
          <a:prstGeom prst="roundRect">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6" name="Rectangle à coins arrondis 15"/>
          <p:cNvSpPr/>
          <p:nvPr/>
        </p:nvSpPr>
        <p:spPr>
          <a:xfrm>
            <a:off x="3357563" y="1922463"/>
            <a:ext cx="1000125" cy="428625"/>
          </a:xfrm>
          <a:prstGeom prst="roundRect">
            <a:avLst/>
          </a:prstGeom>
          <a:solidFill>
            <a:schemeClr val="accent1">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3" name="Arc 22"/>
          <p:cNvSpPr/>
          <p:nvPr/>
        </p:nvSpPr>
        <p:spPr>
          <a:xfrm>
            <a:off x="1214438" y="3071813"/>
            <a:ext cx="2786062" cy="142875"/>
          </a:xfrm>
          <a:prstGeom prst="arc">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29" name="Forme libre 28"/>
          <p:cNvSpPr/>
          <p:nvPr/>
        </p:nvSpPr>
        <p:spPr>
          <a:xfrm rot="861768">
            <a:off x="4154488" y="4089400"/>
            <a:ext cx="890587" cy="1357313"/>
          </a:xfrm>
          <a:custGeom>
            <a:avLst/>
            <a:gdLst>
              <a:gd name="connsiteX0" fmla="*/ 0 w 1019432"/>
              <a:gd name="connsiteY0" fmla="*/ 1468395 h 1468395"/>
              <a:gd name="connsiteX1" fmla="*/ 939113 w 1019432"/>
              <a:gd name="connsiteY1" fmla="*/ 208005 h 1468395"/>
              <a:gd name="connsiteX2" fmla="*/ 481913 w 1019432"/>
              <a:gd name="connsiteY2" fmla="*/ 220362 h 1468395"/>
            </a:gdLst>
            <a:ahLst/>
            <a:cxnLst>
              <a:cxn ang="0">
                <a:pos x="connsiteX0" y="connsiteY0"/>
              </a:cxn>
              <a:cxn ang="0">
                <a:pos x="connsiteX1" y="connsiteY1"/>
              </a:cxn>
              <a:cxn ang="0">
                <a:pos x="connsiteX2" y="connsiteY2"/>
              </a:cxn>
            </a:cxnLst>
            <a:rect l="l" t="t" r="r" b="b"/>
            <a:pathLst>
              <a:path w="1019432" h="1468395">
                <a:moveTo>
                  <a:pt x="0" y="1468395"/>
                </a:moveTo>
                <a:cubicBezTo>
                  <a:pt x="429397" y="942203"/>
                  <a:pt x="858794" y="416011"/>
                  <a:pt x="939113" y="208005"/>
                </a:cubicBezTo>
                <a:cubicBezTo>
                  <a:pt x="1019432" y="0"/>
                  <a:pt x="750672" y="110181"/>
                  <a:pt x="481913" y="220362"/>
                </a:cubicBezTo>
              </a:path>
            </a:pathLst>
          </a:cu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vert="vert270" anchor="ctr"/>
          <a:lstStyle/>
          <a:p>
            <a:pPr algn="ctr" fontAlgn="auto">
              <a:spcBef>
                <a:spcPts val="0"/>
              </a:spcBef>
              <a:spcAft>
                <a:spcPts val="0"/>
              </a:spcAft>
              <a:defRPr/>
            </a:pPr>
            <a:endParaRPr lang="fr-FR"/>
          </a:p>
        </p:txBody>
      </p:sp>
      <p:sp>
        <p:nvSpPr>
          <p:cNvPr id="31" name="ZoneTexte 30"/>
          <p:cNvSpPr txBox="1">
            <a:spLocks noChangeArrowheads="1"/>
          </p:cNvSpPr>
          <p:nvPr/>
        </p:nvSpPr>
        <p:spPr bwMode="auto">
          <a:xfrm>
            <a:off x="4714875" y="3857625"/>
            <a:ext cx="501650" cy="369888"/>
          </a:xfrm>
          <a:prstGeom prst="rect">
            <a:avLst/>
          </a:prstGeom>
          <a:noFill/>
          <a:ln w="9525">
            <a:noFill/>
            <a:miter lim="800000"/>
            <a:headEnd/>
            <a:tailEnd/>
          </a:ln>
        </p:spPr>
        <p:txBody>
          <a:bodyPr wrap="none">
            <a:spAutoFit/>
          </a:bodyPr>
          <a:lstStyle/>
          <a:p>
            <a:r>
              <a:rPr lang="fr-FR" b="1">
                <a:solidFill>
                  <a:srgbClr val="00B050"/>
                </a:solidFill>
                <a:latin typeface="Calibri" pitchFamily="34" charset="0"/>
              </a:rPr>
              <a:t>GSI</a:t>
            </a:r>
          </a:p>
        </p:txBody>
      </p:sp>
      <p:sp>
        <p:nvSpPr>
          <p:cNvPr id="33" name="Forme libre 32"/>
          <p:cNvSpPr/>
          <p:nvPr/>
        </p:nvSpPr>
        <p:spPr>
          <a:xfrm rot="19630301">
            <a:off x="3298825" y="2903538"/>
            <a:ext cx="1098550" cy="2265362"/>
          </a:xfrm>
          <a:custGeom>
            <a:avLst/>
            <a:gdLst>
              <a:gd name="connsiteX0" fmla="*/ 0 w 1019432"/>
              <a:gd name="connsiteY0" fmla="*/ 1468395 h 1468395"/>
              <a:gd name="connsiteX1" fmla="*/ 939113 w 1019432"/>
              <a:gd name="connsiteY1" fmla="*/ 208005 h 1468395"/>
              <a:gd name="connsiteX2" fmla="*/ 481913 w 1019432"/>
              <a:gd name="connsiteY2" fmla="*/ 220362 h 1468395"/>
            </a:gdLst>
            <a:ahLst/>
            <a:cxnLst>
              <a:cxn ang="0">
                <a:pos x="connsiteX0" y="connsiteY0"/>
              </a:cxn>
              <a:cxn ang="0">
                <a:pos x="connsiteX1" y="connsiteY1"/>
              </a:cxn>
              <a:cxn ang="0">
                <a:pos x="connsiteX2" y="connsiteY2"/>
              </a:cxn>
            </a:cxnLst>
            <a:rect l="l" t="t" r="r" b="b"/>
            <a:pathLst>
              <a:path w="1019432" h="1468395">
                <a:moveTo>
                  <a:pt x="0" y="1468395"/>
                </a:moveTo>
                <a:cubicBezTo>
                  <a:pt x="429397" y="942203"/>
                  <a:pt x="858794" y="416011"/>
                  <a:pt x="939113" y="208005"/>
                </a:cubicBezTo>
                <a:cubicBezTo>
                  <a:pt x="1019432" y="0"/>
                  <a:pt x="750672" y="110181"/>
                  <a:pt x="481913" y="220362"/>
                </a:cubicBezTo>
              </a:path>
            </a:pathLst>
          </a:cu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34" name="ZoneTexte 33"/>
          <p:cNvSpPr txBox="1">
            <a:spLocks noChangeArrowheads="1"/>
          </p:cNvSpPr>
          <p:nvPr/>
        </p:nvSpPr>
        <p:spPr bwMode="auto">
          <a:xfrm>
            <a:off x="3500438" y="2643188"/>
            <a:ext cx="525462" cy="369887"/>
          </a:xfrm>
          <a:prstGeom prst="rect">
            <a:avLst/>
          </a:prstGeom>
          <a:noFill/>
          <a:ln w="9525">
            <a:noFill/>
            <a:miter lim="800000"/>
            <a:headEnd/>
            <a:tailEnd/>
          </a:ln>
        </p:spPr>
        <p:txBody>
          <a:bodyPr wrap="none">
            <a:spAutoFit/>
          </a:bodyPr>
          <a:lstStyle/>
          <a:p>
            <a:r>
              <a:rPr lang="fr-FR" b="1">
                <a:solidFill>
                  <a:schemeClr val="accent2"/>
                </a:solidFill>
                <a:latin typeface="Calibri" pitchFamily="34" charset="0"/>
              </a:rPr>
              <a:t>SPS</a:t>
            </a:r>
          </a:p>
        </p:txBody>
      </p:sp>
      <p:sp>
        <p:nvSpPr>
          <p:cNvPr id="35" name="Forme libre 34"/>
          <p:cNvSpPr/>
          <p:nvPr/>
        </p:nvSpPr>
        <p:spPr>
          <a:xfrm rot="19630301">
            <a:off x="3109913" y="2408238"/>
            <a:ext cx="1063625" cy="2970212"/>
          </a:xfrm>
          <a:custGeom>
            <a:avLst/>
            <a:gdLst>
              <a:gd name="connsiteX0" fmla="*/ 0 w 1019432"/>
              <a:gd name="connsiteY0" fmla="*/ 1468395 h 1468395"/>
              <a:gd name="connsiteX1" fmla="*/ 939113 w 1019432"/>
              <a:gd name="connsiteY1" fmla="*/ 208005 h 1468395"/>
              <a:gd name="connsiteX2" fmla="*/ 481913 w 1019432"/>
              <a:gd name="connsiteY2" fmla="*/ 220362 h 1468395"/>
            </a:gdLst>
            <a:ahLst/>
            <a:cxnLst>
              <a:cxn ang="0">
                <a:pos x="connsiteX0" y="connsiteY0"/>
              </a:cxn>
              <a:cxn ang="0">
                <a:pos x="connsiteX1" y="connsiteY1"/>
              </a:cxn>
              <a:cxn ang="0">
                <a:pos x="connsiteX2" y="connsiteY2"/>
              </a:cxn>
            </a:cxnLst>
            <a:rect l="l" t="t" r="r" b="b"/>
            <a:pathLst>
              <a:path w="1019432" h="1468395">
                <a:moveTo>
                  <a:pt x="0" y="1468395"/>
                </a:moveTo>
                <a:cubicBezTo>
                  <a:pt x="429397" y="942203"/>
                  <a:pt x="858794" y="416011"/>
                  <a:pt x="939113" y="208005"/>
                </a:cubicBezTo>
                <a:cubicBezTo>
                  <a:pt x="1019432" y="0"/>
                  <a:pt x="750672" y="110181"/>
                  <a:pt x="481913" y="220362"/>
                </a:cubicBezTo>
              </a:path>
            </a:pathLst>
          </a:cu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36" name="Forme libre 35"/>
          <p:cNvSpPr/>
          <p:nvPr/>
        </p:nvSpPr>
        <p:spPr>
          <a:xfrm rot="19567433">
            <a:off x="2876550" y="1968500"/>
            <a:ext cx="928688" cy="3429000"/>
          </a:xfrm>
          <a:custGeom>
            <a:avLst/>
            <a:gdLst>
              <a:gd name="connsiteX0" fmla="*/ 0 w 1019432"/>
              <a:gd name="connsiteY0" fmla="*/ 1468395 h 1468395"/>
              <a:gd name="connsiteX1" fmla="*/ 939113 w 1019432"/>
              <a:gd name="connsiteY1" fmla="*/ 208005 h 1468395"/>
              <a:gd name="connsiteX2" fmla="*/ 481913 w 1019432"/>
              <a:gd name="connsiteY2" fmla="*/ 220362 h 1468395"/>
            </a:gdLst>
            <a:ahLst/>
            <a:cxnLst>
              <a:cxn ang="0">
                <a:pos x="connsiteX0" y="connsiteY0"/>
              </a:cxn>
              <a:cxn ang="0">
                <a:pos x="connsiteX1" y="connsiteY1"/>
              </a:cxn>
              <a:cxn ang="0">
                <a:pos x="connsiteX2" y="connsiteY2"/>
              </a:cxn>
            </a:cxnLst>
            <a:rect l="l" t="t" r="r" b="b"/>
            <a:pathLst>
              <a:path w="1019432" h="1468395">
                <a:moveTo>
                  <a:pt x="0" y="1468395"/>
                </a:moveTo>
                <a:cubicBezTo>
                  <a:pt x="429397" y="942203"/>
                  <a:pt x="858794" y="416011"/>
                  <a:pt x="939113" y="208005"/>
                </a:cubicBezTo>
                <a:cubicBezTo>
                  <a:pt x="1019432" y="0"/>
                  <a:pt x="750672" y="110181"/>
                  <a:pt x="481913" y="220362"/>
                </a:cubicBezTo>
              </a:path>
            </a:pathLst>
          </a:cu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37" name="Forme libre 36"/>
          <p:cNvSpPr/>
          <p:nvPr/>
        </p:nvSpPr>
        <p:spPr>
          <a:xfrm rot="20985867">
            <a:off x="3840163" y="3651250"/>
            <a:ext cx="1030287" cy="1508125"/>
          </a:xfrm>
          <a:custGeom>
            <a:avLst/>
            <a:gdLst>
              <a:gd name="connsiteX0" fmla="*/ 0 w 1019432"/>
              <a:gd name="connsiteY0" fmla="*/ 1468395 h 1468395"/>
              <a:gd name="connsiteX1" fmla="*/ 939113 w 1019432"/>
              <a:gd name="connsiteY1" fmla="*/ 208005 h 1468395"/>
              <a:gd name="connsiteX2" fmla="*/ 481913 w 1019432"/>
              <a:gd name="connsiteY2" fmla="*/ 220362 h 1468395"/>
            </a:gdLst>
            <a:ahLst/>
            <a:cxnLst>
              <a:cxn ang="0">
                <a:pos x="connsiteX0" y="connsiteY0"/>
              </a:cxn>
              <a:cxn ang="0">
                <a:pos x="connsiteX1" y="connsiteY1"/>
              </a:cxn>
              <a:cxn ang="0">
                <a:pos x="connsiteX2" y="connsiteY2"/>
              </a:cxn>
            </a:cxnLst>
            <a:rect l="l" t="t" r="r" b="b"/>
            <a:pathLst>
              <a:path w="1019432" h="1468395">
                <a:moveTo>
                  <a:pt x="0" y="1468395"/>
                </a:moveTo>
                <a:cubicBezTo>
                  <a:pt x="429397" y="942203"/>
                  <a:pt x="858794" y="416011"/>
                  <a:pt x="939113" y="208005"/>
                </a:cubicBezTo>
                <a:cubicBezTo>
                  <a:pt x="1019432" y="0"/>
                  <a:pt x="750672" y="110181"/>
                  <a:pt x="481913" y="220362"/>
                </a:cubicBezTo>
              </a:path>
            </a:pathLst>
          </a:custGeom>
          <a:ln w="28575">
            <a:solidFill>
              <a:schemeClr val="accent2"/>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38" name="ZoneTexte 37"/>
          <p:cNvSpPr txBox="1">
            <a:spLocks noChangeArrowheads="1"/>
          </p:cNvSpPr>
          <p:nvPr/>
        </p:nvSpPr>
        <p:spPr bwMode="auto">
          <a:xfrm>
            <a:off x="4214813" y="3357563"/>
            <a:ext cx="577850" cy="369887"/>
          </a:xfrm>
          <a:prstGeom prst="rect">
            <a:avLst/>
          </a:prstGeom>
          <a:noFill/>
          <a:ln w="9525">
            <a:noFill/>
            <a:miter lim="800000"/>
            <a:headEnd/>
            <a:tailEnd/>
          </a:ln>
        </p:spPr>
        <p:txBody>
          <a:bodyPr wrap="none">
            <a:spAutoFit/>
          </a:bodyPr>
          <a:lstStyle/>
          <a:p>
            <a:r>
              <a:rPr lang="fr-FR" b="1">
                <a:solidFill>
                  <a:schemeClr val="accent2"/>
                </a:solidFill>
                <a:latin typeface="Calibri" pitchFamily="34" charset="0"/>
              </a:rPr>
              <a:t>AGS</a:t>
            </a:r>
          </a:p>
        </p:txBody>
      </p:sp>
      <p:sp>
        <p:nvSpPr>
          <p:cNvPr id="39" name="ZoneTexte 38"/>
          <p:cNvSpPr txBox="1">
            <a:spLocks noChangeArrowheads="1"/>
          </p:cNvSpPr>
          <p:nvPr/>
        </p:nvSpPr>
        <p:spPr bwMode="auto">
          <a:xfrm>
            <a:off x="2714625" y="3071813"/>
            <a:ext cx="642938" cy="369887"/>
          </a:xfrm>
          <a:prstGeom prst="rect">
            <a:avLst/>
          </a:prstGeom>
          <a:noFill/>
          <a:ln w="9525">
            <a:noFill/>
            <a:miter lim="800000"/>
            <a:headEnd/>
            <a:tailEnd/>
          </a:ln>
        </p:spPr>
        <p:txBody>
          <a:bodyPr wrap="none">
            <a:spAutoFit/>
          </a:bodyPr>
          <a:lstStyle/>
          <a:p>
            <a:r>
              <a:rPr lang="fr-FR" b="1">
                <a:solidFill>
                  <a:srgbClr val="00B050"/>
                </a:solidFill>
                <a:latin typeface="Calibri" pitchFamily="34" charset="0"/>
              </a:rPr>
              <a:t>RHIC</a:t>
            </a:r>
          </a:p>
        </p:txBody>
      </p:sp>
      <p:sp>
        <p:nvSpPr>
          <p:cNvPr id="40" name="ZoneTexte 39"/>
          <p:cNvSpPr txBox="1">
            <a:spLocks noChangeArrowheads="1"/>
          </p:cNvSpPr>
          <p:nvPr/>
        </p:nvSpPr>
        <p:spPr bwMode="auto">
          <a:xfrm>
            <a:off x="2571750" y="1857375"/>
            <a:ext cx="550863" cy="369888"/>
          </a:xfrm>
          <a:prstGeom prst="rect">
            <a:avLst/>
          </a:prstGeom>
          <a:noFill/>
          <a:ln w="9525">
            <a:noFill/>
            <a:miter lim="800000"/>
            <a:headEnd/>
            <a:tailEnd/>
          </a:ln>
        </p:spPr>
        <p:txBody>
          <a:bodyPr wrap="none">
            <a:spAutoFit/>
          </a:bodyPr>
          <a:lstStyle/>
          <a:p>
            <a:r>
              <a:rPr lang="fr-FR" b="1">
                <a:solidFill>
                  <a:srgbClr val="00B050"/>
                </a:solidFill>
                <a:latin typeface="Calibri" pitchFamily="34" charset="0"/>
              </a:rPr>
              <a:t>LHC</a:t>
            </a:r>
          </a:p>
        </p:txBody>
      </p:sp>
      <p:sp>
        <p:nvSpPr>
          <p:cNvPr id="41" name="ZoneTexte 40"/>
          <p:cNvSpPr txBox="1">
            <a:spLocks noChangeArrowheads="1"/>
          </p:cNvSpPr>
          <p:nvPr/>
        </p:nvSpPr>
        <p:spPr bwMode="auto">
          <a:xfrm>
            <a:off x="7500938" y="1052513"/>
            <a:ext cx="554037" cy="307975"/>
          </a:xfrm>
          <a:prstGeom prst="rect">
            <a:avLst/>
          </a:prstGeom>
          <a:noFill/>
          <a:ln w="9525">
            <a:noFill/>
            <a:miter lim="800000"/>
            <a:headEnd/>
            <a:tailEnd/>
          </a:ln>
        </p:spPr>
        <p:txBody>
          <a:bodyPr wrap="none">
            <a:spAutoFit/>
          </a:bodyPr>
          <a:lstStyle/>
          <a:p>
            <a:r>
              <a:rPr lang="fr-FR" sz="1400">
                <a:latin typeface="Calibri" pitchFamily="34" charset="0"/>
              </a:rPr>
              <a:t>GSI : </a:t>
            </a:r>
          </a:p>
        </p:txBody>
      </p:sp>
      <p:graphicFrame>
        <p:nvGraphicFramePr>
          <p:cNvPr id="43" name="Object 2"/>
          <p:cNvGraphicFramePr>
            <a:graphicFrameLocks noChangeAspect="1"/>
          </p:cNvGraphicFramePr>
          <p:nvPr/>
        </p:nvGraphicFramePr>
        <p:xfrm>
          <a:off x="7929563" y="1065213"/>
          <a:ext cx="1020762" cy="285750"/>
        </p:xfrm>
        <a:graphic>
          <a:graphicData uri="http://schemas.openxmlformats.org/presentationml/2006/ole">
            <p:oleObj spid="_x0000_s30722" name="Équation" r:id="rId5" imgW="952200" imgH="266400" progId="Equation.3">
              <p:embed/>
            </p:oleObj>
          </a:graphicData>
        </a:graphic>
      </p:graphicFrame>
      <p:sp>
        <p:nvSpPr>
          <p:cNvPr id="45" name="ZoneTexte 44"/>
          <p:cNvSpPr txBox="1">
            <a:spLocks noChangeArrowheads="1"/>
          </p:cNvSpPr>
          <p:nvPr/>
        </p:nvSpPr>
        <p:spPr bwMode="auto">
          <a:xfrm>
            <a:off x="7500938" y="1409700"/>
            <a:ext cx="611187" cy="307975"/>
          </a:xfrm>
          <a:prstGeom prst="rect">
            <a:avLst/>
          </a:prstGeom>
          <a:noFill/>
          <a:ln w="9525">
            <a:noFill/>
            <a:miter lim="800000"/>
            <a:headEnd/>
            <a:tailEnd/>
          </a:ln>
        </p:spPr>
        <p:txBody>
          <a:bodyPr wrap="none">
            <a:spAutoFit/>
          </a:bodyPr>
          <a:lstStyle/>
          <a:p>
            <a:r>
              <a:rPr lang="fr-FR" sz="1400">
                <a:latin typeface="Calibri" pitchFamily="34" charset="0"/>
              </a:rPr>
              <a:t>AGS : </a:t>
            </a:r>
          </a:p>
        </p:txBody>
      </p:sp>
      <p:graphicFrame>
        <p:nvGraphicFramePr>
          <p:cNvPr id="46" name="Object 3"/>
          <p:cNvGraphicFramePr>
            <a:graphicFrameLocks noChangeAspect="1"/>
          </p:cNvGraphicFramePr>
          <p:nvPr/>
        </p:nvGraphicFramePr>
        <p:xfrm>
          <a:off x="7929563" y="1422400"/>
          <a:ext cx="1143000" cy="285750"/>
        </p:xfrm>
        <a:graphic>
          <a:graphicData uri="http://schemas.openxmlformats.org/presentationml/2006/ole">
            <p:oleObj spid="_x0000_s30723" name="Équation" r:id="rId6" imgW="1066680" imgH="266400" progId="Equation.3">
              <p:embed/>
            </p:oleObj>
          </a:graphicData>
        </a:graphic>
      </p:graphicFrame>
      <p:sp>
        <p:nvSpPr>
          <p:cNvPr id="47" name="ZoneTexte 46"/>
          <p:cNvSpPr txBox="1">
            <a:spLocks noChangeArrowheads="1"/>
          </p:cNvSpPr>
          <p:nvPr/>
        </p:nvSpPr>
        <p:spPr bwMode="auto">
          <a:xfrm>
            <a:off x="0" y="981075"/>
            <a:ext cx="569913" cy="307975"/>
          </a:xfrm>
          <a:prstGeom prst="rect">
            <a:avLst/>
          </a:prstGeom>
          <a:noFill/>
          <a:ln w="9525">
            <a:noFill/>
            <a:miter lim="800000"/>
            <a:headEnd/>
            <a:tailEnd/>
          </a:ln>
        </p:spPr>
        <p:txBody>
          <a:bodyPr wrap="none">
            <a:spAutoFit/>
          </a:bodyPr>
          <a:lstStyle/>
          <a:p>
            <a:r>
              <a:rPr lang="fr-FR" sz="1400">
                <a:latin typeface="Calibri" pitchFamily="34" charset="0"/>
              </a:rPr>
              <a:t>SPS : </a:t>
            </a:r>
          </a:p>
        </p:txBody>
      </p:sp>
      <p:graphicFrame>
        <p:nvGraphicFramePr>
          <p:cNvPr id="48" name="Object 4"/>
          <p:cNvGraphicFramePr>
            <a:graphicFrameLocks noChangeAspect="1"/>
          </p:cNvGraphicFramePr>
          <p:nvPr/>
        </p:nvGraphicFramePr>
        <p:xfrm>
          <a:off x="395288" y="993775"/>
          <a:ext cx="1089025" cy="285750"/>
        </p:xfrm>
        <a:graphic>
          <a:graphicData uri="http://schemas.openxmlformats.org/presentationml/2006/ole">
            <p:oleObj spid="_x0000_s30724" name="Équation" r:id="rId7" imgW="1015920" imgH="266400" progId="Equation.3">
              <p:embed/>
            </p:oleObj>
          </a:graphicData>
        </a:graphic>
      </p:graphicFrame>
      <p:sp>
        <p:nvSpPr>
          <p:cNvPr id="49" name="ZoneTexte 48"/>
          <p:cNvSpPr txBox="1">
            <a:spLocks noChangeArrowheads="1"/>
          </p:cNvSpPr>
          <p:nvPr/>
        </p:nvSpPr>
        <p:spPr bwMode="auto">
          <a:xfrm>
            <a:off x="0" y="1338263"/>
            <a:ext cx="663575" cy="307975"/>
          </a:xfrm>
          <a:prstGeom prst="rect">
            <a:avLst/>
          </a:prstGeom>
          <a:noFill/>
          <a:ln w="9525">
            <a:noFill/>
            <a:miter lim="800000"/>
            <a:headEnd/>
            <a:tailEnd/>
          </a:ln>
        </p:spPr>
        <p:txBody>
          <a:bodyPr wrap="none">
            <a:spAutoFit/>
          </a:bodyPr>
          <a:lstStyle/>
          <a:p>
            <a:r>
              <a:rPr lang="fr-FR" sz="1400">
                <a:latin typeface="Calibri" pitchFamily="34" charset="0"/>
              </a:rPr>
              <a:t>RHIC : </a:t>
            </a:r>
          </a:p>
        </p:txBody>
      </p:sp>
      <p:graphicFrame>
        <p:nvGraphicFramePr>
          <p:cNvPr id="50" name="Object 5"/>
          <p:cNvGraphicFramePr>
            <a:graphicFrameLocks noChangeAspect="1"/>
          </p:cNvGraphicFramePr>
          <p:nvPr/>
        </p:nvGraphicFramePr>
        <p:xfrm>
          <a:off x="479425" y="1350963"/>
          <a:ext cx="1184275" cy="285750"/>
        </p:xfrm>
        <a:graphic>
          <a:graphicData uri="http://schemas.openxmlformats.org/presentationml/2006/ole">
            <p:oleObj spid="_x0000_s30725" name="Équation" r:id="rId8" imgW="1104840" imgH="266400" progId="Equation.3">
              <p:embed/>
            </p:oleObj>
          </a:graphicData>
        </a:graphic>
      </p:graphicFrame>
      <p:sp>
        <p:nvSpPr>
          <p:cNvPr id="51" name="ZoneTexte 50"/>
          <p:cNvSpPr txBox="1">
            <a:spLocks noChangeArrowheads="1"/>
          </p:cNvSpPr>
          <p:nvPr/>
        </p:nvSpPr>
        <p:spPr bwMode="auto">
          <a:xfrm>
            <a:off x="0" y="1704975"/>
            <a:ext cx="596900" cy="307975"/>
          </a:xfrm>
          <a:prstGeom prst="rect">
            <a:avLst/>
          </a:prstGeom>
          <a:noFill/>
          <a:ln w="9525">
            <a:noFill/>
            <a:miter lim="800000"/>
            <a:headEnd/>
            <a:tailEnd/>
          </a:ln>
        </p:spPr>
        <p:txBody>
          <a:bodyPr wrap="none">
            <a:spAutoFit/>
          </a:bodyPr>
          <a:lstStyle/>
          <a:p>
            <a:r>
              <a:rPr lang="fr-FR" sz="1400">
                <a:latin typeface="Calibri" pitchFamily="34" charset="0"/>
              </a:rPr>
              <a:t>LHC : </a:t>
            </a:r>
          </a:p>
        </p:txBody>
      </p:sp>
      <p:graphicFrame>
        <p:nvGraphicFramePr>
          <p:cNvPr id="52" name="Object 6"/>
          <p:cNvGraphicFramePr>
            <a:graphicFrameLocks noChangeAspect="1"/>
          </p:cNvGraphicFramePr>
          <p:nvPr/>
        </p:nvGraphicFramePr>
        <p:xfrm>
          <a:off x="381000" y="1717675"/>
          <a:ext cx="1116013" cy="285750"/>
        </p:xfrm>
        <a:graphic>
          <a:graphicData uri="http://schemas.openxmlformats.org/presentationml/2006/ole">
            <p:oleObj spid="_x0000_s30726" name="Équation" r:id="rId9" imgW="1041120" imgH="266400" progId="Equation.3">
              <p:embed/>
            </p:oleObj>
          </a:graphicData>
        </a:graphic>
      </p:graphicFrame>
      <p:sp>
        <p:nvSpPr>
          <p:cNvPr id="55" name="ZoneTexte 54"/>
          <p:cNvSpPr txBox="1">
            <a:spLocks noChangeArrowheads="1"/>
          </p:cNvSpPr>
          <p:nvPr/>
        </p:nvSpPr>
        <p:spPr bwMode="auto">
          <a:xfrm>
            <a:off x="7572375" y="1844675"/>
            <a:ext cx="1490663" cy="831850"/>
          </a:xfrm>
          <a:prstGeom prst="rect">
            <a:avLst/>
          </a:prstGeom>
          <a:noFill/>
          <a:ln w="9525">
            <a:noFill/>
            <a:miter lim="800000"/>
            <a:headEnd/>
            <a:tailEnd/>
          </a:ln>
        </p:spPr>
        <p:txBody>
          <a:bodyPr wrap="none">
            <a:spAutoFit/>
          </a:bodyPr>
          <a:lstStyle/>
          <a:p>
            <a:endParaRPr lang="fr-FR" b="1">
              <a:latin typeface="Calibri" pitchFamily="34" charset="0"/>
            </a:endParaRPr>
          </a:p>
          <a:p>
            <a:pPr algn="ctr"/>
            <a:r>
              <a:rPr lang="fr-FR" sz="1500" b="1">
                <a:latin typeface="Calibri" pitchFamily="34" charset="0"/>
              </a:rPr>
              <a:t>Stopping power </a:t>
            </a:r>
          </a:p>
          <a:p>
            <a:pPr algn="ctr"/>
            <a:r>
              <a:rPr lang="fr-FR" sz="1500" b="1">
                <a:latin typeface="Calibri" pitchFamily="34" charset="0"/>
              </a:rPr>
              <a:t>important </a:t>
            </a:r>
          </a:p>
        </p:txBody>
      </p:sp>
      <p:sp>
        <p:nvSpPr>
          <p:cNvPr id="56" name="ZoneTexte 55"/>
          <p:cNvSpPr txBox="1">
            <a:spLocks noChangeArrowheads="1"/>
          </p:cNvSpPr>
          <p:nvPr/>
        </p:nvSpPr>
        <p:spPr bwMode="auto">
          <a:xfrm>
            <a:off x="7643813" y="2987675"/>
            <a:ext cx="1174750" cy="831850"/>
          </a:xfrm>
          <a:prstGeom prst="rect">
            <a:avLst/>
          </a:prstGeom>
          <a:noFill/>
          <a:ln w="9525">
            <a:noFill/>
            <a:miter lim="800000"/>
            <a:headEnd/>
            <a:tailEnd/>
          </a:ln>
        </p:spPr>
        <p:txBody>
          <a:bodyPr>
            <a:spAutoFit/>
          </a:bodyPr>
          <a:lstStyle/>
          <a:p>
            <a:endParaRPr lang="fr-FR" b="1">
              <a:latin typeface="Calibri" pitchFamily="34" charset="0"/>
            </a:endParaRPr>
          </a:p>
          <a:p>
            <a:pPr algn="ctr"/>
            <a:r>
              <a:rPr lang="fr-FR" sz="1500" b="1">
                <a:latin typeface="Calibri" pitchFamily="34" charset="0"/>
              </a:rPr>
              <a:t>Increase of the density</a:t>
            </a:r>
          </a:p>
        </p:txBody>
      </p:sp>
      <p:sp>
        <p:nvSpPr>
          <p:cNvPr id="57" name="Flèche vers le bas 56"/>
          <p:cNvSpPr/>
          <p:nvPr/>
        </p:nvSpPr>
        <p:spPr>
          <a:xfrm>
            <a:off x="8143875" y="2701925"/>
            <a:ext cx="285750" cy="571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58" name="ZoneTexte 57"/>
          <p:cNvSpPr txBox="1">
            <a:spLocks noChangeArrowheads="1"/>
          </p:cNvSpPr>
          <p:nvPr/>
        </p:nvSpPr>
        <p:spPr bwMode="auto">
          <a:xfrm>
            <a:off x="79375" y="1844675"/>
            <a:ext cx="1449388" cy="831850"/>
          </a:xfrm>
          <a:prstGeom prst="rect">
            <a:avLst/>
          </a:prstGeom>
          <a:noFill/>
          <a:ln w="9525">
            <a:noFill/>
            <a:miter lim="800000"/>
            <a:headEnd/>
            <a:tailEnd/>
          </a:ln>
        </p:spPr>
        <p:txBody>
          <a:bodyPr>
            <a:spAutoFit/>
          </a:bodyPr>
          <a:lstStyle/>
          <a:p>
            <a:endParaRPr lang="fr-FR" b="1">
              <a:latin typeface="Calibri" pitchFamily="34" charset="0"/>
            </a:endParaRPr>
          </a:p>
          <a:p>
            <a:pPr algn="ctr"/>
            <a:r>
              <a:rPr lang="fr-FR" sz="1500" b="1">
                <a:latin typeface="Calibri" pitchFamily="34" charset="0"/>
              </a:rPr>
              <a:t>Transparency</a:t>
            </a:r>
          </a:p>
          <a:p>
            <a:pPr algn="ctr"/>
            <a:r>
              <a:rPr lang="fr-FR" sz="1500" b="1">
                <a:latin typeface="Calibri" pitchFamily="34" charset="0"/>
              </a:rPr>
              <a:t>important </a:t>
            </a:r>
          </a:p>
        </p:txBody>
      </p:sp>
      <p:sp>
        <p:nvSpPr>
          <p:cNvPr id="59" name="ZoneTexte 58"/>
          <p:cNvSpPr txBox="1">
            <a:spLocks noChangeArrowheads="1"/>
          </p:cNvSpPr>
          <p:nvPr/>
        </p:nvSpPr>
        <p:spPr bwMode="auto">
          <a:xfrm>
            <a:off x="0" y="2994025"/>
            <a:ext cx="1500188" cy="1062038"/>
          </a:xfrm>
          <a:prstGeom prst="rect">
            <a:avLst/>
          </a:prstGeom>
          <a:noFill/>
          <a:ln w="9525">
            <a:noFill/>
            <a:miter lim="800000"/>
            <a:headEnd/>
            <a:tailEnd/>
          </a:ln>
        </p:spPr>
        <p:txBody>
          <a:bodyPr>
            <a:spAutoFit/>
          </a:bodyPr>
          <a:lstStyle/>
          <a:p>
            <a:endParaRPr lang="fr-FR" b="1">
              <a:latin typeface="Calibri" pitchFamily="34" charset="0"/>
            </a:endParaRPr>
          </a:p>
          <a:p>
            <a:pPr algn="ctr"/>
            <a:r>
              <a:rPr lang="fr-FR" sz="1500" b="1">
                <a:latin typeface="Calibri" pitchFamily="34" charset="0"/>
              </a:rPr>
              <a:t>Increase of the temperature at low density</a:t>
            </a:r>
          </a:p>
        </p:txBody>
      </p:sp>
      <p:sp>
        <p:nvSpPr>
          <p:cNvPr id="60" name="Flèche vers le bas 59"/>
          <p:cNvSpPr/>
          <p:nvPr/>
        </p:nvSpPr>
        <p:spPr>
          <a:xfrm>
            <a:off x="666750" y="2708275"/>
            <a:ext cx="333375" cy="5715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2" name="Rectangle 41"/>
          <p:cNvSpPr/>
          <p:nvPr/>
        </p:nvSpPr>
        <p:spPr>
          <a:xfrm>
            <a:off x="0" y="0"/>
            <a:ext cx="69786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Phase </a:t>
            </a:r>
            <a:r>
              <a:rPr lang="fr-FR" sz="4000" dirty="0" err="1"/>
              <a:t>diagram</a:t>
            </a:r>
            <a:r>
              <a:rPr lang="fr-FR" sz="4000" dirty="0"/>
              <a:t> for </a:t>
            </a:r>
            <a:r>
              <a:rPr lang="fr-FR" sz="4000" dirty="0" err="1"/>
              <a:t>nuclear</a:t>
            </a:r>
            <a:r>
              <a:rPr lang="fr-FR" sz="4000" dirty="0"/>
              <a:t> mater</a:t>
            </a:r>
            <a:endParaRPr lang="fr-FR" sz="1200" dirty="0"/>
          </a:p>
        </p:txBody>
      </p:sp>
      <p:sp>
        <p:nvSpPr>
          <p:cNvPr id="44" name="Ellipse 43"/>
          <p:cNvSpPr/>
          <p:nvPr/>
        </p:nvSpPr>
        <p:spPr>
          <a:xfrm>
            <a:off x="395288" y="4365625"/>
            <a:ext cx="288925" cy="719138"/>
          </a:xfrm>
          <a:prstGeom prst="ellipse">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53" name="Ellipse 52"/>
          <p:cNvSpPr/>
          <p:nvPr/>
        </p:nvSpPr>
        <p:spPr>
          <a:xfrm>
            <a:off x="1042988" y="4365625"/>
            <a:ext cx="288925" cy="719138"/>
          </a:xfrm>
          <a:prstGeom prst="ellipse">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54" name="Flèche droite 53"/>
          <p:cNvSpPr/>
          <p:nvPr/>
        </p:nvSpPr>
        <p:spPr>
          <a:xfrm flipH="1">
            <a:off x="468313" y="5516563"/>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1" name="Flèche droite 60"/>
          <p:cNvSpPr/>
          <p:nvPr/>
        </p:nvSpPr>
        <p:spPr>
          <a:xfrm>
            <a:off x="1042988" y="5516563"/>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2" name="Ellipse 61"/>
          <p:cNvSpPr/>
          <p:nvPr/>
        </p:nvSpPr>
        <p:spPr>
          <a:xfrm>
            <a:off x="684213" y="5229225"/>
            <a:ext cx="287337" cy="720725"/>
          </a:xfrm>
          <a:prstGeom prst="ellipse">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3" name="Ellipse 62"/>
          <p:cNvSpPr/>
          <p:nvPr/>
        </p:nvSpPr>
        <p:spPr>
          <a:xfrm>
            <a:off x="827088" y="5229225"/>
            <a:ext cx="288925" cy="720725"/>
          </a:xfrm>
          <a:prstGeom prst="ellipse">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4" name="Ellipse 63"/>
          <p:cNvSpPr/>
          <p:nvPr/>
        </p:nvSpPr>
        <p:spPr>
          <a:xfrm>
            <a:off x="7812088" y="4292600"/>
            <a:ext cx="288925" cy="720725"/>
          </a:xfrm>
          <a:prstGeom prst="ellipse">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5" name="Ellipse 64"/>
          <p:cNvSpPr/>
          <p:nvPr/>
        </p:nvSpPr>
        <p:spPr>
          <a:xfrm>
            <a:off x="8459788" y="4292600"/>
            <a:ext cx="288925" cy="720725"/>
          </a:xfrm>
          <a:prstGeom prst="ellipse">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6" name="Flèche droite 65"/>
          <p:cNvSpPr/>
          <p:nvPr/>
        </p:nvSpPr>
        <p:spPr>
          <a:xfrm flipH="1">
            <a:off x="8316913" y="4581525"/>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7" name="Flèche droite 66"/>
          <p:cNvSpPr/>
          <p:nvPr/>
        </p:nvSpPr>
        <p:spPr>
          <a:xfrm>
            <a:off x="7956550" y="4581525"/>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8" name="Ellipse 67"/>
          <p:cNvSpPr/>
          <p:nvPr/>
        </p:nvSpPr>
        <p:spPr>
          <a:xfrm>
            <a:off x="8172450" y="5157788"/>
            <a:ext cx="287338" cy="719137"/>
          </a:xfrm>
          <a:prstGeom prst="ellipse">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9" name="Ellipse 68"/>
          <p:cNvSpPr/>
          <p:nvPr/>
        </p:nvSpPr>
        <p:spPr>
          <a:xfrm>
            <a:off x="8172450" y="5157788"/>
            <a:ext cx="287338" cy="719137"/>
          </a:xfrm>
          <a:prstGeom prst="ellipse">
            <a:avLst/>
          </a:prstGeom>
          <a:solidFill>
            <a:schemeClr val="accent1">
              <a:alpha val="43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0" name="Flèche droite 69"/>
          <p:cNvSpPr/>
          <p:nvPr/>
        </p:nvSpPr>
        <p:spPr>
          <a:xfrm flipH="1">
            <a:off x="900113" y="4652963"/>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1" name="Flèche droite 70"/>
          <p:cNvSpPr/>
          <p:nvPr/>
        </p:nvSpPr>
        <p:spPr>
          <a:xfrm>
            <a:off x="539750" y="4652963"/>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linds(horizontal)">
                                      <p:cBhvr>
                                        <p:cTn id="7" dur="500"/>
                                        <p:tgtEl>
                                          <p:spTgt spid="2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linds(horizontal)">
                                      <p:cBhvr>
                                        <p:cTn id="10" dur="500"/>
                                        <p:tgtEl>
                                          <p:spTgt spid="3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blinds(horizontal)">
                                      <p:cBhvr>
                                        <p:cTn id="13" dur="500"/>
                                        <p:tgtEl>
                                          <p:spTgt spid="3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blinds(horizontal)">
                                      <p:cBhvr>
                                        <p:cTn id="16" dur="500"/>
                                        <p:tgtEl>
                                          <p:spTgt spid="37"/>
                                        </p:tgtEl>
                                      </p:cBhvr>
                                    </p:animEffect>
                                  </p:childTnLst>
                                </p:cTn>
                              </p:par>
                              <p:par>
                                <p:cTn id="17" presetID="3" presetClass="entr" presetSubtype="1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blinds(horizontal)">
                                      <p:cBhvr>
                                        <p:cTn id="19" dur="500"/>
                                        <p:tgtEl>
                                          <p:spTgt spid="43"/>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blinds(horizontal)">
                                      <p:cBhvr>
                                        <p:cTn id="22" dur="500"/>
                                        <p:tgtEl>
                                          <p:spTgt spid="41"/>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blinds(horizontal)">
                                      <p:cBhvr>
                                        <p:cTn id="25" dur="500"/>
                                        <p:tgtEl>
                                          <p:spTgt spid="45"/>
                                        </p:tgtEl>
                                      </p:cBhvr>
                                    </p:animEffect>
                                  </p:childTnLst>
                                </p:cTn>
                              </p:par>
                              <p:par>
                                <p:cTn id="26" presetID="3" presetClass="entr" presetSubtype="10" fill="hold"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blinds(horizontal)">
                                      <p:cBhvr>
                                        <p:cTn id="28" dur="500"/>
                                        <p:tgtEl>
                                          <p:spTgt spid="46"/>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blinds(horizontal)">
                                      <p:cBhvr>
                                        <p:cTn id="31" dur="500"/>
                                        <p:tgtEl>
                                          <p:spTgt spid="55"/>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blinds(horizontal)">
                                      <p:cBhvr>
                                        <p:cTn id="34" dur="500"/>
                                        <p:tgtEl>
                                          <p:spTgt spid="57"/>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blinds(horizontal)">
                                      <p:cBhvr>
                                        <p:cTn id="37" dur="500"/>
                                        <p:tgtEl>
                                          <p:spTgt spid="56"/>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blinds(horizontal)">
                                      <p:cBhvr>
                                        <p:cTn id="40" dur="500"/>
                                        <p:tgtEl>
                                          <p:spTgt spid="64"/>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blinds(horizontal)">
                                      <p:cBhvr>
                                        <p:cTn id="43" dur="500"/>
                                        <p:tgtEl>
                                          <p:spTgt spid="65"/>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66"/>
                                        </p:tgtEl>
                                        <p:attrNameLst>
                                          <p:attrName>style.visibility</p:attrName>
                                        </p:attrNameLst>
                                      </p:cBhvr>
                                      <p:to>
                                        <p:strVal val="visible"/>
                                      </p:to>
                                    </p:set>
                                    <p:animEffect transition="in" filter="blinds(horizontal)">
                                      <p:cBhvr>
                                        <p:cTn id="46" dur="500"/>
                                        <p:tgtEl>
                                          <p:spTgt spid="66"/>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blinds(horizontal)">
                                      <p:cBhvr>
                                        <p:cTn id="49" dur="500"/>
                                        <p:tgtEl>
                                          <p:spTgt spid="67"/>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blinds(horizontal)">
                                      <p:cBhvr>
                                        <p:cTn id="52" dur="500"/>
                                        <p:tgtEl>
                                          <p:spTgt spid="68"/>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blinds(horizontal)">
                                      <p:cBhvr>
                                        <p:cTn id="55" dur="500"/>
                                        <p:tgtEl>
                                          <p:spTgt spid="69"/>
                                        </p:tgtEl>
                                      </p:cBhvr>
                                    </p:animEffect>
                                  </p:childTnLst>
                                </p:cTn>
                              </p:par>
                            </p:childTnLst>
                          </p:cTn>
                        </p:par>
                      </p:childTnLst>
                    </p:cTn>
                  </p:par>
                  <p:par>
                    <p:cTn id="56" fill="hold">
                      <p:stCondLst>
                        <p:cond delay="indefinite"/>
                      </p:stCondLst>
                      <p:childTnLst>
                        <p:par>
                          <p:cTn id="57" fill="hold">
                            <p:stCondLst>
                              <p:cond delay="0"/>
                            </p:stCondLst>
                            <p:childTnLst>
                              <p:par>
                                <p:cTn id="58" presetID="3" presetClass="entr" presetSubtype="10" fill="hold" grpId="0" nodeType="click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blinds(horizontal)">
                                      <p:cBhvr>
                                        <p:cTn id="60" dur="500"/>
                                        <p:tgtEl>
                                          <p:spTgt spid="33"/>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blinds(horizontal)">
                                      <p:cBhvr>
                                        <p:cTn id="63" dur="500"/>
                                        <p:tgtEl>
                                          <p:spTgt spid="34"/>
                                        </p:tgtEl>
                                      </p:cBhvr>
                                    </p:animEffect>
                                  </p:childTnLst>
                                </p:cTn>
                              </p:par>
                              <p:par>
                                <p:cTn id="64" presetID="3" presetClass="entr" presetSubtype="10"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blinds(horizontal)">
                                      <p:cBhvr>
                                        <p:cTn id="66" dur="500"/>
                                        <p:tgtEl>
                                          <p:spTgt spid="39"/>
                                        </p:tgtEl>
                                      </p:cBhvr>
                                    </p:animEffect>
                                  </p:childTnLst>
                                </p:cTn>
                              </p:par>
                              <p:par>
                                <p:cTn id="67" presetID="3" presetClass="entr" presetSubtype="1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blinds(horizontal)">
                                      <p:cBhvr>
                                        <p:cTn id="69" dur="500"/>
                                        <p:tgtEl>
                                          <p:spTgt spid="35"/>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blinds(horizontal)">
                                      <p:cBhvr>
                                        <p:cTn id="72" dur="500"/>
                                        <p:tgtEl>
                                          <p:spTgt spid="40"/>
                                        </p:tgtEl>
                                      </p:cBhvr>
                                    </p:animEffect>
                                  </p:childTnLst>
                                </p:cTn>
                              </p:par>
                              <p:par>
                                <p:cTn id="73" presetID="3" presetClass="entr" presetSubtype="10"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blinds(horizontal)">
                                      <p:cBhvr>
                                        <p:cTn id="75" dur="500"/>
                                        <p:tgtEl>
                                          <p:spTgt spid="36"/>
                                        </p:tgtEl>
                                      </p:cBhvr>
                                    </p:animEffect>
                                  </p:childTnLst>
                                </p:cTn>
                              </p:par>
                              <p:par>
                                <p:cTn id="76" presetID="3" presetClass="entr" presetSubtype="10" fill="hold" nodeType="with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blinds(horizontal)">
                                      <p:cBhvr>
                                        <p:cTn id="78" dur="500"/>
                                        <p:tgtEl>
                                          <p:spTgt spid="48"/>
                                        </p:tgtEl>
                                      </p:cBhvr>
                                    </p:animEffect>
                                  </p:childTnLst>
                                </p:cTn>
                              </p:par>
                              <p:par>
                                <p:cTn id="79" presetID="3" presetClass="entr" presetSubtype="10" fill="hold" nodeType="with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blinds(horizontal)">
                                      <p:cBhvr>
                                        <p:cTn id="81" dur="500"/>
                                        <p:tgtEl>
                                          <p:spTgt spid="50"/>
                                        </p:tgtEl>
                                      </p:cBhvr>
                                    </p:animEffect>
                                  </p:childTnLst>
                                </p:cTn>
                              </p:par>
                              <p:par>
                                <p:cTn id="82" presetID="3" presetClass="entr" presetSubtype="10" fill="hold" nodeType="with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blinds(horizontal)">
                                      <p:cBhvr>
                                        <p:cTn id="84" dur="500"/>
                                        <p:tgtEl>
                                          <p:spTgt spid="52"/>
                                        </p:tgtEl>
                                      </p:cBhvr>
                                    </p:animEffect>
                                  </p:childTnLst>
                                </p:cTn>
                              </p:par>
                              <p:par>
                                <p:cTn id="85" presetID="3" presetClass="entr" presetSubtype="10" fill="hold" grpId="0" nodeType="with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blinds(horizontal)">
                                      <p:cBhvr>
                                        <p:cTn id="87" dur="500"/>
                                        <p:tgtEl>
                                          <p:spTgt spid="51"/>
                                        </p:tgtEl>
                                      </p:cBhvr>
                                    </p:animEffect>
                                  </p:childTnLst>
                                </p:cTn>
                              </p:par>
                              <p:par>
                                <p:cTn id="88" presetID="3" presetClass="entr" presetSubtype="10" fill="hold" grpId="0" nodeType="withEffect">
                                  <p:stCondLst>
                                    <p:cond delay="0"/>
                                  </p:stCondLst>
                                  <p:childTnLst>
                                    <p:set>
                                      <p:cBhvr>
                                        <p:cTn id="89" dur="1" fill="hold">
                                          <p:stCondLst>
                                            <p:cond delay="0"/>
                                          </p:stCondLst>
                                        </p:cTn>
                                        <p:tgtEl>
                                          <p:spTgt spid="49"/>
                                        </p:tgtEl>
                                        <p:attrNameLst>
                                          <p:attrName>style.visibility</p:attrName>
                                        </p:attrNameLst>
                                      </p:cBhvr>
                                      <p:to>
                                        <p:strVal val="visible"/>
                                      </p:to>
                                    </p:set>
                                    <p:animEffect transition="in" filter="blinds(horizontal)">
                                      <p:cBhvr>
                                        <p:cTn id="90" dur="500"/>
                                        <p:tgtEl>
                                          <p:spTgt spid="49"/>
                                        </p:tgtEl>
                                      </p:cBhvr>
                                    </p:animEffect>
                                  </p:childTnLst>
                                </p:cTn>
                              </p:par>
                              <p:par>
                                <p:cTn id="91" presetID="3" presetClass="entr" presetSubtype="10" fill="hold" grpId="0" nodeType="withEffect">
                                  <p:stCondLst>
                                    <p:cond delay="0"/>
                                  </p:stCondLst>
                                  <p:childTnLst>
                                    <p:set>
                                      <p:cBhvr>
                                        <p:cTn id="92" dur="1" fill="hold">
                                          <p:stCondLst>
                                            <p:cond delay="0"/>
                                          </p:stCondLst>
                                        </p:cTn>
                                        <p:tgtEl>
                                          <p:spTgt spid="47"/>
                                        </p:tgtEl>
                                        <p:attrNameLst>
                                          <p:attrName>style.visibility</p:attrName>
                                        </p:attrNameLst>
                                      </p:cBhvr>
                                      <p:to>
                                        <p:strVal val="visible"/>
                                      </p:to>
                                    </p:set>
                                    <p:animEffect transition="in" filter="blinds(horizontal)">
                                      <p:cBhvr>
                                        <p:cTn id="93" dur="500"/>
                                        <p:tgtEl>
                                          <p:spTgt spid="47"/>
                                        </p:tgtEl>
                                      </p:cBhvr>
                                    </p:animEffect>
                                  </p:childTnLst>
                                </p:cTn>
                              </p:par>
                              <p:par>
                                <p:cTn id="94" presetID="3" presetClass="entr" presetSubtype="10" fill="hold" grpId="0" nodeType="withEffect">
                                  <p:stCondLst>
                                    <p:cond delay="0"/>
                                  </p:stCondLst>
                                  <p:childTnLst>
                                    <p:set>
                                      <p:cBhvr>
                                        <p:cTn id="95" dur="1" fill="hold">
                                          <p:stCondLst>
                                            <p:cond delay="0"/>
                                          </p:stCondLst>
                                        </p:cTn>
                                        <p:tgtEl>
                                          <p:spTgt spid="58"/>
                                        </p:tgtEl>
                                        <p:attrNameLst>
                                          <p:attrName>style.visibility</p:attrName>
                                        </p:attrNameLst>
                                      </p:cBhvr>
                                      <p:to>
                                        <p:strVal val="visible"/>
                                      </p:to>
                                    </p:set>
                                    <p:animEffect transition="in" filter="blinds(horizontal)">
                                      <p:cBhvr>
                                        <p:cTn id="96" dur="500"/>
                                        <p:tgtEl>
                                          <p:spTgt spid="58"/>
                                        </p:tgtEl>
                                      </p:cBhvr>
                                    </p:animEffect>
                                  </p:childTnLst>
                                </p:cTn>
                              </p:par>
                              <p:par>
                                <p:cTn id="97" presetID="3" presetClass="entr" presetSubtype="10" fill="hold" grpId="0" nodeType="withEffect">
                                  <p:stCondLst>
                                    <p:cond delay="0"/>
                                  </p:stCondLst>
                                  <p:childTnLst>
                                    <p:set>
                                      <p:cBhvr>
                                        <p:cTn id="98" dur="1" fill="hold">
                                          <p:stCondLst>
                                            <p:cond delay="0"/>
                                          </p:stCondLst>
                                        </p:cTn>
                                        <p:tgtEl>
                                          <p:spTgt spid="60"/>
                                        </p:tgtEl>
                                        <p:attrNameLst>
                                          <p:attrName>style.visibility</p:attrName>
                                        </p:attrNameLst>
                                      </p:cBhvr>
                                      <p:to>
                                        <p:strVal val="visible"/>
                                      </p:to>
                                    </p:set>
                                    <p:animEffect transition="in" filter="blinds(horizontal)">
                                      <p:cBhvr>
                                        <p:cTn id="99" dur="500"/>
                                        <p:tgtEl>
                                          <p:spTgt spid="60"/>
                                        </p:tgtEl>
                                      </p:cBhvr>
                                    </p:animEffect>
                                  </p:childTnLst>
                                </p:cTn>
                              </p:par>
                              <p:par>
                                <p:cTn id="100" presetID="3" presetClass="entr" presetSubtype="10" fill="hold" grpId="0" nodeType="withEffect">
                                  <p:stCondLst>
                                    <p:cond delay="0"/>
                                  </p:stCondLst>
                                  <p:childTnLst>
                                    <p:set>
                                      <p:cBhvr>
                                        <p:cTn id="101" dur="1" fill="hold">
                                          <p:stCondLst>
                                            <p:cond delay="0"/>
                                          </p:stCondLst>
                                        </p:cTn>
                                        <p:tgtEl>
                                          <p:spTgt spid="59"/>
                                        </p:tgtEl>
                                        <p:attrNameLst>
                                          <p:attrName>style.visibility</p:attrName>
                                        </p:attrNameLst>
                                      </p:cBhvr>
                                      <p:to>
                                        <p:strVal val="visible"/>
                                      </p:to>
                                    </p:set>
                                    <p:animEffect transition="in" filter="blinds(horizontal)">
                                      <p:cBhvr>
                                        <p:cTn id="102" dur="500"/>
                                        <p:tgtEl>
                                          <p:spTgt spid="59"/>
                                        </p:tgtEl>
                                      </p:cBhvr>
                                    </p:animEffect>
                                  </p:childTnLst>
                                </p:cTn>
                              </p:par>
                              <p:par>
                                <p:cTn id="103" presetID="3" presetClass="entr" presetSubtype="10" fill="hold" grpId="0" nodeType="with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blinds(horizontal)">
                                      <p:cBhvr>
                                        <p:cTn id="105" dur="500"/>
                                        <p:tgtEl>
                                          <p:spTgt spid="44"/>
                                        </p:tgtEl>
                                      </p:cBhvr>
                                    </p:animEffect>
                                  </p:childTnLst>
                                </p:cTn>
                              </p:par>
                              <p:par>
                                <p:cTn id="106" presetID="3" presetClass="entr" presetSubtype="10" fill="hold" grpId="0" nodeType="withEffect">
                                  <p:stCondLst>
                                    <p:cond delay="0"/>
                                  </p:stCondLst>
                                  <p:childTnLst>
                                    <p:set>
                                      <p:cBhvr>
                                        <p:cTn id="107" dur="1" fill="hold">
                                          <p:stCondLst>
                                            <p:cond delay="0"/>
                                          </p:stCondLst>
                                        </p:cTn>
                                        <p:tgtEl>
                                          <p:spTgt spid="53"/>
                                        </p:tgtEl>
                                        <p:attrNameLst>
                                          <p:attrName>style.visibility</p:attrName>
                                        </p:attrNameLst>
                                      </p:cBhvr>
                                      <p:to>
                                        <p:strVal val="visible"/>
                                      </p:to>
                                    </p:set>
                                    <p:animEffect transition="in" filter="blinds(horizontal)">
                                      <p:cBhvr>
                                        <p:cTn id="108" dur="500"/>
                                        <p:tgtEl>
                                          <p:spTgt spid="53"/>
                                        </p:tgtEl>
                                      </p:cBhvr>
                                    </p:animEffect>
                                  </p:childTnLst>
                                </p:cTn>
                              </p:par>
                              <p:par>
                                <p:cTn id="109" presetID="3" presetClass="entr" presetSubtype="10" fill="hold" grpId="0" nodeType="withEffect">
                                  <p:stCondLst>
                                    <p:cond delay="0"/>
                                  </p:stCondLst>
                                  <p:childTnLst>
                                    <p:set>
                                      <p:cBhvr>
                                        <p:cTn id="110" dur="1" fill="hold">
                                          <p:stCondLst>
                                            <p:cond delay="0"/>
                                          </p:stCondLst>
                                        </p:cTn>
                                        <p:tgtEl>
                                          <p:spTgt spid="54"/>
                                        </p:tgtEl>
                                        <p:attrNameLst>
                                          <p:attrName>style.visibility</p:attrName>
                                        </p:attrNameLst>
                                      </p:cBhvr>
                                      <p:to>
                                        <p:strVal val="visible"/>
                                      </p:to>
                                    </p:set>
                                    <p:animEffect transition="in" filter="blinds(horizontal)">
                                      <p:cBhvr>
                                        <p:cTn id="111" dur="500"/>
                                        <p:tgtEl>
                                          <p:spTgt spid="54"/>
                                        </p:tgtEl>
                                      </p:cBhvr>
                                    </p:animEffect>
                                  </p:childTnLst>
                                </p:cTn>
                              </p:par>
                              <p:par>
                                <p:cTn id="112" presetID="3" presetClass="entr" presetSubtype="10" fill="hold" grpId="0" nodeType="withEffect">
                                  <p:stCondLst>
                                    <p:cond delay="0"/>
                                  </p:stCondLst>
                                  <p:childTnLst>
                                    <p:set>
                                      <p:cBhvr>
                                        <p:cTn id="113" dur="1" fill="hold">
                                          <p:stCondLst>
                                            <p:cond delay="0"/>
                                          </p:stCondLst>
                                        </p:cTn>
                                        <p:tgtEl>
                                          <p:spTgt spid="61"/>
                                        </p:tgtEl>
                                        <p:attrNameLst>
                                          <p:attrName>style.visibility</p:attrName>
                                        </p:attrNameLst>
                                      </p:cBhvr>
                                      <p:to>
                                        <p:strVal val="visible"/>
                                      </p:to>
                                    </p:set>
                                    <p:animEffect transition="in" filter="blinds(horizontal)">
                                      <p:cBhvr>
                                        <p:cTn id="114" dur="500"/>
                                        <p:tgtEl>
                                          <p:spTgt spid="61"/>
                                        </p:tgtEl>
                                      </p:cBhvr>
                                    </p:animEffect>
                                  </p:childTnLst>
                                </p:cTn>
                              </p:par>
                              <p:par>
                                <p:cTn id="115" presetID="3" presetClass="entr" presetSubtype="10" fill="hold" grpId="0" nodeType="withEffect">
                                  <p:stCondLst>
                                    <p:cond delay="0"/>
                                  </p:stCondLst>
                                  <p:childTnLst>
                                    <p:set>
                                      <p:cBhvr>
                                        <p:cTn id="116" dur="1" fill="hold">
                                          <p:stCondLst>
                                            <p:cond delay="0"/>
                                          </p:stCondLst>
                                        </p:cTn>
                                        <p:tgtEl>
                                          <p:spTgt spid="62"/>
                                        </p:tgtEl>
                                        <p:attrNameLst>
                                          <p:attrName>style.visibility</p:attrName>
                                        </p:attrNameLst>
                                      </p:cBhvr>
                                      <p:to>
                                        <p:strVal val="visible"/>
                                      </p:to>
                                    </p:set>
                                    <p:animEffect transition="in" filter="blinds(horizontal)">
                                      <p:cBhvr>
                                        <p:cTn id="117" dur="500"/>
                                        <p:tgtEl>
                                          <p:spTgt spid="62"/>
                                        </p:tgtEl>
                                      </p:cBhvr>
                                    </p:animEffect>
                                  </p:childTnLst>
                                </p:cTn>
                              </p:par>
                              <p:par>
                                <p:cTn id="118" presetID="3" presetClass="entr" presetSubtype="10" fill="hold" grpId="0" nodeType="withEffect">
                                  <p:stCondLst>
                                    <p:cond delay="0"/>
                                  </p:stCondLst>
                                  <p:childTnLst>
                                    <p:set>
                                      <p:cBhvr>
                                        <p:cTn id="119" dur="1" fill="hold">
                                          <p:stCondLst>
                                            <p:cond delay="0"/>
                                          </p:stCondLst>
                                        </p:cTn>
                                        <p:tgtEl>
                                          <p:spTgt spid="63"/>
                                        </p:tgtEl>
                                        <p:attrNameLst>
                                          <p:attrName>style.visibility</p:attrName>
                                        </p:attrNameLst>
                                      </p:cBhvr>
                                      <p:to>
                                        <p:strVal val="visible"/>
                                      </p:to>
                                    </p:set>
                                    <p:animEffect transition="in" filter="blinds(horizontal)">
                                      <p:cBhvr>
                                        <p:cTn id="120" dur="500"/>
                                        <p:tgtEl>
                                          <p:spTgt spid="63"/>
                                        </p:tgtEl>
                                      </p:cBhvr>
                                    </p:animEffect>
                                  </p:childTnLst>
                                </p:cTn>
                              </p:par>
                              <p:par>
                                <p:cTn id="121" presetID="3" presetClass="entr" presetSubtype="10" fill="hold" grpId="0" nodeType="withEffect">
                                  <p:stCondLst>
                                    <p:cond delay="0"/>
                                  </p:stCondLst>
                                  <p:childTnLst>
                                    <p:set>
                                      <p:cBhvr>
                                        <p:cTn id="122" dur="1" fill="hold">
                                          <p:stCondLst>
                                            <p:cond delay="0"/>
                                          </p:stCondLst>
                                        </p:cTn>
                                        <p:tgtEl>
                                          <p:spTgt spid="70"/>
                                        </p:tgtEl>
                                        <p:attrNameLst>
                                          <p:attrName>style.visibility</p:attrName>
                                        </p:attrNameLst>
                                      </p:cBhvr>
                                      <p:to>
                                        <p:strVal val="visible"/>
                                      </p:to>
                                    </p:set>
                                    <p:animEffect transition="in" filter="blinds(horizontal)">
                                      <p:cBhvr>
                                        <p:cTn id="123" dur="500"/>
                                        <p:tgtEl>
                                          <p:spTgt spid="70"/>
                                        </p:tgtEl>
                                      </p:cBhvr>
                                    </p:animEffect>
                                  </p:childTnLst>
                                </p:cTn>
                              </p:par>
                              <p:par>
                                <p:cTn id="124" presetID="3" presetClass="entr" presetSubtype="10" fill="hold" grpId="0" nodeType="withEffect">
                                  <p:stCondLst>
                                    <p:cond delay="0"/>
                                  </p:stCondLst>
                                  <p:childTnLst>
                                    <p:set>
                                      <p:cBhvr>
                                        <p:cTn id="125" dur="1" fill="hold">
                                          <p:stCondLst>
                                            <p:cond delay="0"/>
                                          </p:stCondLst>
                                        </p:cTn>
                                        <p:tgtEl>
                                          <p:spTgt spid="71"/>
                                        </p:tgtEl>
                                        <p:attrNameLst>
                                          <p:attrName>style.visibility</p:attrName>
                                        </p:attrNameLst>
                                      </p:cBhvr>
                                      <p:to>
                                        <p:strVal val="visible"/>
                                      </p:to>
                                    </p:set>
                                    <p:animEffect transition="in" filter="blinds(horizontal)">
                                      <p:cBhvr>
                                        <p:cTn id="12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1" grpId="0"/>
      <p:bldP spid="33" grpId="0" animBg="1"/>
      <p:bldP spid="34" grpId="0"/>
      <p:bldP spid="35" grpId="0" animBg="1"/>
      <p:bldP spid="36" grpId="0" animBg="1"/>
      <p:bldP spid="37" grpId="0" animBg="1"/>
      <p:bldP spid="38" grpId="0"/>
      <p:bldP spid="39" grpId="0"/>
      <p:bldP spid="40" grpId="0"/>
      <p:bldP spid="41" grpId="0"/>
      <p:bldP spid="45" grpId="0"/>
      <p:bldP spid="47" grpId="0"/>
      <p:bldP spid="49" grpId="0"/>
      <p:bldP spid="51" grpId="0"/>
      <p:bldP spid="55" grpId="0"/>
      <p:bldP spid="56" grpId="0"/>
      <p:bldP spid="57" grpId="0" animBg="1"/>
      <p:bldP spid="58" grpId="0"/>
      <p:bldP spid="59" grpId="0"/>
      <p:bldP spid="60" grpId="0" animBg="1"/>
      <p:bldP spid="44" grpId="0" animBg="1"/>
      <p:bldP spid="53" grpId="0" animBg="1"/>
      <p:bldP spid="54"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fontAlgn="auto">
              <a:spcAft>
                <a:spcPts val="0"/>
              </a:spcAft>
              <a:defRPr/>
            </a:pPr>
            <a:r>
              <a:rPr lang="fr-FR" sz="4000" dirty="0" smtClean="0"/>
              <a:t>HEAVY  IONS  COLLISIONS (HIC) EXPERIMENTS</a:t>
            </a:r>
            <a:endParaRPr lang="fr-FR" sz="4000" dirty="0"/>
          </a:p>
        </p:txBody>
      </p:sp>
      <p:sp>
        <p:nvSpPr>
          <p:cNvPr id="727042" name="Espace réservé du contenu 2"/>
          <p:cNvSpPr>
            <a:spLocks noGrp="1"/>
          </p:cNvSpPr>
          <p:nvPr>
            <p:ph idx="1"/>
          </p:nvPr>
        </p:nvSpPr>
        <p:spPr>
          <a:xfrm>
            <a:off x="179388" y="1341438"/>
            <a:ext cx="6985000" cy="5256212"/>
          </a:xfrm>
        </p:spPr>
        <p:txBody>
          <a:bodyPr/>
          <a:lstStyle/>
          <a:p>
            <a:r>
              <a:rPr lang="fr-FR" sz="1800" smtClean="0"/>
              <a:t>Introduction</a:t>
            </a:r>
          </a:p>
          <a:p>
            <a:pPr lvl="1"/>
            <a:r>
              <a:rPr lang="fr-FR" sz="1600" smtClean="0"/>
              <a:t>Nuclear Matter constituents</a:t>
            </a:r>
          </a:p>
          <a:p>
            <a:pPr lvl="1"/>
            <a:r>
              <a:rPr lang="fr-FR" sz="1600" smtClean="0"/>
              <a:t>QCD – quarks confinement – asymptotic freedom – quarks deconfinement - QGP</a:t>
            </a:r>
          </a:p>
          <a:p>
            <a:pPr lvl="1"/>
            <a:r>
              <a:rPr lang="fr-FR" sz="1600" smtClean="0"/>
              <a:t>Where can we find nuclear matter at high density and high temperature? </a:t>
            </a:r>
          </a:p>
          <a:p>
            <a:pPr lvl="1"/>
            <a:r>
              <a:rPr lang="fr-FR" sz="1600" smtClean="0"/>
              <a:t>Nuclear matter phase diagram</a:t>
            </a:r>
          </a:p>
          <a:p>
            <a:pPr lvl="1">
              <a:buFont typeface="Arial" charset="0"/>
              <a:buNone/>
            </a:pPr>
            <a:endParaRPr lang="fr-FR" sz="1600" smtClean="0"/>
          </a:p>
          <a:p>
            <a:r>
              <a:rPr lang="fr-FR" sz="1800" b="1" smtClean="0">
                <a:solidFill>
                  <a:srgbClr val="FF0000"/>
                </a:solidFill>
              </a:rPr>
              <a:t>Heavy Ions Collisions</a:t>
            </a:r>
          </a:p>
          <a:p>
            <a:pPr lvl="1"/>
            <a:r>
              <a:rPr lang="fr-FR" sz="1600" b="1" smtClean="0">
                <a:solidFill>
                  <a:srgbClr val="FF0000"/>
                </a:solidFill>
              </a:rPr>
              <a:t>Collision time evolution </a:t>
            </a:r>
          </a:p>
          <a:p>
            <a:pPr lvl="1"/>
            <a:r>
              <a:rPr lang="fr-FR" sz="1600" b="1" smtClean="0">
                <a:solidFill>
                  <a:srgbClr val="FF0000"/>
                </a:solidFill>
              </a:rPr>
              <a:t>Analysis method : comparison of models prediction with experimental results for pp – pA – AA  collisions</a:t>
            </a:r>
          </a:p>
          <a:p>
            <a:pPr lvl="1">
              <a:buFont typeface="Arial" charset="0"/>
              <a:buNone/>
            </a:pPr>
            <a:endParaRPr lang="fr-FR" sz="1600" smtClean="0"/>
          </a:p>
          <a:p>
            <a:pPr lvl="1">
              <a:buFont typeface="Arial" charset="0"/>
              <a:buNone/>
            </a:pPr>
            <a:endParaRPr lang="fr-FR" sz="1600" smtClean="0"/>
          </a:p>
          <a:p>
            <a:pPr lvl="1"/>
            <a:endParaRPr lang="fr-FR" sz="1600" smtClean="0"/>
          </a:p>
        </p:txBody>
      </p:sp>
      <p:sp>
        <p:nvSpPr>
          <p:cNvPr id="72704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48DD6586-AF9A-4342-9712-D2B247D6D630}" type="slidenum">
              <a:rPr lang="fr-FR">
                <a:solidFill>
                  <a:schemeClr val="tx1"/>
                </a:solidFill>
              </a:rPr>
              <a:pPr fontAlgn="base">
                <a:spcBef>
                  <a:spcPct val="0"/>
                </a:spcBef>
                <a:spcAft>
                  <a:spcPct val="0"/>
                </a:spcAft>
              </a:pPr>
              <a:t>24</a:t>
            </a:fld>
            <a:endParaRPr lang="fr-FR">
              <a:solidFill>
                <a:schemeClr val="tx1"/>
              </a:solidFill>
            </a:endParaRPr>
          </a:p>
        </p:txBody>
      </p:sp>
      <p:sp>
        <p:nvSpPr>
          <p:cNvPr id="7" name="Accolade fermante 6"/>
          <p:cNvSpPr/>
          <p:nvPr/>
        </p:nvSpPr>
        <p:spPr>
          <a:xfrm>
            <a:off x="7019925" y="3500438"/>
            <a:ext cx="288925" cy="1296987"/>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27045" name="ZoneTexte 7"/>
          <p:cNvSpPr txBox="1">
            <a:spLocks noChangeArrowheads="1"/>
          </p:cNvSpPr>
          <p:nvPr/>
        </p:nvSpPr>
        <p:spPr bwMode="auto">
          <a:xfrm>
            <a:off x="7308850" y="3933825"/>
            <a:ext cx="1744663" cy="368300"/>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How study HIC ?</a:t>
            </a:r>
          </a:p>
        </p:txBody>
      </p:sp>
      <p:sp>
        <p:nvSpPr>
          <p:cNvPr id="9" name="Accolade fermante 8"/>
          <p:cNvSpPr/>
          <p:nvPr/>
        </p:nvSpPr>
        <p:spPr>
          <a:xfrm>
            <a:off x="7019925" y="1844675"/>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27047" name="ZoneTexte 9"/>
          <p:cNvSpPr txBox="1">
            <a:spLocks noChangeArrowheads="1"/>
          </p:cNvSpPr>
          <p:nvPr/>
        </p:nvSpPr>
        <p:spPr bwMode="auto">
          <a:xfrm>
            <a:off x="7308850" y="2276475"/>
            <a:ext cx="1741488" cy="369888"/>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Why study HIC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8065" name="Espace réservé du contenu 6" descr="au10p1.gif"/>
          <p:cNvPicPr>
            <a:picLocks noGrp="1" noChangeAspect="1"/>
          </p:cNvPicPr>
          <p:nvPr>
            <p:ph idx="1"/>
          </p:nvPr>
        </p:nvPicPr>
        <p:blipFill>
          <a:blip r:embed="rId3"/>
          <a:srcRect/>
          <a:stretch>
            <a:fillRect/>
          </a:stretch>
        </p:blipFill>
        <p:spPr>
          <a:xfrm>
            <a:off x="1571625" y="1785938"/>
            <a:ext cx="5667375" cy="4286250"/>
          </a:xfrm>
        </p:spPr>
      </p:pic>
      <p:sp>
        <p:nvSpPr>
          <p:cNvPr id="728066"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10A5919-DD81-4A38-83DA-C19248EE8A89}" type="slidenum">
              <a:rPr lang="fr-FR">
                <a:solidFill>
                  <a:schemeClr val="tx1"/>
                </a:solidFill>
              </a:rPr>
              <a:pPr fontAlgn="base">
                <a:spcBef>
                  <a:spcPct val="0"/>
                </a:spcBef>
                <a:spcAft>
                  <a:spcPct val="0"/>
                </a:spcAft>
              </a:pPr>
              <a:t>25</a:t>
            </a:fld>
            <a:endParaRPr lang="fr-FR">
              <a:solidFill>
                <a:schemeClr val="tx1"/>
              </a:solidFill>
            </a:endParaRPr>
          </a:p>
        </p:txBody>
      </p:sp>
      <p:sp>
        <p:nvSpPr>
          <p:cNvPr id="5" name="Flèche droite 4"/>
          <p:cNvSpPr/>
          <p:nvPr/>
        </p:nvSpPr>
        <p:spPr>
          <a:xfrm>
            <a:off x="3643313" y="3500438"/>
            <a:ext cx="496887" cy="14446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 name="Flèche droite 5"/>
          <p:cNvSpPr/>
          <p:nvPr/>
        </p:nvSpPr>
        <p:spPr>
          <a:xfrm flipH="1">
            <a:off x="4716463" y="4357688"/>
            <a:ext cx="498475" cy="15081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9" name="Connecteur droit 8"/>
          <p:cNvCxnSpPr/>
          <p:nvPr/>
        </p:nvCxnSpPr>
        <p:spPr>
          <a:xfrm rot="10800000">
            <a:off x="3643313" y="3214688"/>
            <a:ext cx="192881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rot="10800000">
            <a:off x="3357563" y="4643438"/>
            <a:ext cx="192881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28071" name="ZoneTexte 11"/>
          <p:cNvSpPr txBox="1">
            <a:spLocks noChangeArrowheads="1"/>
          </p:cNvSpPr>
          <p:nvPr/>
        </p:nvSpPr>
        <p:spPr bwMode="auto">
          <a:xfrm>
            <a:off x="1116013" y="6215063"/>
            <a:ext cx="7564437" cy="369887"/>
          </a:xfrm>
          <a:prstGeom prst="rect">
            <a:avLst/>
          </a:prstGeom>
          <a:noFill/>
          <a:ln w="9525">
            <a:noFill/>
            <a:miter lim="800000"/>
            <a:headEnd/>
            <a:tailEnd/>
          </a:ln>
        </p:spPr>
        <p:txBody>
          <a:bodyPr wrap="none">
            <a:spAutoFit/>
          </a:bodyPr>
          <a:lstStyle/>
          <a:p>
            <a:r>
              <a:rPr lang="fr-FR">
                <a:latin typeface="Calibri" pitchFamily="34" charset="0"/>
              </a:rPr>
              <a:t>Before the collision : heavy ions are  flat because of Lorentz length contraction </a:t>
            </a:r>
          </a:p>
        </p:txBody>
      </p:sp>
      <p:sp>
        <p:nvSpPr>
          <p:cNvPr id="11" name="Rectangle 10"/>
          <p:cNvSpPr/>
          <p:nvPr/>
        </p:nvSpPr>
        <p:spPr>
          <a:xfrm>
            <a:off x="0" y="0"/>
            <a:ext cx="792321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time </a:t>
            </a:r>
            <a:r>
              <a:rPr lang="fr-FR" sz="4000" dirty="0" err="1"/>
              <a:t>evolution</a:t>
            </a:r>
            <a:endParaRPr lang="fr-FR" sz="1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9089"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27BB971B-BF63-441B-8362-F4F28CAD1EE6}" type="slidenum">
              <a:rPr lang="fr-FR">
                <a:solidFill>
                  <a:schemeClr val="tx1"/>
                </a:solidFill>
              </a:rPr>
              <a:pPr fontAlgn="base">
                <a:spcBef>
                  <a:spcPct val="0"/>
                </a:spcBef>
                <a:spcAft>
                  <a:spcPct val="0"/>
                </a:spcAft>
              </a:pPr>
              <a:t>26</a:t>
            </a:fld>
            <a:endParaRPr lang="fr-FR">
              <a:solidFill>
                <a:schemeClr val="tx1"/>
              </a:solidFill>
            </a:endParaRPr>
          </a:p>
        </p:txBody>
      </p:sp>
      <p:pic>
        <p:nvPicPr>
          <p:cNvPr id="729090" name="Image 4" descr="au10p2.gif"/>
          <p:cNvPicPr>
            <a:picLocks noChangeAspect="1"/>
          </p:cNvPicPr>
          <p:nvPr/>
        </p:nvPicPr>
        <p:blipFill>
          <a:blip r:embed="rId3"/>
          <a:srcRect/>
          <a:stretch>
            <a:fillRect/>
          </a:stretch>
        </p:blipFill>
        <p:spPr bwMode="auto">
          <a:xfrm>
            <a:off x="1571625" y="1785938"/>
            <a:ext cx="5643563" cy="4267200"/>
          </a:xfrm>
          <a:prstGeom prst="rect">
            <a:avLst/>
          </a:prstGeom>
          <a:noFill/>
          <a:ln w="9525">
            <a:noFill/>
            <a:miter lim="800000"/>
            <a:headEnd/>
            <a:tailEnd/>
          </a:ln>
        </p:spPr>
      </p:pic>
      <p:cxnSp>
        <p:nvCxnSpPr>
          <p:cNvPr id="6" name="Connecteur droit 5"/>
          <p:cNvCxnSpPr/>
          <p:nvPr/>
        </p:nvCxnSpPr>
        <p:spPr>
          <a:xfrm rot="10800000">
            <a:off x="3643313" y="3214688"/>
            <a:ext cx="192881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rot="10800000">
            <a:off x="3357563" y="4643438"/>
            <a:ext cx="192881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29093" name="ZoneTexte 7"/>
          <p:cNvSpPr txBox="1">
            <a:spLocks noChangeArrowheads="1"/>
          </p:cNvSpPr>
          <p:nvPr/>
        </p:nvSpPr>
        <p:spPr bwMode="auto">
          <a:xfrm>
            <a:off x="1428750" y="6215063"/>
            <a:ext cx="6215063" cy="646112"/>
          </a:xfrm>
          <a:prstGeom prst="rect">
            <a:avLst/>
          </a:prstGeom>
          <a:noFill/>
          <a:ln w="9525">
            <a:noFill/>
            <a:miter lim="800000"/>
            <a:headEnd/>
            <a:tailEnd/>
          </a:ln>
        </p:spPr>
        <p:txBody>
          <a:bodyPr>
            <a:spAutoFit/>
          </a:bodyPr>
          <a:lstStyle/>
          <a:p>
            <a:r>
              <a:rPr lang="fr-FR">
                <a:latin typeface="Calibri" pitchFamily="34" charset="0"/>
              </a:rPr>
              <a:t> inelastic NN colisions : partons (q – g) creation – thermalisation  </a:t>
            </a:r>
          </a:p>
          <a:p>
            <a:endParaRPr lang="fr-FR">
              <a:latin typeface="Calibri" pitchFamily="34" charset="0"/>
            </a:endParaRPr>
          </a:p>
        </p:txBody>
      </p:sp>
      <p:sp>
        <p:nvSpPr>
          <p:cNvPr id="9" name="Rectangle 8"/>
          <p:cNvSpPr/>
          <p:nvPr/>
        </p:nvSpPr>
        <p:spPr>
          <a:xfrm>
            <a:off x="0" y="0"/>
            <a:ext cx="685323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a:t>
            </a:r>
            <a:r>
              <a:rPr lang="fr-FR" sz="4000" dirty="0" err="1"/>
              <a:t>evolution</a:t>
            </a:r>
            <a:endParaRPr lang="fr-FR" sz="12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011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D1F80CCD-2085-44B5-8B1E-E7905A5367FD}" type="slidenum">
              <a:rPr lang="fr-FR">
                <a:solidFill>
                  <a:schemeClr val="tx1"/>
                </a:solidFill>
              </a:rPr>
              <a:pPr fontAlgn="base">
                <a:spcBef>
                  <a:spcPct val="0"/>
                </a:spcBef>
                <a:spcAft>
                  <a:spcPct val="0"/>
                </a:spcAft>
              </a:pPr>
              <a:t>27</a:t>
            </a:fld>
            <a:endParaRPr lang="fr-FR">
              <a:solidFill>
                <a:schemeClr val="tx1"/>
              </a:solidFill>
            </a:endParaRPr>
          </a:p>
        </p:txBody>
      </p:sp>
      <p:pic>
        <p:nvPicPr>
          <p:cNvPr id="730114" name="Image 11" descr="au10p3.gif"/>
          <p:cNvPicPr>
            <a:picLocks noChangeAspect="1"/>
          </p:cNvPicPr>
          <p:nvPr/>
        </p:nvPicPr>
        <p:blipFill>
          <a:blip r:embed="rId3"/>
          <a:srcRect/>
          <a:stretch>
            <a:fillRect/>
          </a:stretch>
        </p:blipFill>
        <p:spPr bwMode="auto">
          <a:xfrm>
            <a:off x="1571625" y="1785938"/>
            <a:ext cx="5572125" cy="4244975"/>
          </a:xfrm>
          <a:prstGeom prst="rect">
            <a:avLst/>
          </a:prstGeom>
          <a:noFill/>
          <a:ln w="9525">
            <a:noFill/>
            <a:miter lim="800000"/>
            <a:headEnd/>
            <a:tailEnd/>
          </a:ln>
        </p:spPr>
      </p:pic>
      <p:cxnSp>
        <p:nvCxnSpPr>
          <p:cNvPr id="5" name="Connecteur droit 4"/>
          <p:cNvCxnSpPr/>
          <p:nvPr/>
        </p:nvCxnSpPr>
        <p:spPr>
          <a:xfrm rot="10800000">
            <a:off x="3643313" y="3214688"/>
            <a:ext cx="192881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rot="10800000">
            <a:off x="3357563" y="4643438"/>
            <a:ext cx="192881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30117" name="ZoneTexte 6"/>
          <p:cNvSpPr txBox="1">
            <a:spLocks noChangeArrowheads="1"/>
          </p:cNvSpPr>
          <p:nvPr/>
        </p:nvSpPr>
        <p:spPr bwMode="auto">
          <a:xfrm>
            <a:off x="1428750" y="6215063"/>
            <a:ext cx="6215063" cy="369887"/>
          </a:xfrm>
          <a:prstGeom prst="rect">
            <a:avLst/>
          </a:prstGeom>
          <a:noFill/>
          <a:ln w="9525">
            <a:noFill/>
            <a:miter lim="800000"/>
            <a:headEnd/>
            <a:tailEnd/>
          </a:ln>
        </p:spPr>
        <p:txBody>
          <a:bodyPr>
            <a:spAutoFit/>
          </a:bodyPr>
          <a:lstStyle/>
          <a:p>
            <a:r>
              <a:rPr lang="fr-FR">
                <a:latin typeface="Calibri" pitchFamily="34" charset="0"/>
              </a:rPr>
              <a:t>Hadronisation of the system - chemical freeze-out</a:t>
            </a:r>
          </a:p>
        </p:txBody>
      </p:sp>
      <p:sp>
        <p:nvSpPr>
          <p:cNvPr id="8" name="Rectangle 7"/>
          <p:cNvSpPr/>
          <p:nvPr/>
        </p:nvSpPr>
        <p:spPr>
          <a:xfrm>
            <a:off x="0" y="0"/>
            <a:ext cx="685323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a:t>
            </a:r>
            <a:r>
              <a:rPr lang="fr-FR" sz="4000" dirty="0" err="1"/>
              <a:t>evolution</a:t>
            </a:r>
            <a:endParaRPr lang="fr-FR" sz="12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113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C54C0F6A-A4E8-4A74-8367-E74C7F74FDDB}" type="slidenum">
              <a:rPr lang="fr-FR">
                <a:solidFill>
                  <a:schemeClr val="tx1"/>
                </a:solidFill>
              </a:rPr>
              <a:pPr fontAlgn="base">
                <a:spcBef>
                  <a:spcPct val="0"/>
                </a:spcBef>
                <a:spcAft>
                  <a:spcPct val="0"/>
                </a:spcAft>
              </a:pPr>
              <a:t>28</a:t>
            </a:fld>
            <a:endParaRPr lang="fr-FR">
              <a:solidFill>
                <a:schemeClr val="tx1"/>
              </a:solidFill>
            </a:endParaRPr>
          </a:p>
        </p:txBody>
      </p:sp>
      <p:pic>
        <p:nvPicPr>
          <p:cNvPr id="731138" name="Image 11" descr="au10p4.gif"/>
          <p:cNvPicPr>
            <a:picLocks noChangeAspect="1"/>
          </p:cNvPicPr>
          <p:nvPr/>
        </p:nvPicPr>
        <p:blipFill>
          <a:blip r:embed="rId3"/>
          <a:srcRect/>
          <a:stretch>
            <a:fillRect/>
          </a:stretch>
        </p:blipFill>
        <p:spPr bwMode="auto">
          <a:xfrm>
            <a:off x="1571625" y="1785938"/>
            <a:ext cx="5572125" cy="4187825"/>
          </a:xfrm>
          <a:prstGeom prst="rect">
            <a:avLst/>
          </a:prstGeom>
          <a:noFill/>
          <a:ln w="9525">
            <a:noFill/>
            <a:miter lim="800000"/>
            <a:headEnd/>
            <a:tailEnd/>
          </a:ln>
        </p:spPr>
      </p:pic>
      <p:sp>
        <p:nvSpPr>
          <p:cNvPr id="731139" name="ZoneTexte 6"/>
          <p:cNvSpPr txBox="1">
            <a:spLocks noChangeArrowheads="1"/>
          </p:cNvSpPr>
          <p:nvPr/>
        </p:nvSpPr>
        <p:spPr bwMode="auto">
          <a:xfrm>
            <a:off x="3214688" y="6215063"/>
            <a:ext cx="4429125" cy="369887"/>
          </a:xfrm>
          <a:prstGeom prst="rect">
            <a:avLst/>
          </a:prstGeom>
          <a:noFill/>
          <a:ln w="9525">
            <a:noFill/>
            <a:miter lim="800000"/>
            <a:headEnd/>
            <a:tailEnd/>
          </a:ln>
        </p:spPr>
        <p:txBody>
          <a:bodyPr>
            <a:spAutoFit/>
          </a:bodyPr>
          <a:lstStyle/>
          <a:p>
            <a:r>
              <a:rPr lang="fr-FR">
                <a:latin typeface="Calibri" pitchFamily="34" charset="0"/>
              </a:rPr>
              <a:t>Thermal freeze-out</a:t>
            </a:r>
          </a:p>
        </p:txBody>
      </p:sp>
      <p:sp>
        <p:nvSpPr>
          <p:cNvPr id="6" name="Rectangle 5"/>
          <p:cNvSpPr/>
          <p:nvPr/>
        </p:nvSpPr>
        <p:spPr>
          <a:xfrm>
            <a:off x="0" y="0"/>
            <a:ext cx="685323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a:t>
            </a:r>
            <a:r>
              <a:rPr lang="fr-FR" sz="4000" dirty="0" err="1"/>
              <a:t>evolution</a:t>
            </a:r>
            <a:endParaRPr lang="fr-FR" sz="12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2161" name="Picture 2" descr="LightCone"/>
          <p:cNvPicPr>
            <a:picLocks noChangeAspect="1" noChangeArrowheads="1"/>
          </p:cNvPicPr>
          <p:nvPr/>
        </p:nvPicPr>
        <p:blipFill>
          <a:blip r:embed="rId3"/>
          <a:srcRect b="7707"/>
          <a:stretch>
            <a:fillRect/>
          </a:stretch>
        </p:blipFill>
        <p:spPr bwMode="auto">
          <a:xfrm>
            <a:off x="-214313" y="1557338"/>
            <a:ext cx="6572251" cy="4418012"/>
          </a:xfrm>
          <a:prstGeom prst="rect">
            <a:avLst/>
          </a:prstGeom>
          <a:noFill/>
          <a:ln w="9525">
            <a:noFill/>
            <a:miter lim="800000"/>
            <a:headEnd/>
            <a:tailEnd/>
          </a:ln>
        </p:spPr>
      </p:pic>
      <p:sp>
        <p:nvSpPr>
          <p:cNvPr id="732162"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AABD1DB9-C357-4C08-BB44-57BEAF97505D}" type="slidenum">
              <a:rPr lang="fr-FR">
                <a:solidFill>
                  <a:schemeClr val="tx1"/>
                </a:solidFill>
              </a:rPr>
              <a:pPr fontAlgn="base">
                <a:spcBef>
                  <a:spcPct val="0"/>
                </a:spcBef>
                <a:spcAft>
                  <a:spcPct val="0"/>
                </a:spcAft>
              </a:pPr>
              <a:t>29</a:t>
            </a:fld>
            <a:endParaRPr lang="fr-FR">
              <a:solidFill>
                <a:schemeClr val="tx1"/>
              </a:solidFill>
            </a:endParaRPr>
          </a:p>
        </p:txBody>
      </p:sp>
      <p:sp>
        <p:nvSpPr>
          <p:cNvPr id="732163" name="Rectangle 14"/>
          <p:cNvSpPr>
            <a:spLocks noChangeArrowheads="1"/>
          </p:cNvSpPr>
          <p:nvPr/>
        </p:nvSpPr>
        <p:spPr bwMode="auto">
          <a:xfrm>
            <a:off x="3357563" y="4964113"/>
            <a:ext cx="4286250" cy="307975"/>
          </a:xfrm>
          <a:prstGeom prst="rect">
            <a:avLst/>
          </a:prstGeom>
          <a:noFill/>
          <a:ln w="9525">
            <a:noFill/>
            <a:miter lim="800000"/>
            <a:headEnd/>
            <a:tailEnd/>
          </a:ln>
        </p:spPr>
        <p:txBody>
          <a:bodyPr>
            <a:spAutoFit/>
          </a:bodyPr>
          <a:lstStyle/>
          <a:p>
            <a:r>
              <a:rPr lang="fr-FR" sz="1400">
                <a:latin typeface="Calibri" pitchFamily="34" charset="0"/>
              </a:rPr>
              <a:t>q – g  created  by inelastic NN colisions </a:t>
            </a:r>
          </a:p>
        </p:txBody>
      </p:sp>
      <p:cxnSp>
        <p:nvCxnSpPr>
          <p:cNvPr id="17" name="Connecteur droit avec flèche 16"/>
          <p:cNvCxnSpPr>
            <a:stCxn id="732163" idx="1"/>
          </p:cNvCxnSpPr>
          <p:nvPr/>
        </p:nvCxnSpPr>
        <p:spPr>
          <a:xfrm rot="10800000">
            <a:off x="2928938" y="5118100"/>
            <a:ext cx="428625"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2165" name="Rectangle 18"/>
          <p:cNvSpPr>
            <a:spLocks noChangeArrowheads="1"/>
          </p:cNvSpPr>
          <p:nvPr/>
        </p:nvSpPr>
        <p:spPr bwMode="auto">
          <a:xfrm>
            <a:off x="3714750" y="4629150"/>
            <a:ext cx="4286250" cy="307975"/>
          </a:xfrm>
          <a:prstGeom prst="rect">
            <a:avLst/>
          </a:prstGeom>
          <a:noFill/>
          <a:ln w="9525">
            <a:noFill/>
            <a:miter lim="800000"/>
            <a:headEnd/>
            <a:tailEnd/>
          </a:ln>
        </p:spPr>
        <p:txBody>
          <a:bodyPr>
            <a:spAutoFit/>
          </a:bodyPr>
          <a:lstStyle/>
          <a:p>
            <a:r>
              <a:rPr lang="fr-FR" sz="1400">
                <a:latin typeface="Calibri" pitchFamily="34" charset="0"/>
              </a:rPr>
              <a:t> thermalisation of  q – g  : QGP     (if T &gt; T</a:t>
            </a:r>
            <a:r>
              <a:rPr lang="fr-FR" sz="1400" baseline="-25000">
                <a:latin typeface="Calibri" pitchFamily="34" charset="0"/>
              </a:rPr>
              <a:t>c</a:t>
            </a:r>
            <a:r>
              <a:rPr lang="fr-FR" sz="1400">
                <a:latin typeface="Calibri" pitchFamily="34" charset="0"/>
              </a:rPr>
              <a:t>)</a:t>
            </a:r>
          </a:p>
        </p:txBody>
      </p:sp>
      <p:cxnSp>
        <p:nvCxnSpPr>
          <p:cNvPr id="20" name="Connecteur droit avec flèche 19"/>
          <p:cNvCxnSpPr>
            <a:stCxn id="732165" idx="1"/>
          </p:cNvCxnSpPr>
          <p:nvPr/>
        </p:nvCxnSpPr>
        <p:spPr>
          <a:xfrm rot="10800000">
            <a:off x="3000375" y="4772025"/>
            <a:ext cx="714375" cy="1111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2167" name="Rectangle 22"/>
          <p:cNvSpPr>
            <a:spLocks noChangeArrowheads="1"/>
          </p:cNvSpPr>
          <p:nvPr/>
        </p:nvSpPr>
        <p:spPr bwMode="auto">
          <a:xfrm>
            <a:off x="4286250" y="3914775"/>
            <a:ext cx="4286250" cy="307975"/>
          </a:xfrm>
          <a:prstGeom prst="rect">
            <a:avLst/>
          </a:prstGeom>
          <a:noFill/>
          <a:ln w="9525">
            <a:noFill/>
            <a:miter lim="800000"/>
            <a:headEnd/>
            <a:tailEnd/>
          </a:ln>
        </p:spPr>
        <p:txBody>
          <a:bodyPr>
            <a:spAutoFit/>
          </a:bodyPr>
          <a:lstStyle/>
          <a:p>
            <a:r>
              <a:rPr lang="fr-FR" sz="1400">
                <a:latin typeface="Calibri" pitchFamily="34" charset="0"/>
              </a:rPr>
              <a:t>Hadronisation: q – g combines to create Hadrons</a:t>
            </a:r>
          </a:p>
        </p:txBody>
      </p:sp>
      <p:cxnSp>
        <p:nvCxnSpPr>
          <p:cNvPr id="24" name="Connecteur droit avec flèche 23"/>
          <p:cNvCxnSpPr>
            <a:stCxn id="732167" idx="1"/>
          </p:cNvCxnSpPr>
          <p:nvPr/>
        </p:nvCxnSpPr>
        <p:spPr>
          <a:xfrm rot="10800000">
            <a:off x="3143250" y="4057650"/>
            <a:ext cx="1143000" cy="1111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2169" name="Rectangle 25"/>
          <p:cNvSpPr>
            <a:spLocks noChangeArrowheads="1"/>
          </p:cNvSpPr>
          <p:nvPr/>
        </p:nvSpPr>
        <p:spPr bwMode="auto">
          <a:xfrm>
            <a:off x="4857750" y="3200400"/>
            <a:ext cx="3429000" cy="522288"/>
          </a:xfrm>
          <a:prstGeom prst="rect">
            <a:avLst/>
          </a:prstGeom>
          <a:noFill/>
          <a:ln w="9525">
            <a:noFill/>
            <a:miter lim="800000"/>
            <a:headEnd/>
            <a:tailEnd/>
          </a:ln>
        </p:spPr>
        <p:txBody>
          <a:bodyPr>
            <a:spAutoFit/>
          </a:bodyPr>
          <a:lstStyle/>
          <a:p>
            <a:r>
              <a:rPr lang="fr-FR" sz="1400">
                <a:latin typeface="Calibri" pitchFamily="34" charset="0"/>
              </a:rPr>
              <a:t> chemical freeze-out : constituants of particles (quarks) are fixed</a:t>
            </a:r>
          </a:p>
        </p:txBody>
      </p:sp>
      <p:cxnSp>
        <p:nvCxnSpPr>
          <p:cNvPr id="27" name="Connecteur droit avec flèche 26"/>
          <p:cNvCxnSpPr>
            <a:stCxn id="732169" idx="1"/>
          </p:cNvCxnSpPr>
          <p:nvPr/>
        </p:nvCxnSpPr>
        <p:spPr>
          <a:xfrm rot="10800000">
            <a:off x="2857500" y="3343275"/>
            <a:ext cx="2000250" cy="1174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2171" name="Rectangle 29"/>
          <p:cNvSpPr>
            <a:spLocks noChangeArrowheads="1"/>
          </p:cNvSpPr>
          <p:nvPr/>
        </p:nvSpPr>
        <p:spPr bwMode="auto">
          <a:xfrm>
            <a:off x="5786438" y="2486025"/>
            <a:ext cx="2357437" cy="738188"/>
          </a:xfrm>
          <a:prstGeom prst="rect">
            <a:avLst/>
          </a:prstGeom>
          <a:noFill/>
          <a:ln w="9525">
            <a:noFill/>
            <a:miter lim="800000"/>
            <a:headEnd/>
            <a:tailEnd/>
          </a:ln>
        </p:spPr>
        <p:txBody>
          <a:bodyPr>
            <a:spAutoFit/>
          </a:bodyPr>
          <a:lstStyle/>
          <a:p>
            <a:r>
              <a:rPr lang="fr-FR" sz="1400">
                <a:latin typeface="Calibri" pitchFamily="34" charset="0"/>
              </a:rPr>
              <a:t>Thermal freeze-out : kinematics distributions are fixes</a:t>
            </a:r>
          </a:p>
        </p:txBody>
      </p:sp>
      <p:cxnSp>
        <p:nvCxnSpPr>
          <p:cNvPr id="31" name="Connecteur droit avec flèche 30"/>
          <p:cNvCxnSpPr>
            <a:stCxn id="732171" idx="1"/>
          </p:cNvCxnSpPr>
          <p:nvPr/>
        </p:nvCxnSpPr>
        <p:spPr>
          <a:xfrm rot="10800000" flipV="1">
            <a:off x="2857500" y="2854325"/>
            <a:ext cx="2928938" cy="13176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732173" name="Espace réservé du contenu 6" descr="au10p1.gif"/>
          <p:cNvPicPr>
            <a:picLocks noGrp="1" noChangeAspect="1"/>
          </p:cNvPicPr>
          <p:nvPr>
            <p:ph idx="1"/>
          </p:nvPr>
        </p:nvPicPr>
        <p:blipFill>
          <a:blip r:embed="rId4"/>
          <a:srcRect/>
          <a:stretch>
            <a:fillRect/>
          </a:stretch>
        </p:blipFill>
        <p:spPr>
          <a:xfrm>
            <a:off x="8010525" y="5414963"/>
            <a:ext cx="1133475" cy="855662"/>
          </a:xfrm>
        </p:spPr>
      </p:pic>
      <p:pic>
        <p:nvPicPr>
          <p:cNvPr id="57" name="Image 56" descr="au10p2.gif"/>
          <p:cNvPicPr>
            <a:picLocks noChangeAspect="1"/>
          </p:cNvPicPr>
          <p:nvPr/>
        </p:nvPicPr>
        <p:blipFill>
          <a:blip r:embed="rId5"/>
          <a:srcRect/>
          <a:stretch>
            <a:fillRect/>
          </a:stretch>
        </p:blipFill>
        <p:spPr bwMode="auto">
          <a:xfrm>
            <a:off x="8001000" y="4414838"/>
            <a:ext cx="1143000" cy="863600"/>
          </a:xfrm>
          <a:prstGeom prst="rect">
            <a:avLst/>
          </a:prstGeom>
          <a:noFill/>
          <a:ln w="9525">
            <a:noFill/>
            <a:miter lim="800000"/>
            <a:headEnd/>
            <a:tailEnd/>
          </a:ln>
        </p:spPr>
      </p:pic>
      <p:pic>
        <p:nvPicPr>
          <p:cNvPr id="58" name="Image 57" descr="au10p3.gif"/>
          <p:cNvPicPr>
            <a:picLocks noChangeAspect="1"/>
          </p:cNvPicPr>
          <p:nvPr/>
        </p:nvPicPr>
        <p:blipFill>
          <a:blip r:embed="rId6"/>
          <a:srcRect/>
          <a:stretch>
            <a:fillRect/>
          </a:stretch>
        </p:blipFill>
        <p:spPr bwMode="auto">
          <a:xfrm>
            <a:off x="7978775" y="3486150"/>
            <a:ext cx="1165225" cy="885825"/>
          </a:xfrm>
          <a:prstGeom prst="rect">
            <a:avLst/>
          </a:prstGeom>
          <a:noFill/>
          <a:ln w="9525">
            <a:noFill/>
            <a:miter lim="800000"/>
            <a:headEnd/>
            <a:tailEnd/>
          </a:ln>
        </p:spPr>
      </p:pic>
      <p:pic>
        <p:nvPicPr>
          <p:cNvPr id="59" name="Image 58" descr="au10p4.gif"/>
          <p:cNvPicPr>
            <a:picLocks noChangeAspect="1"/>
          </p:cNvPicPr>
          <p:nvPr/>
        </p:nvPicPr>
        <p:blipFill>
          <a:blip r:embed="rId7"/>
          <a:srcRect/>
          <a:stretch>
            <a:fillRect/>
          </a:stretch>
        </p:blipFill>
        <p:spPr bwMode="auto">
          <a:xfrm>
            <a:off x="8001000" y="1914525"/>
            <a:ext cx="1143000" cy="858838"/>
          </a:xfrm>
          <a:prstGeom prst="rect">
            <a:avLst/>
          </a:prstGeom>
          <a:noFill/>
          <a:ln w="9525">
            <a:noFill/>
            <a:miter lim="800000"/>
            <a:headEnd/>
            <a:tailEnd/>
          </a:ln>
        </p:spPr>
      </p:pic>
      <p:sp>
        <p:nvSpPr>
          <p:cNvPr id="21" name="Rectangle 20"/>
          <p:cNvSpPr/>
          <p:nvPr/>
        </p:nvSpPr>
        <p:spPr>
          <a:xfrm>
            <a:off x="0" y="0"/>
            <a:ext cx="685323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a:t>
            </a:r>
            <a:r>
              <a:rPr lang="fr-FR" sz="4000" dirty="0" err="1"/>
              <a:t>evolution</a:t>
            </a:r>
            <a:endParaRPr lang="fr-FR"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blinds(horizontal)">
                                      <p:cBhvr>
                                        <p:cTn id="7" dur="500"/>
                                        <p:tgtEl>
                                          <p:spTgt spid="5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blinds(horizontal)">
                                      <p:cBhvr>
                                        <p:cTn id="12" dur="500"/>
                                        <p:tgtEl>
                                          <p:spTgt spid="5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blinds(horizontal)">
                                      <p:cBhvr>
                                        <p:cTn id="1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fontAlgn="auto">
              <a:spcAft>
                <a:spcPts val="0"/>
              </a:spcAft>
              <a:defRPr/>
            </a:pPr>
            <a:r>
              <a:rPr lang="fr-FR" sz="4000" dirty="0" smtClean="0"/>
              <a:t>HEAVY  IONS  COLLISIONS (HIC) EXPERIMENTS</a:t>
            </a:r>
            <a:endParaRPr lang="fr-FR" sz="4000" dirty="0"/>
          </a:p>
        </p:txBody>
      </p:sp>
      <p:sp>
        <p:nvSpPr>
          <p:cNvPr id="17410" name="Espace réservé du contenu 2"/>
          <p:cNvSpPr>
            <a:spLocks noGrp="1"/>
          </p:cNvSpPr>
          <p:nvPr>
            <p:ph idx="1"/>
          </p:nvPr>
        </p:nvSpPr>
        <p:spPr>
          <a:xfrm>
            <a:off x="179388" y="1341438"/>
            <a:ext cx="6985000" cy="5256212"/>
          </a:xfrm>
        </p:spPr>
        <p:txBody>
          <a:bodyPr/>
          <a:lstStyle/>
          <a:p>
            <a:r>
              <a:rPr lang="fr-FR" sz="1800" b="1" smtClean="0">
                <a:solidFill>
                  <a:srgbClr val="FF0000"/>
                </a:solidFill>
              </a:rPr>
              <a:t>Introduction</a:t>
            </a:r>
          </a:p>
          <a:p>
            <a:pPr lvl="1"/>
            <a:r>
              <a:rPr lang="fr-FR" sz="1600" b="1" smtClean="0">
                <a:solidFill>
                  <a:srgbClr val="FF0000"/>
                </a:solidFill>
              </a:rPr>
              <a:t>Nuclear Matter constituents</a:t>
            </a:r>
          </a:p>
          <a:p>
            <a:pPr lvl="1"/>
            <a:r>
              <a:rPr lang="fr-FR" sz="1600" b="1" smtClean="0">
                <a:solidFill>
                  <a:srgbClr val="FF0000"/>
                </a:solidFill>
              </a:rPr>
              <a:t>QCD – quarks confinement – asymptotic freedom – quarks deconfinement - QGP</a:t>
            </a:r>
          </a:p>
          <a:p>
            <a:pPr lvl="1">
              <a:buFont typeface="Arial" charset="0"/>
              <a:buNone/>
            </a:pPr>
            <a:endParaRPr lang="fr-FR" sz="1600" smtClean="0"/>
          </a:p>
          <a:p>
            <a:pPr lvl="1">
              <a:buFont typeface="Arial" charset="0"/>
              <a:buNone/>
            </a:pPr>
            <a:endParaRPr lang="fr-FR" sz="1600" smtClean="0"/>
          </a:p>
          <a:p>
            <a:pPr lvl="1"/>
            <a:endParaRPr lang="fr-FR" sz="1600" smtClean="0"/>
          </a:p>
        </p:txBody>
      </p:sp>
      <p:sp>
        <p:nvSpPr>
          <p:cNvPr id="17411"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5D87BEFE-8621-4F50-A9E0-C2B36AE3A7A7}" type="slidenum">
              <a:rPr lang="fr-FR">
                <a:solidFill>
                  <a:schemeClr val="tx1"/>
                </a:solidFill>
              </a:rPr>
              <a:pPr fontAlgn="base">
                <a:spcBef>
                  <a:spcPct val="0"/>
                </a:spcBef>
                <a:spcAft>
                  <a:spcPct val="0"/>
                </a:spcAft>
              </a:pPr>
              <a:t>3</a:t>
            </a:fld>
            <a:endParaRPr lang="fr-FR">
              <a:solidFill>
                <a:schemeClr val="tx1"/>
              </a:solidFill>
            </a:endParaRPr>
          </a:p>
        </p:txBody>
      </p:sp>
      <p:sp>
        <p:nvSpPr>
          <p:cNvPr id="5" name="Accolade fermante 4"/>
          <p:cNvSpPr/>
          <p:nvPr/>
        </p:nvSpPr>
        <p:spPr>
          <a:xfrm>
            <a:off x="7019925" y="1844675"/>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17413" name="ZoneTexte 5"/>
          <p:cNvSpPr txBox="1">
            <a:spLocks noChangeArrowheads="1"/>
          </p:cNvSpPr>
          <p:nvPr/>
        </p:nvSpPr>
        <p:spPr bwMode="auto">
          <a:xfrm>
            <a:off x="7308850" y="2276475"/>
            <a:ext cx="1741488" cy="369888"/>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Why study HIC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4"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671B88F-3A3C-4295-9A23-C85C561B900B}" type="slidenum">
              <a:rPr lang="fr-FR">
                <a:solidFill>
                  <a:schemeClr val="tx1"/>
                </a:solidFill>
              </a:rPr>
              <a:pPr fontAlgn="base">
                <a:spcBef>
                  <a:spcPct val="0"/>
                </a:spcBef>
                <a:spcAft>
                  <a:spcPct val="0"/>
                </a:spcAft>
              </a:pPr>
              <a:t>30</a:t>
            </a:fld>
            <a:endParaRPr lang="fr-FR">
              <a:solidFill>
                <a:schemeClr val="tx1"/>
              </a:solidFill>
            </a:endParaRPr>
          </a:p>
        </p:txBody>
      </p:sp>
      <p:pic>
        <p:nvPicPr>
          <p:cNvPr id="31755" name="Picture 2" descr="LightCone"/>
          <p:cNvPicPr>
            <a:picLocks noChangeAspect="1" noChangeArrowheads="1"/>
          </p:cNvPicPr>
          <p:nvPr/>
        </p:nvPicPr>
        <p:blipFill>
          <a:blip r:embed="rId4"/>
          <a:srcRect b="7707"/>
          <a:stretch>
            <a:fillRect/>
          </a:stretch>
        </p:blipFill>
        <p:spPr bwMode="auto">
          <a:xfrm>
            <a:off x="214313" y="2571750"/>
            <a:ext cx="4464050" cy="3000375"/>
          </a:xfrm>
          <a:prstGeom prst="rect">
            <a:avLst/>
          </a:prstGeom>
          <a:noFill/>
          <a:ln w="9525">
            <a:noFill/>
            <a:miter lim="800000"/>
            <a:headEnd/>
            <a:tailEnd/>
          </a:ln>
        </p:spPr>
      </p:pic>
      <p:graphicFrame>
        <p:nvGraphicFramePr>
          <p:cNvPr id="11" name="Tableau 10"/>
          <p:cNvGraphicFramePr>
            <a:graphicFrameLocks noGrp="1"/>
          </p:cNvGraphicFramePr>
          <p:nvPr/>
        </p:nvGraphicFramePr>
        <p:xfrm>
          <a:off x="4786313" y="1785938"/>
          <a:ext cx="4191000" cy="4548187"/>
        </p:xfrm>
        <a:graphic>
          <a:graphicData uri="http://schemas.openxmlformats.org/drawingml/2006/table">
            <a:tbl>
              <a:tblPr firstRow="1" bandRow="1">
                <a:tableStyleId>{5C22544A-7EE6-4342-B048-85BDC9FD1C3A}</a:tableStyleId>
              </a:tblPr>
              <a:tblGrid>
                <a:gridCol w="1143008"/>
                <a:gridCol w="952496"/>
                <a:gridCol w="1047752"/>
                <a:gridCol w="1047752"/>
              </a:tblGrid>
              <a:tr h="484191">
                <a:tc>
                  <a:txBody>
                    <a:bodyPr/>
                    <a:lstStyle/>
                    <a:p>
                      <a:r>
                        <a:rPr lang="fr-FR" sz="1400" dirty="0" smtClean="0"/>
                        <a:t>Central collisions</a:t>
                      </a:r>
                      <a:endParaRPr lang="fr-FR" sz="1400" dirty="0"/>
                    </a:p>
                  </a:txBody>
                  <a:tcPr/>
                </a:tc>
                <a:tc>
                  <a:txBody>
                    <a:bodyPr/>
                    <a:lstStyle/>
                    <a:p>
                      <a:r>
                        <a:rPr lang="fr-FR" dirty="0" smtClean="0"/>
                        <a:t>SPS</a:t>
                      </a:r>
                      <a:endParaRPr lang="fr-FR" dirty="0"/>
                    </a:p>
                  </a:txBody>
                  <a:tcPr/>
                </a:tc>
                <a:tc>
                  <a:txBody>
                    <a:bodyPr/>
                    <a:lstStyle/>
                    <a:p>
                      <a:r>
                        <a:rPr lang="fr-FR" dirty="0" smtClean="0"/>
                        <a:t>RHIC</a:t>
                      </a:r>
                      <a:endParaRPr lang="fr-FR" dirty="0"/>
                    </a:p>
                  </a:txBody>
                  <a:tcPr/>
                </a:tc>
                <a:tc>
                  <a:txBody>
                    <a:bodyPr/>
                    <a:lstStyle/>
                    <a:p>
                      <a:r>
                        <a:rPr lang="fr-FR" dirty="0" smtClean="0"/>
                        <a:t>LHC</a:t>
                      </a:r>
                      <a:endParaRPr lang="fr-FR" dirty="0"/>
                    </a:p>
                  </a:txBody>
                  <a:tcPr/>
                </a:tc>
              </a:tr>
              <a:tr h="484191">
                <a:tc>
                  <a:txBody>
                    <a:bodyPr/>
                    <a:lstStyle/>
                    <a:p>
                      <a:endParaRPr lang="fr-FR" dirty="0"/>
                    </a:p>
                  </a:txBody>
                  <a:tcPr/>
                </a:tc>
                <a:tc>
                  <a:txBody>
                    <a:bodyPr/>
                    <a:lstStyle/>
                    <a:p>
                      <a:pPr algn="ctr"/>
                      <a:r>
                        <a:rPr lang="fr-FR" dirty="0" smtClean="0"/>
                        <a:t>17</a:t>
                      </a:r>
                      <a:endParaRPr lang="fr-FR" dirty="0"/>
                    </a:p>
                  </a:txBody>
                  <a:tcPr/>
                </a:tc>
                <a:tc>
                  <a:txBody>
                    <a:bodyPr/>
                    <a:lstStyle/>
                    <a:p>
                      <a:pPr algn="ctr"/>
                      <a:r>
                        <a:rPr lang="fr-FR" dirty="0" smtClean="0"/>
                        <a:t>200</a:t>
                      </a:r>
                      <a:endParaRPr lang="fr-FR" dirty="0"/>
                    </a:p>
                  </a:txBody>
                  <a:tcPr/>
                </a:tc>
                <a:tc>
                  <a:txBody>
                    <a:bodyPr/>
                    <a:lstStyle/>
                    <a:p>
                      <a:pPr algn="ctr"/>
                      <a:r>
                        <a:rPr lang="fr-FR" dirty="0" smtClean="0"/>
                        <a:t>5500</a:t>
                      </a:r>
                      <a:endParaRPr lang="fr-FR" dirty="0"/>
                    </a:p>
                  </a:txBody>
                  <a:tcPr/>
                </a:tc>
              </a:tr>
              <a:tr h="484191">
                <a:tc>
                  <a:txBody>
                    <a:bodyPr/>
                    <a:lstStyle/>
                    <a:p>
                      <a:endParaRPr lang="fr-FR" dirty="0"/>
                    </a:p>
                  </a:txBody>
                  <a:tcPr/>
                </a:tc>
                <a:tc>
                  <a:txBody>
                    <a:bodyPr/>
                    <a:lstStyle/>
                    <a:p>
                      <a:pPr algn="ctr"/>
                      <a:r>
                        <a:rPr lang="fr-FR" dirty="0" smtClean="0"/>
                        <a:t>500</a:t>
                      </a:r>
                      <a:endParaRPr lang="fr-FR" dirty="0"/>
                    </a:p>
                  </a:txBody>
                  <a:tcPr/>
                </a:tc>
                <a:tc>
                  <a:txBody>
                    <a:bodyPr/>
                    <a:lstStyle/>
                    <a:p>
                      <a:pPr algn="ctr"/>
                      <a:r>
                        <a:rPr lang="fr-FR" dirty="0" smtClean="0"/>
                        <a:t>850</a:t>
                      </a:r>
                      <a:endParaRPr lang="fr-FR" dirty="0"/>
                    </a:p>
                  </a:txBody>
                  <a:tcPr/>
                </a:tc>
                <a:tc>
                  <a:txBody>
                    <a:bodyPr/>
                    <a:lstStyle/>
                    <a:p>
                      <a:pPr algn="ctr"/>
                      <a:r>
                        <a:rPr lang="fr-FR" dirty="0" smtClean="0"/>
                        <a:t>2000-4000</a:t>
                      </a:r>
                      <a:endParaRPr lang="fr-FR" dirty="0"/>
                    </a:p>
                  </a:txBody>
                  <a:tcPr/>
                </a:tc>
              </a:tr>
              <a:tr h="484191">
                <a:tc>
                  <a:txBody>
                    <a:bodyPr/>
                    <a:lstStyle/>
                    <a:p>
                      <a:endParaRPr lang="fr-FR" dirty="0"/>
                    </a:p>
                  </a:txBody>
                  <a:tcPr/>
                </a:tc>
                <a:tc>
                  <a:txBody>
                    <a:bodyPr/>
                    <a:lstStyle/>
                    <a:p>
                      <a:pPr algn="ctr"/>
                      <a:r>
                        <a:rPr lang="fr-FR" dirty="0" smtClean="0"/>
                        <a:t>1</a:t>
                      </a:r>
                      <a:endParaRPr lang="fr-FR" dirty="0"/>
                    </a:p>
                  </a:txBody>
                  <a:tcPr/>
                </a:tc>
                <a:tc>
                  <a:txBody>
                    <a:bodyPr/>
                    <a:lstStyle/>
                    <a:p>
                      <a:pPr algn="ctr"/>
                      <a:r>
                        <a:rPr lang="fr-FR" dirty="0" smtClean="0"/>
                        <a:t>0.2-0.3</a:t>
                      </a:r>
                      <a:endParaRPr lang="fr-FR" dirty="0"/>
                    </a:p>
                  </a:txBody>
                  <a:tcPr/>
                </a:tc>
                <a:tc>
                  <a:txBody>
                    <a:bodyPr/>
                    <a:lstStyle/>
                    <a:p>
                      <a:pPr algn="ctr"/>
                      <a:r>
                        <a:rPr lang="fr-FR" dirty="0" smtClean="0"/>
                        <a:t>0.1</a:t>
                      </a:r>
                      <a:endParaRPr lang="fr-FR" dirty="0"/>
                    </a:p>
                  </a:txBody>
                  <a:tcPr/>
                </a:tc>
              </a:tr>
              <a:tr h="484191">
                <a:tc>
                  <a:txBody>
                    <a:bodyPr/>
                    <a:lstStyle/>
                    <a:p>
                      <a:endParaRPr lang="fr-FR" dirty="0"/>
                    </a:p>
                  </a:txBody>
                  <a:tcPr/>
                </a:tc>
                <a:tc>
                  <a:txBody>
                    <a:bodyPr/>
                    <a:lstStyle/>
                    <a:p>
                      <a:pPr algn="ctr"/>
                      <a:r>
                        <a:rPr lang="fr-FR" dirty="0" smtClean="0"/>
                        <a:t>1.1</a:t>
                      </a:r>
                      <a:endParaRPr lang="fr-FR" dirty="0"/>
                    </a:p>
                  </a:txBody>
                  <a:tcPr/>
                </a:tc>
                <a:tc>
                  <a:txBody>
                    <a:bodyPr/>
                    <a:lstStyle/>
                    <a:p>
                      <a:pPr algn="ctr"/>
                      <a:r>
                        <a:rPr lang="fr-FR" dirty="0" smtClean="0"/>
                        <a:t>1.9</a:t>
                      </a:r>
                      <a:endParaRPr lang="fr-FR" dirty="0"/>
                    </a:p>
                  </a:txBody>
                  <a:tcPr/>
                </a:tc>
                <a:tc>
                  <a:txBody>
                    <a:bodyPr/>
                    <a:lstStyle/>
                    <a:p>
                      <a:pPr algn="ctr"/>
                      <a:r>
                        <a:rPr lang="fr-FR" dirty="0" smtClean="0"/>
                        <a:t>3 – 4</a:t>
                      </a:r>
                      <a:endParaRPr lang="fr-FR" dirty="0"/>
                    </a:p>
                  </a:txBody>
                  <a:tcPr/>
                </a:tc>
              </a:tr>
              <a:tr h="484191">
                <a:tc>
                  <a:txBody>
                    <a:bodyPr/>
                    <a:lstStyle/>
                    <a:p>
                      <a:endParaRPr lang="fr-FR" dirty="0"/>
                    </a:p>
                  </a:txBody>
                  <a:tcPr/>
                </a:tc>
                <a:tc>
                  <a:txBody>
                    <a:bodyPr/>
                    <a:lstStyle/>
                    <a:p>
                      <a:pPr algn="ctr"/>
                      <a:r>
                        <a:rPr lang="fr-FR" dirty="0" smtClean="0"/>
                        <a:t>3</a:t>
                      </a:r>
                      <a:endParaRPr lang="fr-FR" dirty="0"/>
                    </a:p>
                  </a:txBody>
                  <a:tcPr/>
                </a:tc>
                <a:tc>
                  <a:txBody>
                    <a:bodyPr/>
                    <a:lstStyle/>
                    <a:p>
                      <a:pPr algn="ctr"/>
                      <a:r>
                        <a:rPr lang="fr-FR" dirty="0" smtClean="0"/>
                        <a:t>~5</a:t>
                      </a:r>
                      <a:endParaRPr lang="fr-FR" dirty="0"/>
                    </a:p>
                  </a:txBody>
                  <a:tcPr/>
                </a:tc>
                <a:tc>
                  <a:txBody>
                    <a:bodyPr/>
                    <a:lstStyle/>
                    <a:p>
                      <a:pPr algn="ctr"/>
                      <a:r>
                        <a:rPr lang="fr-FR" dirty="0" smtClean="0"/>
                        <a:t>10-60</a:t>
                      </a:r>
                      <a:endParaRPr lang="fr-FR" dirty="0"/>
                    </a:p>
                  </a:txBody>
                  <a:tcPr/>
                </a:tc>
              </a:tr>
              <a:tr h="484191">
                <a:tc>
                  <a:txBody>
                    <a:bodyPr/>
                    <a:lstStyle/>
                    <a:p>
                      <a:endParaRPr lang="fr-FR"/>
                    </a:p>
                  </a:txBody>
                  <a:tcPr/>
                </a:tc>
                <a:tc>
                  <a:txBody>
                    <a:bodyPr/>
                    <a:lstStyle/>
                    <a:p>
                      <a:pPr algn="ctr"/>
                      <a:r>
                        <a:rPr lang="fr-FR" dirty="0" smtClean="0"/>
                        <a:t>&lt; 2</a:t>
                      </a:r>
                      <a:endParaRPr lang="fr-FR" dirty="0"/>
                    </a:p>
                  </a:txBody>
                  <a:tcPr/>
                </a:tc>
                <a:tc>
                  <a:txBody>
                    <a:bodyPr/>
                    <a:lstStyle/>
                    <a:p>
                      <a:pPr algn="ctr"/>
                      <a:r>
                        <a:rPr lang="fr-FR" dirty="0" smtClean="0"/>
                        <a:t>2-4</a:t>
                      </a:r>
                      <a:endParaRPr lang="fr-FR" dirty="0"/>
                    </a:p>
                  </a:txBody>
                  <a:tcPr/>
                </a:tc>
                <a:tc>
                  <a:txBody>
                    <a:bodyPr/>
                    <a:lstStyle/>
                    <a:p>
                      <a:pPr algn="ctr">
                        <a:buFont typeface="Wingdings" charset="2"/>
                        <a:buNone/>
                      </a:pPr>
                      <a:r>
                        <a:rPr lang="fr-FR" dirty="0" smtClean="0"/>
                        <a:t>&gt; 10</a:t>
                      </a:r>
                      <a:endParaRPr lang="fr-FR" dirty="0"/>
                    </a:p>
                  </a:txBody>
                  <a:tcPr/>
                </a:tc>
              </a:tr>
              <a:tr h="484191">
                <a:tc>
                  <a:txBody>
                    <a:bodyPr/>
                    <a:lstStyle/>
                    <a:p>
                      <a:endParaRPr lang="fr-FR" dirty="0"/>
                    </a:p>
                  </a:txBody>
                  <a:tcPr/>
                </a:tc>
                <a:tc>
                  <a:txBody>
                    <a:bodyPr/>
                    <a:lstStyle/>
                    <a:p>
                      <a:pPr algn="ctr"/>
                      <a:r>
                        <a:rPr lang="fr-FR" dirty="0" smtClean="0"/>
                        <a:t>~10</a:t>
                      </a:r>
                      <a:endParaRPr lang="fr-FR" dirty="0"/>
                    </a:p>
                  </a:txBody>
                  <a:tcPr/>
                </a:tc>
                <a:tc>
                  <a:txBody>
                    <a:bodyPr/>
                    <a:lstStyle/>
                    <a:p>
                      <a:pPr algn="ctr"/>
                      <a:r>
                        <a:rPr lang="fr-FR" dirty="0" smtClean="0"/>
                        <a:t>20-30</a:t>
                      </a:r>
                      <a:endParaRPr lang="fr-FR" dirty="0"/>
                    </a:p>
                  </a:txBody>
                  <a:tcPr/>
                </a:tc>
                <a:tc>
                  <a:txBody>
                    <a:bodyPr/>
                    <a:lstStyle/>
                    <a:p>
                      <a:pPr algn="ctr"/>
                      <a:r>
                        <a:rPr lang="fr-FR" dirty="0" smtClean="0"/>
                        <a:t>30-40</a:t>
                      </a:r>
                      <a:endParaRPr lang="fr-FR" dirty="0"/>
                    </a:p>
                  </a:txBody>
                  <a:tcPr/>
                </a:tc>
              </a:tr>
              <a:tr h="484191">
                <a:tc>
                  <a:txBody>
                    <a:bodyPr/>
                    <a:lstStyle/>
                    <a:p>
                      <a:endParaRPr lang="fr-FR" dirty="0"/>
                    </a:p>
                  </a:txBody>
                  <a:tcPr/>
                </a:tc>
                <a:tc>
                  <a:txBody>
                    <a:bodyPr/>
                    <a:lstStyle/>
                    <a:p>
                      <a:pPr algn="ctr"/>
                      <a:r>
                        <a:rPr lang="fr-FR" dirty="0" smtClean="0"/>
                        <a:t>~10</a:t>
                      </a:r>
                      <a:r>
                        <a:rPr lang="fr-FR" baseline="30000" dirty="0" smtClean="0"/>
                        <a:t>3</a:t>
                      </a:r>
                      <a:endParaRPr lang="fr-FR"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~10</a:t>
                      </a:r>
                      <a:r>
                        <a:rPr lang="fr-FR" baseline="30000" dirty="0" smtClean="0"/>
                        <a:t>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~10</a:t>
                      </a:r>
                      <a:r>
                        <a:rPr lang="fr-FR" baseline="30000" dirty="0" smtClean="0"/>
                        <a:t>5</a:t>
                      </a:r>
                    </a:p>
                  </a:txBody>
                  <a:tcPr/>
                </a:tc>
              </a:tr>
            </a:tbl>
          </a:graphicData>
        </a:graphic>
      </p:graphicFrame>
      <p:graphicFrame>
        <p:nvGraphicFramePr>
          <p:cNvPr id="31746" name="Object 2"/>
          <p:cNvGraphicFramePr>
            <a:graphicFrameLocks noChangeAspect="1"/>
          </p:cNvGraphicFramePr>
          <p:nvPr/>
        </p:nvGraphicFramePr>
        <p:xfrm>
          <a:off x="4857750" y="2354263"/>
          <a:ext cx="893763" cy="360362"/>
        </p:xfrm>
        <a:graphic>
          <a:graphicData uri="http://schemas.openxmlformats.org/presentationml/2006/ole">
            <p:oleObj spid="_x0000_s31746" name="Équation" r:id="rId5" imgW="723600" imgH="291960" progId="Equation.3">
              <p:embed/>
            </p:oleObj>
          </a:graphicData>
        </a:graphic>
      </p:graphicFrame>
      <p:graphicFrame>
        <p:nvGraphicFramePr>
          <p:cNvPr id="31747" name="Object 3"/>
          <p:cNvGraphicFramePr>
            <a:graphicFrameLocks noChangeAspect="1"/>
          </p:cNvGraphicFramePr>
          <p:nvPr/>
        </p:nvGraphicFramePr>
        <p:xfrm>
          <a:off x="4881563" y="2824163"/>
          <a:ext cx="846137" cy="533400"/>
        </p:xfrm>
        <a:graphic>
          <a:graphicData uri="http://schemas.openxmlformats.org/presentationml/2006/ole">
            <p:oleObj spid="_x0000_s31747" name="Équation" r:id="rId6" imgW="685800" imgH="431640" progId="Equation.3">
              <p:embed/>
            </p:oleObj>
          </a:graphicData>
        </a:graphic>
      </p:graphicFrame>
      <p:graphicFrame>
        <p:nvGraphicFramePr>
          <p:cNvPr id="31748" name="Object 4"/>
          <p:cNvGraphicFramePr>
            <a:graphicFrameLocks noChangeAspect="1"/>
          </p:cNvGraphicFramePr>
          <p:nvPr/>
        </p:nvGraphicFramePr>
        <p:xfrm>
          <a:off x="4887913" y="3503613"/>
          <a:ext cx="831850" cy="314325"/>
        </p:xfrm>
        <a:graphic>
          <a:graphicData uri="http://schemas.openxmlformats.org/presentationml/2006/ole">
            <p:oleObj spid="_x0000_s31748" name="Équation" r:id="rId7" imgW="672840" imgH="253800" progId="Equation.3">
              <p:embed/>
            </p:oleObj>
          </a:graphicData>
        </a:graphic>
      </p:graphicFrame>
      <p:graphicFrame>
        <p:nvGraphicFramePr>
          <p:cNvPr id="31749" name="Object 5"/>
          <p:cNvGraphicFramePr>
            <a:graphicFrameLocks noChangeAspect="1"/>
          </p:cNvGraphicFramePr>
          <p:nvPr/>
        </p:nvGraphicFramePr>
        <p:xfrm>
          <a:off x="4843463" y="4876800"/>
          <a:ext cx="1004887" cy="330200"/>
        </p:xfrm>
        <a:graphic>
          <a:graphicData uri="http://schemas.openxmlformats.org/presentationml/2006/ole">
            <p:oleObj spid="_x0000_s31749" name="Équation" r:id="rId8" imgW="812520" imgH="266400" progId="Equation.3">
              <p:embed/>
            </p:oleObj>
          </a:graphicData>
        </a:graphic>
      </p:graphicFrame>
      <p:graphicFrame>
        <p:nvGraphicFramePr>
          <p:cNvPr id="31750" name="Object 6"/>
          <p:cNvGraphicFramePr>
            <a:graphicFrameLocks noChangeAspect="1"/>
          </p:cNvGraphicFramePr>
          <p:nvPr/>
        </p:nvGraphicFramePr>
        <p:xfrm>
          <a:off x="4913313" y="5376863"/>
          <a:ext cx="863600" cy="330200"/>
        </p:xfrm>
        <a:graphic>
          <a:graphicData uri="http://schemas.openxmlformats.org/presentationml/2006/ole">
            <p:oleObj spid="_x0000_s31750" name="Équation" r:id="rId9" imgW="698400" imgH="266400" progId="Equation.3">
              <p:embed/>
            </p:oleObj>
          </a:graphicData>
        </a:graphic>
      </p:graphicFrame>
      <p:graphicFrame>
        <p:nvGraphicFramePr>
          <p:cNvPr id="31751" name="Object 7"/>
          <p:cNvGraphicFramePr>
            <a:graphicFrameLocks noChangeAspect="1"/>
          </p:cNvGraphicFramePr>
          <p:nvPr/>
        </p:nvGraphicFramePr>
        <p:xfrm>
          <a:off x="4929188" y="3925888"/>
          <a:ext cx="596900" cy="487362"/>
        </p:xfrm>
        <a:graphic>
          <a:graphicData uri="http://schemas.openxmlformats.org/presentationml/2006/ole">
            <p:oleObj spid="_x0000_s31751" name="Équation" r:id="rId10" imgW="482400" imgH="393480" progId="Equation.3">
              <p:embed/>
            </p:oleObj>
          </a:graphicData>
        </a:graphic>
      </p:graphicFrame>
      <p:graphicFrame>
        <p:nvGraphicFramePr>
          <p:cNvPr id="31752" name="Object 8"/>
          <p:cNvGraphicFramePr>
            <a:graphicFrameLocks noChangeAspect="1"/>
          </p:cNvGraphicFramePr>
          <p:nvPr/>
        </p:nvGraphicFramePr>
        <p:xfrm>
          <a:off x="4799013" y="4456113"/>
          <a:ext cx="1130300" cy="314325"/>
        </p:xfrm>
        <a:graphic>
          <a:graphicData uri="http://schemas.openxmlformats.org/presentationml/2006/ole">
            <p:oleObj spid="_x0000_s31752" name="Équation" r:id="rId11" imgW="914400" imgH="253800" progId="Equation.3">
              <p:embed/>
            </p:oleObj>
          </a:graphicData>
        </a:graphic>
      </p:graphicFrame>
      <p:graphicFrame>
        <p:nvGraphicFramePr>
          <p:cNvPr id="31753" name="Object 9"/>
          <p:cNvGraphicFramePr>
            <a:graphicFrameLocks noChangeAspect="1"/>
          </p:cNvGraphicFramePr>
          <p:nvPr/>
        </p:nvGraphicFramePr>
        <p:xfrm>
          <a:off x="4967288" y="5868988"/>
          <a:ext cx="754062" cy="346075"/>
        </p:xfrm>
        <a:graphic>
          <a:graphicData uri="http://schemas.openxmlformats.org/presentationml/2006/ole">
            <p:oleObj spid="_x0000_s31753" name="Équation" r:id="rId12" imgW="609480" imgH="279360" progId="Equation.3">
              <p:embed/>
            </p:oleObj>
          </a:graphicData>
        </a:graphic>
      </p:graphicFrame>
      <p:cxnSp>
        <p:nvCxnSpPr>
          <p:cNvPr id="14" name="Connecteur droit avec flèche 13"/>
          <p:cNvCxnSpPr/>
          <p:nvPr/>
        </p:nvCxnSpPr>
        <p:spPr>
          <a:xfrm rot="10800000" flipV="1">
            <a:off x="2339975" y="3716338"/>
            <a:ext cx="2447925" cy="11525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p:nvPr/>
        </p:nvCxnSpPr>
        <p:spPr>
          <a:xfrm rot="10800000">
            <a:off x="2268538" y="3500438"/>
            <a:ext cx="2519362" cy="21605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a:endCxn id="24" idx="1"/>
          </p:cNvCxnSpPr>
          <p:nvPr/>
        </p:nvCxnSpPr>
        <p:spPr>
          <a:xfrm rot="10800000">
            <a:off x="2484438" y="4689475"/>
            <a:ext cx="2303462" cy="3238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Accolade fermante 23"/>
          <p:cNvSpPr/>
          <p:nvPr/>
        </p:nvSpPr>
        <p:spPr>
          <a:xfrm>
            <a:off x="2339975" y="4508500"/>
            <a:ext cx="144463" cy="360363"/>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18" name="Rectangle 17"/>
          <p:cNvSpPr/>
          <p:nvPr/>
        </p:nvSpPr>
        <p:spPr>
          <a:xfrm>
            <a:off x="0" y="0"/>
            <a:ext cx="748030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a:t>
            </a:r>
            <a:r>
              <a:rPr lang="fr-FR" sz="4000" dirty="0" err="1"/>
              <a:t>experiments</a:t>
            </a:r>
            <a:endParaRPr lang="fr-FR" sz="1200" dirty="0"/>
          </a:p>
        </p:txBody>
      </p:sp>
      <p:sp>
        <p:nvSpPr>
          <p:cNvPr id="31813" name="ZoneTexte 18"/>
          <p:cNvSpPr txBox="1">
            <a:spLocks noChangeArrowheads="1"/>
          </p:cNvSpPr>
          <p:nvPr/>
        </p:nvSpPr>
        <p:spPr bwMode="auto">
          <a:xfrm>
            <a:off x="6011863" y="1268413"/>
            <a:ext cx="1728787" cy="523875"/>
          </a:xfrm>
          <a:prstGeom prst="rect">
            <a:avLst/>
          </a:prstGeom>
          <a:noFill/>
          <a:ln w="9525">
            <a:noFill/>
            <a:miter lim="800000"/>
            <a:headEnd/>
            <a:tailEnd/>
          </a:ln>
        </p:spPr>
        <p:txBody>
          <a:bodyPr>
            <a:spAutoFit/>
          </a:bodyPr>
          <a:lstStyle/>
          <a:p>
            <a:pPr algn="ctr"/>
            <a:r>
              <a:rPr lang="fr-FR" sz="1400">
                <a:latin typeface="Calibri" pitchFamily="34" charset="0"/>
              </a:rPr>
              <a:t>Deduced from experimental results</a:t>
            </a:r>
          </a:p>
        </p:txBody>
      </p:sp>
      <p:sp>
        <p:nvSpPr>
          <p:cNvPr id="31814" name="ZoneTexte 20"/>
          <p:cNvSpPr txBox="1">
            <a:spLocks noChangeArrowheads="1"/>
          </p:cNvSpPr>
          <p:nvPr/>
        </p:nvSpPr>
        <p:spPr bwMode="auto">
          <a:xfrm>
            <a:off x="7596188" y="1484313"/>
            <a:ext cx="1728787" cy="307975"/>
          </a:xfrm>
          <a:prstGeom prst="rect">
            <a:avLst/>
          </a:prstGeom>
          <a:noFill/>
          <a:ln w="9525">
            <a:noFill/>
            <a:miter lim="800000"/>
            <a:headEnd/>
            <a:tailEnd/>
          </a:ln>
        </p:spPr>
        <p:txBody>
          <a:bodyPr>
            <a:spAutoFit/>
          </a:bodyPr>
          <a:lstStyle/>
          <a:p>
            <a:pPr algn="ctr"/>
            <a:r>
              <a:rPr lang="fr-FR" sz="1400">
                <a:latin typeface="Calibri" pitchFamily="34" charset="0"/>
              </a:rPr>
              <a:t>Estimations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linds(horizontal)">
                                      <p:cBhvr>
                                        <p:cTn id="12" dur="500"/>
                                        <p:tgtEl>
                                          <p:spTgt spid="20"/>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blinds(horizontal)">
                                      <p:cBhvr>
                                        <p:cTn id="15" dur="500"/>
                                        <p:tgtEl>
                                          <p:spTgt spid="24"/>
                                        </p:tgtEl>
                                      </p:cBhvr>
                                    </p:animEffect>
                                  </p:childTnLst>
                                </p:cTn>
                              </p:par>
                              <p:par>
                                <p:cTn id="16" presetID="3" presetClass="exit" presetSubtype="10" fill="hold" nodeType="withEffect">
                                  <p:stCondLst>
                                    <p:cond delay="0"/>
                                  </p:stCondLst>
                                  <p:childTnLst>
                                    <p:animEffect transition="out" filter="blinds(horizontal)">
                                      <p:cBhvr>
                                        <p:cTn id="17" dur="500"/>
                                        <p:tgtEl>
                                          <p:spTgt spid="14"/>
                                        </p:tgtEl>
                                      </p:cBhvr>
                                    </p:animEffect>
                                    <p:set>
                                      <p:cBhvr>
                                        <p:cTn id="18" dur="1" fill="hold">
                                          <p:stCondLst>
                                            <p:cond delay="499"/>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linds(horizontal)">
                                      <p:cBhvr>
                                        <p:cTn id="23" dur="500"/>
                                        <p:tgtEl>
                                          <p:spTgt spid="17"/>
                                        </p:tgtEl>
                                      </p:cBhvr>
                                    </p:animEffect>
                                  </p:childTnLst>
                                </p:cTn>
                              </p:par>
                            </p:childTnLst>
                          </p:cTn>
                        </p:par>
                        <p:par>
                          <p:cTn id="24" fill="hold">
                            <p:stCondLst>
                              <p:cond delay="500"/>
                            </p:stCondLst>
                            <p:childTnLst>
                              <p:par>
                                <p:cTn id="25" presetID="3" presetClass="exit" presetSubtype="10" fill="hold" nodeType="afterEffect">
                                  <p:stCondLst>
                                    <p:cond delay="0"/>
                                  </p:stCondLst>
                                  <p:childTnLst>
                                    <p:animEffect transition="out" filter="blinds(horizontal)">
                                      <p:cBhvr>
                                        <p:cTn id="26" dur="500"/>
                                        <p:tgtEl>
                                          <p:spTgt spid="20"/>
                                        </p:tgtEl>
                                      </p:cBhvr>
                                    </p:animEffect>
                                    <p:set>
                                      <p:cBhvr>
                                        <p:cTn id="27" dur="1" fill="hold">
                                          <p:stCondLst>
                                            <p:cond delay="499"/>
                                          </p:stCondLst>
                                        </p:cTn>
                                        <p:tgtEl>
                                          <p:spTgt spid="20"/>
                                        </p:tgtEl>
                                        <p:attrNameLst>
                                          <p:attrName>style.visibility</p:attrName>
                                        </p:attrNameLst>
                                      </p:cBhvr>
                                      <p:to>
                                        <p:strVal val="hidden"/>
                                      </p:to>
                                    </p:set>
                                  </p:childTnLst>
                                </p:cTn>
                              </p:par>
                            </p:childTnLst>
                          </p:cTn>
                        </p:par>
                        <p:par>
                          <p:cTn id="28" fill="hold">
                            <p:stCondLst>
                              <p:cond delay="1000"/>
                            </p:stCondLst>
                            <p:childTnLst>
                              <p:par>
                                <p:cTn id="29" presetID="3" presetClass="exit" presetSubtype="10" fill="hold" grpId="1" nodeType="afterEffect">
                                  <p:stCondLst>
                                    <p:cond delay="0"/>
                                  </p:stCondLst>
                                  <p:childTnLst>
                                    <p:animEffect transition="out" filter="blinds(horizontal)">
                                      <p:cBhvr>
                                        <p:cTn id="30" dur="500"/>
                                        <p:tgtEl>
                                          <p:spTgt spid="24"/>
                                        </p:tgtEl>
                                      </p:cBhvr>
                                    </p:animEffect>
                                    <p:set>
                                      <p:cBhvr>
                                        <p:cTn id="31"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Ellipse 68"/>
          <p:cNvSpPr/>
          <p:nvPr/>
        </p:nvSpPr>
        <p:spPr>
          <a:xfrm>
            <a:off x="571500" y="1143000"/>
            <a:ext cx="4643438" cy="1714500"/>
          </a:xfrm>
          <a:prstGeom prst="ellipse">
            <a:avLst/>
          </a:prstGeom>
          <a:solidFill>
            <a:schemeClr val="bg2">
              <a:alpha val="37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66565" name="Picture 2" descr="LightCone"/>
          <p:cNvPicPr>
            <a:picLocks noChangeAspect="1" noChangeArrowheads="1"/>
          </p:cNvPicPr>
          <p:nvPr/>
        </p:nvPicPr>
        <p:blipFill>
          <a:blip r:embed="rId4"/>
          <a:srcRect b="7707"/>
          <a:stretch>
            <a:fillRect/>
          </a:stretch>
        </p:blipFill>
        <p:spPr bwMode="auto">
          <a:xfrm>
            <a:off x="-214313" y="1857375"/>
            <a:ext cx="6572251" cy="4418013"/>
          </a:xfrm>
          <a:prstGeom prst="rect">
            <a:avLst/>
          </a:prstGeom>
          <a:noFill/>
          <a:ln w="9525">
            <a:noFill/>
            <a:miter lim="800000"/>
            <a:headEnd/>
            <a:tailEnd/>
          </a:ln>
        </p:spPr>
      </p:pic>
      <p:sp>
        <p:nvSpPr>
          <p:cNvPr id="66566"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E703002-C5FC-423D-839C-F167BDCEDF12}" type="slidenum">
              <a:rPr lang="fr-FR">
                <a:solidFill>
                  <a:schemeClr val="tx1"/>
                </a:solidFill>
              </a:rPr>
              <a:pPr fontAlgn="base">
                <a:spcBef>
                  <a:spcPct val="0"/>
                </a:spcBef>
                <a:spcAft>
                  <a:spcPct val="0"/>
                </a:spcAft>
              </a:pPr>
              <a:t>31</a:t>
            </a:fld>
            <a:endParaRPr lang="fr-FR">
              <a:solidFill>
                <a:schemeClr val="tx1"/>
              </a:solidFill>
            </a:endParaRPr>
          </a:p>
        </p:txBody>
      </p:sp>
      <p:sp>
        <p:nvSpPr>
          <p:cNvPr id="15" name="Rectangle 14"/>
          <p:cNvSpPr>
            <a:spLocks noChangeArrowheads="1"/>
          </p:cNvSpPr>
          <p:nvPr/>
        </p:nvSpPr>
        <p:spPr bwMode="auto">
          <a:xfrm>
            <a:off x="0" y="5589588"/>
            <a:ext cx="2411413" cy="646112"/>
          </a:xfrm>
          <a:prstGeom prst="rect">
            <a:avLst/>
          </a:prstGeom>
          <a:noFill/>
          <a:ln w="9525">
            <a:noFill/>
            <a:miter lim="800000"/>
            <a:headEnd/>
            <a:tailEnd/>
          </a:ln>
        </p:spPr>
        <p:txBody>
          <a:bodyPr>
            <a:spAutoFit/>
          </a:bodyPr>
          <a:lstStyle/>
          <a:p>
            <a:r>
              <a:rPr lang="fr-FR" b="1">
                <a:solidFill>
                  <a:srgbClr val="FF0000"/>
                </a:solidFill>
                <a:latin typeface="Calibri" pitchFamily="34" charset="0"/>
              </a:rPr>
              <a:t>Jet (high p</a:t>
            </a:r>
            <a:r>
              <a:rPr lang="fr-FR" b="1" baseline="-25000">
                <a:solidFill>
                  <a:srgbClr val="FF0000"/>
                </a:solidFill>
                <a:latin typeface="Calibri" pitchFamily="34" charset="0"/>
              </a:rPr>
              <a:t>t</a:t>
            </a:r>
            <a:r>
              <a:rPr lang="fr-FR" b="1">
                <a:solidFill>
                  <a:srgbClr val="FF0000"/>
                </a:solidFill>
                <a:latin typeface="Calibri" pitchFamily="34" charset="0"/>
              </a:rPr>
              <a:t> quark) production</a:t>
            </a:r>
          </a:p>
        </p:txBody>
      </p:sp>
      <p:cxnSp>
        <p:nvCxnSpPr>
          <p:cNvPr id="17" name="Connecteur droit avec flèche 16"/>
          <p:cNvCxnSpPr/>
          <p:nvPr/>
        </p:nvCxnSpPr>
        <p:spPr>
          <a:xfrm flipV="1">
            <a:off x="2124075" y="5373688"/>
            <a:ext cx="719138" cy="28733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6569" name="Rectangle 18"/>
          <p:cNvSpPr>
            <a:spLocks noChangeArrowheads="1"/>
          </p:cNvSpPr>
          <p:nvPr/>
        </p:nvSpPr>
        <p:spPr bwMode="auto">
          <a:xfrm>
            <a:off x="4286250" y="4500563"/>
            <a:ext cx="1581150" cy="369887"/>
          </a:xfrm>
          <a:prstGeom prst="rect">
            <a:avLst/>
          </a:prstGeom>
          <a:noFill/>
          <a:ln w="9525">
            <a:noFill/>
            <a:miter lim="800000"/>
            <a:headEnd/>
            <a:tailEnd/>
          </a:ln>
        </p:spPr>
        <p:txBody>
          <a:bodyPr>
            <a:spAutoFit/>
          </a:bodyPr>
          <a:lstStyle/>
          <a:p>
            <a:r>
              <a:rPr lang="fr-FR" b="1">
                <a:latin typeface="Calibri" pitchFamily="34" charset="0"/>
              </a:rPr>
              <a:t> </a:t>
            </a:r>
            <a:r>
              <a:rPr lang="fr-FR" b="1">
                <a:solidFill>
                  <a:srgbClr val="FF0000"/>
                </a:solidFill>
                <a:latin typeface="Calibri" pitchFamily="34" charset="0"/>
              </a:rPr>
              <a:t>photons</a:t>
            </a:r>
          </a:p>
        </p:txBody>
      </p:sp>
      <p:cxnSp>
        <p:nvCxnSpPr>
          <p:cNvPr id="20" name="Connecteur droit avec flèche 19"/>
          <p:cNvCxnSpPr/>
          <p:nvPr/>
        </p:nvCxnSpPr>
        <p:spPr>
          <a:xfrm rot="10800000">
            <a:off x="3571875" y="4643438"/>
            <a:ext cx="714375" cy="1111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Rectangle 22"/>
          <p:cNvSpPr>
            <a:spLocks noChangeArrowheads="1"/>
          </p:cNvSpPr>
          <p:nvPr/>
        </p:nvSpPr>
        <p:spPr bwMode="auto">
          <a:xfrm>
            <a:off x="5003800" y="3625850"/>
            <a:ext cx="2305050" cy="523875"/>
          </a:xfrm>
          <a:prstGeom prst="rect">
            <a:avLst/>
          </a:prstGeom>
          <a:noFill/>
          <a:ln w="19050">
            <a:solidFill>
              <a:srgbClr val="FF0000"/>
            </a:solidFill>
            <a:miter lim="800000"/>
            <a:headEnd/>
            <a:tailEnd/>
          </a:ln>
        </p:spPr>
        <p:txBody>
          <a:bodyPr>
            <a:spAutoFit/>
          </a:bodyPr>
          <a:lstStyle/>
          <a:p>
            <a:r>
              <a:rPr lang="fr-FR" sz="1400" b="1">
                <a:latin typeface="Calibri" pitchFamily="34" charset="0"/>
              </a:rPr>
              <a:t>Hadrons creation + desintegration + interaction</a:t>
            </a:r>
          </a:p>
        </p:txBody>
      </p:sp>
      <p:cxnSp>
        <p:nvCxnSpPr>
          <p:cNvPr id="24" name="Connecteur droit avec flèche 23"/>
          <p:cNvCxnSpPr/>
          <p:nvPr/>
        </p:nvCxnSpPr>
        <p:spPr>
          <a:xfrm rot="10800000">
            <a:off x="3860800" y="3835400"/>
            <a:ext cx="1143000" cy="1111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5" name="Groupe 24"/>
          <p:cNvGrpSpPr/>
          <p:nvPr/>
        </p:nvGrpSpPr>
        <p:grpSpPr>
          <a:xfrm rot="488919">
            <a:off x="2943019" y="2875871"/>
            <a:ext cx="360810" cy="1425580"/>
            <a:chOff x="4071934" y="2857496"/>
            <a:chExt cx="285752" cy="2071702"/>
          </a:xfrm>
          <a:solidFill>
            <a:srgbClr val="FFDD71"/>
          </a:solidFill>
        </p:grpSpPr>
        <p:sp>
          <p:nvSpPr>
            <p:cNvPr id="21" name="Triangle isocèle 20"/>
            <p:cNvSpPr/>
            <p:nvPr/>
          </p:nvSpPr>
          <p:spPr>
            <a:xfrm flipV="1">
              <a:off x="4071934" y="2928934"/>
              <a:ext cx="285752" cy="2000264"/>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2" name="Ellipse 21"/>
            <p:cNvSpPr/>
            <p:nvPr/>
          </p:nvSpPr>
          <p:spPr>
            <a:xfrm>
              <a:off x="4071934" y="2857496"/>
              <a:ext cx="285752" cy="142876"/>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grpSp>
      <p:grpSp>
        <p:nvGrpSpPr>
          <p:cNvPr id="43" name="Groupe 42"/>
          <p:cNvGrpSpPr>
            <a:grpSpLocks/>
          </p:cNvGrpSpPr>
          <p:nvPr/>
        </p:nvGrpSpPr>
        <p:grpSpPr bwMode="auto">
          <a:xfrm rot="-446215">
            <a:off x="1768475" y="2370138"/>
            <a:ext cx="492125" cy="2432050"/>
            <a:chOff x="1479935" y="5179276"/>
            <a:chExt cx="360618" cy="1437830"/>
          </a:xfrm>
        </p:grpSpPr>
        <p:sp>
          <p:nvSpPr>
            <p:cNvPr id="33" name="Organigramme : Stockage à accès direct 32"/>
            <p:cNvSpPr/>
            <p:nvPr/>
          </p:nvSpPr>
          <p:spPr>
            <a:xfrm rot="16200000">
              <a:off x="1347375" y="6187663"/>
              <a:ext cx="714222" cy="143084"/>
            </a:xfrm>
            <a:prstGeom prst="flowChartMagneticDrum">
              <a:avLst/>
            </a:prstGeom>
            <a:ln/>
          </p:spPr>
          <p:style>
            <a:lnRef idx="2">
              <a:schemeClr val="dk1"/>
            </a:lnRef>
            <a:fillRef idx="1">
              <a:schemeClr val="lt1"/>
            </a:fillRef>
            <a:effectRef idx="0">
              <a:schemeClr val="dk1"/>
            </a:effectRef>
            <a:fontRef idx="minor">
              <a:schemeClr val="dk1"/>
            </a:fontRef>
          </p:style>
          <p:txBody>
            <a:bodyPr anchor="ctr"/>
            <a:lstStyle/>
            <a:p>
              <a:pPr algn="ctr" fontAlgn="auto">
                <a:spcBef>
                  <a:spcPts val="0"/>
                </a:spcBef>
                <a:spcAft>
                  <a:spcPts val="0"/>
                </a:spcAft>
                <a:defRPr/>
              </a:pPr>
              <a:r>
                <a:rPr lang="fr-FR" sz="1200" dirty="0"/>
                <a:t>c-</a:t>
              </a:r>
              <a:r>
                <a:rPr lang="fr-FR" sz="1200" dirty="0" err="1"/>
                <a:t>cbar</a:t>
              </a:r>
              <a:endParaRPr lang="fr-FR" sz="1200" dirty="0"/>
            </a:p>
          </p:txBody>
        </p:sp>
        <p:cxnSp>
          <p:nvCxnSpPr>
            <p:cNvPr id="36" name="Connecteur droit avec flèche 35"/>
            <p:cNvCxnSpPr/>
            <p:nvPr/>
          </p:nvCxnSpPr>
          <p:spPr>
            <a:xfrm rot="5400000" flipH="1" flipV="1">
              <a:off x="1340470" y="5535688"/>
              <a:ext cx="856879" cy="14308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rot="16200000" flipV="1">
              <a:off x="1157792" y="5527871"/>
              <a:ext cx="857818" cy="21404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4" name="Rectangle 43"/>
          <p:cNvSpPr>
            <a:spLocks noChangeArrowheads="1"/>
          </p:cNvSpPr>
          <p:nvPr/>
        </p:nvSpPr>
        <p:spPr bwMode="auto">
          <a:xfrm>
            <a:off x="107950" y="4221163"/>
            <a:ext cx="1439863" cy="369887"/>
          </a:xfrm>
          <a:prstGeom prst="rect">
            <a:avLst/>
          </a:prstGeom>
          <a:noFill/>
          <a:ln w="9525">
            <a:noFill/>
            <a:miter lim="800000"/>
            <a:headEnd/>
            <a:tailEnd/>
          </a:ln>
        </p:spPr>
        <p:txBody>
          <a:bodyPr>
            <a:spAutoFit/>
          </a:bodyPr>
          <a:lstStyle/>
          <a:p>
            <a:r>
              <a:rPr lang="fr-FR" b="1">
                <a:solidFill>
                  <a:srgbClr val="FF0000"/>
                </a:solidFill>
                <a:latin typeface="Calibri" pitchFamily="34" charset="0"/>
              </a:rPr>
              <a:t>resonnances</a:t>
            </a:r>
          </a:p>
        </p:txBody>
      </p:sp>
      <p:cxnSp>
        <p:nvCxnSpPr>
          <p:cNvPr id="45" name="Connecteur droit avec flèche 44"/>
          <p:cNvCxnSpPr>
            <a:stCxn id="44" idx="3"/>
          </p:cNvCxnSpPr>
          <p:nvPr/>
        </p:nvCxnSpPr>
        <p:spPr>
          <a:xfrm>
            <a:off x="1547813" y="4405313"/>
            <a:ext cx="503237" cy="317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ZoneTexte 49"/>
          <p:cNvSpPr txBox="1">
            <a:spLocks noChangeArrowheads="1"/>
          </p:cNvSpPr>
          <p:nvPr/>
        </p:nvSpPr>
        <p:spPr bwMode="auto">
          <a:xfrm>
            <a:off x="1403350" y="2133600"/>
            <a:ext cx="371475" cy="338138"/>
          </a:xfrm>
          <a:prstGeom prst="rect">
            <a:avLst/>
          </a:prstGeom>
          <a:noFill/>
          <a:ln w="9525">
            <a:noFill/>
            <a:miter lim="800000"/>
            <a:headEnd/>
            <a:tailEnd/>
          </a:ln>
        </p:spPr>
        <p:txBody>
          <a:bodyPr>
            <a:spAutoFit/>
          </a:bodyPr>
          <a:lstStyle/>
          <a:p>
            <a:r>
              <a:rPr lang="fr-FR" sz="1600" b="1">
                <a:latin typeface="Symbol" pitchFamily="18" charset="2"/>
              </a:rPr>
              <a:t>m</a:t>
            </a:r>
            <a:r>
              <a:rPr lang="fr-FR" sz="1600" b="1" baseline="30000">
                <a:latin typeface="Calibri" pitchFamily="34" charset="0"/>
              </a:rPr>
              <a:t>+</a:t>
            </a:r>
          </a:p>
        </p:txBody>
      </p:sp>
      <p:sp>
        <p:nvSpPr>
          <p:cNvPr id="51" name="ZoneTexte 50"/>
          <p:cNvSpPr txBox="1">
            <a:spLocks noChangeArrowheads="1"/>
          </p:cNvSpPr>
          <p:nvPr/>
        </p:nvSpPr>
        <p:spPr bwMode="auto">
          <a:xfrm>
            <a:off x="1908175" y="2060575"/>
            <a:ext cx="344488" cy="338138"/>
          </a:xfrm>
          <a:prstGeom prst="rect">
            <a:avLst/>
          </a:prstGeom>
          <a:noFill/>
          <a:ln w="9525">
            <a:noFill/>
            <a:miter lim="800000"/>
            <a:headEnd/>
            <a:tailEnd/>
          </a:ln>
        </p:spPr>
        <p:txBody>
          <a:bodyPr wrap="none">
            <a:spAutoFit/>
          </a:bodyPr>
          <a:lstStyle/>
          <a:p>
            <a:r>
              <a:rPr lang="fr-FR" sz="1600" b="1">
                <a:latin typeface="Symbol" pitchFamily="18" charset="2"/>
              </a:rPr>
              <a:t>m</a:t>
            </a:r>
            <a:r>
              <a:rPr lang="fr-FR" sz="1600" b="1" baseline="30000">
                <a:latin typeface="Calibri" pitchFamily="34" charset="0"/>
              </a:rPr>
              <a:t>-</a:t>
            </a:r>
          </a:p>
        </p:txBody>
      </p:sp>
      <p:cxnSp>
        <p:nvCxnSpPr>
          <p:cNvPr id="52" name="Connecteur droit avec flèche 51"/>
          <p:cNvCxnSpPr/>
          <p:nvPr/>
        </p:nvCxnSpPr>
        <p:spPr>
          <a:xfrm rot="5400000" flipH="1" flipV="1">
            <a:off x="2361406" y="4696620"/>
            <a:ext cx="1158875" cy="19526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ZoneTexte 62"/>
          <p:cNvSpPr txBox="1"/>
          <p:nvPr/>
        </p:nvSpPr>
        <p:spPr>
          <a:xfrm>
            <a:off x="4500563" y="1571625"/>
            <a:ext cx="328612" cy="338138"/>
          </a:xfrm>
          <a:prstGeom prst="rect">
            <a:avLst/>
          </a:prstGeom>
          <a:noFill/>
        </p:spPr>
        <p:txBody>
          <a:bodyPr wrap="none">
            <a:spAutoFit/>
          </a:bodyPr>
          <a:lstStyle/>
          <a:p>
            <a:pPr fontAlgn="auto">
              <a:spcBef>
                <a:spcPts val="0"/>
              </a:spcBef>
              <a:spcAft>
                <a:spcPts val="0"/>
              </a:spcAft>
              <a:defRPr/>
            </a:pPr>
            <a:r>
              <a:rPr lang="fr-FR" sz="1600" b="1" dirty="0">
                <a:latin typeface="+mj-lt"/>
              </a:rPr>
              <a:t>e</a:t>
            </a:r>
            <a:r>
              <a:rPr lang="fr-FR" sz="1600" b="1" baseline="30000" dirty="0">
                <a:latin typeface="+mn-lt"/>
              </a:rPr>
              <a:t>-</a:t>
            </a:r>
            <a:endParaRPr lang="fr-FR" sz="1600" b="1" baseline="30000" dirty="0">
              <a:latin typeface="+mn-lt"/>
            </a:endParaRPr>
          </a:p>
        </p:txBody>
      </p:sp>
      <p:sp>
        <p:nvSpPr>
          <p:cNvPr id="64" name="ZoneTexte 63"/>
          <p:cNvSpPr txBox="1"/>
          <p:nvPr/>
        </p:nvSpPr>
        <p:spPr>
          <a:xfrm>
            <a:off x="3857625" y="1928813"/>
            <a:ext cx="296863" cy="338137"/>
          </a:xfrm>
          <a:prstGeom prst="rect">
            <a:avLst/>
          </a:prstGeom>
          <a:noFill/>
        </p:spPr>
        <p:txBody>
          <a:bodyPr wrap="none">
            <a:spAutoFit/>
          </a:bodyPr>
          <a:lstStyle/>
          <a:p>
            <a:pPr fontAlgn="auto">
              <a:spcBef>
                <a:spcPts val="0"/>
              </a:spcBef>
              <a:spcAft>
                <a:spcPts val="0"/>
              </a:spcAft>
              <a:defRPr/>
            </a:pPr>
            <a:r>
              <a:rPr lang="fr-FR" sz="1600" b="1" dirty="0">
                <a:latin typeface="+mj-lt"/>
              </a:rPr>
              <a:t>K</a:t>
            </a:r>
            <a:endParaRPr lang="fr-FR" sz="1600" b="1" baseline="30000" dirty="0">
              <a:latin typeface="+mn-lt"/>
            </a:endParaRPr>
          </a:p>
        </p:txBody>
      </p:sp>
      <p:sp>
        <p:nvSpPr>
          <p:cNvPr id="66582" name="ZoneTexte 64"/>
          <p:cNvSpPr txBox="1">
            <a:spLocks noChangeArrowheads="1"/>
          </p:cNvSpPr>
          <p:nvPr/>
        </p:nvSpPr>
        <p:spPr bwMode="auto">
          <a:xfrm>
            <a:off x="857250" y="1643063"/>
            <a:ext cx="363538" cy="338137"/>
          </a:xfrm>
          <a:prstGeom prst="rect">
            <a:avLst/>
          </a:prstGeom>
          <a:noFill/>
          <a:ln w="9525">
            <a:noFill/>
            <a:miter lim="800000"/>
            <a:headEnd/>
            <a:tailEnd/>
          </a:ln>
        </p:spPr>
        <p:txBody>
          <a:bodyPr wrap="none">
            <a:spAutoFit/>
          </a:bodyPr>
          <a:lstStyle/>
          <a:p>
            <a:r>
              <a:rPr lang="fr-FR" sz="1600" b="1">
                <a:latin typeface="Symbol" pitchFamily="18" charset="2"/>
              </a:rPr>
              <a:t>p</a:t>
            </a:r>
            <a:r>
              <a:rPr lang="fr-FR" sz="1600" b="1" baseline="30000">
                <a:latin typeface="Calibri" pitchFamily="34" charset="0"/>
              </a:rPr>
              <a:t>+</a:t>
            </a:r>
          </a:p>
        </p:txBody>
      </p:sp>
      <p:sp>
        <p:nvSpPr>
          <p:cNvPr id="66" name="ZoneTexte 65"/>
          <p:cNvSpPr txBox="1"/>
          <p:nvPr/>
        </p:nvSpPr>
        <p:spPr>
          <a:xfrm>
            <a:off x="3143250" y="2143125"/>
            <a:ext cx="295275" cy="338138"/>
          </a:xfrm>
          <a:prstGeom prst="rect">
            <a:avLst/>
          </a:prstGeom>
          <a:noFill/>
        </p:spPr>
        <p:txBody>
          <a:bodyPr wrap="none">
            <a:spAutoFit/>
          </a:bodyPr>
          <a:lstStyle/>
          <a:p>
            <a:pPr fontAlgn="auto">
              <a:spcBef>
                <a:spcPts val="0"/>
              </a:spcBef>
              <a:spcAft>
                <a:spcPts val="0"/>
              </a:spcAft>
              <a:defRPr/>
            </a:pPr>
            <a:r>
              <a:rPr lang="fr-FR" sz="1600" b="1" dirty="0">
                <a:latin typeface="+mj-lt"/>
              </a:rPr>
              <a:t>p</a:t>
            </a:r>
            <a:endParaRPr lang="fr-FR" sz="1600" b="1" baseline="30000" dirty="0">
              <a:latin typeface="+mn-lt"/>
            </a:endParaRPr>
          </a:p>
        </p:txBody>
      </p:sp>
      <p:sp>
        <p:nvSpPr>
          <p:cNvPr id="66584" name="ZoneTexte 66"/>
          <p:cNvSpPr txBox="1">
            <a:spLocks noChangeArrowheads="1"/>
          </p:cNvSpPr>
          <p:nvPr/>
        </p:nvSpPr>
        <p:spPr bwMode="auto">
          <a:xfrm>
            <a:off x="2286000" y="2082800"/>
            <a:ext cx="269875" cy="338138"/>
          </a:xfrm>
          <a:prstGeom prst="rect">
            <a:avLst/>
          </a:prstGeom>
          <a:noFill/>
          <a:ln w="9525">
            <a:noFill/>
            <a:miter lim="800000"/>
            <a:headEnd/>
            <a:tailEnd/>
          </a:ln>
        </p:spPr>
        <p:txBody>
          <a:bodyPr wrap="none">
            <a:spAutoFit/>
          </a:bodyPr>
          <a:lstStyle/>
          <a:p>
            <a:r>
              <a:rPr lang="fr-FR" sz="1600" b="1">
                <a:latin typeface="Symbol" pitchFamily="18" charset="2"/>
              </a:rPr>
              <a:t>g</a:t>
            </a:r>
            <a:endParaRPr lang="fr-FR" sz="1600" b="1" baseline="30000">
              <a:latin typeface="Symbol" pitchFamily="18" charset="2"/>
            </a:endParaRPr>
          </a:p>
        </p:txBody>
      </p:sp>
      <p:graphicFrame>
        <p:nvGraphicFramePr>
          <p:cNvPr id="68" name="Tableau 67"/>
          <p:cNvGraphicFramePr>
            <a:graphicFrameLocks noGrp="1"/>
          </p:cNvGraphicFramePr>
          <p:nvPr/>
        </p:nvGraphicFramePr>
        <p:xfrm>
          <a:off x="5148263" y="142875"/>
          <a:ext cx="3995737" cy="1566863"/>
        </p:xfrm>
        <a:graphic>
          <a:graphicData uri="http://schemas.openxmlformats.org/drawingml/2006/table">
            <a:tbl>
              <a:tblPr firstRow="1" bandRow="1">
                <a:tableStyleId>{5C22544A-7EE6-4342-B048-85BDC9FD1C3A}</a:tableStyleId>
              </a:tblPr>
              <a:tblGrid>
                <a:gridCol w="1089805"/>
                <a:gridCol w="908162"/>
                <a:gridCol w="998984"/>
                <a:gridCol w="998984"/>
              </a:tblGrid>
              <a:tr h="456551">
                <a:tc>
                  <a:txBody>
                    <a:bodyPr/>
                    <a:lstStyle/>
                    <a:p>
                      <a:r>
                        <a:rPr lang="fr-FR" sz="1400" dirty="0" smtClean="0"/>
                        <a:t>Central collisions</a:t>
                      </a:r>
                      <a:endParaRPr lang="fr-FR" sz="1400" dirty="0"/>
                    </a:p>
                  </a:txBody>
                  <a:tcPr/>
                </a:tc>
                <a:tc>
                  <a:txBody>
                    <a:bodyPr/>
                    <a:lstStyle/>
                    <a:p>
                      <a:r>
                        <a:rPr lang="fr-FR" dirty="0" smtClean="0"/>
                        <a:t>SPS</a:t>
                      </a:r>
                      <a:endParaRPr lang="fr-FR" dirty="0"/>
                    </a:p>
                  </a:txBody>
                  <a:tcPr/>
                </a:tc>
                <a:tc>
                  <a:txBody>
                    <a:bodyPr/>
                    <a:lstStyle/>
                    <a:p>
                      <a:r>
                        <a:rPr lang="fr-FR" dirty="0" smtClean="0"/>
                        <a:t>RHIC</a:t>
                      </a:r>
                      <a:endParaRPr lang="fr-FR" dirty="0"/>
                    </a:p>
                  </a:txBody>
                  <a:tcPr/>
                </a:tc>
                <a:tc>
                  <a:txBody>
                    <a:bodyPr/>
                    <a:lstStyle/>
                    <a:p>
                      <a:r>
                        <a:rPr lang="fr-FR" dirty="0" smtClean="0"/>
                        <a:t>LHC</a:t>
                      </a:r>
                      <a:endParaRPr lang="fr-FR" dirty="0"/>
                    </a:p>
                  </a:txBody>
                  <a:tcPr/>
                </a:tc>
              </a:tr>
              <a:tr h="408233">
                <a:tc>
                  <a:txBody>
                    <a:bodyPr/>
                    <a:lstStyle/>
                    <a:p>
                      <a:endParaRPr lang="fr-FR" dirty="0"/>
                    </a:p>
                  </a:txBody>
                  <a:tcPr/>
                </a:tc>
                <a:tc>
                  <a:txBody>
                    <a:bodyPr/>
                    <a:lstStyle/>
                    <a:p>
                      <a:pPr algn="ctr"/>
                      <a:r>
                        <a:rPr lang="fr-FR" dirty="0" smtClean="0"/>
                        <a:t>17</a:t>
                      </a:r>
                      <a:endParaRPr lang="fr-FR" dirty="0"/>
                    </a:p>
                  </a:txBody>
                  <a:tcPr/>
                </a:tc>
                <a:tc>
                  <a:txBody>
                    <a:bodyPr/>
                    <a:lstStyle/>
                    <a:p>
                      <a:pPr algn="ctr"/>
                      <a:r>
                        <a:rPr lang="fr-FR" dirty="0" smtClean="0"/>
                        <a:t>200</a:t>
                      </a:r>
                      <a:endParaRPr lang="fr-FR" dirty="0"/>
                    </a:p>
                  </a:txBody>
                  <a:tcPr/>
                </a:tc>
                <a:tc>
                  <a:txBody>
                    <a:bodyPr/>
                    <a:lstStyle/>
                    <a:p>
                      <a:pPr algn="ctr"/>
                      <a:r>
                        <a:rPr lang="fr-FR" dirty="0" smtClean="0"/>
                        <a:t>5500</a:t>
                      </a:r>
                      <a:endParaRPr lang="fr-FR" dirty="0"/>
                    </a:p>
                  </a:txBody>
                  <a:tcPr/>
                </a:tc>
              </a:tr>
              <a:tr h="563975">
                <a:tc>
                  <a:txBody>
                    <a:bodyPr/>
                    <a:lstStyle/>
                    <a:p>
                      <a:endParaRPr lang="fr-FR" dirty="0"/>
                    </a:p>
                  </a:txBody>
                  <a:tcPr/>
                </a:tc>
                <a:tc>
                  <a:txBody>
                    <a:bodyPr/>
                    <a:lstStyle/>
                    <a:p>
                      <a:pPr algn="ctr"/>
                      <a:r>
                        <a:rPr lang="fr-FR" dirty="0" smtClean="0"/>
                        <a:t>500</a:t>
                      </a:r>
                      <a:endParaRPr lang="fr-FR" dirty="0"/>
                    </a:p>
                  </a:txBody>
                  <a:tcPr/>
                </a:tc>
                <a:tc>
                  <a:txBody>
                    <a:bodyPr/>
                    <a:lstStyle/>
                    <a:p>
                      <a:pPr algn="ctr"/>
                      <a:r>
                        <a:rPr lang="fr-FR" dirty="0" smtClean="0"/>
                        <a:t>850</a:t>
                      </a:r>
                      <a:endParaRPr lang="fr-FR" dirty="0"/>
                    </a:p>
                  </a:txBody>
                  <a:tcPr/>
                </a:tc>
                <a:tc>
                  <a:txBody>
                    <a:bodyPr/>
                    <a:lstStyle/>
                    <a:p>
                      <a:pPr algn="ctr"/>
                      <a:r>
                        <a:rPr lang="fr-FR" dirty="0" smtClean="0"/>
                        <a:t>2000-4000</a:t>
                      </a:r>
                      <a:endParaRPr lang="fr-FR" dirty="0"/>
                    </a:p>
                  </a:txBody>
                  <a:tcPr/>
                </a:tc>
              </a:tr>
            </a:tbl>
          </a:graphicData>
        </a:graphic>
      </p:graphicFrame>
      <p:graphicFrame>
        <p:nvGraphicFramePr>
          <p:cNvPr id="66562" name="Object 2"/>
          <p:cNvGraphicFramePr>
            <a:graphicFrameLocks noChangeAspect="1"/>
          </p:cNvGraphicFramePr>
          <p:nvPr/>
        </p:nvGraphicFramePr>
        <p:xfrm>
          <a:off x="5292725" y="714375"/>
          <a:ext cx="893763" cy="360363"/>
        </p:xfrm>
        <a:graphic>
          <a:graphicData uri="http://schemas.openxmlformats.org/presentationml/2006/ole">
            <p:oleObj spid="_x0000_s66562" name="Équation" r:id="rId5" imgW="723600" imgH="291960" progId="Equation.3">
              <p:embed/>
            </p:oleObj>
          </a:graphicData>
        </a:graphic>
      </p:graphicFrame>
      <p:graphicFrame>
        <p:nvGraphicFramePr>
          <p:cNvPr id="66563" name="Object 3"/>
          <p:cNvGraphicFramePr>
            <a:graphicFrameLocks noChangeAspect="1"/>
          </p:cNvGraphicFramePr>
          <p:nvPr/>
        </p:nvGraphicFramePr>
        <p:xfrm>
          <a:off x="5292725" y="1214438"/>
          <a:ext cx="846138" cy="533400"/>
        </p:xfrm>
        <a:graphic>
          <a:graphicData uri="http://schemas.openxmlformats.org/presentationml/2006/ole">
            <p:oleObj spid="_x0000_s66563" name="Équation" r:id="rId6" imgW="685800" imgH="431640" progId="Equation.3">
              <p:embed/>
            </p:oleObj>
          </a:graphicData>
        </a:graphic>
      </p:graphicFrame>
      <p:sp>
        <p:nvSpPr>
          <p:cNvPr id="70" name="Flèche droite 69"/>
          <p:cNvSpPr/>
          <p:nvPr/>
        </p:nvSpPr>
        <p:spPr>
          <a:xfrm rot="1098537">
            <a:off x="5143500" y="2395538"/>
            <a:ext cx="2181225" cy="325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71" name="Connecteur droit avec flèche 70"/>
          <p:cNvCxnSpPr/>
          <p:nvPr/>
        </p:nvCxnSpPr>
        <p:spPr>
          <a:xfrm rot="16200000" flipV="1">
            <a:off x="1939925" y="3060701"/>
            <a:ext cx="1406525" cy="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72" name="Connecteur droit avec flèche 71"/>
          <p:cNvCxnSpPr/>
          <p:nvPr/>
        </p:nvCxnSpPr>
        <p:spPr>
          <a:xfrm rot="16200000" flipV="1">
            <a:off x="2160588" y="4268788"/>
            <a:ext cx="1000125" cy="34925"/>
          </a:xfrm>
          <a:prstGeom prst="straightConnector1">
            <a:avLst/>
          </a:prstGeom>
          <a:ln w="1905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73" name="Connecteur droit avec flèche 72"/>
          <p:cNvCxnSpPr/>
          <p:nvPr/>
        </p:nvCxnSpPr>
        <p:spPr>
          <a:xfrm rot="5400000" flipH="1" flipV="1">
            <a:off x="2000251" y="3000375"/>
            <a:ext cx="1428750" cy="142875"/>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74" name="ZoneTexte 73"/>
          <p:cNvSpPr txBox="1">
            <a:spLocks noChangeArrowheads="1"/>
          </p:cNvSpPr>
          <p:nvPr/>
        </p:nvSpPr>
        <p:spPr bwMode="auto">
          <a:xfrm>
            <a:off x="2428875" y="3857625"/>
            <a:ext cx="214313" cy="307975"/>
          </a:xfrm>
          <a:prstGeom prst="rect">
            <a:avLst/>
          </a:prstGeom>
          <a:noFill/>
          <a:ln w="9525">
            <a:noFill/>
            <a:miter lim="800000"/>
            <a:headEnd/>
            <a:tailEnd/>
          </a:ln>
        </p:spPr>
        <p:txBody>
          <a:bodyPr>
            <a:spAutoFit/>
          </a:bodyPr>
          <a:lstStyle/>
          <a:p>
            <a:r>
              <a:rPr lang="fr-FR" sz="1400" b="1">
                <a:latin typeface="Calibri" pitchFamily="34" charset="0"/>
              </a:rPr>
              <a:t>D</a:t>
            </a:r>
          </a:p>
        </p:txBody>
      </p:sp>
      <p:sp>
        <p:nvSpPr>
          <p:cNvPr id="75" name="ZoneTexte 74"/>
          <p:cNvSpPr txBox="1">
            <a:spLocks noChangeArrowheads="1"/>
          </p:cNvSpPr>
          <p:nvPr/>
        </p:nvSpPr>
        <p:spPr bwMode="auto">
          <a:xfrm>
            <a:off x="2500313" y="2120900"/>
            <a:ext cx="285750" cy="307975"/>
          </a:xfrm>
          <a:prstGeom prst="rect">
            <a:avLst/>
          </a:prstGeom>
          <a:noFill/>
          <a:ln w="9525">
            <a:noFill/>
            <a:miter lim="800000"/>
            <a:headEnd/>
            <a:tailEnd/>
          </a:ln>
        </p:spPr>
        <p:txBody>
          <a:bodyPr>
            <a:spAutoFit/>
          </a:bodyPr>
          <a:lstStyle/>
          <a:p>
            <a:r>
              <a:rPr lang="fr-FR" sz="1400" b="1">
                <a:latin typeface="Calibri" pitchFamily="34" charset="0"/>
              </a:rPr>
              <a:t>K</a:t>
            </a:r>
          </a:p>
        </p:txBody>
      </p:sp>
      <p:sp>
        <p:nvSpPr>
          <p:cNvPr id="76" name="ZoneTexte 75"/>
          <p:cNvSpPr txBox="1">
            <a:spLocks noChangeArrowheads="1"/>
          </p:cNvSpPr>
          <p:nvPr/>
        </p:nvSpPr>
        <p:spPr bwMode="auto">
          <a:xfrm>
            <a:off x="2643188" y="2071688"/>
            <a:ext cx="214312" cy="307975"/>
          </a:xfrm>
          <a:prstGeom prst="rect">
            <a:avLst/>
          </a:prstGeom>
          <a:noFill/>
          <a:ln w="9525">
            <a:noFill/>
            <a:miter lim="800000"/>
            <a:headEnd/>
            <a:tailEnd/>
          </a:ln>
        </p:spPr>
        <p:txBody>
          <a:bodyPr>
            <a:spAutoFit/>
          </a:bodyPr>
          <a:lstStyle/>
          <a:p>
            <a:r>
              <a:rPr lang="fr-FR" sz="1400" b="1">
                <a:latin typeface="Symbol" pitchFamily="18" charset="2"/>
              </a:rPr>
              <a:t>p</a:t>
            </a:r>
          </a:p>
        </p:txBody>
      </p:sp>
      <p:sp>
        <p:nvSpPr>
          <p:cNvPr id="82" name="ZoneTexte 81"/>
          <p:cNvSpPr txBox="1">
            <a:spLocks noChangeArrowheads="1"/>
          </p:cNvSpPr>
          <p:nvPr/>
        </p:nvSpPr>
        <p:spPr bwMode="auto">
          <a:xfrm>
            <a:off x="2571750" y="4714875"/>
            <a:ext cx="214313" cy="307975"/>
          </a:xfrm>
          <a:prstGeom prst="rect">
            <a:avLst/>
          </a:prstGeom>
          <a:noFill/>
          <a:ln w="9525">
            <a:noFill/>
            <a:miter lim="800000"/>
            <a:headEnd/>
            <a:tailEnd/>
          </a:ln>
        </p:spPr>
        <p:txBody>
          <a:bodyPr>
            <a:spAutoFit/>
          </a:bodyPr>
          <a:lstStyle/>
          <a:p>
            <a:r>
              <a:rPr lang="fr-FR" sz="1400" b="1">
                <a:latin typeface="Calibri" pitchFamily="34" charset="0"/>
              </a:rPr>
              <a:t>c</a:t>
            </a:r>
          </a:p>
        </p:txBody>
      </p:sp>
      <p:sp>
        <p:nvSpPr>
          <p:cNvPr id="48" name="ZoneTexte 47"/>
          <p:cNvSpPr txBox="1">
            <a:spLocks noChangeArrowheads="1"/>
          </p:cNvSpPr>
          <p:nvPr/>
        </p:nvSpPr>
        <p:spPr bwMode="auto">
          <a:xfrm>
            <a:off x="7235825" y="2205038"/>
            <a:ext cx="1512888" cy="1108075"/>
          </a:xfrm>
          <a:prstGeom prst="rect">
            <a:avLst/>
          </a:prstGeom>
          <a:noFill/>
          <a:ln w="9525">
            <a:noFill/>
            <a:miter lim="800000"/>
            <a:headEnd/>
            <a:tailEnd/>
          </a:ln>
        </p:spPr>
        <p:txBody>
          <a:bodyPr>
            <a:spAutoFit/>
          </a:bodyPr>
          <a:lstStyle/>
          <a:p>
            <a:endParaRPr lang="fr-FR">
              <a:latin typeface="Calibri" pitchFamily="34" charset="0"/>
            </a:endParaRPr>
          </a:p>
          <a:p>
            <a:pPr algn="ctr"/>
            <a:r>
              <a:rPr lang="fr-FR" sz="2400">
                <a:solidFill>
                  <a:srgbClr val="0070C0"/>
                </a:solidFill>
                <a:latin typeface="Calibri" pitchFamily="34" charset="0"/>
              </a:rPr>
              <a:t>Detected particles</a:t>
            </a:r>
          </a:p>
        </p:txBody>
      </p:sp>
      <p:cxnSp>
        <p:nvCxnSpPr>
          <p:cNvPr id="58" name="Connecteur droit avec flèche 57"/>
          <p:cNvCxnSpPr>
            <a:stCxn id="61" idx="3"/>
          </p:cNvCxnSpPr>
          <p:nvPr/>
        </p:nvCxnSpPr>
        <p:spPr>
          <a:xfrm flipV="1">
            <a:off x="1619250" y="4652963"/>
            <a:ext cx="1008063" cy="11271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1" name="Rectangle 60"/>
          <p:cNvSpPr>
            <a:spLocks noChangeArrowheads="1"/>
          </p:cNvSpPr>
          <p:nvPr/>
        </p:nvSpPr>
        <p:spPr bwMode="auto">
          <a:xfrm>
            <a:off x="0" y="4581525"/>
            <a:ext cx="1619250" cy="368300"/>
          </a:xfrm>
          <a:prstGeom prst="rect">
            <a:avLst/>
          </a:prstGeom>
          <a:noFill/>
          <a:ln w="9525">
            <a:noFill/>
            <a:miter lim="800000"/>
            <a:headEnd/>
            <a:tailEnd/>
          </a:ln>
        </p:spPr>
        <p:txBody>
          <a:bodyPr>
            <a:spAutoFit/>
          </a:bodyPr>
          <a:lstStyle/>
          <a:p>
            <a:r>
              <a:rPr lang="fr-FR" b="1">
                <a:solidFill>
                  <a:srgbClr val="FF0000"/>
                </a:solidFill>
                <a:latin typeface="Calibri" pitchFamily="34" charset="0"/>
              </a:rPr>
              <a:t>Open flavours</a:t>
            </a:r>
          </a:p>
        </p:txBody>
      </p:sp>
      <p:cxnSp>
        <p:nvCxnSpPr>
          <p:cNvPr id="62" name="Connecteur droit avec flèche 61"/>
          <p:cNvCxnSpPr>
            <a:stCxn id="66569" idx="1"/>
          </p:cNvCxnSpPr>
          <p:nvPr/>
        </p:nvCxnSpPr>
        <p:spPr>
          <a:xfrm rot="10800000">
            <a:off x="3779838" y="3860800"/>
            <a:ext cx="506412" cy="82391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1" name="Flèche droite 80"/>
          <p:cNvSpPr/>
          <p:nvPr/>
        </p:nvSpPr>
        <p:spPr>
          <a:xfrm rot="5400000">
            <a:off x="7253288" y="3844925"/>
            <a:ext cx="1295400" cy="3206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83" name="ZoneTexte 82"/>
          <p:cNvSpPr txBox="1">
            <a:spLocks noChangeArrowheads="1"/>
          </p:cNvSpPr>
          <p:nvPr/>
        </p:nvSpPr>
        <p:spPr bwMode="auto">
          <a:xfrm>
            <a:off x="6443663" y="4724400"/>
            <a:ext cx="2700337" cy="1570038"/>
          </a:xfrm>
          <a:prstGeom prst="rect">
            <a:avLst/>
          </a:prstGeom>
          <a:noFill/>
          <a:ln w="9525">
            <a:noFill/>
            <a:miter lim="800000"/>
            <a:headEnd/>
            <a:tailEnd/>
          </a:ln>
        </p:spPr>
        <p:txBody>
          <a:bodyPr>
            <a:spAutoFit/>
          </a:bodyPr>
          <a:lstStyle/>
          <a:p>
            <a:pPr algn="ctr"/>
            <a:r>
              <a:rPr lang="fr-FR" sz="2400" b="1">
                <a:solidFill>
                  <a:srgbClr val="FF0000"/>
                </a:solidFill>
                <a:latin typeface="Calibri" pitchFamily="34" charset="0"/>
              </a:rPr>
              <a:t>Deduce the nuclear properties and test the QCD predictions</a:t>
            </a:r>
            <a:endParaRPr lang="fr-FR" sz="2400">
              <a:solidFill>
                <a:srgbClr val="0070C0"/>
              </a:solidFill>
              <a:latin typeface="Calibri" pitchFamily="34" charset="0"/>
            </a:endParaRPr>
          </a:p>
        </p:txBody>
      </p:sp>
      <p:cxnSp>
        <p:nvCxnSpPr>
          <p:cNvPr id="53" name="Connecteur droit avec flèche 52"/>
          <p:cNvCxnSpPr>
            <a:stCxn id="66569" idx="1"/>
          </p:cNvCxnSpPr>
          <p:nvPr/>
        </p:nvCxnSpPr>
        <p:spPr>
          <a:xfrm rot="10800000" flipV="1">
            <a:off x="2987675" y="4684713"/>
            <a:ext cx="1298575" cy="6159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Forme libre 77"/>
          <p:cNvSpPr/>
          <p:nvPr/>
        </p:nvSpPr>
        <p:spPr>
          <a:xfrm rot="7745441">
            <a:off x="3364707" y="3210719"/>
            <a:ext cx="487362" cy="647700"/>
          </a:xfrm>
          <a:custGeom>
            <a:avLst/>
            <a:gdLst>
              <a:gd name="connsiteX0" fmla="*/ 360556 w 360556"/>
              <a:gd name="connsiteY0" fmla="*/ 53898 h 299224"/>
              <a:gd name="connsiteX1" fmla="*/ 260195 w 360556"/>
              <a:gd name="connsiteY1" fmla="*/ 9293 h 299224"/>
              <a:gd name="connsiteX2" fmla="*/ 271346 w 360556"/>
              <a:gd name="connsiteY2" fmla="*/ 109654 h 299224"/>
              <a:gd name="connsiteX3" fmla="*/ 170985 w 360556"/>
              <a:gd name="connsiteY3" fmla="*/ 76200 h 299224"/>
              <a:gd name="connsiteX4" fmla="*/ 182136 w 360556"/>
              <a:gd name="connsiteY4" fmla="*/ 176561 h 299224"/>
              <a:gd name="connsiteX5" fmla="*/ 92927 w 360556"/>
              <a:gd name="connsiteY5" fmla="*/ 143107 h 299224"/>
              <a:gd name="connsiteX6" fmla="*/ 92927 w 360556"/>
              <a:gd name="connsiteY6" fmla="*/ 243468 h 299224"/>
              <a:gd name="connsiteX7" fmla="*/ 14868 w 360556"/>
              <a:gd name="connsiteY7" fmla="*/ 210015 h 299224"/>
              <a:gd name="connsiteX8" fmla="*/ 3717 w 360556"/>
              <a:gd name="connsiteY8" fmla="*/ 299224 h 299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556" h="299224">
                <a:moveTo>
                  <a:pt x="360556" y="53898"/>
                </a:moveTo>
                <a:cubicBezTo>
                  <a:pt x="317809" y="26949"/>
                  <a:pt x="275063" y="0"/>
                  <a:pt x="260195" y="9293"/>
                </a:cubicBezTo>
                <a:cubicBezTo>
                  <a:pt x="245327" y="18586"/>
                  <a:pt x="286214" y="98503"/>
                  <a:pt x="271346" y="109654"/>
                </a:cubicBezTo>
                <a:cubicBezTo>
                  <a:pt x="256478" y="120805"/>
                  <a:pt x="185853" y="65049"/>
                  <a:pt x="170985" y="76200"/>
                </a:cubicBezTo>
                <a:cubicBezTo>
                  <a:pt x="156117" y="87351"/>
                  <a:pt x="195146" y="165410"/>
                  <a:pt x="182136" y="176561"/>
                </a:cubicBezTo>
                <a:cubicBezTo>
                  <a:pt x="169126" y="187712"/>
                  <a:pt x="107795" y="131956"/>
                  <a:pt x="92927" y="143107"/>
                </a:cubicBezTo>
                <a:cubicBezTo>
                  <a:pt x="78059" y="154258"/>
                  <a:pt x="105937" y="232317"/>
                  <a:pt x="92927" y="243468"/>
                </a:cubicBezTo>
                <a:cubicBezTo>
                  <a:pt x="79917" y="254619"/>
                  <a:pt x="29736" y="200722"/>
                  <a:pt x="14868" y="210015"/>
                </a:cubicBezTo>
                <a:cubicBezTo>
                  <a:pt x="0" y="219308"/>
                  <a:pt x="1858" y="259266"/>
                  <a:pt x="3717" y="299224"/>
                </a:cubicBezTo>
              </a:path>
            </a:pathLst>
          </a:cu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80" name="Forme libre 79"/>
          <p:cNvSpPr/>
          <p:nvPr/>
        </p:nvSpPr>
        <p:spPr>
          <a:xfrm rot="8180995">
            <a:off x="2640013" y="4732338"/>
            <a:ext cx="487362" cy="647700"/>
          </a:xfrm>
          <a:custGeom>
            <a:avLst/>
            <a:gdLst>
              <a:gd name="connsiteX0" fmla="*/ 360556 w 360556"/>
              <a:gd name="connsiteY0" fmla="*/ 53898 h 299224"/>
              <a:gd name="connsiteX1" fmla="*/ 260195 w 360556"/>
              <a:gd name="connsiteY1" fmla="*/ 9293 h 299224"/>
              <a:gd name="connsiteX2" fmla="*/ 271346 w 360556"/>
              <a:gd name="connsiteY2" fmla="*/ 109654 h 299224"/>
              <a:gd name="connsiteX3" fmla="*/ 170985 w 360556"/>
              <a:gd name="connsiteY3" fmla="*/ 76200 h 299224"/>
              <a:gd name="connsiteX4" fmla="*/ 182136 w 360556"/>
              <a:gd name="connsiteY4" fmla="*/ 176561 h 299224"/>
              <a:gd name="connsiteX5" fmla="*/ 92927 w 360556"/>
              <a:gd name="connsiteY5" fmla="*/ 143107 h 299224"/>
              <a:gd name="connsiteX6" fmla="*/ 92927 w 360556"/>
              <a:gd name="connsiteY6" fmla="*/ 243468 h 299224"/>
              <a:gd name="connsiteX7" fmla="*/ 14868 w 360556"/>
              <a:gd name="connsiteY7" fmla="*/ 210015 h 299224"/>
              <a:gd name="connsiteX8" fmla="*/ 3717 w 360556"/>
              <a:gd name="connsiteY8" fmla="*/ 299224 h 299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556" h="299224">
                <a:moveTo>
                  <a:pt x="360556" y="53898"/>
                </a:moveTo>
                <a:cubicBezTo>
                  <a:pt x="317809" y="26949"/>
                  <a:pt x="275063" y="0"/>
                  <a:pt x="260195" y="9293"/>
                </a:cubicBezTo>
                <a:cubicBezTo>
                  <a:pt x="245327" y="18586"/>
                  <a:pt x="286214" y="98503"/>
                  <a:pt x="271346" y="109654"/>
                </a:cubicBezTo>
                <a:cubicBezTo>
                  <a:pt x="256478" y="120805"/>
                  <a:pt x="185853" y="65049"/>
                  <a:pt x="170985" y="76200"/>
                </a:cubicBezTo>
                <a:cubicBezTo>
                  <a:pt x="156117" y="87351"/>
                  <a:pt x="195146" y="165410"/>
                  <a:pt x="182136" y="176561"/>
                </a:cubicBezTo>
                <a:cubicBezTo>
                  <a:pt x="169126" y="187712"/>
                  <a:pt x="107795" y="131956"/>
                  <a:pt x="92927" y="143107"/>
                </a:cubicBezTo>
                <a:cubicBezTo>
                  <a:pt x="78059" y="154258"/>
                  <a:pt x="105937" y="232317"/>
                  <a:pt x="92927" y="243468"/>
                </a:cubicBezTo>
                <a:cubicBezTo>
                  <a:pt x="79917" y="254619"/>
                  <a:pt x="29736" y="200722"/>
                  <a:pt x="14868" y="210015"/>
                </a:cubicBezTo>
                <a:cubicBezTo>
                  <a:pt x="0" y="219308"/>
                  <a:pt x="1858" y="259266"/>
                  <a:pt x="3717" y="299224"/>
                </a:cubicBezTo>
              </a:path>
            </a:pathLst>
          </a:cu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49" name="Rectangle 48"/>
          <p:cNvSpPr/>
          <p:nvPr/>
        </p:nvSpPr>
        <p:spPr>
          <a:xfrm>
            <a:off x="0" y="0"/>
            <a:ext cx="45180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a:t>
            </a:r>
            <a:endParaRPr lang="fr-FR"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blinds(horizontal)">
                                      <p:cBhvr>
                                        <p:cTn id="7" dur="500"/>
                                        <p:tgtEl>
                                          <p:spTgt spid="52"/>
                                        </p:tgtEl>
                                      </p:cBhvr>
                                    </p:animEffect>
                                  </p:childTnLst>
                                </p:cTn>
                              </p:par>
                              <p:par>
                                <p:cTn id="8" presetID="3" presetClass="entr" presetSubtype="1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blinds(horizontal)">
                                      <p:cBhvr>
                                        <p:cTn id="10" dur="500"/>
                                        <p:tgtEl>
                                          <p:spTgt spid="25"/>
                                        </p:tgtEl>
                                      </p:cBhvr>
                                    </p:animEffect>
                                  </p:childTnLst>
                                </p:cTn>
                              </p:par>
                              <p:par>
                                <p:cTn id="11" presetID="3" presetClass="entr" presetSubtype="1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blinds(horizontal)">
                                      <p:cBhvr>
                                        <p:cTn id="13" dur="500"/>
                                        <p:tgtEl>
                                          <p:spTgt spid="17"/>
                                        </p:tgtEl>
                                      </p:cBhvr>
                                    </p:animEffect>
                                  </p:childTnLst>
                                </p:cTn>
                              </p:par>
                              <p:par>
                                <p:cTn id="14" presetID="3" presetClass="entr" presetSubtype="10"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linds(horizontal)">
                                      <p:cBhvr>
                                        <p:cTn id="16" dur="5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blinds(horizontal)">
                                      <p:cBhvr>
                                        <p:cTn id="21" dur="500"/>
                                        <p:tgtEl>
                                          <p:spTgt spid="44"/>
                                        </p:tgtEl>
                                      </p:cBhvr>
                                    </p:animEffect>
                                  </p:childTnLst>
                                </p:cTn>
                              </p:par>
                              <p:par>
                                <p:cTn id="22" presetID="3" presetClass="entr" presetSubtype="10" fill="hold" nodeType="with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blinds(horizontal)">
                                      <p:cBhvr>
                                        <p:cTn id="24" dur="500"/>
                                        <p:tgtEl>
                                          <p:spTgt spid="45"/>
                                        </p:tgtEl>
                                      </p:cBhvr>
                                    </p:animEffect>
                                  </p:childTnLst>
                                </p:cTn>
                              </p:par>
                              <p:par>
                                <p:cTn id="25" presetID="3" presetClass="entr" presetSubtype="10" fill="hold"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blinds(horizontal)">
                                      <p:cBhvr>
                                        <p:cTn id="27" dur="500"/>
                                        <p:tgtEl>
                                          <p:spTgt spid="43"/>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blinds(horizontal)">
                                      <p:cBhvr>
                                        <p:cTn id="30" dur="500"/>
                                        <p:tgtEl>
                                          <p:spTgt spid="50"/>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blinds(horizontal)">
                                      <p:cBhvr>
                                        <p:cTn id="33" dur="500"/>
                                        <p:tgtEl>
                                          <p:spTgt spid="51"/>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blinds(horizontal)">
                                      <p:cBhvr>
                                        <p:cTn id="38" dur="500"/>
                                        <p:tgtEl>
                                          <p:spTgt spid="74"/>
                                        </p:tgtEl>
                                      </p:cBhvr>
                                    </p:animEffect>
                                  </p:childTnLst>
                                </p:cTn>
                              </p:par>
                              <p:par>
                                <p:cTn id="39" presetID="3" presetClass="entr" presetSubtype="10" fill="hold" nodeType="with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blinds(horizontal)">
                                      <p:cBhvr>
                                        <p:cTn id="41" dur="500"/>
                                        <p:tgtEl>
                                          <p:spTgt spid="72"/>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blinds(horizontal)">
                                      <p:cBhvr>
                                        <p:cTn id="44" dur="500"/>
                                        <p:tgtEl>
                                          <p:spTgt spid="82"/>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Effect transition="in" filter="blinds(horizontal)">
                                      <p:cBhvr>
                                        <p:cTn id="47" dur="500"/>
                                        <p:tgtEl>
                                          <p:spTgt spid="76"/>
                                        </p:tgtEl>
                                      </p:cBhvr>
                                    </p:animEffect>
                                  </p:childTnLst>
                                </p:cTn>
                              </p:par>
                              <p:par>
                                <p:cTn id="48" presetID="3" presetClass="entr" presetSubtype="10" fill="hold" grpId="0" nodeType="withEffect">
                                  <p:stCondLst>
                                    <p:cond delay="0"/>
                                  </p:stCondLst>
                                  <p:childTnLst>
                                    <p:set>
                                      <p:cBhvr>
                                        <p:cTn id="49" dur="1" fill="hold">
                                          <p:stCondLst>
                                            <p:cond delay="0"/>
                                          </p:stCondLst>
                                        </p:cTn>
                                        <p:tgtEl>
                                          <p:spTgt spid="75"/>
                                        </p:tgtEl>
                                        <p:attrNameLst>
                                          <p:attrName>style.visibility</p:attrName>
                                        </p:attrNameLst>
                                      </p:cBhvr>
                                      <p:to>
                                        <p:strVal val="visible"/>
                                      </p:to>
                                    </p:set>
                                    <p:animEffect transition="in" filter="blinds(horizontal)">
                                      <p:cBhvr>
                                        <p:cTn id="50" dur="500"/>
                                        <p:tgtEl>
                                          <p:spTgt spid="75"/>
                                        </p:tgtEl>
                                      </p:cBhvr>
                                    </p:animEffect>
                                  </p:childTnLst>
                                </p:cTn>
                              </p:par>
                              <p:par>
                                <p:cTn id="51" presetID="3" presetClass="entr" presetSubtype="10" fill="hold" nodeType="withEffect">
                                  <p:stCondLst>
                                    <p:cond delay="0"/>
                                  </p:stCondLst>
                                  <p:childTnLst>
                                    <p:set>
                                      <p:cBhvr>
                                        <p:cTn id="52" dur="1" fill="hold">
                                          <p:stCondLst>
                                            <p:cond delay="0"/>
                                          </p:stCondLst>
                                        </p:cTn>
                                        <p:tgtEl>
                                          <p:spTgt spid="73"/>
                                        </p:tgtEl>
                                        <p:attrNameLst>
                                          <p:attrName>style.visibility</p:attrName>
                                        </p:attrNameLst>
                                      </p:cBhvr>
                                      <p:to>
                                        <p:strVal val="visible"/>
                                      </p:to>
                                    </p:set>
                                    <p:animEffect transition="in" filter="blinds(horizontal)">
                                      <p:cBhvr>
                                        <p:cTn id="53" dur="500"/>
                                        <p:tgtEl>
                                          <p:spTgt spid="73"/>
                                        </p:tgtEl>
                                      </p:cBhvr>
                                    </p:animEffect>
                                  </p:childTnLst>
                                </p:cTn>
                              </p:par>
                              <p:par>
                                <p:cTn id="54" presetID="3" presetClass="entr" presetSubtype="10" fill="hold" nodeType="withEffect">
                                  <p:stCondLst>
                                    <p:cond delay="0"/>
                                  </p:stCondLst>
                                  <p:childTnLst>
                                    <p:set>
                                      <p:cBhvr>
                                        <p:cTn id="55" dur="1" fill="hold">
                                          <p:stCondLst>
                                            <p:cond delay="0"/>
                                          </p:stCondLst>
                                        </p:cTn>
                                        <p:tgtEl>
                                          <p:spTgt spid="71"/>
                                        </p:tgtEl>
                                        <p:attrNameLst>
                                          <p:attrName>style.visibility</p:attrName>
                                        </p:attrNameLst>
                                      </p:cBhvr>
                                      <p:to>
                                        <p:strVal val="visible"/>
                                      </p:to>
                                    </p:set>
                                    <p:animEffect transition="in" filter="blinds(horizontal)">
                                      <p:cBhvr>
                                        <p:cTn id="56" dur="500"/>
                                        <p:tgtEl>
                                          <p:spTgt spid="71"/>
                                        </p:tgtEl>
                                      </p:cBhvr>
                                    </p:animEffect>
                                  </p:childTnLst>
                                </p:cTn>
                              </p:par>
                              <p:par>
                                <p:cTn id="57" presetID="3" presetClass="entr" presetSubtype="10" fill="hold" grpId="1"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blinds(horizontal)">
                                      <p:cBhvr>
                                        <p:cTn id="59" dur="500"/>
                                        <p:tgtEl>
                                          <p:spTgt spid="61"/>
                                        </p:tgtEl>
                                      </p:cBhvr>
                                    </p:animEffect>
                                  </p:childTnLst>
                                </p:cTn>
                              </p:par>
                              <p:par>
                                <p:cTn id="60" presetID="3" presetClass="entr" presetSubtype="10" fill="hold" nodeType="with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blinds(horizontal)">
                                      <p:cBhvr>
                                        <p:cTn id="62" dur="500"/>
                                        <p:tgtEl>
                                          <p:spTgt spid="58"/>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23"/>
                                        </p:tgtEl>
                                        <p:attrNameLst>
                                          <p:attrName>style.visibility</p:attrName>
                                        </p:attrNameLst>
                                      </p:cBhvr>
                                      <p:to>
                                        <p:strVal val="visible"/>
                                      </p:to>
                                    </p:set>
                                    <p:animEffect transition="in" filter="blinds(horizontal)">
                                      <p:cBhvr>
                                        <p:cTn id="67" dur="500"/>
                                        <p:tgtEl>
                                          <p:spTgt spid="23"/>
                                        </p:tgtEl>
                                      </p:cBhvr>
                                    </p:animEffect>
                                  </p:childTnLst>
                                </p:cTn>
                              </p:par>
                              <p:par>
                                <p:cTn id="68" presetID="3" presetClass="entr" presetSubtype="10" fill="hold"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blinds(horizontal)">
                                      <p:cBhvr>
                                        <p:cTn id="70" dur="500"/>
                                        <p:tgtEl>
                                          <p:spTgt spid="24"/>
                                        </p:tgtEl>
                                      </p:cBhvr>
                                    </p:animEffect>
                                  </p:childTnLst>
                                </p:cTn>
                              </p:par>
                            </p:childTnLst>
                          </p:cTn>
                        </p:par>
                      </p:childTnLst>
                    </p:cTn>
                  </p:par>
                  <p:par>
                    <p:cTn id="71" fill="hold">
                      <p:stCondLst>
                        <p:cond delay="indefinite"/>
                      </p:stCondLst>
                      <p:childTnLst>
                        <p:par>
                          <p:cTn id="72" fill="hold">
                            <p:stCondLst>
                              <p:cond delay="0"/>
                            </p:stCondLst>
                            <p:childTnLst>
                              <p:par>
                                <p:cTn id="73" presetID="3" presetClass="entr" presetSubtype="10" fill="hold" nodeType="clickEffect">
                                  <p:stCondLst>
                                    <p:cond delay="0"/>
                                  </p:stCondLst>
                                  <p:childTnLst>
                                    <p:set>
                                      <p:cBhvr>
                                        <p:cTn id="74" dur="1" fill="hold">
                                          <p:stCondLst>
                                            <p:cond delay="0"/>
                                          </p:stCondLst>
                                        </p:cTn>
                                        <p:tgtEl>
                                          <p:spTgt spid="69"/>
                                        </p:tgtEl>
                                        <p:attrNameLst>
                                          <p:attrName>style.visibility</p:attrName>
                                        </p:attrNameLst>
                                      </p:cBhvr>
                                      <p:to>
                                        <p:strVal val="visible"/>
                                      </p:to>
                                    </p:set>
                                    <p:animEffect transition="in" filter="blinds(horizontal)">
                                      <p:cBhvr>
                                        <p:cTn id="75" dur="500"/>
                                        <p:tgtEl>
                                          <p:spTgt spid="69"/>
                                        </p:tgtEl>
                                      </p:cBhvr>
                                    </p:animEffect>
                                  </p:childTnLst>
                                </p:cTn>
                              </p:par>
                              <p:par>
                                <p:cTn id="76" presetID="3" presetClass="entr" presetSubtype="10" fill="hold" nodeType="with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blinds(horizontal)">
                                      <p:cBhvr>
                                        <p:cTn id="78" dur="500"/>
                                        <p:tgtEl>
                                          <p:spTgt spid="70"/>
                                        </p:tgtEl>
                                      </p:cBhvr>
                                    </p:animEffect>
                                  </p:childTnLst>
                                </p:cTn>
                              </p:par>
                              <p:par>
                                <p:cTn id="79" presetID="3" presetClass="entr" presetSubtype="10" fill="hold" nodeType="with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blinds(horizontal)">
                                      <p:cBhvr>
                                        <p:cTn id="81" dur="500"/>
                                        <p:tgtEl>
                                          <p:spTgt spid="48"/>
                                        </p:tgtEl>
                                      </p:cBhvr>
                                    </p:animEffect>
                                  </p:childTnLst>
                                </p:cTn>
                              </p:par>
                            </p:childTnLst>
                          </p:cTn>
                        </p:par>
                      </p:childTnLst>
                    </p:cTn>
                  </p:par>
                  <p:par>
                    <p:cTn id="82" fill="hold">
                      <p:stCondLst>
                        <p:cond delay="indefinite"/>
                      </p:stCondLst>
                      <p:childTnLst>
                        <p:par>
                          <p:cTn id="83" fill="hold">
                            <p:stCondLst>
                              <p:cond delay="0"/>
                            </p:stCondLst>
                            <p:childTnLst>
                              <p:par>
                                <p:cTn id="84" presetID="3" presetClass="entr" presetSubtype="10" fill="hold" grpId="0" nodeType="clickEffect">
                                  <p:stCondLst>
                                    <p:cond delay="0"/>
                                  </p:stCondLst>
                                  <p:childTnLst>
                                    <p:set>
                                      <p:cBhvr>
                                        <p:cTn id="85" dur="1" fill="hold">
                                          <p:stCondLst>
                                            <p:cond delay="0"/>
                                          </p:stCondLst>
                                        </p:cTn>
                                        <p:tgtEl>
                                          <p:spTgt spid="83"/>
                                        </p:tgtEl>
                                        <p:attrNameLst>
                                          <p:attrName>style.visibility</p:attrName>
                                        </p:attrNameLst>
                                      </p:cBhvr>
                                      <p:to>
                                        <p:strVal val="visible"/>
                                      </p:to>
                                    </p:set>
                                    <p:animEffect transition="in" filter="blinds(horizontal)">
                                      <p:cBhvr>
                                        <p:cTn id="86" dur="500"/>
                                        <p:tgtEl>
                                          <p:spTgt spid="83"/>
                                        </p:tgtEl>
                                      </p:cBhvr>
                                    </p:animEffect>
                                  </p:childTnLst>
                                </p:cTn>
                              </p:par>
                              <p:par>
                                <p:cTn id="87" presetID="3" presetClass="entr" presetSubtype="10" fill="hold" grpId="0" nodeType="withEffect">
                                  <p:stCondLst>
                                    <p:cond delay="0"/>
                                  </p:stCondLst>
                                  <p:childTnLst>
                                    <p:set>
                                      <p:cBhvr>
                                        <p:cTn id="88" dur="1" fill="hold">
                                          <p:stCondLst>
                                            <p:cond delay="0"/>
                                          </p:stCondLst>
                                        </p:cTn>
                                        <p:tgtEl>
                                          <p:spTgt spid="81"/>
                                        </p:tgtEl>
                                        <p:attrNameLst>
                                          <p:attrName>style.visibility</p:attrName>
                                        </p:attrNameLst>
                                      </p:cBhvr>
                                      <p:to>
                                        <p:strVal val="visible"/>
                                      </p:to>
                                    </p:set>
                                    <p:animEffect transition="in" filter="blinds(horizontal)">
                                      <p:cBhvr>
                                        <p:cTn id="8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44" grpId="0"/>
      <p:bldP spid="50" grpId="0"/>
      <p:bldP spid="51" grpId="0"/>
      <p:bldP spid="74" grpId="0"/>
      <p:bldP spid="75" grpId="0"/>
      <p:bldP spid="76" grpId="0"/>
      <p:bldP spid="82" grpId="0"/>
      <p:bldP spid="61" grpId="1"/>
      <p:bldP spid="81" grpId="0" animBg="1"/>
      <p:bldP spid="8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Espace réservé du numéro de diapositive 3"/>
          <p:cNvSpPr>
            <a:spLocks noGrp="1"/>
          </p:cNvSpPr>
          <p:nvPr>
            <p:ph type="sldNum" sz="quarter" idx="12"/>
          </p:nvPr>
        </p:nvSpPr>
        <p:spPr bwMode="auto">
          <a:xfrm>
            <a:off x="6975475"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D7846AC3-2371-40D9-A4D7-6A8E0AA3775E}" type="slidenum">
              <a:rPr lang="fr-FR">
                <a:solidFill>
                  <a:schemeClr val="tx1"/>
                </a:solidFill>
              </a:rPr>
              <a:pPr fontAlgn="base">
                <a:spcBef>
                  <a:spcPct val="0"/>
                </a:spcBef>
                <a:spcAft>
                  <a:spcPct val="0"/>
                </a:spcAft>
              </a:pPr>
              <a:t>32</a:t>
            </a:fld>
            <a:endParaRPr lang="fr-FR">
              <a:solidFill>
                <a:schemeClr val="tx1"/>
              </a:solidFill>
            </a:endParaRPr>
          </a:p>
        </p:txBody>
      </p:sp>
      <p:pic>
        <p:nvPicPr>
          <p:cNvPr id="67588" name="Picture 7" descr="rh100"/>
          <p:cNvPicPr>
            <a:picLocks noChangeAspect="1" noChangeArrowheads="1"/>
          </p:cNvPicPr>
          <p:nvPr/>
        </p:nvPicPr>
        <p:blipFill>
          <a:blip r:embed="rId4"/>
          <a:srcRect/>
          <a:stretch>
            <a:fillRect/>
          </a:stretch>
        </p:blipFill>
        <p:spPr bwMode="auto">
          <a:xfrm>
            <a:off x="323850" y="981075"/>
            <a:ext cx="3573463" cy="2679700"/>
          </a:xfrm>
          <a:prstGeom prst="rect">
            <a:avLst/>
          </a:prstGeom>
          <a:noFill/>
          <a:ln w="9525">
            <a:noFill/>
            <a:miter lim="800000"/>
            <a:headEnd/>
            <a:tailEnd/>
          </a:ln>
        </p:spPr>
      </p:pic>
      <p:pic>
        <p:nvPicPr>
          <p:cNvPr id="67589" name="Picture 3" descr="ev2_side"/>
          <p:cNvPicPr>
            <a:picLocks noChangeAspect="1" noChangeArrowheads="1"/>
          </p:cNvPicPr>
          <p:nvPr/>
        </p:nvPicPr>
        <p:blipFill>
          <a:blip r:embed="rId5"/>
          <a:srcRect/>
          <a:stretch>
            <a:fillRect/>
          </a:stretch>
        </p:blipFill>
        <p:spPr bwMode="auto">
          <a:xfrm>
            <a:off x="179388" y="3789363"/>
            <a:ext cx="3976687" cy="3068637"/>
          </a:xfrm>
          <a:prstGeom prst="rect">
            <a:avLst/>
          </a:prstGeom>
          <a:noFill/>
          <a:ln w="9525">
            <a:noFill/>
            <a:miter lim="800000"/>
            <a:headEnd/>
            <a:tailEnd/>
          </a:ln>
        </p:spPr>
      </p:pic>
      <p:sp>
        <p:nvSpPr>
          <p:cNvPr id="67590" name="ZoneTexte 7"/>
          <p:cNvSpPr txBox="1">
            <a:spLocks noChangeArrowheads="1"/>
          </p:cNvSpPr>
          <p:nvPr/>
        </p:nvSpPr>
        <p:spPr bwMode="auto">
          <a:xfrm>
            <a:off x="4643438" y="981075"/>
            <a:ext cx="3854450" cy="708025"/>
          </a:xfrm>
          <a:prstGeom prst="rect">
            <a:avLst/>
          </a:prstGeom>
          <a:noFill/>
          <a:ln w="9525">
            <a:noFill/>
            <a:miter lim="800000"/>
            <a:headEnd/>
            <a:tailEnd/>
          </a:ln>
        </p:spPr>
        <p:txBody>
          <a:bodyPr wrap="none">
            <a:spAutoFit/>
          </a:bodyPr>
          <a:lstStyle/>
          <a:p>
            <a:r>
              <a:rPr lang="en-US" sz="2000">
                <a:latin typeface="Calibri" pitchFamily="34" charset="0"/>
              </a:rPr>
              <a:t>Heavy ion simulation for Au + Au at</a:t>
            </a:r>
          </a:p>
          <a:p>
            <a:r>
              <a:rPr lang="en-US" sz="2000">
                <a:latin typeface="Calibri" pitchFamily="34" charset="0"/>
              </a:rPr>
              <a:t>          = 200 GeV </a:t>
            </a:r>
          </a:p>
        </p:txBody>
      </p:sp>
      <p:cxnSp>
        <p:nvCxnSpPr>
          <p:cNvPr id="9" name="Connecteur droit avec flèche 8"/>
          <p:cNvCxnSpPr>
            <a:stCxn id="67590" idx="1"/>
          </p:cNvCxnSpPr>
          <p:nvPr/>
        </p:nvCxnSpPr>
        <p:spPr>
          <a:xfrm rot="10800000" flipV="1">
            <a:off x="3851275" y="1335088"/>
            <a:ext cx="792163" cy="63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67586" name="Object 2"/>
          <p:cNvGraphicFramePr>
            <a:graphicFrameLocks noChangeAspect="1"/>
          </p:cNvGraphicFramePr>
          <p:nvPr/>
        </p:nvGraphicFramePr>
        <p:xfrm>
          <a:off x="4787900" y="1268413"/>
          <a:ext cx="576263" cy="401637"/>
        </p:xfrm>
        <a:graphic>
          <a:graphicData uri="http://schemas.openxmlformats.org/presentationml/2006/ole">
            <p:oleObj spid="_x0000_s67586" name="Équation" r:id="rId6" imgW="419040" imgH="291960" progId="Equation.3">
              <p:embed/>
            </p:oleObj>
          </a:graphicData>
        </a:graphic>
      </p:graphicFrame>
      <p:sp>
        <p:nvSpPr>
          <p:cNvPr id="12" name="Rectangle 11"/>
          <p:cNvSpPr/>
          <p:nvPr/>
        </p:nvSpPr>
        <p:spPr>
          <a:xfrm>
            <a:off x="0" y="0"/>
            <a:ext cx="45180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a:t>
            </a:r>
            <a:endParaRPr lang="fr-FR" sz="1200" dirty="0"/>
          </a:p>
        </p:txBody>
      </p:sp>
      <p:grpSp>
        <p:nvGrpSpPr>
          <p:cNvPr id="67593" name="Groupe 25"/>
          <p:cNvGrpSpPr>
            <a:grpSpLocks/>
          </p:cNvGrpSpPr>
          <p:nvPr/>
        </p:nvGrpSpPr>
        <p:grpSpPr bwMode="auto">
          <a:xfrm>
            <a:off x="4716463" y="2708275"/>
            <a:ext cx="3959225" cy="3097213"/>
            <a:chOff x="4644008" y="3052254"/>
            <a:chExt cx="4176464" cy="3492834"/>
          </a:xfrm>
        </p:grpSpPr>
        <p:pic>
          <p:nvPicPr>
            <p:cNvPr id="67597" name="Picture 6" descr="part_prod"/>
            <p:cNvPicPr>
              <a:picLocks noChangeAspect="1" noChangeArrowheads="1"/>
            </p:cNvPicPr>
            <p:nvPr/>
          </p:nvPicPr>
          <p:blipFill>
            <a:blip r:embed="rId7"/>
            <a:srcRect/>
            <a:stretch>
              <a:fillRect/>
            </a:stretch>
          </p:blipFill>
          <p:spPr bwMode="auto">
            <a:xfrm>
              <a:off x="4644008" y="3052254"/>
              <a:ext cx="4176464" cy="3414219"/>
            </a:xfrm>
            <a:prstGeom prst="rect">
              <a:avLst/>
            </a:prstGeom>
            <a:noFill/>
            <a:ln w="9525">
              <a:noFill/>
              <a:miter lim="800000"/>
              <a:headEnd/>
              <a:tailEnd/>
            </a:ln>
          </p:spPr>
        </p:pic>
        <p:sp>
          <p:nvSpPr>
            <p:cNvPr id="67598" name="ZoneTexte 24"/>
            <p:cNvSpPr txBox="1">
              <a:spLocks noChangeArrowheads="1"/>
            </p:cNvSpPr>
            <p:nvPr/>
          </p:nvSpPr>
          <p:spPr bwMode="auto">
            <a:xfrm>
              <a:off x="4644008" y="6237311"/>
              <a:ext cx="4176464" cy="307777"/>
            </a:xfrm>
            <a:prstGeom prst="rect">
              <a:avLst/>
            </a:prstGeom>
            <a:solidFill>
              <a:schemeClr val="bg1"/>
            </a:solidFill>
            <a:ln w="9525">
              <a:noFill/>
              <a:miter lim="800000"/>
              <a:headEnd/>
              <a:tailEnd/>
            </a:ln>
          </p:spPr>
          <p:txBody>
            <a:bodyPr>
              <a:spAutoFit/>
            </a:bodyPr>
            <a:lstStyle/>
            <a:p>
              <a:r>
                <a:rPr lang="fr-FR" sz="1400">
                  <a:latin typeface="Calibri" pitchFamily="34" charset="0"/>
                </a:rPr>
                <a:t>+ anti-paticles and excited states</a:t>
              </a:r>
            </a:p>
          </p:txBody>
        </p:sp>
      </p:grpSp>
      <p:sp>
        <p:nvSpPr>
          <p:cNvPr id="67594" name="Rectangle 30"/>
          <p:cNvSpPr>
            <a:spLocks noChangeArrowheads="1"/>
          </p:cNvSpPr>
          <p:nvPr/>
        </p:nvSpPr>
        <p:spPr bwMode="auto">
          <a:xfrm>
            <a:off x="4572000" y="5876925"/>
            <a:ext cx="4572000" cy="646113"/>
          </a:xfrm>
          <a:prstGeom prst="rect">
            <a:avLst/>
          </a:prstGeom>
          <a:noFill/>
          <a:ln w="9525">
            <a:noFill/>
            <a:miter lim="800000"/>
            <a:headEnd/>
            <a:tailEnd/>
          </a:ln>
        </p:spPr>
        <p:txBody>
          <a:bodyPr>
            <a:spAutoFit/>
          </a:bodyPr>
          <a:lstStyle/>
          <a:p>
            <a:pPr>
              <a:spcBef>
                <a:spcPct val="50000"/>
              </a:spcBef>
            </a:pPr>
            <a:r>
              <a:rPr lang="it-IT" b="1">
                <a:solidFill>
                  <a:srgbClr val="FF0000"/>
                </a:solidFill>
                <a:latin typeface="Calibri" pitchFamily="34" charset="0"/>
              </a:rPr>
              <a:t>detect and identify the maximum of emited particles, directly or from their decay product</a:t>
            </a:r>
          </a:p>
        </p:txBody>
      </p:sp>
      <p:sp>
        <p:nvSpPr>
          <p:cNvPr id="67595" name="ZoneTexte 31"/>
          <p:cNvSpPr txBox="1">
            <a:spLocks noChangeArrowheads="1"/>
          </p:cNvSpPr>
          <p:nvPr/>
        </p:nvSpPr>
        <p:spPr bwMode="auto">
          <a:xfrm>
            <a:off x="4643438" y="2133600"/>
            <a:ext cx="4024312" cy="400050"/>
          </a:xfrm>
          <a:prstGeom prst="rect">
            <a:avLst/>
          </a:prstGeom>
          <a:noFill/>
          <a:ln w="9525">
            <a:noFill/>
            <a:miter lim="800000"/>
            <a:headEnd/>
            <a:tailEnd/>
          </a:ln>
        </p:spPr>
        <p:txBody>
          <a:bodyPr>
            <a:spAutoFit/>
          </a:bodyPr>
          <a:lstStyle/>
          <a:p>
            <a:r>
              <a:rPr lang="en-US" sz="2000">
                <a:latin typeface="Calibri" pitchFamily="34" charset="0"/>
              </a:rPr>
              <a:t>Same collision view by detectors</a:t>
            </a:r>
          </a:p>
        </p:txBody>
      </p:sp>
      <p:cxnSp>
        <p:nvCxnSpPr>
          <p:cNvPr id="33" name="Connecteur droit avec flèche 32"/>
          <p:cNvCxnSpPr>
            <a:stCxn id="67595" idx="1"/>
          </p:cNvCxnSpPr>
          <p:nvPr/>
        </p:nvCxnSpPr>
        <p:spPr>
          <a:xfrm rot="10800000" flipV="1">
            <a:off x="4140200" y="2333625"/>
            <a:ext cx="503238" cy="145573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Espace réservé du contenu 4"/>
          <p:cNvGraphicFramePr>
            <a:graphicFrameLocks noGrp="1"/>
          </p:cNvGraphicFramePr>
          <p:nvPr>
            <p:ph idx="1"/>
          </p:nvPr>
        </p:nvGraphicFramePr>
        <p:xfrm>
          <a:off x="179512" y="2287413"/>
          <a:ext cx="6192688"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36258"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291DF911-216B-4FA4-82DE-645EFCB19638}" type="slidenum">
              <a:rPr lang="fr-FR">
                <a:solidFill>
                  <a:schemeClr val="tx1"/>
                </a:solidFill>
              </a:rPr>
              <a:pPr fontAlgn="base">
                <a:spcBef>
                  <a:spcPct val="0"/>
                </a:spcBef>
                <a:spcAft>
                  <a:spcPct val="0"/>
                </a:spcAft>
              </a:pPr>
              <a:t>33</a:t>
            </a:fld>
            <a:endParaRPr lang="fr-FR">
              <a:solidFill>
                <a:schemeClr val="tx1"/>
              </a:solidFill>
            </a:endParaRPr>
          </a:p>
        </p:txBody>
      </p:sp>
      <p:sp>
        <p:nvSpPr>
          <p:cNvPr id="6" name="Double flèche horizontale 5"/>
          <p:cNvSpPr/>
          <p:nvPr/>
        </p:nvSpPr>
        <p:spPr>
          <a:xfrm>
            <a:off x="2195513" y="4437063"/>
            <a:ext cx="1944687" cy="1079500"/>
          </a:xfrm>
          <a:prstGeom prst="lef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fr-FR" b="1" dirty="0" err="1">
                <a:solidFill>
                  <a:sysClr val="windowText" lastClr="000000"/>
                </a:solidFill>
              </a:rPr>
              <a:t>comparison</a:t>
            </a:r>
            <a:endParaRPr lang="fr-FR" b="1" dirty="0">
              <a:solidFill>
                <a:sysClr val="windowText" lastClr="000000"/>
              </a:solidFill>
            </a:endParaRPr>
          </a:p>
        </p:txBody>
      </p:sp>
      <p:sp>
        <p:nvSpPr>
          <p:cNvPr id="736260" name="Rectangle 6"/>
          <p:cNvSpPr>
            <a:spLocks noChangeArrowheads="1"/>
          </p:cNvSpPr>
          <p:nvPr/>
        </p:nvSpPr>
        <p:spPr bwMode="auto">
          <a:xfrm>
            <a:off x="323850" y="836613"/>
            <a:ext cx="8135938" cy="400050"/>
          </a:xfrm>
          <a:prstGeom prst="rect">
            <a:avLst/>
          </a:prstGeom>
          <a:noFill/>
          <a:ln w="9525">
            <a:noFill/>
            <a:miter lim="800000"/>
            <a:headEnd/>
            <a:tailEnd/>
          </a:ln>
        </p:spPr>
        <p:txBody>
          <a:bodyPr>
            <a:spAutoFit/>
          </a:bodyPr>
          <a:lstStyle/>
          <a:p>
            <a:r>
              <a:rPr lang="fr-FR" sz="2000">
                <a:latin typeface="Calibri" pitchFamily="34" charset="0"/>
              </a:rPr>
              <a:t>From the detected particles, how can we answer these questions? </a:t>
            </a:r>
          </a:p>
        </p:txBody>
      </p:sp>
      <p:sp>
        <p:nvSpPr>
          <p:cNvPr id="9" name="Rectangle 8"/>
          <p:cNvSpPr/>
          <p:nvPr/>
        </p:nvSpPr>
        <p:spPr>
          <a:xfrm>
            <a:off x="0" y="0"/>
            <a:ext cx="801528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a:t>
            </a:r>
            <a:r>
              <a:rPr lang="fr-FR" sz="4000" dirty="0" err="1"/>
              <a:t>analysis</a:t>
            </a:r>
            <a:r>
              <a:rPr lang="fr-FR" sz="4000" dirty="0"/>
              <a:t> </a:t>
            </a:r>
            <a:r>
              <a:rPr lang="fr-FR" sz="4000" dirty="0" err="1"/>
              <a:t>method</a:t>
            </a:r>
            <a:endParaRPr lang="fr-FR" sz="1200" dirty="0"/>
          </a:p>
        </p:txBody>
      </p:sp>
      <p:sp>
        <p:nvSpPr>
          <p:cNvPr id="11" name="Double flèche horizontale 10"/>
          <p:cNvSpPr/>
          <p:nvPr/>
        </p:nvSpPr>
        <p:spPr>
          <a:xfrm rot="16200000">
            <a:off x="5112544" y="4472781"/>
            <a:ext cx="363538" cy="149225"/>
          </a:xfrm>
          <a:prstGeom prst="leftRightArrow">
            <a:avLst>
              <a:gd name="adj1" fmla="val 50000"/>
              <a:gd name="adj2" fmla="val 59307"/>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b="1" dirty="0">
              <a:solidFill>
                <a:sysClr val="windowText" lastClr="000000"/>
              </a:solidFill>
            </a:endParaRPr>
          </a:p>
        </p:txBody>
      </p:sp>
      <p:sp>
        <p:nvSpPr>
          <p:cNvPr id="736263" name="Rectangle 13"/>
          <p:cNvSpPr>
            <a:spLocks noChangeArrowheads="1"/>
          </p:cNvSpPr>
          <p:nvPr/>
        </p:nvSpPr>
        <p:spPr bwMode="auto">
          <a:xfrm>
            <a:off x="323850" y="1268413"/>
            <a:ext cx="7561263" cy="338137"/>
          </a:xfrm>
          <a:prstGeom prst="rect">
            <a:avLst/>
          </a:prstGeom>
          <a:noFill/>
          <a:ln w="9525">
            <a:noFill/>
            <a:miter lim="800000"/>
            <a:headEnd/>
            <a:tailEnd/>
          </a:ln>
        </p:spPr>
        <p:txBody>
          <a:bodyPr>
            <a:spAutoFit/>
          </a:bodyPr>
          <a:lstStyle/>
          <a:p>
            <a:r>
              <a:rPr lang="en-US" sz="1600" b="1">
                <a:solidFill>
                  <a:schemeClr val="tx2"/>
                </a:solidFill>
                <a:latin typeface="Calibri" pitchFamily="34" charset="0"/>
              </a:rPr>
              <a:t>What is the thermodynamic state of the matter?</a:t>
            </a:r>
            <a:endParaRPr lang="fr-FR" sz="1600" b="1">
              <a:solidFill>
                <a:schemeClr val="tx2"/>
              </a:solidFill>
              <a:latin typeface="Calibri" pitchFamily="34" charset="0"/>
            </a:endParaRPr>
          </a:p>
        </p:txBody>
      </p:sp>
      <p:sp>
        <p:nvSpPr>
          <p:cNvPr id="736264" name="Rectangle 15"/>
          <p:cNvSpPr>
            <a:spLocks noChangeArrowheads="1"/>
          </p:cNvSpPr>
          <p:nvPr/>
        </p:nvSpPr>
        <p:spPr bwMode="auto">
          <a:xfrm>
            <a:off x="323850" y="1557338"/>
            <a:ext cx="7127875" cy="338137"/>
          </a:xfrm>
          <a:prstGeom prst="rect">
            <a:avLst/>
          </a:prstGeom>
          <a:noFill/>
          <a:ln w="9525">
            <a:noFill/>
            <a:miter lim="800000"/>
            <a:headEnd/>
            <a:tailEnd/>
          </a:ln>
        </p:spPr>
        <p:txBody>
          <a:bodyPr>
            <a:spAutoFit/>
          </a:bodyPr>
          <a:lstStyle/>
          <a:p>
            <a:r>
              <a:rPr lang="en-US" sz="1600" b="1">
                <a:solidFill>
                  <a:schemeClr val="tx2"/>
                </a:solidFill>
                <a:latin typeface="Calibri" pitchFamily="34" charset="0"/>
              </a:rPr>
              <a:t>Have we observed a transition phase signal ?       </a:t>
            </a:r>
            <a:endParaRPr lang="fr-FR" sz="1600" b="1">
              <a:solidFill>
                <a:schemeClr val="tx2"/>
              </a:solidFill>
              <a:latin typeface="Calibri" pitchFamily="34" charset="0"/>
            </a:endParaRPr>
          </a:p>
        </p:txBody>
      </p:sp>
      <p:sp>
        <p:nvSpPr>
          <p:cNvPr id="736265" name="Rectangle 16"/>
          <p:cNvSpPr>
            <a:spLocks noChangeArrowheads="1"/>
          </p:cNvSpPr>
          <p:nvPr/>
        </p:nvSpPr>
        <p:spPr bwMode="auto">
          <a:xfrm>
            <a:off x="323850" y="1866900"/>
            <a:ext cx="7632700" cy="338138"/>
          </a:xfrm>
          <a:prstGeom prst="rect">
            <a:avLst/>
          </a:prstGeom>
          <a:noFill/>
          <a:ln w="9525">
            <a:noFill/>
            <a:miter lim="800000"/>
            <a:headEnd/>
            <a:tailEnd/>
          </a:ln>
        </p:spPr>
        <p:txBody>
          <a:bodyPr>
            <a:spAutoFit/>
          </a:bodyPr>
          <a:lstStyle/>
          <a:p>
            <a:r>
              <a:rPr lang="en-US" sz="1600" b="1">
                <a:solidFill>
                  <a:schemeClr val="tx2"/>
                </a:solidFill>
                <a:latin typeface="Calibri" pitchFamily="34" charset="0"/>
              </a:rPr>
              <a:t>Have we create QGP ?</a:t>
            </a:r>
            <a:endParaRPr lang="fr-FR" sz="1600" b="1">
              <a:solidFill>
                <a:schemeClr val="tx2"/>
              </a:solidFill>
              <a:latin typeface="Calibri" pitchFamily="34" charset="0"/>
            </a:endParaRPr>
          </a:p>
        </p:txBody>
      </p:sp>
      <p:sp>
        <p:nvSpPr>
          <p:cNvPr id="18" name="Double flèche horizontale 17"/>
          <p:cNvSpPr/>
          <p:nvPr/>
        </p:nvSpPr>
        <p:spPr>
          <a:xfrm rot="16200000">
            <a:off x="5108575" y="5913438"/>
            <a:ext cx="363537" cy="147638"/>
          </a:xfrm>
          <a:prstGeom prst="leftRightArrow">
            <a:avLst>
              <a:gd name="adj1" fmla="val 50000"/>
              <a:gd name="adj2" fmla="val 59307"/>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b="1" dirty="0">
              <a:solidFill>
                <a:sysClr val="windowText" lastClr="000000"/>
              </a:solidFill>
            </a:endParaRPr>
          </a:p>
        </p:txBody>
      </p:sp>
      <p:grpSp>
        <p:nvGrpSpPr>
          <p:cNvPr id="49" name="Groupe 48"/>
          <p:cNvGrpSpPr/>
          <p:nvPr/>
        </p:nvGrpSpPr>
        <p:grpSpPr>
          <a:xfrm>
            <a:off x="6876256" y="2405174"/>
            <a:ext cx="1903637" cy="951818"/>
            <a:chOff x="6768756" y="49451"/>
            <a:chExt cx="1903637" cy="951818"/>
          </a:xfrm>
          <a:scene3d>
            <a:camera prst="orthographicFront"/>
            <a:lightRig rig="flat" dir="t"/>
          </a:scene3d>
        </p:grpSpPr>
        <p:sp>
          <p:nvSpPr>
            <p:cNvPr id="50" name="Rectangle à coins arrondis 49"/>
            <p:cNvSpPr/>
            <p:nvPr/>
          </p:nvSpPr>
          <p:spPr>
            <a:xfrm>
              <a:off x="6768756" y="49451"/>
              <a:ext cx="1903637" cy="951818"/>
            </a:xfrm>
            <a:prstGeom prst="roundRect">
              <a:avLst>
                <a:gd name="adj" fmla="val 10000"/>
              </a:avLst>
            </a:prstGeom>
            <a:sp3d prstMaterial="dkEdge">
              <a:bevelT w="8200" h="38100"/>
            </a:sp3d>
          </p:spPr>
          <p:style>
            <a:lnRef idx="0">
              <a:schemeClr val="lt2">
                <a:hueOff val="0"/>
                <a:satOff val="0"/>
                <a:lumOff val="0"/>
                <a:alphaOff val="0"/>
              </a:schemeClr>
            </a:lnRef>
            <a:fillRef idx="2">
              <a:schemeClr val="dk2">
                <a:hueOff val="0"/>
                <a:satOff val="0"/>
                <a:lumOff val="0"/>
                <a:alphaOff val="0"/>
              </a:schemeClr>
            </a:fillRef>
            <a:effectRef idx="1">
              <a:schemeClr val="dk2">
                <a:hueOff val="0"/>
                <a:satOff val="0"/>
                <a:lumOff val="0"/>
                <a:alphaOff val="0"/>
              </a:schemeClr>
            </a:effectRef>
            <a:fontRef idx="minor">
              <a:schemeClr val="dk1"/>
            </a:fontRef>
          </p:style>
        </p:sp>
        <p:sp>
          <p:nvSpPr>
            <p:cNvPr id="51" name="Rectangle 50"/>
            <p:cNvSpPr/>
            <p:nvPr/>
          </p:nvSpPr>
          <p:spPr>
            <a:xfrm>
              <a:off x="6796634" y="77329"/>
              <a:ext cx="1847881" cy="896062"/>
            </a:xfrm>
            <a:prstGeom prst="rect">
              <a:avLst/>
            </a:prstGeom>
            <a:sp3d/>
          </p:spPr>
          <p:style>
            <a:lnRef idx="0">
              <a:scrgbClr r="0" g="0" b="0"/>
            </a:lnRef>
            <a:fillRef idx="0">
              <a:scrgbClr r="0" g="0" b="0"/>
            </a:fillRef>
            <a:effectRef idx="0">
              <a:scrgbClr r="0" g="0" b="0"/>
            </a:effectRef>
            <a:fontRef idx="minor">
              <a:schemeClr val="dk1"/>
            </a:fontRef>
          </p:style>
          <p:txBody>
            <a:bodyPr lIns="47625" tIns="31750" rIns="47625" bIns="31750" spcCol="1270" anchor="ctr"/>
            <a:lstStyle/>
            <a:p>
              <a:pPr algn="ctr" defTabSz="1111250" fontAlgn="auto">
                <a:lnSpc>
                  <a:spcPct val="90000"/>
                </a:lnSpc>
                <a:spcAft>
                  <a:spcPct val="35000"/>
                </a:spcAft>
                <a:defRPr/>
              </a:pPr>
              <a:r>
                <a:rPr lang="fr-FR" sz="2000" b="1" dirty="0"/>
                <a:t>Test QCD</a:t>
              </a:r>
              <a:endParaRPr lang="fr-FR" sz="2000" b="1" dirty="0"/>
            </a:p>
          </p:txBody>
        </p:sp>
      </p:grpSp>
      <p:sp>
        <p:nvSpPr>
          <p:cNvPr id="52" name="Connecteur droit 5"/>
          <p:cNvSpPr/>
          <p:nvPr/>
        </p:nvSpPr>
        <p:spPr>
          <a:xfrm>
            <a:off x="7065963" y="3363913"/>
            <a:ext cx="190500" cy="712787"/>
          </a:xfrm>
          <a:custGeom>
            <a:avLst/>
            <a:gdLst/>
            <a:ahLst/>
            <a:cxnLst/>
            <a:rect l="0" t="0" r="0" b="0"/>
            <a:pathLst>
              <a:path>
                <a:moveTo>
                  <a:pt x="0" y="0"/>
                </a:moveTo>
                <a:lnTo>
                  <a:pt x="0" y="713863"/>
                </a:lnTo>
                <a:lnTo>
                  <a:pt x="190401" y="713863"/>
                </a:lnTo>
              </a:path>
            </a:pathLst>
          </a:custGeom>
          <a:noFill/>
        </p:spPr>
        <p:style>
          <a:lnRef idx="2">
            <a:schemeClr val="dk2">
              <a:shade val="60000"/>
              <a:hueOff val="0"/>
              <a:satOff val="0"/>
              <a:lumOff val="0"/>
              <a:alphaOff val="0"/>
            </a:schemeClr>
          </a:lnRef>
          <a:fillRef idx="0">
            <a:scrgbClr r="0" g="0" b="0"/>
          </a:fillRef>
          <a:effectRef idx="0">
            <a:schemeClr val="dk2">
              <a:hueOff val="0"/>
              <a:satOff val="0"/>
              <a:lumOff val="0"/>
              <a:alphaOff val="0"/>
            </a:schemeClr>
          </a:effectRef>
          <a:fontRef idx="minor">
            <a:schemeClr val="tx1">
              <a:hueOff val="0"/>
              <a:satOff val="0"/>
              <a:lumOff val="0"/>
              <a:alphaOff val="0"/>
            </a:schemeClr>
          </a:fontRef>
        </p:style>
      </p:sp>
      <p:grpSp>
        <p:nvGrpSpPr>
          <p:cNvPr id="736269" name="Groupe 52"/>
          <p:cNvGrpSpPr>
            <a:grpSpLocks/>
          </p:cNvGrpSpPr>
          <p:nvPr/>
        </p:nvGrpSpPr>
        <p:grpSpPr bwMode="auto">
          <a:xfrm>
            <a:off x="7235825" y="3716338"/>
            <a:ext cx="1524000" cy="649287"/>
            <a:chOff x="7149522" y="1133466"/>
            <a:chExt cx="1522909" cy="951818"/>
          </a:xfrm>
        </p:grpSpPr>
        <p:sp>
          <p:nvSpPr>
            <p:cNvPr id="54" name="Rectangle à coins arrondis 53"/>
            <p:cNvSpPr/>
            <p:nvPr/>
          </p:nvSpPr>
          <p:spPr>
            <a:xfrm>
              <a:off x="7149522" y="1133466"/>
              <a:ext cx="1522909" cy="951818"/>
            </a:xfrm>
            <a:prstGeom prst="roundRect">
              <a:avLst>
                <a:gd name="adj" fmla="val 10000"/>
              </a:avLst>
            </a:prstGeom>
          </p:spPr>
          <p:style>
            <a:lnRef idx="1">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5" name="Rectangle 54"/>
            <p:cNvSpPr/>
            <p:nvPr/>
          </p:nvSpPr>
          <p:spPr>
            <a:xfrm>
              <a:off x="7178077" y="1133466"/>
              <a:ext cx="1465800" cy="89596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53340" tIns="35560" rIns="53340" bIns="35560" spcCol="1270" anchor="ctr"/>
            <a:lstStyle/>
            <a:p>
              <a:pPr algn="ctr" defTabSz="1244600" fontAlgn="auto">
                <a:lnSpc>
                  <a:spcPct val="90000"/>
                </a:lnSpc>
                <a:spcAft>
                  <a:spcPct val="35000"/>
                </a:spcAft>
                <a:defRPr/>
              </a:pPr>
              <a:r>
                <a:rPr lang="fr-FR" sz="2000" b="1" dirty="0" err="1"/>
                <a:t>Vaccuum</a:t>
              </a:r>
              <a:endParaRPr lang="fr-FR" sz="2000" b="1" dirty="0"/>
            </a:p>
          </p:txBody>
        </p:sp>
      </p:grpSp>
      <p:sp>
        <p:nvSpPr>
          <p:cNvPr id="56" name="Connecteur droit 8"/>
          <p:cNvSpPr/>
          <p:nvPr/>
        </p:nvSpPr>
        <p:spPr>
          <a:xfrm>
            <a:off x="7065963" y="3373438"/>
            <a:ext cx="190500" cy="1903412"/>
          </a:xfrm>
          <a:custGeom>
            <a:avLst/>
            <a:gdLst/>
            <a:ahLst/>
            <a:cxnLst/>
            <a:rect l="0" t="0" r="0" b="0"/>
            <a:pathLst>
              <a:path>
                <a:moveTo>
                  <a:pt x="0" y="0"/>
                </a:moveTo>
                <a:lnTo>
                  <a:pt x="0" y="1903637"/>
                </a:lnTo>
                <a:lnTo>
                  <a:pt x="190401" y="1903637"/>
                </a:lnTo>
              </a:path>
            </a:pathLst>
          </a:custGeom>
          <a:noFill/>
        </p:spPr>
        <p:style>
          <a:lnRef idx="2">
            <a:schemeClr val="dk2">
              <a:shade val="60000"/>
              <a:hueOff val="0"/>
              <a:satOff val="0"/>
              <a:lumOff val="0"/>
              <a:alphaOff val="0"/>
            </a:schemeClr>
          </a:lnRef>
          <a:fillRef idx="0">
            <a:scrgbClr r="0" g="0" b="0"/>
          </a:fillRef>
          <a:effectRef idx="0">
            <a:schemeClr val="dk2">
              <a:hueOff val="0"/>
              <a:satOff val="0"/>
              <a:lumOff val="0"/>
              <a:alphaOff val="0"/>
            </a:schemeClr>
          </a:effectRef>
          <a:fontRef idx="minor">
            <a:schemeClr val="tx1">
              <a:hueOff val="0"/>
              <a:satOff val="0"/>
              <a:lumOff val="0"/>
              <a:alphaOff val="0"/>
            </a:schemeClr>
          </a:fontRef>
        </p:style>
      </p:sp>
      <p:grpSp>
        <p:nvGrpSpPr>
          <p:cNvPr id="736271" name="Groupe 56"/>
          <p:cNvGrpSpPr>
            <a:grpSpLocks/>
          </p:cNvGrpSpPr>
          <p:nvPr/>
        </p:nvGrpSpPr>
        <p:grpSpPr bwMode="auto">
          <a:xfrm>
            <a:off x="7256463" y="4868863"/>
            <a:ext cx="1524000" cy="863600"/>
            <a:chOff x="7149522" y="2428997"/>
            <a:chExt cx="1522909" cy="951818"/>
          </a:xfrm>
        </p:grpSpPr>
        <p:sp>
          <p:nvSpPr>
            <p:cNvPr id="58" name="Rectangle à coins arrondis 57"/>
            <p:cNvSpPr/>
            <p:nvPr/>
          </p:nvSpPr>
          <p:spPr>
            <a:xfrm>
              <a:off x="7149522" y="2428997"/>
              <a:ext cx="1522909" cy="951818"/>
            </a:xfrm>
            <a:prstGeom prst="roundRect">
              <a:avLst>
                <a:gd name="adj" fmla="val 10000"/>
              </a:avLst>
            </a:prstGeom>
          </p:spPr>
          <p:style>
            <a:lnRef idx="1">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9" name="Rectangle 58"/>
            <p:cNvSpPr/>
            <p:nvPr/>
          </p:nvSpPr>
          <p:spPr>
            <a:xfrm>
              <a:off x="7178077" y="2456992"/>
              <a:ext cx="1465800" cy="89582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53340" tIns="35560" rIns="53340" bIns="35560" spcCol="1270" anchor="ctr"/>
            <a:lstStyle/>
            <a:p>
              <a:pPr algn="ctr" defTabSz="1244600" fontAlgn="auto">
                <a:lnSpc>
                  <a:spcPct val="90000"/>
                </a:lnSpc>
                <a:spcAft>
                  <a:spcPct val="35000"/>
                </a:spcAft>
                <a:defRPr/>
              </a:pPr>
              <a:r>
                <a:rPr lang="fr-FR" sz="2000" b="1" dirty="0" err="1"/>
                <a:t>Hadronic</a:t>
              </a:r>
              <a:r>
                <a:rPr lang="fr-FR" sz="2000" b="1" dirty="0"/>
                <a:t> </a:t>
              </a:r>
              <a:r>
                <a:rPr lang="fr-FR" sz="2000" b="1" dirty="0" err="1"/>
                <a:t>matter</a:t>
              </a:r>
              <a:endParaRPr lang="fr-FR" sz="2000" b="1" dirty="0"/>
            </a:p>
          </p:txBody>
        </p:sp>
      </p:grpSp>
      <p:sp>
        <p:nvSpPr>
          <p:cNvPr id="60" name="Connecteur droit 11"/>
          <p:cNvSpPr/>
          <p:nvPr/>
        </p:nvSpPr>
        <p:spPr>
          <a:xfrm>
            <a:off x="7065963" y="3429000"/>
            <a:ext cx="169862" cy="3368675"/>
          </a:xfrm>
          <a:custGeom>
            <a:avLst/>
            <a:gdLst/>
            <a:ahLst/>
            <a:cxnLst/>
            <a:rect l="0" t="0" r="0" b="0"/>
            <a:pathLst>
              <a:path>
                <a:moveTo>
                  <a:pt x="0" y="0"/>
                </a:moveTo>
                <a:lnTo>
                  <a:pt x="0" y="3048783"/>
                </a:lnTo>
                <a:lnTo>
                  <a:pt x="190401" y="3048783"/>
                </a:lnTo>
              </a:path>
            </a:pathLst>
          </a:custGeom>
          <a:noFill/>
        </p:spPr>
        <p:style>
          <a:lnRef idx="2">
            <a:schemeClr val="dk2">
              <a:shade val="60000"/>
              <a:hueOff val="0"/>
              <a:satOff val="0"/>
              <a:lumOff val="0"/>
              <a:alphaOff val="0"/>
            </a:schemeClr>
          </a:lnRef>
          <a:fillRef idx="0">
            <a:scrgbClr r="0" g="0" b="0"/>
          </a:fillRef>
          <a:effectRef idx="0">
            <a:schemeClr val="dk2">
              <a:hueOff val="0"/>
              <a:satOff val="0"/>
              <a:lumOff val="0"/>
              <a:alphaOff val="0"/>
            </a:schemeClr>
          </a:effectRef>
          <a:fontRef idx="minor">
            <a:schemeClr val="tx1">
              <a:hueOff val="0"/>
              <a:satOff val="0"/>
              <a:lumOff val="0"/>
              <a:alphaOff val="0"/>
            </a:schemeClr>
          </a:fontRef>
        </p:style>
      </p:sp>
      <p:grpSp>
        <p:nvGrpSpPr>
          <p:cNvPr id="736273" name="Groupe 60"/>
          <p:cNvGrpSpPr>
            <a:grpSpLocks/>
          </p:cNvGrpSpPr>
          <p:nvPr/>
        </p:nvGrpSpPr>
        <p:grpSpPr bwMode="auto">
          <a:xfrm>
            <a:off x="7256463" y="6165850"/>
            <a:ext cx="1524000" cy="576263"/>
            <a:chOff x="7149522" y="3812101"/>
            <a:chExt cx="1522909" cy="951822"/>
          </a:xfrm>
        </p:grpSpPr>
        <p:sp>
          <p:nvSpPr>
            <p:cNvPr id="62" name="Rectangle à coins arrondis 61"/>
            <p:cNvSpPr/>
            <p:nvPr/>
          </p:nvSpPr>
          <p:spPr>
            <a:xfrm>
              <a:off x="7149522" y="3812101"/>
              <a:ext cx="1522909" cy="951822"/>
            </a:xfrm>
            <a:prstGeom prst="roundRect">
              <a:avLst>
                <a:gd name="adj" fmla="val 10000"/>
              </a:avLst>
            </a:prstGeom>
          </p:spPr>
          <p:style>
            <a:lnRef idx="1">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63" name="Rectangle 62"/>
            <p:cNvSpPr/>
            <p:nvPr/>
          </p:nvSpPr>
          <p:spPr>
            <a:xfrm>
              <a:off x="7178077" y="3867166"/>
              <a:ext cx="1465800" cy="89675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53340" tIns="35560" rIns="53340" bIns="35560" spcCol="1270" anchor="ctr"/>
            <a:lstStyle/>
            <a:p>
              <a:pPr algn="ctr" defTabSz="1244600" fontAlgn="auto">
                <a:lnSpc>
                  <a:spcPct val="90000"/>
                </a:lnSpc>
                <a:spcAft>
                  <a:spcPct val="35000"/>
                </a:spcAft>
                <a:defRPr/>
              </a:pPr>
              <a:r>
                <a:rPr lang="fr-FR" sz="2000" b="1" dirty="0"/>
                <a:t>QGP </a:t>
              </a:r>
              <a:endParaRPr lang="fr-FR" sz="2000" b="1" dirty="0"/>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81"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1B827EFC-424A-44A2-892A-F0B40453EBA3}" type="slidenum">
              <a:rPr lang="fr-FR">
                <a:solidFill>
                  <a:schemeClr val="tx1"/>
                </a:solidFill>
              </a:rPr>
              <a:pPr fontAlgn="base">
                <a:spcBef>
                  <a:spcPct val="0"/>
                </a:spcBef>
                <a:spcAft>
                  <a:spcPct val="0"/>
                </a:spcAft>
              </a:pPr>
              <a:t>34</a:t>
            </a:fld>
            <a:endParaRPr lang="fr-FR">
              <a:solidFill>
                <a:schemeClr val="tx1"/>
              </a:solidFill>
            </a:endParaRPr>
          </a:p>
        </p:txBody>
      </p:sp>
      <p:pic>
        <p:nvPicPr>
          <p:cNvPr id="737282" name="Picture 2"/>
          <p:cNvPicPr>
            <a:picLocks noGrp="1" noChangeAspect="1" noChangeArrowheads="1"/>
          </p:cNvPicPr>
          <p:nvPr>
            <p:ph idx="1"/>
          </p:nvPr>
        </p:nvPicPr>
        <p:blipFill>
          <a:blip r:embed="rId3"/>
          <a:srcRect/>
          <a:stretch>
            <a:fillRect/>
          </a:stretch>
        </p:blipFill>
        <p:spPr>
          <a:xfrm>
            <a:off x="468313" y="1412875"/>
            <a:ext cx="3929062" cy="3662363"/>
          </a:xfrm>
        </p:spPr>
      </p:pic>
      <p:pic>
        <p:nvPicPr>
          <p:cNvPr id="737283" name="Picture 3"/>
          <p:cNvPicPr>
            <a:picLocks noChangeAspect="1" noChangeArrowheads="1"/>
          </p:cNvPicPr>
          <p:nvPr/>
        </p:nvPicPr>
        <p:blipFill>
          <a:blip r:embed="rId4"/>
          <a:srcRect/>
          <a:stretch>
            <a:fillRect/>
          </a:stretch>
        </p:blipFill>
        <p:spPr bwMode="auto">
          <a:xfrm>
            <a:off x="4859338" y="1412875"/>
            <a:ext cx="4002087" cy="3729038"/>
          </a:xfrm>
          <a:prstGeom prst="rect">
            <a:avLst/>
          </a:prstGeom>
          <a:noFill/>
          <a:ln w="9525">
            <a:noFill/>
            <a:miter lim="800000"/>
            <a:headEnd/>
            <a:tailEnd/>
          </a:ln>
        </p:spPr>
      </p:pic>
      <p:pic>
        <p:nvPicPr>
          <p:cNvPr id="737284" name="Picture 4"/>
          <p:cNvPicPr>
            <a:picLocks noChangeAspect="1" noChangeArrowheads="1"/>
          </p:cNvPicPr>
          <p:nvPr/>
        </p:nvPicPr>
        <p:blipFill>
          <a:blip r:embed="rId5"/>
          <a:srcRect/>
          <a:stretch>
            <a:fillRect/>
          </a:stretch>
        </p:blipFill>
        <p:spPr bwMode="auto">
          <a:xfrm>
            <a:off x="1116013" y="4149725"/>
            <a:ext cx="1703387" cy="393700"/>
          </a:xfrm>
          <a:prstGeom prst="rect">
            <a:avLst/>
          </a:prstGeom>
          <a:noFill/>
          <a:ln w="9525">
            <a:noFill/>
            <a:miter lim="800000"/>
            <a:headEnd/>
            <a:tailEnd/>
          </a:ln>
        </p:spPr>
      </p:pic>
      <p:pic>
        <p:nvPicPr>
          <p:cNvPr id="737285" name="Picture 4"/>
          <p:cNvPicPr>
            <a:picLocks noChangeAspect="1" noChangeArrowheads="1"/>
          </p:cNvPicPr>
          <p:nvPr/>
        </p:nvPicPr>
        <p:blipFill>
          <a:blip r:embed="rId5"/>
          <a:srcRect/>
          <a:stretch>
            <a:fillRect/>
          </a:stretch>
        </p:blipFill>
        <p:spPr bwMode="auto">
          <a:xfrm>
            <a:off x="5508625" y="4221163"/>
            <a:ext cx="1703388" cy="395287"/>
          </a:xfrm>
          <a:prstGeom prst="rect">
            <a:avLst/>
          </a:prstGeom>
          <a:noFill/>
          <a:ln w="9525">
            <a:noFill/>
            <a:miter lim="800000"/>
            <a:headEnd/>
            <a:tailEnd/>
          </a:ln>
        </p:spPr>
      </p:pic>
      <p:sp>
        <p:nvSpPr>
          <p:cNvPr id="737286" name="ZoneTexte 9"/>
          <p:cNvSpPr txBox="1">
            <a:spLocks noChangeArrowheads="1"/>
          </p:cNvSpPr>
          <p:nvPr/>
        </p:nvSpPr>
        <p:spPr bwMode="auto">
          <a:xfrm>
            <a:off x="539750" y="5380038"/>
            <a:ext cx="7408863" cy="1477962"/>
          </a:xfrm>
          <a:prstGeom prst="rect">
            <a:avLst/>
          </a:prstGeom>
          <a:noFill/>
          <a:ln w="9525">
            <a:noFill/>
            <a:miter lim="800000"/>
            <a:headEnd/>
            <a:tailEnd/>
          </a:ln>
        </p:spPr>
        <p:txBody>
          <a:bodyPr>
            <a:spAutoFit/>
          </a:bodyPr>
          <a:lstStyle/>
          <a:p>
            <a:r>
              <a:rPr lang="fr-FR">
                <a:latin typeface="Calibri" pitchFamily="34" charset="0"/>
              </a:rPr>
              <a:t>Differential cross section of production of </a:t>
            </a:r>
            <a:r>
              <a:rPr lang="fr-FR">
                <a:latin typeface="Symbol" pitchFamily="18" charset="2"/>
              </a:rPr>
              <a:t>p</a:t>
            </a:r>
            <a:r>
              <a:rPr lang="fr-FR" baseline="30000">
                <a:latin typeface="Calibri" pitchFamily="34" charset="0"/>
              </a:rPr>
              <a:t>0</a:t>
            </a:r>
            <a:r>
              <a:rPr lang="fr-FR">
                <a:latin typeface="Calibri" pitchFamily="34" charset="0"/>
              </a:rPr>
              <a:t> in p+p collisions at 200 GeV  </a:t>
            </a:r>
          </a:p>
          <a:p>
            <a:r>
              <a:rPr lang="fr-FR">
                <a:latin typeface="Calibri" pitchFamily="34" charset="0"/>
              </a:rPr>
              <a:t>reproduce pQCD NLO calculation.</a:t>
            </a:r>
          </a:p>
          <a:p>
            <a:r>
              <a:rPr lang="fr-FR">
                <a:latin typeface="Calibri" pitchFamily="34" charset="0"/>
              </a:rPr>
              <a:t>➔ good agreement for peripheral collisions</a:t>
            </a:r>
          </a:p>
          <a:p>
            <a:r>
              <a:rPr lang="fr-FR">
                <a:latin typeface="Calibri" pitchFamily="34" charset="0"/>
              </a:rPr>
              <a:t>➔ suppression for central collisions  </a:t>
            </a:r>
          </a:p>
          <a:p>
            <a:endParaRPr lang="fr-FR">
              <a:latin typeface="Calibri" pitchFamily="34" charset="0"/>
            </a:endParaRPr>
          </a:p>
        </p:txBody>
      </p:sp>
      <p:sp>
        <p:nvSpPr>
          <p:cNvPr id="11" name="Accolade fermante 10"/>
          <p:cNvSpPr/>
          <p:nvPr/>
        </p:nvSpPr>
        <p:spPr>
          <a:xfrm>
            <a:off x="4716463" y="6021388"/>
            <a:ext cx="287337" cy="576262"/>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37288" name="ZoneTexte 11"/>
          <p:cNvSpPr txBox="1">
            <a:spLocks noChangeArrowheads="1"/>
          </p:cNvSpPr>
          <p:nvPr/>
        </p:nvSpPr>
        <p:spPr bwMode="auto">
          <a:xfrm>
            <a:off x="5076825" y="5949950"/>
            <a:ext cx="2808288" cy="646113"/>
          </a:xfrm>
          <a:prstGeom prst="rect">
            <a:avLst/>
          </a:prstGeom>
          <a:noFill/>
          <a:ln w="9525">
            <a:noFill/>
            <a:miter lim="800000"/>
            <a:headEnd/>
            <a:tailEnd/>
          </a:ln>
        </p:spPr>
        <p:txBody>
          <a:bodyPr>
            <a:spAutoFit/>
          </a:bodyPr>
          <a:lstStyle/>
          <a:p>
            <a:r>
              <a:rPr lang="fr-FR">
                <a:latin typeface="Calibri" pitchFamily="34" charset="0"/>
              </a:rPr>
              <a:t>Deviation observed from peripheral to central events</a:t>
            </a:r>
          </a:p>
        </p:txBody>
      </p:sp>
      <p:sp>
        <p:nvSpPr>
          <p:cNvPr id="14" name="Rectangle 13"/>
          <p:cNvSpPr/>
          <p:nvPr/>
        </p:nvSpPr>
        <p:spPr>
          <a:xfrm>
            <a:off x="0" y="0"/>
            <a:ext cx="826770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a:t>
            </a:r>
            <a:r>
              <a:rPr lang="fr-FR" sz="4000" dirty="0" err="1"/>
              <a:t>analysis</a:t>
            </a:r>
            <a:r>
              <a:rPr lang="fr-FR" sz="4000" dirty="0"/>
              <a:t>: </a:t>
            </a:r>
            <a:r>
              <a:rPr lang="fr-FR" sz="4000" dirty="0" err="1"/>
              <a:t>example</a:t>
            </a:r>
            <a:endParaRPr lang="fr-FR" sz="1200" dirty="0"/>
          </a:p>
        </p:txBody>
      </p:sp>
      <p:sp>
        <p:nvSpPr>
          <p:cNvPr id="737290" name="ZoneTexte 14"/>
          <p:cNvSpPr txBox="1">
            <a:spLocks noChangeArrowheads="1"/>
          </p:cNvSpPr>
          <p:nvPr/>
        </p:nvSpPr>
        <p:spPr bwMode="auto">
          <a:xfrm>
            <a:off x="2544763" y="2276475"/>
            <a:ext cx="1666875" cy="339725"/>
          </a:xfrm>
          <a:prstGeom prst="rect">
            <a:avLst/>
          </a:prstGeom>
          <a:noFill/>
          <a:ln w="9525">
            <a:noFill/>
            <a:miter lim="800000"/>
            <a:headEnd/>
            <a:tailEnd/>
          </a:ln>
        </p:spPr>
        <p:txBody>
          <a:bodyPr wrap="none">
            <a:spAutoFit/>
          </a:bodyPr>
          <a:lstStyle/>
          <a:p>
            <a:r>
              <a:rPr lang="fr-FR" sz="1600" b="1">
                <a:latin typeface="Calibri" pitchFamily="34" charset="0"/>
              </a:rPr>
              <a:t>Peripheral events</a:t>
            </a:r>
          </a:p>
        </p:txBody>
      </p:sp>
      <p:sp>
        <p:nvSpPr>
          <p:cNvPr id="737291" name="ZoneTexte 15"/>
          <p:cNvSpPr txBox="1">
            <a:spLocks noChangeArrowheads="1"/>
          </p:cNvSpPr>
          <p:nvPr/>
        </p:nvSpPr>
        <p:spPr bwMode="auto">
          <a:xfrm>
            <a:off x="7273925" y="2276475"/>
            <a:ext cx="1401763" cy="339725"/>
          </a:xfrm>
          <a:prstGeom prst="rect">
            <a:avLst/>
          </a:prstGeom>
          <a:noFill/>
          <a:ln w="9525">
            <a:noFill/>
            <a:miter lim="800000"/>
            <a:headEnd/>
            <a:tailEnd/>
          </a:ln>
        </p:spPr>
        <p:txBody>
          <a:bodyPr wrap="none">
            <a:spAutoFit/>
          </a:bodyPr>
          <a:lstStyle/>
          <a:p>
            <a:r>
              <a:rPr lang="fr-FR" sz="1600" b="1">
                <a:latin typeface="Calibri" pitchFamily="34" charset="0"/>
              </a:rPr>
              <a:t>Central events</a:t>
            </a:r>
          </a:p>
        </p:txBody>
      </p:sp>
      <p:sp>
        <p:nvSpPr>
          <p:cNvPr id="17" name="Ellipse 16"/>
          <p:cNvSpPr/>
          <p:nvPr/>
        </p:nvSpPr>
        <p:spPr>
          <a:xfrm>
            <a:off x="3563938" y="3221038"/>
            <a:ext cx="144462" cy="6397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8" name="Ellipse 17"/>
          <p:cNvSpPr/>
          <p:nvPr/>
        </p:nvSpPr>
        <p:spPr>
          <a:xfrm>
            <a:off x="3779838" y="2708275"/>
            <a:ext cx="144462" cy="6397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9" name="Flèche droite 18"/>
          <p:cNvSpPr/>
          <p:nvPr/>
        </p:nvSpPr>
        <p:spPr>
          <a:xfrm flipH="1">
            <a:off x="3563938" y="2997200"/>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0" name="Flèche droite 19"/>
          <p:cNvSpPr/>
          <p:nvPr/>
        </p:nvSpPr>
        <p:spPr>
          <a:xfrm rot="10800000" flipH="1">
            <a:off x="3635375" y="3429000"/>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1" name="Ellipse 20"/>
          <p:cNvSpPr/>
          <p:nvPr/>
        </p:nvSpPr>
        <p:spPr>
          <a:xfrm>
            <a:off x="7885113" y="2708275"/>
            <a:ext cx="142875" cy="6397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2" name="Ellipse 21"/>
          <p:cNvSpPr/>
          <p:nvPr/>
        </p:nvSpPr>
        <p:spPr>
          <a:xfrm>
            <a:off x="8243888" y="2708275"/>
            <a:ext cx="144462" cy="6397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3" name="Flèche droite 22"/>
          <p:cNvSpPr/>
          <p:nvPr/>
        </p:nvSpPr>
        <p:spPr>
          <a:xfrm flipH="1">
            <a:off x="8027988" y="2924175"/>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4" name="Flèche droite 23"/>
          <p:cNvSpPr/>
          <p:nvPr/>
        </p:nvSpPr>
        <p:spPr>
          <a:xfrm rot="10800000" flipH="1">
            <a:off x="7956550" y="2916238"/>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fontAlgn="auto">
              <a:spcAft>
                <a:spcPts val="0"/>
              </a:spcAft>
              <a:defRPr/>
            </a:pPr>
            <a:r>
              <a:rPr lang="fr-FR" sz="4000" dirty="0" smtClean="0"/>
              <a:t>HEAVY  IONS  COLLISIONS (HIC) EXPERIMENTS</a:t>
            </a:r>
            <a:endParaRPr lang="fr-FR" sz="4000" dirty="0"/>
          </a:p>
        </p:txBody>
      </p:sp>
      <p:sp>
        <p:nvSpPr>
          <p:cNvPr id="738306" name="Espace réservé du contenu 2"/>
          <p:cNvSpPr>
            <a:spLocks noGrp="1"/>
          </p:cNvSpPr>
          <p:nvPr>
            <p:ph idx="1"/>
          </p:nvPr>
        </p:nvSpPr>
        <p:spPr>
          <a:xfrm>
            <a:off x="179388" y="1341438"/>
            <a:ext cx="6985000" cy="5256212"/>
          </a:xfrm>
        </p:spPr>
        <p:txBody>
          <a:bodyPr/>
          <a:lstStyle/>
          <a:p>
            <a:r>
              <a:rPr lang="fr-FR" sz="1800" smtClean="0"/>
              <a:t>Introduction</a:t>
            </a:r>
          </a:p>
          <a:p>
            <a:pPr lvl="1"/>
            <a:r>
              <a:rPr lang="fr-FR" sz="1600" smtClean="0"/>
              <a:t>Nuclear Matter constituents</a:t>
            </a:r>
          </a:p>
          <a:p>
            <a:pPr lvl="1"/>
            <a:r>
              <a:rPr lang="fr-FR" sz="1600" smtClean="0"/>
              <a:t>QCD – quarks confinement – asymptotic freedom – quarks deconfinement - QGP</a:t>
            </a:r>
          </a:p>
          <a:p>
            <a:pPr lvl="1"/>
            <a:r>
              <a:rPr lang="fr-FR" sz="1600" smtClean="0"/>
              <a:t>Where can we find nuclear matter at high density and high temperature? </a:t>
            </a:r>
          </a:p>
          <a:p>
            <a:pPr lvl="1"/>
            <a:r>
              <a:rPr lang="fr-FR" sz="1600" smtClean="0"/>
              <a:t>Nuclear matter phase diagram</a:t>
            </a:r>
          </a:p>
          <a:p>
            <a:pPr lvl="1">
              <a:buFont typeface="Arial" charset="0"/>
              <a:buNone/>
            </a:pPr>
            <a:endParaRPr lang="fr-FR" sz="1600" smtClean="0"/>
          </a:p>
          <a:p>
            <a:r>
              <a:rPr lang="fr-FR" sz="1800" b="1" smtClean="0">
                <a:solidFill>
                  <a:srgbClr val="FF0000"/>
                </a:solidFill>
              </a:rPr>
              <a:t>Heavy Ions Collisions</a:t>
            </a:r>
          </a:p>
          <a:p>
            <a:pPr lvl="1"/>
            <a:r>
              <a:rPr lang="fr-FR" sz="1600" smtClean="0"/>
              <a:t>Collision evolution </a:t>
            </a:r>
          </a:p>
          <a:p>
            <a:pPr lvl="1"/>
            <a:r>
              <a:rPr lang="fr-FR" sz="1600" smtClean="0"/>
              <a:t>Analysis method : comparison of models prediction with experimental results for pp – pA – AA  collisions</a:t>
            </a:r>
          </a:p>
          <a:p>
            <a:pPr lvl="1"/>
            <a:r>
              <a:rPr lang="fr-FR" sz="1600" b="1" smtClean="0">
                <a:solidFill>
                  <a:srgbClr val="FF0000"/>
                </a:solidFill>
              </a:rPr>
              <a:t>Collision geometry – Centrality – Glauber Model</a:t>
            </a:r>
          </a:p>
          <a:p>
            <a:pPr lvl="1"/>
            <a:r>
              <a:rPr lang="fr-FR" sz="1600" b="1" smtClean="0">
                <a:solidFill>
                  <a:srgbClr val="FF0000"/>
                </a:solidFill>
              </a:rPr>
              <a:t>Some experimental observables and QGP signatures</a:t>
            </a:r>
          </a:p>
          <a:p>
            <a:pPr lvl="1">
              <a:buFont typeface="Arial" charset="0"/>
              <a:buNone/>
            </a:pPr>
            <a:endParaRPr lang="fr-FR" sz="1600" smtClean="0"/>
          </a:p>
          <a:p>
            <a:pPr lvl="1"/>
            <a:endParaRPr lang="fr-FR" sz="1600" smtClean="0"/>
          </a:p>
        </p:txBody>
      </p:sp>
      <p:sp>
        <p:nvSpPr>
          <p:cNvPr id="73830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EBAB9136-7B4C-42B7-80F3-8F8E032B939A}" type="slidenum">
              <a:rPr lang="fr-FR">
                <a:solidFill>
                  <a:schemeClr val="tx1"/>
                </a:solidFill>
              </a:rPr>
              <a:pPr fontAlgn="base">
                <a:spcBef>
                  <a:spcPct val="0"/>
                </a:spcBef>
                <a:spcAft>
                  <a:spcPct val="0"/>
                </a:spcAft>
              </a:pPr>
              <a:t>35</a:t>
            </a:fld>
            <a:endParaRPr lang="fr-FR">
              <a:solidFill>
                <a:schemeClr val="tx1"/>
              </a:solidFill>
            </a:endParaRPr>
          </a:p>
        </p:txBody>
      </p:sp>
      <p:sp>
        <p:nvSpPr>
          <p:cNvPr id="7" name="Accolade fermante 6"/>
          <p:cNvSpPr/>
          <p:nvPr/>
        </p:nvSpPr>
        <p:spPr>
          <a:xfrm>
            <a:off x="7019925" y="3933825"/>
            <a:ext cx="288925" cy="1295400"/>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38309" name="ZoneTexte 7"/>
          <p:cNvSpPr txBox="1">
            <a:spLocks noChangeArrowheads="1"/>
          </p:cNvSpPr>
          <p:nvPr/>
        </p:nvSpPr>
        <p:spPr bwMode="auto">
          <a:xfrm>
            <a:off x="7399338" y="4365625"/>
            <a:ext cx="1744662" cy="368300"/>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How study HIC ?</a:t>
            </a:r>
          </a:p>
        </p:txBody>
      </p:sp>
      <p:sp>
        <p:nvSpPr>
          <p:cNvPr id="9" name="Accolade fermante 8"/>
          <p:cNvSpPr/>
          <p:nvPr/>
        </p:nvSpPr>
        <p:spPr>
          <a:xfrm>
            <a:off x="7019925" y="1844675"/>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38311" name="ZoneTexte 9"/>
          <p:cNvSpPr txBox="1">
            <a:spLocks noChangeArrowheads="1"/>
          </p:cNvSpPr>
          <p:nvPr/>
        </p:nvSpPr>
        <p:spPr bwMode="auto">
          <a:xfrm>
            <a:off x="7308850" y="2276475"/>
            <a:ext cx="1741488" cy="369888"/>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Why study HIC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29" name="Espace réservé du contenu 2"/>
          <p:cNvSpPr>
            <a:spLocks noGrp="1"/>
          </p:cNvSpPr>
          <p:nvPr>
            <p:ph idx="1"/>
          </p:nvPr>
        </p:nvSpPr>
        <p:spPr>
          <a:xfrm>
            <a:off x="457200" y="1268413"/>
            <a:ext cx="8229600" cy="4525962"/>
          </a:xfrm>
        </p:spPr>
        <p:txBody>
          <a:bodyPr/>
          <a:lstStyle/>
          <a:p>
            <a:r>
              <a:rPr lang="fr-FR" sz="2000" b="1" smtClean="0">
                <a:solidFill>
                  <a:srgbClr val="FF0000"/>
                </a:solidFill>
              </a:rPr>
              <a:t>Centrality of the collision  </a:t>
            </a:r>
            <a:r>
              <a:rPr lang="fr-FR" sz="2000" smtClean="0"/>
              <a:t>:</a:t>
            </a:r>
          </a:p>
          <a:p>
            <a:pPr lvl="2"/>
            <a:r>
              <a:rPr lang="fr-FR" sz="1800" smtClean="0"/>
              <a:t>b  : impact parameter [0 ; b</a:t>
            </a:r>
            <a:r>
              <a:rPr lang="fr-FR" sz="1800" baseline="-25000" smtClean="0"/>
              <a:t>max</a:t>
            </a:r>
            <a:r>
              <a:rPr lang="fr-FR" sz="1800" smtClean="0"/>
              <a:t>]  (b</a:t>
            </a:r>
            <a:r>
              <a:rPr lang="fr-FR" sz="1800" baseline="-25000" smtClean="0"/>
              <a:t>max </a:t>
            </a:r>
            <a:r>
              <a:rPr lang="fr-FR" sz="1800" smtClean="0"/>
              <a:t>= 2. R)</a:t>
            </a:r>
          </a:p>
        </p:txBody>
      </p:sp>
      <p:sp>
        <p:nvSpPr>
          <p:cNvPr id="739330"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525FB91D-03E2-4FA4-A280-28B481A53AC5}" type="slidenum">
              <a:rPr lang="fr-FR">
                <a:solidFill>
                  <a:schemeClr val="tx1"/>
                </a:solidFill>
              </a:rPr>
              <a:pPr fontAlgn="base">
                <a:spcBef>
                  <a:spcPct val="0"/>
                </a:spcBef>
                <a:spcAft>
                  <a:spcPct val="0"/>
                </a:spcAft>
              </a:pPr>
              <a:t>36</a:t>
            </a:fld>
            <a:endParaRPr lang="fr-FR">
              <a:solidFill>
                <a:schemeClr val="tx1"/>
              </a:solidFill>
            </a:endParaRPr>
          </a:p>
        </p:txBody>
      </p:sp>
      <p:sp>
        <p:nvSpPr>
          <p:cNvPr id="6" name="Ellipse 5"/>
          <p:cNvSpPr/>
          <p:nvPr/>
        </p:nvSpPr>
        <p:spPr>
          <a:xfrm>
            <a:off x="1693863" y="2597150"/>
            <a:ext cx="357187" cy="1571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 name="Ellipse 6"/>
          <p:cNvSpPr/>
          <p:nvPr/>
        </p:nvSpPr>
        <p:spPr>
          <a:xfrm>
            <a:off x="3071813" y="2239963"/>
            <a:ext cx="357187" cy="1571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9" name="Connecteur droit 8"/>
          <p:cNvCxnSpPr>
            <a:stCxn id="6" idx="6"/>
          </p:cNvCxnSpPr>
          <p:nvPr/>
        </p:nvCxnSpPr>
        <p:spPr>
          <a:xfrm>
            <a:off x="2051050" y="3382963"/>
            <a:ext cx="10207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a:off x="2000250" y="2954338"/>
            <a:ext cx="1000125"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Flèche droite 11"/>
          <p:cNvSpPr/>
          <p:nvPr/>
        </p:nvSpPr>
        <p:spPr>
          <a:xfrm>
            <a:off x="2051050" y="3311525"/>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3" name="Flèche droite 12"/>
          <p:cNvSpPr/>
          <p:nvPr/>
        </p:nvSpPr>
        <p:spPr>
          <a:xfrm flipH="1">
            <a:off x="2786063" y="2882900"/>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17" name="Connecteur droit avec flèche 16"/>
          <p:cNvCxnSpPr/>
          <p:nvPr/>
        </p:nvCxnSpPr>
        <p:spPr>
          <a:xfrm rot="5400000">
            <a:off x="2407444" y="3169444"/>
            <a:ext cx="428625" cy="1587"/>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39338" name="ZoneTexte 17"/>
          <p:cNvSpPr txBox="1">
            <a:spLocks noChangeArrowheads="1"/>
          </p:cNvSpPr>
          <p:nvPr/>
        </p:nvSpPr>
        <p:spPr bwMode="auto">
          <a:xfrm>
            <a:off x="2336800" y="2954338"/>
            <a:ext cx="306388" cy="369887"/>
          </a:xfrm>
          <a:prstGeom prst="rect">
            <a:avLst/>
          </a:prstGeom>
          <a:noFill/>
          <a:ln w="9525">
            <a:noFill/>
            <a:miter lim="800000"/>
            <a:headEnd/>
            <a:tailEnd/>
          </a:ln>
        </p:spPr>
        <p:txBody>
          <a:bodyPr wrap="none">
            <a:spAutoFit/>
          </a:bodyPr>
          <a:lstStyle/>
          <a:p>
            <a:r>
              <a:rPr lang="fr-FR">
                <a:latin typeface="Calibri" pitchFamily="34" charset="0"/>
              </a:rPr>
              <a:t>b</a:t>
            </a:r>
          </a:p>
        </p:txBody>
      </p:sp>
      <p:cxnSp>
        <p:nvCxnSpPr>
          <p:cNvPr id="20" name="Connecteur droit avec flèche 19"/>
          <p:cNvCxnSpPr/>
          <p:nvPr/>
        </p:nvCxnSpPr>
        <p:spPr>
          <a:xfrm rot="16200000" flipV="1">
            <a:off x="1443831" y="2990057"/>
            <a:ext cx="785813"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9340" name="ZoneTexte 24"/>
          <p:cNvSpPr txBox="1">
            <a:spLocks noChangeArrowheads="1"/>
          </p:cNvSpPr>
          <p:nvPr/>
        </p:nvSpPr>
        <p:spPr bwMode="auto">
          <a:xfrm>
            <a:off x="1765300" y="2882900"/>
            <a:ext cx="309563" cy="369888"/>
          </a:xfrm>
          <a:prstGeom prst="rect">
            <a:avLst/>
          </a:prstGeom>
          <a:noFill/>
          <a:ln w="9525">
            <a:noFill/>
            <a:miter lim="800000"/>
            <a:headEnd/>
            <a:tailEnd/>
          </a:ln>
        </p:spPr>
        <p:txBody>
          <a:bodyPr wrap="none">
            <a:spAutoFit/>
          </a:bodyPr>
          <a:lstStyle/>
          <a:p>
            <a:r>
              <a:rPr lang="fr-FR">
                <a:latin typeface="Calibri" pitchFamily="34" charset="0"/>
              </a:rPr>
              <a:t>R</a:t>
            </a:r>
          </a:p>
        </p:txBody>
      </p:sp>
      <p:sp>
        <p:nvSpPr>
          <p:cNvPr id="26" name="Ellipse 25"/>
          <p:cNvSpPr/>
          <p:nvPr/>
        </p:nvSpPr>
        <p:spPr>
          <a:xfrm>
            <a:off x="3995738" y="2593975"/>
            <a:ext cx="357187" cy="1571625"/>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7" name="Ellipse 26"/>
          <p:cNvSpPr/>
          <p:nvPr/>
        </p:nvSpPr>
        <p:spPr>
          <a:xfrm>
            <a:off x="3995738" y="2233613"/>
            <a:ext cx="357187" cy="1571625"/>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39343" name="ZoneTexte 43"/>
          <p:cNvSpPr txBox="1">
            <a:spLocks noChangeArrowheads="1"/>
          </p:cNvSpPr>
          <p:nvPr/>
        </p:nvSpPr>
        <p:spPr bwMode="auto">
          <a:xfrm>
            <a:off x="0" y="2954338"/>
            <a:ext cx="1357313" cy="584200"/>
          </a:xfrm>
          <a:prstGeom prst="rect">
            <a:avLst/>
          </a:prstGeom>
          <a:noFill/>
          <a:ln w="9525">
            <a:noFill/>
            <a:miter lim="800000"/>
            <a:headEnd/>
            <a:tailEnd/>
          </a:ln>
        </p:spPr>
        <p:txBody>
          <a:bodyPr>
            <a:spAutoFit/>
          </a:bodyPr>
          <a:lstStyle/>
          <a:p>
            <a:pPr algn="ctr"/>
            <a:r>
              <a:rPr lang="fr-FR" sz="1600">
                <a:latin typeface="Calibri" pitchFamily="34" charset="0"/>
              </a:rPr>
              <a:t>Intermediate collision</a:t>
            </a:r>
          </a:p>
        </p:txBody>
      </p:sp>
      <p:cxnSp>
        <p:nvCxnSpPr>
          <p:cNvPr id="52" name="Connecteur droit avec flèche 51"/>
          <p:cNvCxnSpPr>
            <a:stCxn id="739345" idx="1"/>
            <a:endCxn id="43" idx="6"/>
          </p:cNvCxnSpPr>
          <p:nvPr/>
        </p:nvCxnSpPr>
        <p:spPr>
          <a:xfrm rot="10800000" flipV="1">
            <a:off x="5651500" y="3200400"/>
            <a:ext cx="1165225" cy="31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9345" name="ZoneTexte 52"/>
          <p:cNvSpPr txBox="1">
            <a:spLocks noChangeArrowheads="1"/>
          </p:cNvSpPr>
          <p:nvPr/>
        </p:nvSpPr>
        <p:spPr bwMode="auto">
          <a:xfrm>
            <a:off x="6816725" y="3016250"/>
            <a:ext cx="2257425" cy="369888"/>
          </a:xfrm>
          <a:prstGeom prst="rect">
            <a:avLst/>
          </a:prstGeom>
          <a:noFill/>
          <a:ln w="9525">
            <a:noFill/>
            <a:miter lim="800000"/>
            <a:headEnd/>
            <a:tailEnd/>
          </a:ln>
        </p:spPr>
        <p:txBody>
          <a:bodyPr wrap="none">
            <a:spAutoFit/>
          </a:bodyPr>
          <a:lstStyle/>
          <a:p>
            <a:r>
              <a:rPr lang="en-US">
                <a:latin typeface="Calibri" pitchFamily="34" charset="0"/>
              </a:rPr>
              <a:t>Participating nucleons</a:t>
            </a:r>
          </a:p>
        </p:txBody>
      </p:sp>
      <p:sp>
        <p:nvSpPr>
          <p:cNvPr id="739346" name="ZoneTexte 56"/>
          <p:cNvSpPr txBox="1">
            <a:spLocks noChangeArrowheads="1"/>
          </p:cNvSpPr>
          <p:nvPr/>
        </p:nvSpPr>
        <p:spPr bwMode="auto">
          <a:xfrm>
            <a:off x="6816725" y="2239963"/>
            <a:ext cx="1981200" cy="369887"/>
          </a:xfrm>
          <a:prstGeom prst="rect">
            <a:avLst/>
          </a:prstGeom>
          <a:noFill/>
          <a:ln w="9525">
            <a:noFill/>
            <a:miter lim="800000"/>
            <a:headEnd/>
            <a:tailEnd/>
          </a:ln>
        </p:spPr>
        <p:txBody>
          <a:bodyPr wrap="none">
            <a:spAutoFit/>
          </a:bodyPr>
          <a:lstStyle/>
          <a:p>
            <a:r>
              <a:rPr lang="en-US">
                <a:latin typeface="Calibri" pitchFamily="34" charset="0"/>
              </a:rPr>
              <a:t>Spectator nucleons</a:t>
            </a:r>
          </a:p>
        </p:txBody>
      </p:sp>
      <p:cxnSp>
        <p:nvCxnSpPr>
          <p:cNvPr id="58" name="Connecteur droit avec flèche 57"/>
          <p:cNvCxnSpPr/>
          <p:nvPr/>
        </p:nvCxnSpPr>
        <p:spPr>
          <a:xfrm rot="10800000">
            <a:off x="5148263" y="2449513"/>
            <a:ext cx="1597025" cy="63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9" name="Ellipse 58"/>
          <p:cNvSpPr/>
          <p:nvPr/>
        </p:nvSpPr>
        <p:spPr>
          <a:xfrm>
            <a:off x="1693863" y="4525963"/>
            <a:ext cx="357187" cy="1571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0" name="Ellipse 59"/>
          <p:cNvSpPr/>
          <p:nvPr/>
        </p:nvSpPr>
        <p:spPr>
          <a:xfrm>
            <a:off x="3071813" y="4525963"/>
            <a:ext cx="357187" cy="15716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61" name="Connecteur droit 60"/>
          <p:cNvCxnSpPr>
            <a:stCxn id="59" idx="6"/>
          </p:cNvCxnSpPr>
          <p:nvPr/>
        </p:nvCxnSpPr>
        <p:spPr>
          <a:xfrm>
            <a:off x="2051050" y="5311775"/>
            <a:ext cx="1020763" cy="0"/>
          </a:xfrm>
          <a:prstGeom prst="line">
            <a:avLst/>
          </a:prstGeom>
        </p:spPr>
        <p:style>
          <a:lnRef idx="1">
            <a:schemeClr val="accent1"/>
          </a:lnRef>
          <a:fillRef idx="0">
            <a:schemeClr val="accent1"/>
          </a:fillRef>
          <a:effectRef idx="0">
            <a:schemeClr val="accent1"/>
          </a:effectRef>
          <a:fontRef idx="minor">
            <a:schemeClr val="tx1"/>
          </a:fontRef>
        </p:style>
      </p:cxnSp>
      <p:sp>
        <p:nvSpPr>
          <p:cNvPr id="63" name="Flèche droite 62"/>
          <p:cNvSpPr/>
          <p:nvPr/>
        </p:nvSpPr>
        <p:spPr>
          <a:xfrm>
            <a:off x="2051050" y="5240338"/>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4" name="Flèche droite 63"/>
          <p:cNvSpPr/>
          <p:nvPr/>
        </p:nvSpPr>
        <p:spPr>
          <a:xfrm flipH="1">
            <a:off x="2786063" y="5240338"/>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39353" name="ZoneTexte 65"/>
          <p:cNvSpPr txBox="1">
            <a:spLocks noChangeArrowheads="1"/>
          </p:cNvSpPr>
          <p:nvPr/>
        </p:nvSpPr>
        <p:spPr bwMode="auto">
          <a:xfrm>
            <a:off x="2336800" y="4883150"/>
            <a:ext cx="538163" cy="369888"/>
          </a:xfrm>
          <a:prstGeom prst="rect">
            <a:avLst/>
          </a:prstGeom>
          <a:noFill/>
          <a:ln w="9525">
            <a:noFill/>
            <a:miter lim="800000"/>
            <a:headEnd/>
            <a:tailEnd/>
          </a:ln>
        </p:spPr>
        <p:txBody>
          <a:bodyPr wrap="none">
            <a:spAutoFit/>
          </a:bodyPr>
          <a:lstStyle/>
          <a:p>
            <a:r>
              <a:rPr lang="fr-FR">
                <a:latin typeface="Calibri" pitchFamily="34" charset="0"/>
              </a:rPr>
              <a:t>b~0</a:t>
            </a:r>
          </a:p>
        </p:txBody>
      </p:sp>
      <p:cxnSp>
        <p:nvCxnSpPr>
          <p:cNvPr id="67" name="Connecteur droit avec flèche 66"/>
          <p:cNvCxnSpPr/>
          <p:nvPr/>
        </p:nvCxnSpPr>
        <p:spPr>
          <a:xfrm rot="16200000" flipV="1">
            <a:off x="1443832" y="4918869"/>
            <a:ext cx="785812"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9355" name="ZoneTexte 67"/>
          <p:cNvSpPr txBox="1">
            <a:spLocks noChangeArrowheads="1"/>
          </p:cNvSpPr>
          <p:nvPr/>
        </p:nvSpPr>
        <p:spPr bwMode="auto">
          <a:xfrm>
            <a:off x="1765300" y="4811713"/>
            <a:ext cx="309563" cy="369887"/>
          </a:xfrm>
          <a:prstGeom prst="rect">
            <a:avLst/>
          </a:prstGeom>
          <a:noFill/>
          <a:ln w="9525">
            <a:noFill/>
            <a:miter lim="800000"/>
            <a:headEnd/>
            <a:tailEnd/>
          </a:ln>
        </p:spPr>
        <p:txBody>
          <a:bodyPr wrap="none">
            <a:spAutoFit/>
          </a:bodyPr>
          <a:lstStyle/>
          <a:p>
            <a:r>
              <a:rPr lang="fr-FR">
                <a:latin typeface="Calibri" pitchFamily="34" charset="0"/>
              </a:rPr>
              <a:t>R</a:t>
            </a:r>
          </a:p>
        </p:txBody>
      </p:sp>
      <p:sp>
        <p:nvSpPr>
          <p:cNvPr id="69" name="Ellipse 68"/>
          <p:cNvSpPr/>
          <p:nvPr/>
        </p:nvSpPr>
        <p:spPr>
          <a:xfrm>
            <a:off x="3995738" y="4525963"/>
            <a:ext cx="357187" cy="1571625"/>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0" name="Ellipse 69"/>
          <p:cNvSpPr/>
          <p:nvPr/>
        </p:nvSpPr>
        <p:spPr>
          <a:xfrm>
            <a:off x="3995738" y="4525963"/>
            <a:ext cx="357187" cy="1571625"/>
          </a:xfrm>
          <a:prstGeom prst="ellipse">
            <a:avLst/>
          </a:prstGeom>
          <a:solidFill>
            <a:schemeClr val="accent1">
              <a:alpha val="4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39358" name="ZoneTexte 70"/>
          <p:cNvSpPr txBox="1">
            <a:spLocks noChangeArrowheads="1"/>
          </p:cNvSpPr>
          <p:nvPr/>
        </p:nvSpPr>
        <p:spPr bwMode="auto">
          <a:xfrm>
            <a:off x="0" y="4668838"/>
            <a:ext cx="1357313" cy="585787"/>
          </a:xfrm>
          <a:prstGeom prst="rect">
            <a:avLst/>
          </a:prstGeom>
          <a:noFill/>
          <a:ln w="9525">
            <a:noFill/>
            <a:miter lim="800000"/>
            <a:headEnd/>
            <a:tailEnd/>
          </a:ln>
        </p:spPr>
        <p:txBody>
          <a:bodyPr>
            <a:spAutoFit/>
          </a:bodyPr>
          <a:lstStyle/>
          <a:p>
            <a:pPr algn="ctr"/>
            <a:r>
              <a:rPr lang="fr-FR" sz="1600">
                <a:latin typeface="Calibri" pitchFamily="34" charset="0"/>
              </a:rPr>
              <a:t>Central collision</a:t>
            </a:r>
          </a:p>
        </p:txBody>
      </p:sp>
      <p:cxnSp>
        <p:nvCxnSpPr>
          <p:cNvPr id="72" name="Connecteur droit avec flèche 71"/>
          <p:cNvCxnSpPr/>
          <p:nvPr/>
        </p:nvCxnSpPr>
        <p:spPr>
          <a:xfrm rot="10800000" flipV="1">
            <a:off x="5724525" y="5099050"/>
            <a:ext cx="1020763" cy="142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9360" name="ZoneTexte 72"/>
          <p:cNvSpPr txBox="1">
            <a:spLocks noChangeArrowheads="1"/>
          </p:cNvSpPr>
          <p:nvPr/>
        </p:nvSpPr>
        <p:spPr bwMode="auto">
          <a:xfrm>
            <a:off x="6816725" y="4883150"/>
            <a:ext cx="2363788" cy="369888"/>
          </a:xfrm>
          <a:prstGeom prst="rect">
            <a:avLst/>
          </a:prstGeom>
          <a:noFill/>
          <a:ln w="9525">
            <a:noFill/>
            <a:miter lim="800000"/>
            <a:headEnd/>
            <a:tailEnd/>
          </a:ln>
        </p:spPr>
        <p:txBody>
          <a:bodyPr wrap="none">
            <a:spAutoFit/>
          </a:bodyPr>
          <a:lstStyle/>
          <a:p>
            <a:r>
              <a:rPr lang="en-US">
                <a:latin typeface="Calibri" pitchFamily="34" charset="0"/>
              </a:rPr>
              <a:t>all nucleons participate</a:t>
            </a:r>
          </a:p>
        </p:txBody>
      </p:sp>
      <p:sp>
        <p:nvSpPr>
          <p:cNvPr id="36" name="Organigramme : Processus 35"/>
          <p:cNvSpPr/>
          <p:nvPr/>
        </p:nvSpPr>
        <p:spPr>
          <a:xfrm>
            <a:off x="1692275" y="4537075"/>
            <a:ext cx="1727200" cy="1512888"/>
          </a:xfrm>
          <a:prstGeom prst="flowChartProcess">
            <a:avLst/>
          </a:prstGeom>
          <a:solidFill>
            <a:schemeClr val="accent6">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7" name="Organigramme : Processus 36"/>
          <p:cNvSpPr/>
          <p:nvPr/>
        </p:nvSpPr>
        <p:spPr>
          <a:xfrm>
            <a:off x="3995738" y="2581275"/>
            <a:ext cx="360362" cy="1223963"/>
          </a:xfrm>
          <a:prstGeom prst="flowChartProcess">
            <a:avLst/>
          </a:prstGeom>
          <a:solidFill>
            <a:schemeClr val="accent6">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8" name="Organigramme : Processus 37"/>
          <p:cNvSpPr/>
          <p:nvPr/>
        </p:nvSpPr>
        <p:spPr>
          <a:xfrm>
            <a:off x="3995738" y="4537075"/>
            <a:ext cx="360362" cy="1512888"/>
          </a:xfrm>
          <a:prstGeom prst="flowChartProcess">
            <a:avLst/>
          </a:prstGeom>
          <a:solidFill>
            <a:schemeClr val="accent6">
              <a:alpha val="71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9" name="Secteurs 38"/>
          <p:cNvSpPr/>
          <p:nvPr/>
        </p:nvSpPr>
        <p:spPr>
          <a:xfrm>
            <a:off x="4859338" y="2233613"/>
            <a:ext cx="288925" cy="720725"/>
          </a:xfrm>
          <a:prstGeom prst="pie">
            <a:avLst>
              <a:gd name="adj1" fmla="val 10656545"/>
              <a:gd name="adj2" fmla="val 79214"/>
            </a:avLst>
          </a:prstGeom>
          <a:solidFill>
            <a:schemeClr val="accent1">
              <a:alpha val="68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solidFill>
                <a:schemeClr val="tx1"/>
              </a:solidFill>
            </a:endParaRPr>
          </a:p>
        </p:txBody>
      </p:sp>
      <p:sp>
        <p:nvSpPr>
          <p:cNvPr id="40" name="Secteurs 39"/>
          <p:cNvSpPr/>
          <p:nvPr/>
        </p:nvSpPr>
        <p:spPr>
          <a:xfrm flipV="1">
            <a:off x="5580063" y="3457575"/>
            <a:ext cx="287337" cy="711200"/>
          </a:xfrm>
          <a:prstGeom prst="pie">
            <a:avLst>
              <a:gd name="adj1" fmla="val 10656545"/>
              <a:gd name="adj2" fmla="val 79214"/>
            </a:avLst>
          </a:prstGeom>
          <a:solidFill>
            <a:schemeClr val="accent1">
              <a:alpha val="68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solidFill>
                <a:schemeClr val="tx1"/>
              </a:solidFill>
            </a:endParaRPr>
          </a:p>
        </p:txBody>
      </p:sp>
      <p:sp>
        <p:nvSpPr>
          <p:cNvPr id="41" name="Flèche droite 40"/>
          <p:cNvSpPr/>
          <p:nvPr/>
        </p:nvSpPr>
        <p:spPr>
          <a:xfrm flipH="1">
            <a:off x="4572000" y="2378075"/>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2" name="Flèche droite 41"/>
          <p:cNvSpPr/>
          <p:nvPr/>
        </p:nvSpPr>
        <p:spPr>
          <a:xfrm>
            <a:off x="5870575" y="3889375"/>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5" name="Organigramme : Processus 34"/>
          <p:cNvSpPr/>
          <p:nvPr/>
        </p:nvSpPr>
        <p:spPr>
          <a:xfrm>
            <a:off x="1692275" y="2593975"/>
            <a:ext cx="1727200" cy="1223963"/>
          </a:xfrm>
          <a:prstGeom prst="flowChartProcess">
            <a:avLst/>
          </a:prstGeom>
          <a:solidFill>
            <a:schemeClr val="accent6">
              <a:alpha val="2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3" name="Ellipse 42"/>
          <p:cNvSpPr/>
          <p:nvPr/>
        </p:nvSpPr>
        <p:spPr>
          <a:xfrm>
            <a:off x="5076825" y="2593975"/>
            <a:ext cx="574675" cy="1219200"/>
          </a:xfrm>
          <a:prstGeom prst="ellipse">
            <a:avLst/>
          </a:prstGeom>
          <a:solidFill>
            <a:schemeClr val="accent6">
              <a:alpha val="49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9" name="Ellipse 48"/>
          <p:cNvSpPr/>
          <p:nvPr/>
        </p:nvSpPr>
        <p:spPr>
          <a:xfrm>
            <a:off x="5003800" y="4537075"/>
            <a:ext cx="720725" cy="1512888"/>
          </a:xfrm>
          <a:prstGeom prst="ellipse">
            <a:avLst/>
          </a:prstGeom>
          <a:solidFill>
            <a:schemeClr val="accent6">
              <a:alpha val="49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5" name="Rectangle 44"/>
          <p:cNvSpPr/>
          <p:nvPr/>
        </p:nvSpPr>
        <p:spPr>
          <a:xfrm>
            <a:off x="0" y="0"/>
            <a:ext cx="69786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a:t>
            </a:r>
            <a:r>
              <a:rPr lang="fr-FR" sz="4000" dirty="0" err="1"/>
              <a:t>centrality</a:t>
            </a:r>
            <a:endParaRPr lang="fr-FR" sz="12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035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260D7B74-FD0A-4F2A-979E-7499530006E7}" type="slidenum">
              <a:rPr lang="fr-FR">
                <a:solidFill>
                  <a:schemeClr val="tx1"/>
                </a:solidFill>
              </a:rPr>
              <a:pPr fontAlgn="base">
                <a:spcBef>
                  <a:spcPct val="0"/>
                </a:spcBef>
                <a:spcAft>
                  <a:spcPct val="0"/>
                </a:spcAft>
              </a:pPr>
              <a:t>37</a:t>
            </a:fld>
            <a:endParaRPr lang="fr-FR">
              <a:solidFill>
                <a:schemeClr val="tx1"/>
              </a:solidFill>
            </a:endParaRPr>
          </a:p>
        </p:txBody>
      </p:sp>
      <p:pic>
        <p:nvPicPr>
          <p:cNvPr id="740354" name="Picture 3" descr="screenshot_06232k_front_r1175046_ev34"/>
          <p:cNvPicPr>
            <a:picLocks noChangeAspect="1" noChangeArrowheads="1"/>
          </p:cNvPicPr>
          <p:nvPr/>
        </p:nvPicPr>
        <p:blipFill>
          <a:blip r:embed="rId3"/>
          <a:srcRect l="12529" t="2029" r="12529" b="2029"/>
          <a:stretch>
            <a:fillRect/>
          </a:stretch>
        </p:blipFill>
        <p:spPr bwMode="auto">
          <a:xfrm>
            <a:off x="0" y="1512888"/>
            <a:ext cx="2816225" cy="2779712"/>
          </a:xfrm>
          <a:prstGeom prst="rect">
            <a:avLst/>
          </a:prstGeom>
          <a:noFill/>
          <a:ln w="9525">
            <a:noFill/>
            <a:miter lim="800000"/>
            <a:headEnd/>
            <a:tailEnd/>
          </a:ln>
        </p:spPr>
      </p:pic>
      <p:pic>
        <p:nvPicPr>
          <p:cNvPr id="740355" name="Picture 3" descr="screenshot_06252k_front_r1177002_t25_ev9"/>
          <p:cNvPicPr>
            <a:picLocks noChangeAspect="1" noChangeArrowheads="1"/>
          </p:cNvPicPr>
          <p:nvPr/>
        </p:nvPicPr>
        <p:blipFill>
          <a:blip r:embed="rId4"/>
          <a:srcRect l="13312" t="3044" r="13312" b="3044"/>
          <a:stretch>
            <a:fillRect/>
          </a:stretch>
        </p:blipFill>
        <p:spPr bwMode="auto">
          <a:xfrm>
            <a:off x="6084888" y="1500188"/>
            <a:ext cx="2825750" cy="2792412"/>
          </a:xfrm>
          <a:prstGeom prst="rect">
            <a:avLst/>
          </a:prstGeom>
          <a:noFill/>
          <a:ln w="9525">
            <a:noFill/>
            <a:miter lim="800000"/>
            <a:headEnd/>
            <a:tailEnd/>
          </a:ln>
        </p:spPr>
      </p:pic>
      <p:pic>
        <p:nvPicPr>
          <p:cNvPr id="740356" name="Picture 3" descr="Mid_mult_frnt_6_25"/>
          <p:cNvPicPr>
            <a:picLocks noChangeAspect="1" noChangeArrowheads="1"/>
          </p:cNvPicPr>
          <p:nvPr/>
        </p:nvPicPr>
        <p:blipFill>
          <a:blip r:embed="rId5"/>
          <a:srcRect l="14095" t="3044" r="14095" b="3044"/>
          <a:stretch>
            <a:fillRect/>
          </a:stretch>
        </p:blipFill>
        <p:spPr bwMode="auto">
          <a:xfrm>
            <a:off x="3059113" y="1484313"/>
            <a:ext cx="2771775" cy="2797175"/>
          </a:xfrm>
          <a:prstGeom prst="rect">
            <a:avLst/>
          </a:prstGeom>
          <a:noFill/>
          <a:ln w="9525">
            <a:noFill/>
            <a:miter lim="800000"/>
            <a:headEnd/>
            <a:tailEnd/>
          </a:ln>
        </p:spPr>
      </p:pic>
      <p:grpSp>
        <p:nvGrpSpPr>
          <p:cNvPr id="740357" name="Group 6"/>
          <p:cNvGrpSpPr>
            <a:grpSpLocks/>
          </p:cNvGrpSpPr>
          <p:nvPr/>
        </p:nvGrpSpPr>
        <p:grpSpPr bwMode="auto">
          <a:xfrm>
            <a:off x="0" y="1477963"/>
            <a:ext cx="1274763" cy="655637"/>
            <a:chOff x="672" y="2784"/>
            <a:chExt cx="905" cy="470"/>
          </a:xfrm>
        </p:grpSpPr>
        <p:sp>
          <p:nvSpPr>
            <p:cNvPr id="9" name="AutoShape 7"/>
            <p:cNvSpPr>
              <a:spLocks noChangeArrowheads="1"/>
            </p:cNvSpPr>
            <p:nvPr/>
          </p:nvSpPr>
          <p:spPr bwMode="auto">
            <a:xfrm>
              <a:off x="672" y="2784"/>
              <a:ext cx="527" cy="470"/>
            </a:xfrm>
            <a:prstGeom prst="star5">
              <a:avLst/>
            </a:prstGeom>
            <a:solidFill>
              <a:srgbClr val="FF0000"/>
            </a:solidFill>
            <a:ln w="9525">
              <a:solidFill>
                <a:srgbClr val="FF0000"/>
              </a:solidFill>
              <a:miter lim="800000"/>
              <a:headEnd type="none" w="sm" len="sm"/>
              <a:tailEnd type="none" w="sm" len="sm"/>
            </a:ln>
            <a:effectLst/>
          </p:spPr>
          <p:txBody>
            <a:bodyPr wrap="none" anchor="ctr"/>
            <a:lstStyle/>
            <a:p>
              <a:pPr eaLnBrk="0" fontAlgn="auto" hangingPunct="0">
                <a:spcBef>
                  <a:spcPts val="0"/>
                </a:spcBef>
                <a:spcAft>
                  <a:spcPts val="0"/>
                </a:spcAft>
                <a:defRPr/>
              </a:pPr>
              <a:endParaRPr lang="en-GB" sz="2400" b="1" i="1">
                <a:latin typeface="+mn-lt"/>
              </a:endParaRPr>
            </a:p>
          </p:txBody>
        </p:sp>
        <p:sp>
          <p:nvSpPr>
            <p:cNvPr id="10" name="Text Box 8"/>
            <p:cNvSpPr txBox="1">
              <a:spLocks noChangeArrowheads="1"/>
            </p:cNvSpPr>
            <p:nvPr/>
          </p:nvSpPr>
          <p:spPr bwMode="auto">
            <a:xfrm>
              <a:off x="857" y="2913"/>
              <a:ext cx="720" cy="329"/>
            </a:xfrm>
            <a:prstGeom prst="rect">
              <a:avLst/>
            </a:prstGeom>
            <a:noFill/>
            <a:ln w="12700">
              <a:noFill/>
              <a:miter lim="800000"/>
              <a:headEnd type="none" w="sm" len="sm"/>
              <a:tailEnd type="none" w="sm" len="sm"/>
            </a:ln>
            <a:effectLst/>
          </p:spPr>
          <p:txBody>
            <a:bodyPr wrap="none">
              <a:spAutoFit/>
            </a:bodyPr>
            <a:lstStyle/>
            <a:p>
              <a:pPr eaLnBrk="0" fontAlgn="auto" hangingPunct="0">
                <a:spcBef>
                  <a:spcPts val="0"/>
                </a:spcBef>
                <a:spcAft>
                  <a:spcPts val="0"/>
                </a:spcAft>
                <a:defRPr/>
              </a:pPr>
              <a:r>
                <a:rPr lang="en-US" sz="2400" b="1" i="1" dirty="0">
                  <a:solidFill>
                    <a:schemeClr val="accent2"/>
                  </a:solidFill>
                  <a:effectLst>
                    <a:outerShdw blurRad="38100" dist="38100" dir="2700000" algn="tl">
                      <a:srgbClr val="C0C0C0"/>
                    </a:outerShdw>
                  </a:effectLst>
                  <a:latin typeface="Helvetica" charset="0"/>
                </a:rPr>
                <a:t>STAR</a:t>
              </a:r>
            </a:p>
          </p:txBody>
        </p:sp>
      </p:grpSp>
      <p:sp>
        <p:nvSpPr>
          <p:cNvPr id="740358" name="ZoneTexte 10"/>
          <p:cNvSpPr txBox="1">
            <a:spLocks noChangeArrowheads="1"/>
          </p:cNvSpPr>
          <p:nvPr/>
        </p:nvSpPr>
        <p:spPr bwMode="auto">
          <a:xfrm>
            <a:off x="395288" y="1187450"/>
            <a:ext cx="1960562" cy="369888"/>
          </a:xfrm>
          <a:prstGeom prst="rect">
            <a:avLst/>
          </a:prstGeom>
          <a:noFill/>
          <a:ln w="9525">
            <a:noFill/>
            <a:miter lim="800000"/>
            <a:headEnd/>
            <a:tailEnd/>
          </a:ln>
        </p:spPr>
        <p:txBody>
          <a:bodyPr wrap="none">
            <a:spAutoFit/>
          </a:bodyPr>
          <a:lstStyle/>
          <a:p>
            <a:r>
              <a:rPr lang="fr-FR">
                <a:latin typeface="Calibri" pitchFamily="34" charset="0"/>
              </a:rPr>
              <a:t>Peripheral collision</a:t>
            </a:r>
          </a:p>
        </p:txBody>
      </p:sp>
      <p:sp>
        <p:nvSpPr>
          <p:cNvPr id="740359" name="ZoneTexte 11"/>
          <p:cNvSpPr txBox="1">
            <a:spLocks noChangeArrowheads="1"/>
          </p:cNvSpPr>
          <p:nvPr/>
        </p:nvSpPr>
        <p:spPr bwMode="auto">
          <a:xfrm>
            <a:off x="3276600" y="1196975"/>
            <a:ext cx="2214563" cy="369888"/>
          </a:xfrm>
          <a:prstGeom prst="rect">
            <a:avLst/>
          </a:prstGeom>
          <a:noFill/>
          <a:ln w="9525">
            <a:noFill/>
            <a:miter lim="800000"/>
            <a:headEnd/>
            <a:tailEnd/>
          </a:ln>
        </p:spPr>
        <p:txBody>
          <a:bodyPr wrap="none">
            <a:spAutoFit/>
          </a:bodyPr>
          <a:lstStyle/>
          <a:p>
            <a:r>
              <a:rPr lang="fr-FR">
                <a:latin typeface="Calibri" pitchFamily="34" charset="0"/>
              </a:rPr>
              <a:t>intermediate collision</a:t>
            </a:r>
          </a:p>
        </p:txBody>
      </p:sp>
      <p:sp>
        <p:nvSpPr>
          <p:cNvPr id="740360" name="ZoneTexte 12"/>
          <p:cNvSpPr txBox="1">
            <a:spLocks noChangeArrowheads="1"/>
          </p:cNvSpPr>
          <p:nvPr/>
        </p:nvSpPr>
        <p:spPr bwMode="auto">
          <a:xfrm>
            <a:off x="6659563" y="1196975"/>
            <a:ext cx="1649412" cy="369888"/>
          </a:xfrm>
          <a:prstGeom prst="rect">
            <a:avLst/>
          </a:prstGeom>
          <a:noFill/>
          <a:ln w="9525">
            <a:noFill/>
            <a:miter lim="800000"/>
            <a:headEnd/>
            <a:tailEnd/>
          </a:ln>
        </p:spPr>
        <p:txBody>
          <a:bodyPr wrap="none">
            <a:spAutoFit/>
          </a:bodyPr>
          <a:lstStyle/>
          <a:p>
            <a:r>
              <a:rPr lang="fr-FR">
                <a:latin typeface="Calibri" pitchFamily="34" charset="0"/>
              </a:rPr>
              <a:t>central collision</a:t>
            </a:r>
          </a:p>
        </p:txBody>
      </p:sp>
      <p:cxnSp>
        <p:nvCxnSpPr>
          <p:cNvPr id="16" name="Connecteur droit 15"/>
          <p:cNvCxnSpPr/>
          <p:nvPr/>
        </p:nvCxnSpPr>
        <p:spPr>
          <a:xfrm>
            <a:off x="3992563" y="5561013"/>
            <a:ext cx="10207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a:off x="3941763" y="5132388"/>
            <a:ext cx="1000125"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Flèche droite 17"/>
          <p:cNvSpPr/>
          <p:nvPr/>
        </p:nvSpPr>
        <p:spPr>
          <a:xfrm>
            <a:off x="3992563" y="5489575"/>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9" name="Flèche droite 18"/>
          <p:cNvSpPr/>
          <p:nvPr/>
        </p:nvSpPr>
        <p:spPr>
          <a:xfrm flipH="1">
            <a:off x="4727575" y="5060950"/>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20" name="Connecteur droit avec flèche 19"/>
          <p:cNvCxnSpPr/>
          <p:nvPr/>
        </p:nvCxnSpPr>
        <p:spPr>
          <a:xfrm rot="5400000">
            <a:off x="4350544" y="5347494"/>
            <a:ext cx="428625" cy="1587"/>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40366" name="ZoneTexte 20"/>
          <p:cNvSpPr txBox="1">
            <a:spLocks noChangeArrowheads="1"/>
          </p:cNvSpPr>
          <p:nvPr/>
        </p:nvSpPr>
        <p:spPr bwMode="auto">
          <a:xfrm>
            <a:off x="4278313" y="5132388"/>
            <a:ext cx="306387" cy="369887"/>
          </a:xfrm>
          <a:prstGeom prst="rect">
            <a:avLst/>
          </a:prstGeom>
          <a:noFill/>
          <a:ln w="9525">
            <a:noFill/>
            <a:miter lim="800000"/>
            <a:headEnd/>
            <a:tailEnd/>
          </a:ln>
        </p:spPr>
        <p:txBody>
          <a:bodyPr wrap="none">
            <a:spAutoFit/>
          </a:bodyPr>
          <a:lstStyle/>
          <a:p>
            <a:r>
              <a:rPr lang="fr-FR">
                <a:latin typeface="Calibri" pitchFamily="34" charset="0"/>
              </a:rPr>
              <a:t>b</a:t>
            </a:r>
          </a:p>
        </p:txBody>
      </p:sp>
      <p:cxnSp>
        <p:nvCxnSpPr>
          <p:cNvPr id="26" name="Connecteur droit 25"/>
          <p:cNvCxnSpPr/>
          <p:nvPr/>
        </p:nvCxnSpPr>
        <p:spPr>
          <a:xfrm>
            <a:off x="6935788" y="5438775"/>
            <a:ext cx="1020762"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Flèche droite 26"/>
          <p:cNvSpPr/>
          <p:nvPr/>
        </p:nvSpPr>
        <p:spPr>
          <a:xfrm>
            <a:off x="6935788" y="5367338"/>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8" name="Flèche droite 27"/>
          <p:cNvSpPr/>
          <p:nvPr/>
        </p:nvSpPr>
        <p:spPr>
          <a:xfrm flipH="1">
            <a:off x="7670800" y="5367338"/>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40370" name="ZoneTexte 28"/>
          <p:cNvSpPr txBox="1">
            <a:spLocks noChangeArrowheads="1"/>
          </p:cNvSpPr>
          <p:nvPr/>
        </p:nvSpPr>
        <p:spPr bwMode="auto">
          <a:xfrm>
            <a:off x="7221538" y="5010150"/>
            <a:ext cx="538162" cy="369888"/>
          </a:xfrm>
          <a:prstGeom prst="rect">
            <a:avLst/>
          </a:prstGeom>
          <a:noFill/>
          <a:ln w="9525">
            <a:noFill/>
            <a:miter lim="800000"/>
            <a:headEnd/>
            <a:tailEnd/>
          </a:ln>
        </p:spPr>
        <p:txBody>
          <a:bodyPr wrap="none">
            <a:spAutoFit/>
          </a:bodyPr>
          <a:lstStyle/>
          <a:p>
            <a:r>
              <a:rPr lang="fr-FR">
                <a:latin typeface="Calibri" pitchFamily="34" charset="0"/>
              </a:rPr>
              <a:t>b~0</a:t>
            </a:r>
          </a:p>
        </p:txBody>
      </p:sp>
      <p:sp>
        <p:nvSpPr>
          <p:cNvPr id="33" name="Ellipse 32"/>
          <p:cNvSpPr/>
          <p:nvPr/>
        </p:nvSpPr>
        <p:spPr>
          <a:xfrm>
            <a:off x="1619250" y="4365625"/>
            <a:ext cx="215900" cy="11398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34" name="Connecteur droit 33"/>
          <p:cNvCxnSpPr/>
          <p:nvPr/>
        </p:nvCxnSpPr>
        <p:spPr>
          <a:xfrm>
            <a:off x="684213" y="4941888"/>
            <a:ext cx="10207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a:off x="476250" y="5876925"/>
            <a:ext cx="1000125"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Flèche droite 35"/>
          <p:cNvSpPr/>
          <p:nvPr/>
        </p:nvSpPr>
        <p:spPr>
          <a:xfrm>
            <a:off x="611188" y="5805488"/>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7" name="Flèche droite 36"/>
          <p:cNvSpPr/>
          <p:nvPr/>
        </p:nvSpPr>
        <p:spPr>
          <a:xfrm flipH="1">
            <a:off x="1331913" y="4868863"/>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38" name="Connecteur droit avec flèche 37"/>
          <p:cNvCxnSpPr/>
          <p:nvPr/>
        </p:nvCxnSpPr>
        <p:spPr>
          <a:xfrm rot="5400000">
            <a:off x="720725" y="5408613"/>
            <a:ext cx="935037" cy="1588"/>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40377" name="ZoneTexte 38"/>
          <p:cNvSpPr txBox="1">
            <a:spLocks noChangeArrowheads="1"/>
          </p:cNvSpPr>
          <p:nvPr/>
        </p:nvSpPr>
        <p:spPr bwMode="auto">
          <a:xfrm>
            <a:off x="952500" y="5157788"/>
            <a:ext cx="306388" cy="368300"/>
          </a:xfrm>
          <a:prstGeom prst="rect">
            <a:avLst/>
          </a:prstGeom>
          <a:noFill/>
          <a:ln w="9525">
            <a:noFill/>
            <a:miter lim="800000"/>
            <a:headEnd/>
            <a:tailEnd/>
          </a:ln>
        </p:spPr>
        <p:txBody>
          <a:bodyPr wrap="none">
            <a:spAutoFit/>
          </a:bodyPr>
          <a:lstStyle/>
          <a:p>
            <a:r>
              <a:rPr lang="fr-FR">
                <a:latin typeface="Calibri" pitchFamily="34" charset="0"/>
              </a:rPr>
              <a:t>b</a:t>
            </a:r>
          </a:p>
        </p:txBody>
      </p:sp>
      <p:sp>
        <p:nvSpPr>
          <p:cNvPr id="42" name="Ellipse 41"/>
          <p:cNvSpPr/>
          <p:nvPr/>
        </p:nvSpPr>
        <p:spPr>
          <a:xfrm>
            <a:off x="395288" y="5286375"/>
            <a:ext cx="215900" cy="11398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4" name="Ellipse 43"/>
          <p:cNvSpPr/>
          <p:nvPr/>
        </p:nvSpPr>
        <p:spPr>
          <a:xfrm>
            <a:off x="5003800" y="4508500"/>
            <a:ext cx="215900" cy="11398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5" name="Ellipse 44"/>
          <p:cNvSpPr/>
          <p:nvPr/>
        </p:nvSpPr>
        <p:spPr>
          <a:xfrm>
            <a:off x="3779838" y="4941888"/>
            <a:ext cx="215900" cy="11382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6" name="Ellipse 45"/>
          <p:cNvSpPr/>
          <p:nvPr/>
        </p:nvSpPr>
        <p:spPr>
          <a:xfrm>
            <a:off x="6732588" y="4797425"/>
            <a:ext cx="215900" cy="11398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7" name="Ellipse 46"/>
          <p:cNvSpPr/>
          <p:nvPr/>
        </p:nvSpPr>
        <p:spPr>
          <a:xfrm>
            <a:off x="7956550" y="4797425"/>
            <a:ext cx="215900" cy="11398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50" name="Connecteur droit avec flèche 49"/>
          <p:cNvCxnSpPr/>
          <p:nvPr/>
        </p:nvCxnSpPr>
        <p:spPr>
          <a:xfrm>
            <a:off x="1187450" y="6381750"/>
            <a:ext cx="6192838"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40384" name="ZoneTexte 50"/>
          <p:cNvSpPr txBox="1">
            <a:spLocks noChangeArrowheads="1"/>
          </p:cNvSpPr>
          <p:nvPr/>
        </p:nvSpPr>
        <p:spPr bwMode="auto">
          <a:xfrm>
            <a:off x="6372225" y="6092825"/>
            <a:ext cx="1839913" cy="307975"/>
          </a:xfrm>
          <a:prstGeom prst="rect">
            <a:avLst/>
          </a:prstGeom>
          <a:noFill/>
          <a:ln w="9525">
            <a:noFill/>
            <a:miter lim="800000"/>
            <a:headEnd/>
            <a:tailEnd/>
          </a:ln>
        </p:spPr>
        <p:txBody>
          <a:bodyPr wrap="none">
            <a:spAutoFit/>
          </a:bodyPr>
          <a:lstStyle/>
          <a:p>
            <a:r>
              <a:rPr lang="fr-FR" sz="1400">
                <a:latin typeface="Calibri" pitchFamily="34" charset="0"/>
              </a:rPr>
              <a:t>Participating nucleons </a:t>
            </a:r>
          </a:p>
        </p:txBody>
      </p:sp>
      <p:cxnSp>
        <p:nvCxnSpPr>
          <p:cNvPr id="52" name="Connecteur droit avec flèche 51"/>
          <p:cNvCxnSpPr/>
          <p:nvPr/>
        </p:nvCxnSpPr>
        <p:spPr>
          <a:xfrm rot="10800000">
            <a:off x="1116013" y="6669088"/>
            <a:ext cx="6192837" cy="1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40386" name="ZoneTexte 54"/>
          <p:cNvSpPr txBox="1">
            <a:spLocks noChangeArrowheads="1"/>
          </p:cNvSpPr>
          <p:nvPr/>
        </p:nvSpPr>
        <p:spPr bwMode="auto">
          <a:xfrm>
            <a:off x="611188" y="6381750"/>
            <a:ext cx="1622425" cy="307975"/>
          </a:xfrm>
          <a:prstGeom prst="rect">
            <a:avLst/>
          </a:prstGeom>
          <a:noFill/>
          <a:ln w="9525">
            <a:noFill/>
            <a:miter lim="800000"/>
            <a:headEnd/>
            <a:tailEnd/>
          </a:ln>
        </p:spPr>
        <p:txBody>
          <a:bodyPr wrap="none">
            <a:spAutoFit/>
          </a:bodyPr>
          <a:lstStyle/>
          <a:p>
            <a:r>
              <a:rPr lang="fr-FR" sz="1400">
                <a:latin typeface="Calibri" pitchFamily="34" charset="0"/>
              </a:rPr>
              <a:t>Spectator nucleons </a:t>
            </a:r>
          </a:p>
        </p:txBody>
      </p:sp>
      <p:sp>
        <p:nvSpPr>
          <p:cNvPr id="40" name="Organigramme : Processus 39"/>
          <p:cNvSpPr/>
          <p:nvPr/>
        </p:nvSpPr>
        <p:spPr>
          <a:xfrm>
            <a:off x="395288" y="5300663"/>
            <a:ext cx="1439862" cy="215900"/>
          </a:xfrm>
          <a:prstGeom prst="flowChartProcess">
            <a:avLst/>
          </a:prstGeom>
          <a:solidFill>
            <a:schemeClr val="accent6">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1" name="Organigramme : Processus 40"/>
          <p:cNvSpPr/>
          <p:nvPr/>
        </p:nvSpPr>
        <p:spPr>
          <a:xfrm>
            <a:off x="3779838" y="4941888"/>
            <a:ext cx="1439862" cy="719137"/>
          </a:xfrm>
          <a:prstGeom prst="flowChartProcess">
            <a:avLst/>
          </a:prstGeom>
          <a:solidFill>
            <a:schemeClr val="accent6">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3" name="Organigramme : Processus 42"/>
          <p:cNvSpPr/>
          <p:nvPr/>
        </p:nvSpPr>
        <p:spPr>
          <a:xfrm>
            <a:off x="6732588" y="4797425"/>
            <a:ext cx="1439862" cy="1152525"/>
          </a:xfrm>
          <a:prstGeom prst="flowChartProcess">
            <a:avLst/>
          </a:prstGeom>
          <a:solidFill>
            <a:schemeClr val="accent6">
              <a:alpha val="38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8" name="Rectangle 47"/>
          <p:cNvSpPr/>
          <p:nvPr/>
        </p:nvSpPr>
        <p:spPr>
          <a:xfrm>
            <a:off x="0" y="0"/>
            <a:ext cx="684688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a:t>
            </a:r>
            <a:r>
              <a:rPr lang="fr-FR" sz="4000" dirty="0" err="1"/>
              <a:t>centrality</a:t>
            </a:r>
            <a:endParaRPr lang="fr-FR" sz="12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850" y="1412875"/>
            <a:ext cx="5543550" cy="4637088"/>
          </a:xfrm>
        </p:spPr>
        <p:txBody>
          <a:bodyPr rtlCol="0">
            <a:normAutofit fontScale="47500" lnSpcReduction="20000"/>
          </a:bodyPr>
          <a:lstStyle/>
          <a:p>
            <a:pPr fontAlgn="auto">
              <a:spcAft>
                <a:spcPts val="0"/>
              </a:spcAft>
              <a:buFont typeface="Arial" pitchFamily="34" charset="0"/>
              <a:buChar char="•"/>
              <a:defRPr/>
            </a:pPr>
            <a:r>
              <a:rPr lang="fr-FR" sz="4200" b="1" dirty="0" smtClean="0">
                <a:solidFill>
                  <a:srgbClr val="FF0000"/>
                </a:solidFill>
              </a:rPr>
              <a:t>Glauber Model</a:t>
            </a:r>
            <a:r>
              <a:rPr lang="fr-FR" sz="3800" dirty="0" smtClean="0"/>
              <a:t>: Estimation of the </a:t>
            </a:r>
            <a:r>
              <a:rPr lang="fr-FR" sz="3800" dirty="0" err="1" smtClean="0"/>
              <a:t>number</a:t>
            </a:r>
            <a:r>
              <a:rPr lang="fr-FR" sz="3800" dirty="0" smtClean="0"/>
              <a:t> of participant </a:t>
            </a:r>
            <a:r>
              <a:rPr lang="fr-FR" sz="3800" dirty="0" err="1" smtClean="0"/>
              <a:t>nucleons</a:t>
            </a:r>
            <a:r>
              <a:rPr lang="fr-FR" sz="3800" dirty="0" smtClean="0"/>
              <a:t> and </a:t>
            </a:r>
            <a:r>
              <a:rPr lang="fr-FR" sz="3800" dirty="0" err="1" smtClean="0"/>
              <a:t>binary</a:t>
            </a:r>
            <a:r>
              <a:rPr lang="fr-FR" sz="3800" dirty="0" smtClean="0"/>
              <a:t> NN collisions as a </a:t>
            </a:r>
            <a:r>
              <a:rPr lang="fr-FR" sz="3800" dirty="0" err="1" smtClean="0"/>
              <a:t>function</a:t>
            </a:r>
            <a:r>
              <a:rPr lang="fr-FR" sz="3800" dirty="0" smtClean="0"/>
              <a:t> of the impact </a:t>
            </a:r>
            <a:r>
              <a:rPr lang="fr-FR" sz="3800" dirty="0" err="1" smtClean="0"/>
              <a:t>parameter</a:t>
            </a:r>
            <a:r>
              <a:rPr lang="fr-FR" sz="3800" dirty="0" smtClean="0"/>
              <a:t> b.</a:t>
            </a:r>
          </a:p>
          <a:p>
            <a:pPr fontAlgn="auto">
              <a:spcAft>
                <a:spcPts val="0"/>
              </a:spcAft>
              <a:buFont typeface="Arial" pitchFamily="34" charset="0"/>
              <a:buChar char="•"/>
              <a:defRPr/>
            </a:pPr>
            <a:endParaRPr lang="fr-FR" sz="3800" dirty="0" smtClean="0"/>
          </a:p>
          <a:p>
            <a:pPr fontAlgn="auto">
              <a:spcAft>
                <a:spcPts val="0"/>
              </a:spcAft>
              <a:buFont typeface="Arial" pitchFamily="34" charset="0"/>
              <a:buChar char="•"/>
              <a:defRPr/>
            </a:pPr>
            <a:endParaRPr lang="fr-FR" sz="3800" dirty="0" smtClean="0"/>
          </a:p>
          <a:p>
            <a:pPr fontAlgn="auto">
              <a:spcAft>
                <a:spcPts val="0"/>
              </a:spcAft>
              <a:buFont typeface="Arial" pitchFamily="34" charset="0"/>
              <a:buNone/>
              <a:defRPr/>
            </a:pPr>
            <a:r>
              <a:rPr lang="fr-FR" sz="3800" dirty="0" smtClean="0"/>
              <a:t>	Nucleus </a:t>
            </a:r>
            <a:r>
              <a:rPr lang="fr-FR" sz="3800" dirty="0" err="1" smtClean="0"/>
              <a:t>density</a:t>
            </a:r>
            <a:r>
              <a:rPr lang="fr-FR" sz="3800" dirty="0" smtClean="0"/>
              <a:t> distribution (Wood-Saxon) :</a:t>
            </a:r>
          </a:p>
          <a:p>
            <a:pPr fontAlgn="auto">
              <a:spcAft>
                <a:spcPts val="0"/>
              </a:spcAft>
              <a:buFont typeface="Arial" pitchFamily="34" charset="0"/>
              <a:buNone/>
              <a:defRPr/>
            </a:pPr>
            <a:endParaRPr lang="fr-FR" sz="3800" dirty="0" smtClean="0"/>
          </a:p>
          <a:p>
            <a:pPr fontAlgn="auto">
              <a:spcAft>
                <a:spcPts val="0"/>
              </a:spcAft>
              <a:buFont typeface="Arial" pitchFamily="34" charset="0"/>
              <a:buNone/>
              <a:defRPr/>
            </a:pPr>
            <a:endParaRPr lang="fr-FR" sz="3800" dirty="0" smtClean="0"/>
          </a:p>
          <a:p>
            <a:pPr fontAlgn="auto">
              <a:spcAft>
                <a:spcPts val="0"/>
              </a:spcAft>
              <a:buFont typeface="Arial" pitchFamily="34" charset="0"/>
              <a:buNone/>
              <a:defRPr/>
            </a:pPr>
            <a:endParaRPr lang="fr-FR" sz="3800" dirty="0" smtClean="0"/>
          </a:p>
          <a:p>
            <a:pPr fontAlgn="auto">
              <a:spcAft>
                <a:spcPts val="0"/>
              </a:spcAft>
              <a:buFont typeface="Arial" pitchFamily="34" charset="0"/>
              <a:buNone/>
              <a:defRPr/>
            </a:pPr>
            <a:endParaRPr lang="fr-FR" sz="3800" dirty="0" smtClean="0"/>
          </a:p>
          <a:p>
            <a:pPr fontAlgn="auto">
              <a:spcAft>
                <a:spcPts val="0"/>
              </a:spcAft>
              <a:buFont typeface="Arial" pitchFamily="34" charset="0"/>
              <a:buNone/>
              <a:defRPr/>
            </a:pPr>
            <a:endParaRPr lang="fr-FR" sz="3800" dirty="0" smtClean="0"/>
          </a:p>
          <a:p>
            <a:pPr fontAlgn="auto">
              <a:spcAft>
                <a:spcPts val="0"/>
              </a:spcAft>
              <a:buFont typeface="Arial" pitchFamily="34" charset="0"/>
              <a:buNone/>
              <a:defRPr/>
            </a:pPr>
            <a:endParaRPr lang="fr-FR" sz="3800" dirty="0" smtClean="0"/>
          </a:p>
          <a:p>
            <a:pPr fontAlgn="auto">
              <a:spcAft>
                <a:spcPts val="0"/>
              </a:spcAft>
              <a:buFont typeface="Arial" pitchFamily="34" charset="0"/>
              <a:buNone/>
              <a:defRPr/>
            </a:pPr>
            <a:r>
              <a:rPr lang="fr-FR" sz="3800" dirty="0" smtClean="0"/>
              <a:t> </a:t>
            </a:r>
            <a:r>
              <a:rPr lang="fr-FR" sz="3800" dirty="0" err="1" smtClean="0"/>
              <a:t>Density</a:t>
            </a:r>
            <a:r>
              <a:rPr lang="fr-FR" sz="3800" dirty="0" smtClean="0"/>
              <a:t> </a:t>
            </a:r>
            <a:r>
              <a:rPr lang="fr-FR" sz="3800" dirty="0" err="1" smtClean="0"/>
              <a:t>probalility</a:t>
            </a:r>
            <a:r>
              <a:rPr lang="fr-FR" sz="3800" dirty="0" smtClean="0"/>
              <a:t> : </a:t>
            </a:r>
          </a:p>
          <a:p>
            <a:pPr fontAlgn="auto">
              <a:spcAft>
                <a:spcPts val="0"/>
              </a:spcAft>
              <a:buFont typeface="Arial" pitchFamily="34" charset="0"/>
              <a:buNone/>
              <a:defRPr/>
            </a:pPr>
            <a:endParaRPr lang="fr-FR" sz="3800" dirty="0" smtClean="0"/>
          </a:p>
          <a:p>
            <a:pPr fontAlgn="auto">
              <a:spcAft>
                <a:spcPts val="0"/>
              </a:spcAft>
              <a:buFont typeface="Arial" pitchFamily="34" charset="0"/>
              <a:buNone/>
              <a:defRPr/>
            </a:pPr>
            <a:endParaRPr lang="fr-FR" sz="3800" dirty="0" smtClean="0"/>
          </a:p>
          <a:p>
            <a:pPr fontAlgn="auto">
              <a:spcAft>
                <a:spcPts val="0"/>
              </a:spcAft>
              <a:buFont typeface="Arial" pitchFamily="34" charset="0"/>
              <a:buNone/>
              <a:defRPr/>
            </a:pPr>
            <a:r>
              <a:rPr lang="fr-FR" sz="3800" dirty="0" err="1" smtClean="0"/>
              <a:t>Nuclear</a:t>
            </a:r>
            <a:r>
              <a:rPr lang="fr-FR" sz="3800" dirty="0" smtClean="0"/>
              <a:t> </a:t>
            </a:r>
            <a:r>
              <a:rPr lang="fr-FR" sz="3800" dirty="0" err="1" smtClean="0"/>
              <a:t>overlap</a:t>
            </a:r>
            <a:r>
              <a:rPr lang="fr-FR" sz="3800" dirty="0" smtClean="0"/>
              <a:t> </a:t>
            </a:r>
            <a:r>
              <a:rPr lang="fr-FR" sz="3800" dirty="0" err="1" smtClean="0"/>
              <a:t>function</a:t>
            </a:r>
            <a:r>
              <a:rPr lang="fr-FR" sz="3800" dirty="0" smtClean="0"/>
              <a:t>  </a:t>
            </a:r>
            <a:r>
              <a:rPr lang="fr-FR" sz="2900" dirty="0" smtClean="0"/>
              <a:t>(</a:t>
            </a:r>
            <a:r>
              <a:rPr lang="fr-FR" sz="2900" dirty="0" err="1" smtClean="0"/>
              <a:t>probability</a:t>
            </a:r>
            <a:r>
              <a:rPr lang="fr-FR" sz="2900" dirty="0" smtClean="0"/>
              <a:t> of </a:t>
            </a:r>
            <a:r>
              <a:rPr lang="fr-FR" sz="2900" dirty="0" err="1" smtClean="0"/>
              <a:t>overlap</a:t>
            </a:r>
            <a:r>
              <a:rPr lang="fr-FR" sz="2900" dirty="0" smtClean="0"/>
              <a:t> of </a:t>
            </a:r>
            <a:r>
              <a:rPr lang="fr-FR" sz="2900" dirty="0" err="1" smtClean="0"/>
              <a:t>nucleons</a:t>
            </a:r>
            <a:r>
              <a:rPr lang="fr-FR" sz="2900" dirty="0" smtClean="0"/>
              <a:t>)</a:t>
            </a:r>
            <a:r>
              <a:rPr lang="fr-FR" sz="3800" dirty="0" smtClean="0"/>
              <a:t>:                                                    </a:t>
            </a:r>
          </a:p>
          <a:p>
            <a:pPr fontAlgn="auto">
              <a:spcAft>
                <a:spcPts val="0"/>
              </a:spcAft>
              <a:buFont typeface="Arial" pitchFamily="34" charset="0"/>
              <a:buNone/>
              <a:defRPr/>
            </a:pPr>
            <a:r>
              <a:rPr lang="fr-FR" sz="3800" dirty="0" smtClean="0"/>
              <a:t>			              </a:t>
            </a:r>
          </a:p>
          <a:p>
            <a:pPr fontAlgn="auto">
              <a:spcAft>
                <a:spcPts val="0"/>
              </a:spcAft>
              <a:buFont typeface="Arial" pitchFamily="34" charset="0"/>
              <a:buNone/>
              <a:defRPr/>
            </a:pPr>
            <a:endParaRPr lang="fr-FR" sz="3800" dirty="0" smtClean="0"/>
          </a:p>
        </p:txBody>
      </p:sp>
      <p:sp>
        <p:nvSpPr>
          <p:cNvPr id="33690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DBF0F29-1783-4582-B60B-AAF35FB0692E}" type="slidenum">
              <a:rPr lang="fr-FR">
                <a:solidFill>
                  <a:schemeClr val="tx1"/>
                </a:solidFill>
              </a:rPr>
              <a:pPr fontAlgn="base">
                <a:spcBef>
                  <a:spcPct val="0"/>
                </a:spcBef>
                <a:spcAft>
                  <a:spcPct val="0"/>
                </a:spcAft>
              </a:pPr>
              <a:t>38</a:t>
            </a:fld>
            <a:endParaRPr lang="fr-FR">
              <a:solidFill>
                <a:schemeClr val="tx1"/>
              </a:solidFill>
            </a:endParaRPr>
          </a:p>
        </p:txBody>
      </p:sp>
      <p:graphicFrame>
        <p:nvGraphicFramePr>
          <p:cNvPr id="336898" name="Object 2"/>
          <p:cNvGraphicFramePr>
            <a:graphicFrameLocks noChangeAspect="1"/>
          </p:cNvGraphicFramePr>
          <p:nvPr/>
        </p:nvGraphicFramePr>
        <p:xfrm>
          <a:off x="1403350" y="3284538"/>
          <a:ext cx="3094038" cy="936625"/>
        </p:xfrm>
        <a:graphic>
          <a:graphicData uri="http://schemas.openxmlformats.org/presentationml/2006/ole">
            <p:oleObj spid="_x0000_s336898" name="Équation" r:id="rId4" imgW="1930320" imgH="583920" progId="Equation.3">
              <p:embed/>
            </p:oleObj>
          </a:graphicData>
        </a:graphic>
      </p:graphicFrame>
      <p:graphicFrame>
        <p:nvGraphicFramePr>
          <p:cNvPr id="336899" name="Object 3"/>
          <p:cNvGraphicFramePr>
            <a:graphicFrameLocks noChangeAspect="1"/>
          </p:cNvGraphicFramePr>
          <p:nvPr/>
        </p:nvGraphicFramePr>
        <p:xfrm>
          <a:off x="755650" y="2276475"/>
          <a:ext cx="1641475" cy="409575"/>
        </p:xfrm>
        <a:graphic>
          <a:graphicData uri="http://schemas.openxmlformats.org/presentationml/2006/ole">
            <p:oleObj spid="_x0000_s336899" name="Équation" r:id="rId5" imgW="1218960" imgH="304560" progId="Equation.3">
              <p:embed/>
            </p:oleObj>
          </a:graphicData>
        </a:graphic>
      </p:graphicFrame>
      <p:graphicFrame>
        <p:nvGraphicFramePr>
          <p:cNvPr id="336900" name="Object 4"/>
          <p:cNvGraphicFramePr>
            <a:graphicFrameLocks noChangeAspect="1"/>
          </p:cNvGraphicFramePr>
          <p:nvPr/>
        </p:nvGraphicFramePr>
        <p:xfrm>
          <a:off x="2124075" y="5819775"/>
          <a:ext cx="3989388" cy="590550"/>
        </p:xfrm>
        <a:graphic>
          <a:graphicData uri="http://schemas.openxmlformats.org/presentationml/2006/ole">
            <p:oleObj spid="_x0000_s336900" name="Équation" r:id="rId6" imgW="1879560" imgH="279360" progId="Equation.3">
              <p:embed/>
            </p:oleObj>
          </a:graphicData>
        </a:graphic>
      </p:graphicFrame>
      <p:graphicFrame>
        <p:nvGraphicFramePr>
          <p:cNvPr id="336901" name="Object 5"/>
          <p:cNvGraphicFramePr>
            <a:graphicFrameLocks noChangeAspect="1"/>
          </p:cNvGraphicFramePr>
          <p:nvPr/>
        </p:nvGraphicFramePr>
        <p:xfrm>
          <a:off x="2357438" y="4365625"/>
          <a:ext cx="3727450" cy="719138"/>
        </p:xfrm>
        <a:graphic>
          <a:graphicData uri="http://schemas.openxmlformats.org/presentationml/2006/ole">
            <p:oleObj spid="_x0000_s336901" name="Équation" r:id="rId7" imgW="1701720" imgH="330120" progId="Equation.3">
              <p:embed/>
            </p:oleObj>
          </a:graphicData>
        </a:graphic>
      </p:graphicFrame>
      <p:sp>
        <p:nvSpPr>
          <p:cNvPr id="13" name="Ellipse 12"/>
          <p:cNvSpPr/>
          <p:nvPr/>
        </p:nvSpPr>
        <p:spPr>
          <a:xfrm>
            <a:off x="6516688" y="4521200"/>
            <a:ext cx="1143000" cy="1357313"/>
          </a:xfrm>
          <a:prstGeom prst="ellipse">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4" name="Ellipse 13"/>
          <p:cNvSpPr/>
          <p:nvPr/>
        </p:nvSpPr>
        <p:spPr>
          <a:xfrm>
            <a:off x="7231063" y="4521200"/>
            <a:ext cx="1214437" cy="1428750"/>
          </a:xfrm>
          <a:prstGeom prst="ellipse">
            <a:avLst/>
          </a:prstGeom>
          <a:solidFill>
            <a:schemeClr val="accent1">
              <a:alpha val="48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15" name="Connecteur droit avec flèche 14"/>
          <p:cNvCxnSpPr/>
          <p:nvPr/>
        </p:nvCxnSpPr>
        <p:spPr>
          <a:xfrm rot="10800000">
            <a:off x="7016750" y="5235575"/>
            <a:ext cx="857250" cy="1588"/>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36907" name="ZoneTexte 15"/>
          <p:cNvSpPr txBox="1">
            <a:spLocks noChangeArrowheads="1"/>
          </p:cNvSpPr>
          <p:nvPr/>
        </p:nvSpPr>
        <p:spPr bwMode="auto">
          <a:xfrm>
            <a:off x="7016750" y="4806950"/>
            <a:ext cx="274638" cy="368300"/>
          </a:xfrm>
          <a:prstGeom prst="rect">
            <a:avLst/>
          </a:prstGeom>
          <a:noFill/>
          <a:ln w="9525">
            <a:noFill/>
            <a:miter lim="800000"/>
            <a:headEnd/>
            <a:tailEnd/>
          </a:ln>
        </p:spPr>
        <p:txBody>
          <a:bodyPr wrap="none">
            <a:spAutoFit/>
          </a:bodyPr>
          <a:lstStyle/>
          <a:p>
            <a:r>
              <a:rPr lang="fr-FR">
                <a:latin typeface="Calibri" pitchFamily="34" charset="0"/>
              </a:rPr>
              <a:t>s</a:t>
            </a:r>
          </a:p>
        </p:txBody>
      </p:sp>
      <p:cxnSp>
        <p:nvCxnSpPr>
          <p:cNvPr id="21" name="Connecteur droit avec flèche 20"/>
          <p:cNvCxnSpPr/>
          <p:nvPr/>
        </p:nvCxnSpPr>
        <p:spPr>
          <a:xfrm rot="10800000" flipV="1">
            <a:off x="7016750" y="4878388"/>
            <a:ext cx="428625" cy="357187"/>
          </a:xfrm>
          <a:prstGeom prst="straightConnector1">
            <a:avLst/>
          </a:prstGeom>
          <a:ln w="1905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rot="10800000">
            <a:off x="7373938" y="4878388"/>
            <a:ext cx="500062" cy="358775"/>
          </a:xfrm>
          <a:prstGeom prst="straightConnector1">
            <a:avLst/>
          </a:prstGeom>
          <a:ln w="1905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336910" name="ZoneTexte 27"/>
          <p:cNvSpPr txBox="1">
            <a:spLocks noChangeArrowheads="1"/>
          </p:cNvSpPr>
          <p:nvPr/>
        </p:nvSpPr>
        <p:spPr bwMode="auto">
          <a:xfrm>
            <a:off x="7302500" y="5222875"/>
            <a:ext cx="306388" cy="369888"/>
          </a:xfrm>
          <a:prstGeom prst="rect">
            <a:avLst/>
          </a:prstGeom>
          <a:noFill/>
          <a:ln w="9525">
            <a:noFill/>
            <a:miter lim="800000"/>
            <a:headEnd/>
            <a:tailEnd/>
          </a:ln>
        </p:spPr>
        <p:txBody>
          <a:bodyPr wrap="none">
            <a:spAutoFit/>
          </a:bodyPr>
          <a:lstStyle/>
          <a:p>
            <a:r>
              <a:rPr lang="fr-FR">
                <a:latin typeface="Calibri" pitchFamily="34" charset="0"/>
              </a:rPr>
              <a:t>b</a:t>
            </a:r>
          </a:p>
        </p:txBody>
      </p:sp>
      <p:sp>
        <p:nvSpPr>
          <p:cNvPr id="336911" name="ZoneTexte 28"/>
          <p:cNvSpPr txBox="1">
            <a:spLocks noChangeArrowheads="1"/>
          </p:cNvSpPr>
          <p:nvPr/>
        </p:nvSpPr>
        <p:spPr bwMode="auto">
          <a:xfrm>
            <a:off x="7516813" y="4735513"/>
            <a:ext cx="466725" cy="368300"/>
          </a:xfrm>
          <a:prstGeom prst="rect">
            <a:avLst/>
          </a:prstGeom>
          <a:noFill/>
          <a:ln w="9525">
            <a:noFill/>
            <a:miter lim="800000"/>
            <a:headEnd/>
            <a:tailEnd/>
          </a:ln>
        </p:spPr>
        <p:txBody>
          <a:bodyPr wrap="none">
            <a:spAutoFit/>
          </a:bodyPr>
          <a:lstStyle/>
          <a:p>
            <a:r>
              <a:rPr lang="fr-FR">
                <a:latin typeface="Calibri" pitchFamily="34" charset="0"/>
              </a:rPr>
              <a:t>b-s</a:t>
            </a:r>
          </a:p>
        </p:txBody>
      </p:sp>
      <p:grpSp>
        <p:nvGrpSpPr>
          <p:cNvPr id="336912" name="Group 11"/>
          <p:cNvGrpSpPr>
            <a:grpSpLocks/>
          </p:cNvGrpSpPr>
          <p:nvPr/>
        </p:nvGrpSpPr>
        <p:grpSpPr bwMode="auto">
          <a:xfrm>
            <a:off x="5508625" y="1700213"/>
            <a:ext cx="3635375" cy="2520950"/>
            <a:chOff x="3569" y="2462"/>
            <a:chExt cx="1663" cy="1102"/>
          </a:xfrm>
        </p:grpSpPr>
        <p:pic>
          <p:nvPicPr>
            <p:cNvPr id="336915" name="Picture 12"/>
            <p:cNvPicPr>
              <a:picLocks noChangeAspect="1" noChangeArrowheads="1"/>
            </p:cNvPicPr>
            <p:nvPr/>
          </p:nvPicPr>
          <p:blipFill>
            <a:blip r:embed="rId8"/>
            <a:srcRect l="9872" t="30058"/>
            <a:stretch>
              <a:fillRect/>
            </a:stretch>
          </p:blipFill>
          <p:spPr bwMode="auto">
            <a:xfrm>
              <a:off x="3569" y="2462"/>
              <a:ext cx="1663" cy="1102"/>
            </a:xfrm>
            <a:prstGeom prst="rect">
              <a:avLst/>
            </a:prstGeom>
            <a:noFill/>
            <a:ln w="9525" algn="ctr">
              <a:noFill/>
              <a:miter lim="800000"/>
              <a:headEnd/>
              <a:tailEnd/>
            </a:ln>
          </p:spPr>
        </p:pic>
        <p:pic>
          <p:nvPicPr>
            <p:cNvPr id="336916" name="Picture 13"/>
            <p:cNvPicPr>
              <a:picLocks noChangeAspect="1" noChangeArrowheads="1"/>
            </p:cNvPicPr>
            <p:nvPr/>
          </p:nvPicPr>
          <p:blipFill>
            <a:blip r:embed="rId8"/>
            <a:srcRect l="57260" r="5225" b="79190"/>
            <a:stretch>
              <a:fillRect/>
            </a:stretch>
          </p:blipFill>
          <p:spPr bwMode="auto">
            <a:xfrm>
              <a:off x="3744" y="2973"/>
              <a:ext cx="816" cy="387"/>
            </a:xfrm>
            <a:prstGeom prst="rect">
              <a:avLst/>
            </a:prstGeom>
            <a:noFill/>
            <a:ln w="9525" algn="ctr">
              <a:noFill/>
              <a:miter lim="800000"/>
              <a:headEnd/>
              <a:tailEnd/>
            </a:ln>
          </p:spPr>
        </p:pic>
      </p:grpSp>
      <p:sp>
        <p:nvSpPr>
          <p:cNvPr id="20" name="Rectangle 19"/>
          <p:cNvSpPr/>
          <p:nvPr/>
        </p:nvSpPr>
        <p:spPr>
          <a:xfrm>
            <a:off x="0" y="0"/>
            <a:ext cx="801370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Glauber Model</a:t>
            </a:r>
            <a:endParaRPr lang="fr-FR" sz="1200" dirty="0"/>
          </a:p>
        </p:txBody>
      </p:sp>
      <p:sp>
        <p:nvSpPr>
          <p:cNvPr id="336914" name="ZoneTexte 21"/>
          <p:cNvSpPr txBox="1">
            <a:spLocks noChangeArrowheads="1"/>
          </p:cNvSpPr>
          <p:nvPr/>
        </p:nvSpPr>
        <p:spPr bwMode="auto">
          <a:xfrm>
            <a:off x="8747125" y="3851275"/>
            <a:ext cx="433388" cy="369888"/>
          </a:xfrm>
          <a:prstGeom prst="rect">
            <a:avLst/>
          </a:prstGeom>
          <a:noFill/>
          <a:ln w="9525">
            <a:noFill/>
            <a:miter lim="800000"/>
            <a:headEnd/>
            <a:tailEnd/>
          </a:ln>
        </p:spPr>
        <p:txBody>
          <a:bodyPr wrap="none">
            <a:spAutoFit/>
          </a:bodyPr>
          <a:lstStyle/>
          <a:p>
            <a:r>
              <a:rPr lang="fr-FR" b="1">
                <a:latin typeface="Calibri" pitchFamily="34" charset="0"/>
              </a:rPr>
              <a:t>= r</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5" name="Espace réservé du contenu 2"/>
          <p:cNvSpPr>
            <a:spLocks noGrp="1"/>
          </p:cNvSpPr>
          <p:nvPr>
            <p:ph idx="1"/>
          </p:nvPr>
        </p:nvSpPr>
        <p:spPr>
          <a:xfrm>
            <a:off x="457200" y="1600200"/>
            <a:ext cx="5972175" cy="4471988"/>
          </a:xfrm>
        </p:spPr>
        <p:txBody>
          <a:bodyPr/>
          <a:lstStyle/>
          <a:p>
            <a:r>
              <a:rPr lang="fr-FR" sz="2000" b="1" smtClean="0">
                <a:solidFill>
                  <a:srgbClr val="FF0000"/>
                </a:solidFill>
              </a:rPr>
              <a:t>Glauber Model</a:t>
            </a:r>
            <a:r>
              <a:rPr lang="fr-FR" sz="2400" smtClean="0"/>
              <a:t>:</a:t>
            </a:r>
            <a:endParaRPr lang="fr-FR" sz="1800" smtClean="0"/>
          </a:p>
          <a:p>
            <a:pPr>
              <a:buFont typeface="Arial" charset="0"/>
              <a:buNone/>
            </a:pPr>
            <a:endParaRPr lang="fr-FR" sz="1800" smtClean="0"/>
          </a:p>
          <a:p>
            <a:pPr>
              <a:buFont typeface="Arial" charset="0"/>
              <a:buNone/>
            </a:pPr>
            <a:r>
              <a:rPr lang="fr-FR" sz="1800" smtClean="0"/>
              <a:t>   Total number of NN collisions :</a:t>
            </a:r>
          </a:p>
          <a:p>
            <a:pPr>
              <a:buFont typeface="Arial" charset="0"/>
              <a:buNone/>
            </a:pPr>
            <a:endParaRPr lang="fr-FR" sz="1800" smtClean="0"/>
          </a:p>
          <a:p>
            <a:pPr>
              <a:buFont typeface="Arial" charset="0"/>
              <a:buNone/>
            </a:pPr>
            <a:endParaRPr lang="fr-FR" sz="1800" smtClean="0"/>
          </a:p>
          <a:p>
            <a:pPr>
              <a:buFont typeface="Arial" charset="0"/>
              <a:buNone/>
            </a:pPr>
            <a:r>
              <a:rPr lang="fr-FR" sz="1800" smtClean="0"/>
              <a:t>  </a:t>
            </a:r>
          </a:p>
          <a:p>
            <a:pPr>
              <a:buFont typeface="Arial" charset="0"/>
              <a:buNone/>
            </a:pPr>
            <a:r>
              <a:rPr lang="fr-FR" sz="1800" smtClean="0"/>
              <a:t> Total number of participants and spectators:     </a:t>
            </a:r>
          </a:p>
          <a:p>
            <a:pPr>
              <a:buFont typeface="Arial" charset="0"/>
              <a:buNone/>
            </a:pPr>
            <a:r>
              <a:rPr lang="fr-FR" sz="1800" smtClean="0"/>
              <a:t>           </a:t>
            </a:r>
          </a:p>
          <a:p>
            <a:pPr>
              <a:buFont typeface="Arial" charset="0"/>
              <a:buNone/>
            </a:pPr>
            <a:endParaRPr lang="fr-FR" sz="1800" smtClean="0"/>
          </a:p>
          <a:p>
            <a:pPr>
              <a:buFont typeface="Arial" charset="0"/>
              <a:buNone/>
            </a:pPr>
            <a:r>
              <a:rPr lang="fr-FR" sz="1800" smtClean="0"/>
              <a:t> </a:t>
            </a:r>
          </a:p>
          <a:p>
            <a:endParaRPr lang="fr-FR" sz="2400" smtClean="0"/>
          </a:p>
        </p:txBody>
      </p:sp>
      <p:sp>
        <p:nvSpPr>
          <p:cNvPr id="337926"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B15A4DC-1D34-40F2-859B-6B7C8EE052FD}" type="slidenum">
              <a:rPr lang="fr-FR">
                <a:solidFill>
                  <a:schemeClr val="tx1"/>
                </a:solidFill>
              </a:rPr>
              <a:pPr fontAlgn="base">
                <a:spcBef>
                  <a:spcPct val="0"/>
                </a:spcBef>
                <a:spcAft>
                  <a:spcPct val="0"/>
                </a:spcAft>
              </a:pPr>
              <a:t>39</a:t>
            </a:fld>
            <a:endParaRPr lang="fr-FR">
              <a:solidFill>
                <a:schemeClr val="tx1"/>
              </a:solidFill>
            </a:endParaRPr>
          </a:p>
        </p:txBody>
      </p:sp>
      <p:graphicFrame>
        <p:nvGraphicFramePr>
          <p:cNvPr id="337922" name="Object 2"/>
          <p:cNvGraphicFramePr>
            <a:graphicFrameLocks noChangeAspect="1"/>
          </p:cNvGraphicFramePr>
          <p:nvPr/>
        </p:nvGraphicFramePr>
        <p:xfrm>
          <a:off x="755650" y="2781300"/>
          <a:ext cx="2611438" cy="450850"/>
        </p:xfrm>
        <a:graphic>
          <a:graphicData uri="http://schemas.openxmlformats.org/presentationml/2006/ole">
            <p:oleObj spid="_x0000_s337922" name="Équation" r:id="rId4" imgW="1320480" imgH="228600" progId="Equation.3">
              <p:embed/>
            </p:oleObj>
          </a:graphicData>
        </a:graphic>
      </p:graphicFrame>
      <p:graphicFrame>
        <p:nvGraphicFramePr>
          <p:cNvPr id="337923" name="Object 3"/>
          <p:cNvGraphicFramePr>
            <a:graphicFrameLocks noChangeAspect="1"/>
          </p:cNvGraphicFramePr>
          <p:nvPr/>
        </p:nvGraphicFramePr>
        <p:xfrm>
          <a:off x="168275" y="4083050"/>
          <a:ext cx="8805863" cy="569913"/>
        </p:xfrm>
        <a:graphic>
          <a:graphicData uri="http://schemas.openxmlformats.org/presentationml/2006/ole">
            <p:oleObj spid="_x0000_s337923" name="Équation" r:id="rId5" imgW="4889160" imgH="317160" progId="Equation.3">
              <p:embed/>
            </p:oleObj>
          </a:graphicData>
        </a:graphic>
      </p:graphicFrame>
      <p:pic>
        <p:nvPicPr>
          <p:cNvPr id="337927" name="Picture 18"/>
          <p:cNvPicPr>
            <a:picLocks noChangeAspect="1" noChangeArrowheads="1"/>
          </p:cNvPicPr>
          <p:nvPr/>
        </p:nvPicPr>
        <p:blipFill>
          <a:blip r:embed="rId6"/>
          <a:srcRect t="3764" b="17177"/>
          <a:stretch>
            <a:fillRect/>
          </a:stretch>
        </p:blipFill>
        <p:spPr bwMode="auto">
          <a:xfrm>
            <a:off x="4067175" y="1196975"/>
            <a:ext cx="4413250" cy="2252663"/>
          </a:xfrm>
          <a:prstGeom prst="rect">
            <a:avLst/>
          </a:prstGeom>
          <a:noFill/>
          <a:ln w="9525" algn="ctr">
            <a:noFill/>
            <a:miter lim="800000"/>
            <a:headEnd/>
            <a:tailEnd/>
          </a:ln>
        </p:spPr>
      </p:pic>
      <p:grpSp>
        <p:nvGrpSpPr>
          <p:cNvPr id="337928" name="Group 19"/>
          <p:cNvGrpSpPr>
            <a:grpSpLocks/>
          </p:cNvGrpSpPr>
          <p:nvPr/>
        </p:nvGrpSpPr>
        <p:grpSpPr bwMode="auto">
          <a:xfrm>
            <a:off x="5040313" y="4824413"/>
            <a:ext cx="3132137" cy="2205037"/>
            <a:chOff x="3948" y="1056"/>
            <a:chExt cx="1764" cy="1511"/>
          </a:xfrm>
        </p:grpSpPr>
        <p:pic>
          <p:nvPicPr>
            <p:cNvPr id="337933" name="Picture 20" descr="glauber"/>
            <p:cNvPicPr>
              <a:picLocks noChangeAspect="1" noChangeArrowheads="1"/>
            </p:cNvPicPr>
            <p:nvPr/>
          </p:nvPicPr>
          <p:blipFill>
            <a:blip r:embed="rId7"/>
            <a:srcRect t="62811" r="47021" b="20328"/>
            <a:stretch>
              <a:fillRect/>
            </a:stretch>
          </p:blipFill>
          <p:spPr bwMode="auto">
            <a:xfrm>
              <a:off x="3965" y="1056"/>
              <a:ext cx="1747" cy="1248"/>
            </a:xfrm>
            <a:prstGeom prst="rect">
              <a:avLst/>
            </a:prstGeom>
            <a:noFill/>
            <a:ln w="9525">
              <a:noFill/>
              <a:miter lim="800000"/>
              <a:headEnd/>
              <a:tailEnd/>
            </a:ln>
          </p:spPr>
        </p:pic>
        <p:sp>
          <p:nvSpPr>
            <p:cNvPr id="337934" name="Text Box 21"/>
            <p:cNvSpPr txBox="1">
              <a:spLocks noChangeArrowheads="1"/>
            </p:cNvSpPr>
            <p:nvPr/>
          </p:nvSpPr>
          <p:spPr bwMode="auto">
            <a:xfrm>
              <a:off x="5135" y="2321"/>
              <a:ext cx="553" cy="246"/>
            </a:xfrm>
            <a:prstGeom prst="rect">
              <a:avLst/>
            </a:prstGeom>
            <a:noFill/>
            <a:ln w="9525">
              <a:noFill/>
              <a:miter lim="800000"/>
              <a:headEnd/>
              <a:tailEnd/>
            </a:ln>
          </p:spPr>
          <p:txBody>
            <a:bodyPr wrap="none">
              <a:spAutoFit/>
            </a:bodyPr>
            <a:lstStyle/>
            <a:p>
              <a:r>
                <a:rPr lang="en-US" sz="1200">
                  <a:latin typeface="Verdana" pitchFamily="34" charset="0"/>
                  <a:cs typeface="Arial" charset="0"/>
                </a:rPr>
                <a:t>b(fm)</a:t>
              </a:r>
            </a:p>
          </p:txBody>
        </p:sp>
        <p:sp>
          <p:nvSpPr>
            <p:cNvPr id="337935" name="Text Box 22"/>
            <p:cNvSpPr txBox="1">
              <a:spLocks noChangeArrowheads="1"/>
            </p:cNvSpPr>
            <p:nvPr/>
          </p:nvSpPr>
          <p:spPr bwMode="auto">
            <a:xfrm rot="-5400000">
              <a:off x="3557" y="1558"/>
              <a:ext cx="999" cy="218"/>
            </a:xfrm>
            <a:prstGeom prst="rect">
              <a:avLst/>
            </a:prstGeom>
            <a:noFill/>
            <a:ln w="9525">
              <a:noFill/>
              <a:miter lim="800000"/>
              <a:headEnd/>
              <a:tailEnd/>
            </a:ln>
          </p:spPr>
          <p:txBody>
            <a:bodyPr wrap="none">
              <a:spAutoFit/>
            </a:bodyPr>
            <a:lstStyle/>
            <a:p>
              <a:r>
                <a:rPr lang="en-US" sz="1000">
                  <a:latin typeface="Verdana" pitchFamily="34" charset="0"/>
                  <a:cs typeface="Arial" charset="0"/>
                </a:rPr>
                <a:t>N. Participants</a:t>
              </a:r>
            </a:p>
          </p:txBody>
        </p:sp>
      </p:grpSp>
      <p:graphicFrame>
        <p:nvGraphicFramePr>
          <p:cNvPr id="337924" name="Object 4"/>
          <p:cNvGraphicFramePr>
            <a:graphicFrameLocks noChangeAspect="1"/>
          </p:cNvGraphicFramePr>
          <p:nvPr/>
        </p:nvGraphicFramePr>
        <p:xfrm>
          <a:off x="179388" y="5199063"/>
          <a:ext cx="2784475" cy="461962"/>
        </p:xfrm>
        <a:graphic>
          <a:graphicData uri="http://schemas.openxmlformats.org/presentationml/2006/ole">
            <p:oleObj spid="_x0000_s337924" name="Équation" r:id="rId8" imgW="1612800" imgH="266400" progId="Equation.3">
              <p:embed/>
            </p:oleObj>
          </a:graphicData>
        </a:graphic>
      </p:graphicFrame>
      <p:sp>
        <p:nvSpPr>
          <p:cNvPr id="13" name="Rectangle 12"/>
          <p:cNvSpPr/>
          <p:nvPr/>
        </p:nvSpPr>
        <p:spPr>
          <a:xfrm>
            <a:off x="0" y="0"/>
            <a:ext cx="801370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Glauber Model</a:t>
            </a:r>
            <a:endParaRPr lang="fr-FR" sz="1200" dirty="0"/>
          </a:p>
        </p:txBody>
      </p:sp>
      <p:sp>
        <p:nvSpPr>
          <p:cNvPr id="337930" name="Text Box 5"/>
          <p:cNvSpPr txBox="1">
            <a:spLocks noChangeArrowheads="1"/>
          </p:cNvSpPr>
          <p:nvPr/>
        </p:nvSpPr>
        <p:spPr bwMode="auto">
          <a:xfrm>
            <a:off x="3779838" y="981075"/>
            <a:ext cx="4910137" cy="274638"/>
          </a:xfrm>
          <a:prstGeom prst="rect">
            <a:avLst/>
          </a:prstGeom>
          <a:noFill/>
          <a:ln w="9525">
            <a:noFill/>
            <a:miter lim="800000"/>
            <a:headEnd/>
            <a:tailEnd/>
          </a:ln>
        </p:spPr>
        <p:txBody>
          <a:bodyPr wrap="none">
            <a:spAutoFit/>
          </a:bodyPr>
          <a:lstStyle/>
          <a:p>
            <a:pPr algn="ctr"/>
            <a:r>
              <a:rPr lang="en-US" sz="1200">
                <a:latin typeface="Calibri" pitchFamily="34" charset="0"/>
              </a:rPr>
              <a:t>Particle Data Book</a:t>
            </a:r>
            <a:r>
              <a:rPr lang="fr-FR" sz="1200">
                <a:latin typeface="Calibri" pitchFamily="34" charset="0"/>
              </a:rPr>
              <a:t>: W.-M. Yao et al., J. Phys. G 33,1 (2006) </a:t>
            </a:r>
            <a:r>
              <a:rPr lang="en-US" sz="1200">
                <a:latin typeface="Calibri" pitchFamily="34" charset="0"/>
              </a:rPr>
              <a:t>Fig 40.11</a:t>
            </a:r>
          </a:p>
        </p:txBody>
      </p:sp>
      <p:sp>
        <p:nvSpPr>
          <p:cNvPr id="337931" name="ZoneTexte 13"/>
          <p:cNvSpPr txBox="1">
            <a:spLocks noChangeArrowheads="1"/>
          </p:cNvSpPr>
          <p:nvPr/>
        </p:nvSpPr>
        <p:spPr bwMode="auto">
          <a:xfrm rot="-5400000">
            <a:off x="5037932" y="5628481"/>
            <a:ext cx="1249362" cy="307975"/>
          </a:xfrm>
          <a:prstGeom prst="rect">
            <a:avLst/>
          </a:prstGeom>
          <a:noFill/>
          <a:ln w="9525">
            <a:noFill/>
            <a:miter lim="800000"/>
            <a:headEnd/>
            <a:tailEnd/>
          </a:ln>
        </p:spPr>
        <p:txBody>
          <a:bodyPr wrap="none">
            <a:spAutoFit/>
          </a:bodyPr>
          <a:lstStyle/>
          <a:p>
            <a:r>
              <a:rPr lang="fr-FR" sz="1400" b="1">
                <a:solidFill>
                  <a:srgbClr val="FF0000"/>
                </a:solidFill>
                <a:latin typeface="Calibri" pitchFamily="34" charset="0"/>
              </a:rPr>
              <a:t>Central events</a:t>
            </a:r>
          </a:p>
        </p:txBody>
      </p:sp>
      <p:sp>
        <p:nvSpPr>
          <p:cNvPr id="337932" name="ZoneTexte 15"/>
          <p:cNvSpPr txBox="1">
            <a:spLocks noChangeArrowheads="1"/>
          </p:cNvSpPr>
          <p:nvPr/>
        </p:nvSpPr>
        <p:spPr bwMode="auto">
          <a:xfrm rot="-5400000">
            <a:off x="7058819" y="5550694"/>
            <a:ext cx="1525587" cy="307975"/>
          </a:xfrm>
          <a:prstGeom prst="rect">
            <a:avLst/>
          </a:prstGeom>
          <a:noFill/>
          <a:ln w="9525">
            <a:noFill/>
            <a:miter lim="800000"/>
            <a:headEnd/>
            <a:tailEnd/>
          </a:ln>
        </p:spPr>
        <p:txBody>
          <a:bodyPr wrap="none">
            <a:spAutoFit/>
          </a:bodyPr>
          <a:lstStyle/>
          <a:p>
            <a:r>
              <a:rPr lang="fr-FR" sz="1400" b="1">
                <a:solidFill>
                  <a:srgbClr val="FF0000"/>
                </a:solidFill>
                <a:latin typeface="Calibri" pitchFamily="34" charset="0"/>
              </a:rPr>
              <a:t>Peripheral  events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6227763" cy="836613"/>
          </a:xfrm>
        </p:spPr>
        <p:style>
          <a:lnRef idx="2">
            <a:schemeClr val="dk1"/>
          </a:lnRef>
          <a:fillRef idx="1">
            <a:schemeClr val="lt1"/>
          </a:fillRef>
          <a:effectRef idx="0">
            <a:schemeClr val="dk1"/>
          </a:effectRef>
          <a:fontRef idx="minor">
            <a:schemeClr val="dk1"/>
          </a:fontRef>
        </p:style>
        <p:txBody>
          <a:bodyPr rtlCol="0">
            <a:normAutofit/>
          </a:bodyPr>
          <a:lstStyle/>
          <a:p>
            <a:pPr algn="l" fontAlgn="auto">
              <a:spcAft>
                <a:spcPts val="0"/>
              </a:spcAft>
              <a:defRPr/>
            </a:pPr>
            <a:r>
              <a:rPr lang="fr-FR" sz="4000" dirty="0" err="1" smtClean="0"/>
              <a:t>Nuclear</a:t>
            </a:r>
            <a:r>
              <a:rPr lang="fr-FR" sz="4000" dirty="0" smtClean="0"/>
              <a:t> </a:t>
            </a:r>
            <a:r>
              <a:rPr lang="fr-FR" sz="4000" dirty="0" err="1" smtClean="0"/>
              <a:t>Matter</a:t>
            </a:r>
            <a:r>
              <a:rPr lang="fr-FR" sz="4000" dirty="0" smtClean="0"/>
              <a:t> </a:t>
            </a:r>
            <a:r>
              <a:rPr lang="fr-FR" sz="4000" dirty="0" err="1" smtClean="0"/>
              <a:t>constituents</a:t>
            </a:r>
            <a:r>
              <a:rPr lang="fr-FR" sz="4000" dirty="0" smtClean="0"/>
              <a:t> </a:t>
            </a:r>
            <a:endParaRPr lang="fr-FR" sz="4000" dirty="0"/>
          </a:p>
        </p:txBody>
      </p:sp>
      <p:sp>
        <p:nvSpPr>
          <p:cNvPr id="5" name="Accolade ouvrante 4"/>
          <p:cNvSpPr/>
          <p:nvPr/>
        </p:nvSpPr>
        <p:spPr>
          <a:xfrm rot="16200000">
            <a:off x="2714625" y="3987801"/>
            <a:ext cx="428625" cy="3714750"/>
          </a:xfrm>
          <a:prstGeom prst="leftBrace">
            <a:avLst>
              <a:gd name="adj1" fmla="val 0"/>
              <a:gd name="adj2" fmla="val 5027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6" name="Accolade ouvrante 5"/>
          <p:cNvSpPr/>
          <p:nvPr/>
        </p:nvSpPr>
        <p:spPr>
          <a:xfrm rot="16200000">
            <a:off x="6822281" y="4023519"/>
            <a:ext cx="428625" cy="3786188"/>
          </a:xfrm>
          <a:prstGeom prst="leftBrace">
            <a:avLst>
              <a:gd name="adj1" fmla="val 0"/>
              <a:gd name="adj2" fmla="val 50270"/>
            </a:avLst>
          </a:prstGeom>
          <a:ln w="158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18436" name="ZoneTexte 6"/>
          <p:cNvSpPr txBox="1">
            <a:spLocks noChangeArrowheads="1"/>
          </p:cNvSpPr>
          <p:nvPr/>
        </p:nvSpPr>
        <p:spPr bwMode="auto">
          <a:xfrm>
            <a:off x="1484313" y="6130925"/>
            <a:ext cx="3254375" cy="647700"/>
          </a:xfrm>
          <a:prstGeom prst="rect">
            <a:avLst/>
          </a:prstGeom>
          <a:noFill/>
          <a:ln w="9525">
            <a:noFill/>
            <a:miter lim="800000"/>
            <a:headEnd/>
            <a:tailEnd/>
          </a:ln>
        </p:spPr>
        <p:txBody>
          <a:bodyPr wrap="none">
            <a:spAutoFit/>
          </a:bodyPr>
          <a:lstStyle/>
          <a:p>
            <a:pPr algn="ctr"/>
            <a:r>
              <a:rPr lang="fr-FR">
                <a:latin typeface="Calibri" pitchFamily="34" charset="0"/>
              </a:rPr>
              <a:t>Electro-Weak interaction</a:t>
            </a:r>
          </a:p>
          <a:p>
            <a:pPr algn="ctr"/>
            <a:r>
              <a:rPr lang="fr-FR">
                <a:latin typeface="Calibri" pitchFamily="34" charset="0"/>
              </a:rPr>
              <a:t>Quantum Electro Dynamic (QED)</a:t>
            </a:r>
          </a:p>
        </p:txBody>
      </p:sp>
      <p:sp>
        <p:nvSpPr>
          <p:cNvPr id="18437" name="ZoneTexte 7"/>
          <p:cNvSpPr txBox="1">
            <a:spLocks noChangeArrowheads="1"/>
          </p:cNvSpPr>
          <p:nvPr/>
        </p:nvSpPr>
        <p:spPr bwMode="auto">
          <a:xfrm>
            <a:off x="5357813" y="6143625"/>
            <a:ext cx="3360737" cy="646113"/>
          </a:xfrm>
          <a:prstGeom prst="rect">
            <a:avLst/>
          </a:prstGeom>
          <a:noFill/>
          <a:ln w="9525">
            <a:noFill/>
            <a:miter lim="800000"/>
            <a:headEnd/>
            <a:tailEnd/>
          </a:ln>
        </p:spPr>
        <p:txBody>
          <a:bodyPr wrap="none">
            <a:spAutoFit/>
          </a:bodyPr>
          <a:lstStyle/>
          <a:p>
            <a:pPr algn="ctr"/>
            <a:r>
              <a:rPr lang="fr-FR">
                <a:latin typeface="Calibri" pitchFamily="34" charset="0"/>
              </a:rPr>
              <a:t>Strong interaction</a:t>
            </a:r>
          </a:p>
          <a:p>
            <a:pPr algn="ctr"/>
            <a:r>
              <a:rPr lang="fr-FR">
                <a:latin typeface="Calibri" pitchFamily="34" charset="0"/>
              </a:rPr>
              <a:t>Quantum Chromo Dynamic (QCD)</a:t>
            </a:r>
          </a:p>
        </p:txBody>
      </p:sp>
      <p:sp>
        <p:nvSpPr>
          <p:cNvPr id="18438" name="Espace réservé du numéro de diapositive 8"/>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F09BECA4-8DA9-4F6F-BDC5-FB04F69001B5}" type="slidenum">
              <a:rPr lang="fr-FR">
                <a:solidFill>
                  <a:schemeClr val="tx1"/>
                </a:solidFill>
              </a:rPr>
              <a:pPr fontAlgn="base">
                <a:spcBef>
                  <a:spcPct val="0"/>
                </a:spcBef>
                <a:spcAft>
                  <a:spcPct val="0"/>
                </a:spcAft>
              </a:pPr>
              <a:t>4</a:t>
            </a:fld>
            <a:endParaRPr lang="fr-FR">
              <a:solidFill>
                <a:schemeClr val="tx1"/>
              </a:solidFill>
            </a:endParaRPr>
          </a:p>
        </p:txBody>
      </p:sp>
      <p:sp>
        <p:nvSpPr>
          <p:cNvPr id="10" name="Rectangle 9"/>
          <p:cNvSpPr/>
          <p:nvPr/>
        </p:nvSpPr>
        <p:spPr>
          <a:xfrm rot="19710109">
            <a:off x="1582762" y="3424323"/>
            <a:ext cx="6031664" cy="923330"/>
          </a:xfrm>
          <a:prstGeom prst="rect">
            <a:avLst/>
          </a:prstGeom>
          <a:noFill/>
        </p:spPr>
        <p:txBody>
          <a:bodyPr>
            <a:spAutoFit/>
          </a:bodyPr>
          <a:lstStyle/>
          <a:p>
            <a:pPr algn="ctr" fontAlgn="auto">
              <a:spcBef>
                <a:spcPts val="0"/>
              </a:spcBef>
              <a:spcAft>
                <a:spcPts val="0"/>
              </a:spcAft>
              <a:defRPr/>
            </a:pPr>
            <a:r>
              <a:rPr lang="fr-FR"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rPr>
              <a:t>Autre figure !!!</a:t>
            </a:r>
          </a:p>
        </p:txBody>
      </p:sp>
      <p:pic>
        <p:nvPicPr>
          <p:cNvPr id="18440" name="Espace réservé du contenu 13" descr="matter_constituants0.JPG"/>
          <p:cNvPicPr>
            <a:picLocks noGrp="1" noChangeAspect="1"/>
          </p:cNvPicPr>
          <p:nvPr>
            <p:ph idx="1"/>
          </p:nvPr>
        </p:nvPicPr>
        <p:blipFill>
          <a:blip r:embed="rId3"/>
          <a:srcRect/>
          <a:stretch>
            <a:fillRect/>
          </a:stretch>
        </p:blipFill>
        <p:spPr>
          <a:xfrm>
            <a:off x="0" y="1365250"/>
            <a:ext cx="9144000" cy="4243388"/>
          </a:xfrm>
        </p:spPr>
      </p:pic>
      <p:sp>
        <p:nvSpPr>
          <p:cNvPr id="18441" name="ZoneTexte 10"/>
          <p:cNvSpPr txBox="1">
            <a:spLocks noChangeArrowheads="1"/>
          </p:cNvSpPr>
          <p:nvPr/>
        </p:nvSpPr>
        <p:spPr bwMode="auto">
          <a:xfrm>
            <a:off x="7451725" y="3357563"/>
            <a:ext cx="1036638" cy="338137"/>
          </a:xfrm>
          <a:prstGeom prst="rect">
            <a:avLst/>
          </a:prstGeom>
          <a:noFill/>
          <a:ln w="9525">
            <a:noFill/>
            <a:miter lim="800000"/>
            <a:headEnd/>
            <a:tailEnd/>
          </a:ln>
        </p:spPr>
        <p:txBody>
          <a:bodyPr wrap="none">
            <a:spAutoFit/>
          </a:bodyPr>
          <a:lstStyle/>
          <a:p>
            <a:r>
              <a:rPr lang="fr-FR" sz="1600" b="1">
                <a:solidFill>
                  <a:schemeClr val="bg1"/>
                </a:solidFill>
                <a:latin typeface="Calibri" pitchFamily="34" charset="0"/>
              </a:rPr>
              <a:t>(6 flavors)</a:t>
            </a:r>
          </a:p>
        </p:txBody>
      </p:sp>
      <p:sp>
        <p:nvSpPr>
          <p:cNvPr id="18442" name="ZoneTexte 11"/>
          <p:cNvSpPr txBox="1">
            <a:spLocks noChangeArrowheads="1"/>
          </p:cNvSpPr>
          <p:nvPr/>
        </p:nvSpPr>
        <p:spPr bwMode="auto">
          <a:xfrm>
            <a:off x="971550" y="3068638"/>
            <a:ext cx="1984375" cy="338137"/>
          </a:xfrm>
          <a:prstGeom prst="rect">
            <a:avLst/>
          </a:prstGeom>
          <a:noFill/>
          <a:ln w="9525">
            <a:noFill/>
            <a:miter lim="800000"/>
            <a:headEnd/>
            <a:tailEnd/>
          </a:ln>
        </p:spPr>
        <p:txBody>
          <a:bodyPr wrap="none">
            <a:spAutoFit/>
          </a:bodyPr>
          <a:lstStyle/>
          <a:p>
            <a:r>
              <a:rPr lang="fr-FR" sz="1600" b="1">
                <a:latin typeface="Calibri" pitchFamily="34" charset="0"/>
              </a:rPr>
              <a:t>Elementary particles: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5" name="Picture 4" descr="ZDC"/>
          <p:cNvPicPr>
            <a:picLocks noChangeAspect="1" noChangeArrowheads="1"/>
          </p:cNvPicPr>
          <p:nvPr/>
        </p:nvPicPr>
        <p:blipFill>
          <a:blip r:embed="rId4"/>
          <a:srcRect/>
          <a:stretch>
            <a:fillRect/>
          </a:stretch>
        </p:blipFill>
        <p:spPr bwMode="auto">
          <a:xfrm>
            <a:off x="6084888" y="2060575"/>
            <a:ext cx="2627312" cy="2552700"/>
          </a:xfrm>
          <a:prstGeom prst="rect">
            <a:avLst/>
          </a:prstGeom>
          <a:noFill/>
          <a:ln w="9525">
            <a:noFill/>
            <a:miter lim="800000"/>
            <a:headEnd/>
            <a:tailEnd/>
          </a:ln>
        </p:spPr>
      </p:pic>
      <p:graphicFrame>
        <p:nvGraphicFramePr>
          <p:cNvPr id="69634" name="Object 2"/>
          <p:cNvGraphicFramePr>
            <a:graphicFrameLocks noChangeAspect="1"/>
          </p:cNvGraphicFramePr>
          <p:nvPr/>
        </p:nvGraphicFramePr>
        <p:xfrm>
          <a:off x="915988" y="2538413"/>
          <a:ext cx="3881437" cy="2833687"/>
        </p:xfrm>
        <a:graphic>
          <a:graphicData uri="http://schemas.openxmlformats.org/presentationml/2006/ole">
            <p:oleObj spid="_x0000_s69634" name="Bitmap Image" r:id="rId5" imgW="3914286" imgH="2857899" progId="PBrush">
              <p:embed/>
            </p:oleObj>
          </a:graphicData>
        </a:graphic>
      </p:graphicFrame>
      <p:sp>
        <p:nvSpPr>
          <p:cNvPr id="69636" name="AutoShape 49"/>
          <p:cNvSpPr>
            <a:spLocks noChangeArrowheads="1"/>
          </p:cNvSpPr>
          <p:nvPr/>
        </p:nvSpPr>
        <p:spPr bwMode="auto">
          <a:xfrm>
            <a:off x="700088" y="3833813"/>
            <a:ext cx="304800" cy="317500"/>
          </a:xfrm>
          <a:prstGeom prst="irregularSeal1">
            <a:avLst/>
          </a:prstGeom>
          <a:gradFill rotWithShape="1">
            <a:gsLst>
              <a:gs pos="0">
                <a:srgbClr val="760000"/>
              </a:gs>
              <a:gs pos="100000">
                <a:srgbClr val="FF0000"/>
              </a:gs>
            </a:gsLst>
            <a:path path="shape">
              <a:fillToRect l="50000" t="50000" r="50000" b="50000"/>
            </a:path>
          </a:gradFill>
          <a:ln w="9525">
            <a:solidFill>
              <a:schemeClr val="tx1"/>
            </a:solidFill>
            <a:miter lim="800000"/>
            <a:headEnd/>
            <a:tailEnd/>
          </a:ln>
        </p:spPr>
        <p:txBody>
          <a:bodyPr wrap="none" anchor="ctr"/>
          <a:lstStyle/>
          <a:p>
            <a:endParaRPr lang="fr-FR">
              <a:latin typeface="Calibri" pitchFamily="34" charset="0"/>
            </a:endParaRPr>
          </a:p>
        </p:txBody>
      </p:sp>
      <p:sp>
        <p:nvSpPr>
          <p:cNvPr id="69637" name="Text Box 50"/>
          <p:cNvSpPr txBox="1">
            <a:spLocks noChangeArrowheads="1"/>
          </p:cNvSpPr>
          <p:nvPr/>
        </p:nvSpPr>
        <p:spPr bwMode="auto">
          <a:xfrm>
            <a:off x="1187450" y="2565400"/>
            <a:ext cx="1368425" cy="276225"/>
          </a:xfrm>
          <a:prstGeom prst="rect">
            <a:avLst/>
          </a:prstGeom>
          <a:solidFill>
            <a:schemeClr val="bg1"/>
          </a:solidFill>
          <a:ln w="9525">
            <a:solidFill>
              <a:schemeClr val="tx1"/>
            </a:solidFill>
            <a:miter lim="800000"/>
            <a:headEnd/>
            <a:tailEnd/>
          </a:ln>
        </p:spPr>
        <p:txBody>
          <a:bodyPr>
            <a:spAutoFit/>
          </a:bodyPr>
          <a:lstStyle/>
          <a:p>
            <a:pPr>
              <a:spcBef>
                <a:spcPct val="50000"/>
              </a:spcBef>
            </a:pPr>
            <a:r>
              <a:rPr lang="it-IT" sz="1200">
                <a:latin typeface="Times New Roman" pitchFamily="18" charset="0"/>
              </a:rPr>
              <a:t>QUADRUPOLES</a:t>
            </a:r>
          </a:p>
        </p:txBody>
      </p:sp>
      <p:sp>
        <p:nvSpPr>
          <p:cNvPr id="69638" name="Line 51"/>
          <p:cNvSpPr>
            <a:spLocks noChangeShapeType="1"/>
          </p:cNvSpPr>
          <p:nvPr/>
        </p:nvSpPr>
        <p:spPr bwMode="auto">
          <a:xfrm flipH="1">
            <a:off x="1746250" y="2992438"/>
            <a:ext cx="244475" cy="569912"/>
          </a:xfrm>
          <a:prstGeom prst="line">
            <a:avLst/>
          </a:prstGeom>
          <a:noFill/>
          <a:ln w="9525">
            <a:solidFill>
              <a:schemeClr val="tx1"/>
            </a:solidFill>
            <a:round/>
            <a:headEnd/>
            <a:tailEnd type="triangle" w="med" len="med"/>
          </a:ln>
        </p:spPr>
        <p:txBody>
          <a:bodyPr/>
          <a:lstStyle/>
          <a:p>
            <a:endParaRPr lang="fr-FR"/>
          </a:p>
        </p:txBody>
      </p:sp>
      <p:sp>
        <p:nvSpPr>
          <p:cNvPr id="69639" name="Line 52"/>
          <p:cNvSpPr>
            <a:spLocks noChangeShapeType="1"/>
          </p:cNvSpPr>
          <p:nvPr/>
        </p:nvSpPr>
        <p:spPr bwMode="auto">
          <a:xfrm>
            <a:off x="2051050" y="2992438"/>
            <a:ext cx="0" cy="569912"/>
          </a:xfrm>
          <a:prstGeom prst="line">
            <a:avLst/>
          </a:prstGeom>
          <a:noFill/>
          <a:ln w="9525">
            <a:solidFill>
              <a:schemeClr val="tx1"/>
            </a:solidFill>
            <a:round/>
            <a:headEnd/>
            <a:tailEnd type="triangle" w="med" len="med"/>
          </a:ln>
        </p:spPr>
        <p:txBody>
          <a:bodyPr/>
          <a:lstStyle/>
          <a:p>
            <a:endParaRPr lang="fr-FR"/>
          </a:p>
        </p:txBody>
      </p:sp>
      <p:sp>
        <p:nvSpPr>
          <p:cNvPr id="69640" name="Line 53"/>
          <p:cNvSpPr>
            <a:spLocks noChangeShapeType="1"/>
          </p:cNvSpPr>
          <p:nvPr/>
        </p:nvSpPr>
        <p:spPr bwMode="auto">
          <a:xfrm>
            <a:off x="2051050" y="2992438"/>
            <a:ext cx="244475" cy="569912"/>
          </a:xfrm>
          <a:prstGeom prst="line">
            <a:avLst/>
          </a:prstGeom>
          <a:noFill/>
          <a:ln w="9525">
            <a:solidFill>
              <a:schemeClr val="tx1"/>
            </a:solidFill>
            <a:round/>
            <a:headEnd/>
            <a:tailEnd type="triangle" w="med" len="med"/>
          </a:ln>
        </p:spPr>
        <p:txBody>
          <a:bodyPr/>
          <a:lstStyle/>
          <a:p>
            <a:endParaRPr lang="fr-FR"/>
          </a:p>
        </p:txBody>
      </p:sp>
      <p:sp>
        <p:nvSpPr>
          <p:cNvPr id="69641" name="Text Box 58"/>
          <p:cNvSpPr txBox="1">
            <a:spLocks noChangeArrowheads="1"/>
          </p:cNvSpPr>
          <p:nvPr/>
        </p:nvSpPr>
        <p:spPr bwMode="auto">
          <a:xfrm>
            <a:off x="3419475" y="2636838"/>
            <a:ext cx="977900" cy="554037"/>
          </a:xfrm>
          <a:prstGeom prst="rect">
            <a:avLst/>
          </a:prstGeom>
          <a:solidFill>
            <a:schemeClr val="bg1"/>
          </a:solidFill>
          <a:ln w="9525">
            <a:solidFill>
              <a:schemeClr val="tx1"/>
            </a:solidFill>
            <a:miter lim="800000"/>
            <a:headEnd/>
            <a:tailEnd/>
          </a:ln>
        </p:spPr>
        <p:txBody>
          <a:bodyPr>
            <a:spAutoFit/>
          </a:bodyPr>
          <a:lstStyle/>
          <a:p>
            <a:pPr>
              <a:spcBef>
                <a:spcPct val="50000"/>
              </a:spcBef>
            </a:pPr>
            <a:r>
              <a:rPr lang="it-IT" sz="1200">
                <a:latin typeface="Times New Roman" pitchFamily="18" charset="0"/>
              </a:rPr>
              <a:t>VACUUM</a:t>
            </a:r>
          </a:p>
          <a:p>
            <a:pPr>
              <a:spcBef>
                <a:spcPct val="50000"/>
              </a:spcBef>
            </a:pPr>
            <a:r>
              <a:rPr lang="it-IT" sz="1200">
                <a:latin typeface="Times New Roman" pitchFamily="18" charset="0"/>
              </a:rPr>
              <a:t>CHAMBER</a:t>
            </a:r>
          </a:p>
        </p:txBody>
      </p:sp>
      <p:sp>
        <p:nvSpPr>
          <p:cNvPr id="69642" name="Line 59"/>
          <p:cNvSpPr>
            <a:spLocks noChangeShapeType="1"/>
          </p:cNvSpPr>
          <p:nvPr/>
        </p:nvSpPr>
        <p:spPr bwMode="auto">
          <a:xfrm flipH="1">
            <a:off x="3571875" y="3140075"/>
            <a:ext cx="244475" cy="317500"/>
          </a:xfrm>
          <a:prstGeom prst="line">
            <a:avLst/>
          </a:prstGeom>
          <a:noFill/>
          <a:ln w="9525">
            <a:solidFill>
              <a:schemeClr val="tx1"/>
            </a:solidFill>
            <a:round/>
            <a:headEnd/>
            <a:tailEnd type="triangle" w="med" len="med"/>
          </a:ln>
        </p:spPr>
        <p:txBody>
          <a:bodyPr/>
          <a:lstStyle/>
          <a:p>
            <a:endParaRPr lang="fr-FR"/>
          </a:p>
        </p:txBody>
      </p:sp>
      <p:sp>
        <p:nvSpPr>
          <p:cNvPr id="69643" name="Text Box 60"/>
          <p:cNvSpPr txBox="1">
            <a:spLocks noChangeArrowheads="1"/>
          </p:cNvSpPr>
          <p:nvPr/>
        </p:nvSpPr>
        <p:spPr bwMode="auto">
          <a:xfrm>
            <a:off x="0" y="2924175"/>
            <a:ext cx="855663" cy="523875"/>
          </a:xfrm>
          <a:prstGeom prst="rect">
            <a:avLst/>
          </a:prstGeom>
          <a:noFill/>
          <a:ln w="9525">
            <a:solidFill>
              <a:schemeClr val="tx1"/>
            </a:solidFill>
            <a:miter lim="800000"/>
            <a:headEnd/>
            <a:tailEnd/>
          </a:ln>
        </p:spPr>
        <p:txBody>
          <a:bodyPr>
            <a:spAutoFit/>
          </a:bodyPr>
          <a:lstStyle/>
          <a:p>
            <a:pPr>
              <a:spcBef>
                <a:spcPct val="50000"/>
              </a:spcBef>
            </a:pPr>
            <a:r>
              <a:rPr lang="it-IT" sz="1400">
                <a:solidFill>
                  <a:srgbClr val="FF0000"/>
                </a:solidFill>
                <a:latin typeface="Times New Roman" pitchFamily="18" charset="0"/>
              </a:rPr>
              <a:t>EM ZDCs</a:t>
            </a:r>
          </a:p>
        </p:txBody>
      </p:sp>
      <p:sp>
        <p:nvSpPr>
          <p:cNvPr id="69644" name="Line 61"/>
          <p:cNvSpPr>
            <a:spLocks noChangeShapeType="1"/>
          </p:cNvSpPr>
          <p:nvPr/>
        </p:nvSpPr>
        <p:spPr bwMode="auto">
          <a:xfrm>
            <a:off x="395288" y="3429000"/>
            <a:ext cx="611187" cy="254000"/>
          </a:xfrm>
          <a:prstGeom prst="line">
            <a:avLst/>
          </a:prstGeom>
          <a:noFill/>
          <a:ln w="9525">
            <a:solidFill>
              <a:schemeClr val="tx1"/>
            </a:solidFill>
            <a:round/>
            <a:headEnd/>
            <a:tailEnd type="triangle" w="med" len="med"/>
          </a:ln>
        </p:spPr>
        <p:txBody>
          <a:bodyPr/>
          <a:lstStyle/>
          <a:p>
            <a:endParaRPr lang="fr-FR"/>
          </a:p>
        </p:txBody>
      </p:sp>
      <p:sp>
        <p:nvSpPr>
          <p:cNvPr id="69645" name="Text Box 62"/>
          <p:cNvSpPr txBox="1">
            <a:spLocks noChangeArrowheads="1"/>
          </p:cNvSpPr>
          <p:nvPr/>
        </p:nvSpPr>
        <p:spPr bwMode="auto">
          <a:xfrm>
            <a:off x="4716463" y="3573463"/>
            <a:ext cx="1079500" cy="522287"/>
          </a:xfrm>
          <a:prstGeom prst="rect">
            <a:avLst/>
          </a:prstGeom>
          <a:noFill/>
          <a:ln w="9525">
            <a:solidFill>
              <a:schemeClr val="tx1"/>
            </a:solidFill>
            <a:miter lim="800000"/>
            <a:headEnd/>
            <a:tailEnd/>
          </a:ln>
        </p:spPr>
        <p:txBody>
          <a:bodyPr>
            <a:spAutoFit/>
          </a:bodyPr>
          <a:lstStyle/>
          <a:p>
            <a:pPr>
              <a:spcBef>
                <a:spcPct val="50000"/>
              </a:spcBef>
            </a:pPr>
            <a:r>
              <a:rPr lang="it-IT" sz="1400">
                <a:solidFill>
                  <a:srgbClr val="FF0000"/>
                </a:solidFill>
                <a:latin typeface="Times New Roman" pitchFamily="18" charset="0"/>
              </a:rPr>
              <a:t>NEUTRON ZDC</a:t>
            </a:r>
          </a:p>
        </p:txBody>
      </p:sp>
      <p:sp>
        <p:nvSpPr>
          <p:cNvPr id="69646" name="Text Box 63"/>
          <p:cNvSpPr txBox="1">
            <a:spLocks noChangeArrowheads="1"/>
          </p:cNvSpPr>
          <p:nvPr/>
        </p:nvSpPr>
        <p:spPr bwMode="auto">
          <a:xfrm>
            <a:off x="4716463" y="4292600"/>
            <a:ext cx="935037" cy="523875"/>
          </a:xfrm>
          <a:prstGeom prst="rect">
            <a:avLst/>
          </a:prstGeom>
          <a:noFill/>
          <a:ln w="9525">
            <a:solidFill>
              <a:schemeClr val="tx1"/>
            </a:solidFill>
            <a:miter lim="800000"/>
            <a:headEnd/>
            <a:tailEnd/>
          </a:ln>
        </p:spPr>
        <p:txBody>
          <a:bodyPr>
            <a:spAutoFit/>
          </a:bodyPr>
          <a:lstStyle/>
          <a:p>
            <a:pPr>
              <a:spcBef>
                <a:spcPct val="50000"/>
              </a:spcBef>
            </a:pPr>
            <a:r>
              <a:rPr lang="it-IT" sz="1400">
                <a:solidFill>
                  <a:srgbClr val="FF0000"/>
                </a:solidFill>
                <a:latin typeface="Times New Roman" pitchFamily="18" charset="0"/>
              </a:rPr>
              <a:t>PROTON ZDC</a:t>
            </a:r>
          </a:p>
        </p:txBody>
      </p:sp>
      <p:sp>
        <p:nvSpPr>
          <p:cNvPr id="69647" name="Line 64"/>
          <p:cNvSpPr>
            <a:spLocks noChangeShapeType="1"/>
          </p:cNvSpPr>
          <p:nvPr/>
        </p:nvSpPr>
        <p:spPr bwMode="auto">
          <a:xfrm flipH="1">
            <a:off x="4165600" y="3860800"/>
            <a:ext cx="550863" cy="69850"/>
          </a:xfrm>
          <a:prstGeom prst="line">
            <a:avLst/>
          </a:prstGeom>
          <a:noFill/>
          <a:ln w="9525">
            <a:solidFill>
              <a:schemeClr val="tx1"/>
            </a:solidFill>
            <a:round/>
            <a:headEnd/>
            <a:tailEnd type="triangle" w="med" len="med"/>
          </a:ln>
        </p:spPr>
        <p:txBody>
          <a:bodyPr/>
          <a:lstStyle/>
          <a:p>
            <a:endParaRPr lang="fr-FR"/>
          </a:p>
        </p:txBody>
      </p:sp>
      <p:sp>
        <p:nvSpPr>
          <p:cNvPr id="69648" name="Line 65"/>
          <p:cNvSpPr>
            <a:spLocks noChangeShapeType="1"/>
          </p:cNvSpPr>
          <p:nvPr/>
        </p:nvSpPr>
        <p:spPr bwMode="auto">
          <a:xfrm flipH="1" flipV="1">
            <a:off x="4165600" y="4400550"/>
            <a:ext cx="550863" cy="63500"/>
          </a:xfrm>
          <a:prstGeom prst="line">
            <a:avLst/>
          </a:prstGeom>
          <a:noFill/>
          <a:ln w="9525">
            <a:solidFill>
              <a:schemeClr val="tx1"/>
            </a:solidFill>
            <a:round/>
            <a:headEnd/>
            <a:tailEnd type="triangle" w="med" len="med"/>
          </a:ln>
        </p:spPr>
        <p:txBody>
          <a:bodyPr/>
          <a:lstStyle/>
          <a:p>
            <a:endParaRPr lang="fr-FR"/>
          </a:p>
        </p:txBody>
      </p:sp>
      <p:sp>
        <p:nvSpPr>
          <p:cNvPr id="69649" name="Text Box 66"/>
          <p:cNvSpPr txBox="1">
            <a:spLocks noChangeArrowheads="1"/>
          </p:cNvSpPr>
          <p:nvPr/>
        </p:nvSpPr>
        <p:spPr bwMode="auto">
          <a:xfrm>
            <a:off x="0" y="4437063"/>
            <a:ext cx="1038225" cy="461962"/>
          </a:xfrm>
          <a:prstGeom prst="rect">
            <a:avLst/>
          </a:prstGeom>
          <a:solidFill>
            <a:schemeClr val="bg1"/>
          </a:solidFill>
          <a:ln w="9525">
            <a:solidFill>
              <a:schemeClr val="tx1"/>
            </a:solidFill>
            <a:miter lim="800000"/>
            <a:headEnd/>
            <a:tailEnd/>
          </a:ln>
        </p:spPr>
        <p:txBody>
          <a:bodyPr>
            <a:spAutoFit/>
          </a:bodyPr>
          <a:lstStyle/>
          <a:p>
            <a:pPr>
              <a:spcBef>
                <a:spcPct val="50000"/>
              </a:spcBef>
            </a:pPr>
            <a:r>
              <a:rPr lang="it-IT" sz="1200">
                <a:latin typeface="Times New Roman" pitchFamily="18" charset="0"/>
              </a:rPr>
              <a:t>INTERACTION POINT</a:t>
            </a:r>
          </a:p>
        </p:txBody>
      </p:sp>
      <p:sp>
        <p:nvSpPr>
          <p:cNvPr id="69650" name="Line 67"/>
          <p:cNvSpPr>
            <a:spLocks noChangeShapeType="1"/>
          </p:cNvSpPr>
          <p:nvPr/>
        </p:nvSpPr>
        <p:spPr bwMode="auto">
          <a:xfrm flipV="1">
            <a:off x="250825" y="4076700"/>
            <a:ext cx="550863" cy="317500"/>
          </a:xfrm>
          <a:prstGeom prst="line">
            <a:avLst/>
          </a:prstGeom>
          <a:noFill/>
          <a:ln w="9525">
            <a:solidFill>
              <a:schemeClr val="tx1"/>
            </a:solidFill>
            <a:round/>
            <a:headEnd/>
            <a:tailEnd type="triangle" w="med" len="med"/>
          </a:ln>
        </p:spPr>
        <p:txBody>
          <a:bodyPr/>
          <a:lstStyle/>
          <a:p>
            <a:endParaRPr lang="fr-FR"/>
          </a:p>
        </p:txBody>
      </p:sp>
      <p:sp>
        <p:nvSpPr>
          <p:cNvPr id="69651" name="Line 68"/>
          <p:cNvSpPr>
            <a:spLocks noChangeShapeType="1"/>
          </p:cNvSpPr>
          <p:nvPr/>
        </p:nvSpPr>
        <p:spPr bwMode="auto">
          <a:xfrm>
            <a:off x="992188" y="4138613"/>
            <a:ext cx="0" cy="1709737"/>
          </a:xfrm>
          <a:prstGeom prst="line">
            <a:avLst/>
          </a:prstGeom>
          <a:noFill/>
          <a:ln w="9525">
            <a:solidFill>
              <a:schemeClr val="tx1"/>
            </a:solidFill>
            <a:round/>
            <a:headEnd/>
            <a:tailEnd/>
          </a:ln>
        </p:spPr>
        <p:txBody>
          <a:bodyPr/>
          <a:lstStyle/>
          <a:p>
            <a:endParaRPr lang="fr-FR"/>
          </a:p>
        </p:txBody>
      </p:sp>
      <p:sp>
        <p:nvSpPr>
          <p:cNvPr id="69652" name="Line 69"/>
          <p:cNvSpPr>
            <a:spLocks noChangeShapeType="1"/>
          </p:cNvSpPr>
          <p:nvPr/>
        </p:nvSpPr>
        <p:spPr bwMode="auto">
          <a:xfrm>
            <a:off x="4140200" y="4724400"/>
            <a:ext cx="0" cy="1141413"/>
          </a:xfrm>
          <a:prstGeom prst="line">
            <a:avLst/>
          </a:prstGeom>
          <a:noFill/>
          <a:ln w="9525">
            <a:solidFill>
              <a:schemeClr val="tx1"/>
            </a:solidFill>
            <a:round/>
            <a:headEnd/>
            <a:tailEnd/>
          </a:ln>
        </p:spPr>
        <p:txBody>
          <a:bodyPr/>
          <a:lstStyle/>
          <a:p>
            <a:endParaRPr lang="fr-FR"/>
          </a:p>
        </p:txBody>
      </p:sp>
      <p:sp>
        <p:nvSpPr>
          <p:cNvPr id="69653" name="Line 70"/>
          <p:cNvSpPr>
            <a:spLocks noChangeShapeType="1"/>
          </p:cNvSpPr>
          <p:nvPr/>
        </p:nvSpPr>
        <p:spPr bwMode="auto">
          <a:xfrm>
            <a:off x="1220788" y="4392613"/>
            <a:ext cx="0" cy="1455737"/>
          </a:xfrm>
          <a:prstGeom prst="line">
            <a:avLst/>
          </a:prstGeom>
          <a:noFill/>
          <a:ln w="9525">
            <a:solidFill>
              <a:schemeClr val="tx1"/>
            </a:solidFill>
            <a:round/>
            <a:headEnd/>
            <a:tailEnd/>
          </a:ln>
        </p:spPr>
        <p:txBody>
          <a:bodyPr/>
          <a:lstStyle/>
          <a:p>
            <a:endParaRPr lang="fr-FR"/>
          </a:p>
        </p:txBody>
      </p:sp>
      <p:sp>
        <p:nvSpPr>
          <p:cNvPr id="69654" name="Line 71"/>
          <p:cNvSpPr>
            <a:spLocks noChangeShapeType="1"/>
          </p:cNvSpPr>
          <p:nvPr/>
        </p:nvSpPr>
        <p:spPr bwMode="auto">
          <a:xfrm flipH="1" flipV="1">
            <a:off x="1042988" y="5805488"/>
            <a:ext cx="977900" cy="0"/>
          </a:xfrm>
          <a:prstGeom prst="line">
            <a:avLst/>
          </a:prstGeom>
          <a:noFill/>
          <a:ln w="9525">
            <a:solidFill>
              <a:schemeClr val="tx1"/>
            </a:solidFill>
            <a:round/>
            <a:headEnd/>
            <a:tailEnd type="triangle" w="med" len="med"/>
          </a:ln>
        </p:spPr>
        <p:txBody>
          <a:bodyPr/>
          <a:lstStyle/>
          <a:p>
            <a:endParaRPr lang="fr-FR"/>
          </a:p>
        </p:txBody>
      </p:sp>
      <p:sp>
        <p:nvSpPr>
          <p:cNvPr id="69655" name="Line 72"/>
          <p:cNvSpPr>
            <a:spLocks noChangeShapeType="1"/>
          </p:cNvSpPr>
          <p:nvPr/>
        </p:nvSpPr>
        <p:spPr bwMode="auto">
          <a:xfrm>
            <a:off x="3348038" y="5805488"/>
            <a:ext cx="792162" cy="0"/>
          </a:xfrm>
          <a:prstGeom prst="line">
            <a:avLst/>
          </a:prstGeom>
          <a:noFill/>
          <a:ln w="9525">
            <a:solidFill>
              <a:schemeClr val="tx1"/>
            </a:solidFill>
            <a:round/>
            <a:headEnd/>
            <a:tailEnd type="triangle" w="med" len="med"/>
          </a:ln>
        </p:spPr>
        <p:txBody>
          <a:bodyPr/>
          <a:lstStyle/>
          <a:p>
            <a:endParaRPr lang="fr-FR"/>
          </a:p>
        </p:txBody>
      </p:sp>
      <p:sp>
        <p:nvSpPr>
          <p:cNvPr id="69656" name="Text Box 73"/>
          <p:cNvSpPr txBox="1">
            <a:spLocks noChangeArrowheads="1"/>
          </p:cNvSpPr>
          <p:nvPr/>
        </p:nvSpPr>
        <p:spPr bwMode="auto">
          <a:xfrm>
            <a:off x="2449513" y="5672138"/>
            <a:ext cx="754062" cy="306387"/>
          </a:xfrm>
          <a:prstGeom prst="rect">
            <a:avLst/>
          </a:prstGeom>
          <a:noFill/>
          <a:ln w="9525">
            <a:noFill/>
            <a:miter lim="800000"/>
            <a:headEnd/>
            <a:tailEnd/>
          </a:ln>
        </p:spPr>
        <p:txBody>
          <a:bodyPr>
            <a:spAutoFit/>
          </a:bodyPr>
          <a:lstStyle/>
          <a:p>
            <a:r>
              <a:rPr lang="en-US" sz="1400">
                <a:latin typeface="Calibri" pitchFamily="34" charset="0"/>
              </a:rPr>
              <a:t>116 m</a:t>
            </a:r>
          </a:p>
        </p:txBody>
      </p:sp>
      <p:sp>
        <p:nvSpPr>
          <p:cNvPr id="69657" name="Line 74"/>
          <p:cNvSpPr>
            <a:spLocks noChangeShapeType="1"/>
          </p:cNvSpPr>
          <p:nvPr/>
        </p:nvSpPr>
        <p:spPr bwMode="auto">
          <a:xfrm flipH="1">
            <a:off x="1220788" y="5543550"/>
            <a:ext cx="182562" cy="0"/>
          </a:xfrm>
          <a:prstGeom prst="line">
            <a:avLst/>
          </a:prstGeom>
          <a:noFill/>
          <a:ln w="9525">
            <a:solidFill>
              <a:schemeClr val="tx1"/>
            </a:solidFill>
            <a:round/>
            <a:headEnd/>
            <a:tailEnd type="triangle" w="med" len="med"/>
          </a:ln>
        </p:spPr>
        <p:txBody>
          <a:bodyPr/>
          <a:lstStyle/>
          <a:p>
            <a:endParaRPr lang="fr-FR"/>
          </a:p>
        </p:txBody>
      </p:sp>
      <p:sp>
        <p:nvSpPr>
          <p:cNvPr id="69658" name="Line 75"/>
          <p:cNvSpPr>
            <a:spLocks noChangeShapeType="1"/>
          </p:cNvSpPr>
          <p:nvPr/>
        </p:nvSpPr>
        <p:spPr bwMode="auto">
          <a:xfrm>
            <a:off x="763588" y="5543550"/>
            <a:ext cx="182562" cy="0"/>
          </a:xfrm>
          <a:prstGeom prst="line">
            <a:avLst/>
          </a:prstGeom>
          <a:noFill/>
          <a:ln w="9525">
            <a:solidFill>
              <a:schemeClr val="tx1"/>
            </a:solidFill>
            <a:round/>
            <a:headEnd/>
            <a:tailEnd type="triangle" w="med" len="med"/>
          </a:ln>
        </p:spPr>
        <p:txBody>
          <a:bodyPr/>
          <a:lstStyle/>
          <a:p>
            <a:endParaRPr lang="fr-FR"/>
          </a:p>
        </p:txBody>
      </p:sp>
      <p:sp>
        <p:nvSpPr>
          <p:cNvPr id="69659" name="Text Box 76"/>
          <p:cNvSpPr txBox="1">
            <a:spLocks noChangeArrowheads="1"/>
          </p:cNvSpPr>
          <p:nvPr/>
        </p:nvSpPr>
        <p:spPr bwMode="auto">
          <a:xfrm>
            <a:off x="1427163" y="5443538"/>
            <a:ext cx="481012" cy="306387"/>
          </a:xfrm>
          <a:prstGeom prst="rect">
            <a:avLst/>
          </a:prstGeom>
          <a:noFill/>
          <a:ln w="9525">
            <a:noFill/>
            <a:miter lim="800000"/>
            <a:headEnd/>
            <a:tailEnd/>
          </a:ln>
        </p:spPr>
        <p:txBody>
          <a:bodyPr>
            <a:spAutoFit/>
          </a:bodyPr>
          <a:lstStyle/>
          <a:p>
            <a:r>
              <a:rPr lang="en-US" sz="1400">
                <a:latin typeface="Calibri" pitchFamily="34" charset="0"/>
              </a:rPr>
              <a:t>7 m</a:t>
            </a:r>
          </a:p>
        </p:txBody>
      </p:sp>
      <p:grpSp>
        <p:nvGrpSpPr>
          <p:cNvPr id="69660" name="Group 87"/>
          <p:cNvGrpSpPr>
            <a:grpSpLocks/>
          </p:cNvGrpSpPr>
          <p:nvPr/>
        </p:nvGrpSpPr>
        <p:grpSpPr bwMode="auto">
          <a:xfrm>
            <a:off x="1060450" y="3617913"/>
            <a:ext cx="244475" cy="633412"/>
            <a:chOff x="1440" y="2640"/>
            <a:chExt cx="192" cy="480"/>
          </a:xfrm>
        </p:grpSpPr>
        <p:sp>
          <p:nvSpPr>
            <p:cNvPr id="69675" name="Rectangle 48"/>
            <p:cNvSpPr>
              <a:spLocks noChangeArrowheads="1"/>
            </p:cNvSpPr>
            <p:nvPr/>
          </p:nvSpPr>
          <p:spPr bwMode="auto">
            <a:xfrm>
              <a:off x="1440" y="2640"/>
              <a:ext cx="192" cy="480"/>
            </a:xfrm>
            <a:prstGeom prst="rect">
              <a:avLst/>
            </a:prstGeom>
            <a:noFill/>
            <a:ln w="28575">
              <a:solidFill>
                <a:schemeClr val="bg1"/>
              </a:solidFill>
              <a:miter lim="800000"/>
              <a:headEnd/>
              <a:tailEnd/>
            </a:ln>
          </p:spPr>
          <p:txBody>
            <a:bodyPr wrap="none" anchor="ctr"/>
            <a:lstStyle/>
            <a:p>
              <a:endParaRPr lang="fr-FR">
                <a:latin typeface="Calibri" pitchFamily="34" charset="0"/>
              </a:endParaRPr>
            </a:p>
          </p:txBody>
        </p:sp>
        <p:sp>
          <p:nvSpPr>
            <p:cNvPr id="69676" name="Line 80"/>
            <p:cNvSpPr>
              <a:spLocks noChangeAspect="1" noChangeShapeType="1"/>
            </p:cNvSpPr>
            <p:nvPr/>
          </p:nvSpPr>
          <p:spPr bwMode="auto">
            <a:xfrm>
              <a:off x="1543" y="2959"/>
              <a:ext cx="1" cy="69"/>
            </a:xfrm>
            <a:prstGeom prst="line">
              <a:avLst/>
            </a:prstGeom>
            <a:noFill/>
            <a:ln w="19050">
              <a:solidFill>
                <a:schemeClr val="tx1"/>
              </a:solidFill>
              <a:round/>
              <a:headEnd/>
              <a:tailEnd/>
            </a:ln>
          </p:spPr>
          <p:txBody>
            <a:bodyPr/>
            <a:lstStyle/>
            <a:p>
              <a:endParaRPr lang="fr-FR"/>
            </a:p>
          </p:txBody>
        </p:sp>
        <p:sp>
          <p:nvSpPr>
            <p:cNvPr id="69677" name="Line 81"/>
            <p:cNvSpPr>
              <a:spLocks noChangeAspect="1" noChangeShapeType="1"/>
            </p:cNvSpPr>
            <p:nvPr/>
          </p:nvSpPr>
          <p:spPr bwMode="auto">
            <a:xfrm>
              <a:off x="1543" y="2781"/>
              <a:ext cx="1" cy="69"/>
            </a:xfrm>
            <a:prstGeom prst="line">
              <a:avLst/>
            </a:prstGeom>
            <a:noFill/>
            <a:ln w="19050">
              <a:solidFill>
                <a:schemeClr val="tx1"/>
              </a:solidFill>
              <a:round/>
              <a:headEnd/>
              <a:tailEnd/>
            </a:ln>
          </p:spPr>
          <p:txBody>
            <a:bodyPr/>
            <a:lstStyle/>
            <a:p>
              <a:endParaRPr lang="fr-FR"/>
            </a:p>
          </p:txBody>
        </p:sp>
      </p:grpSp>
      <p:sp>
        <p:nvSpPr>
          <p:cNvPr id="69661" name="Espace réservé du contenu 2"/>
          <p:cNvSpPr>
            <a:spLocks noGrp="1"/>
          </p:cNvSpPr>
          <p:nvPr>
            <p:ph idx="1"/>
          </p:nvPr>
        </p:nvSpPr>
        <p:spPr>
          <a:xfrm>
            <a:off x="323850" y="1341438"/>
            <a:ext cx="8229600" cy="863600"/>
          </a:xfrm>
        </p:spPr>
        <p:txBody>
          <a:bodyPr/>
          <a:lstStyle/>
          <a:p>
            <a:r>
              <a:rPr lang="fr-FR" sz="2000" smtClean="0"/>
              <a:t>To avoid correlation between studied signal and centrality selection, we mesured spectator to select centrality:  detector close to the beam pipe</a:t>
            </a:r>
          </a:p>
        </p:txBody>
      </p:sp>
      <p:sp>
        <p:nvSpPr>
          <p:cNvPr id="69662" name="Espace réservé du numéro de diapositive 3"/>
          <p:cNvSpPr>
            <a:spLocks noGrp="1"/>
          </p:cNvSpPr>
          <p:nvPr>
            <p:ph type="sldNum" sz="quarter" idx="12"/>
          </p:nvPr>
        </p:nvSpPr>
        <p:spPr bwMode="auto">
          <a:xfrm>
            <a:off x="7432675" y="6554788"/>
            <a:ext cx="1711325" cy="303212"/>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44BADC3-BA74-4920-9260-9B02824BE6C7}" type="slidenum">
              <a:rPr lang="fr-FR">
                <a:solidFill>
                  <a:schemeClr val="tx1"/>
                </a:solidFill>
              </a:rPr>
              <a:pPr fontAlgn="base">
                <a:spcBef>
                  <a:spcPct val="0"/>
                </a:spcBef>
                <a:spcAft>
                  <a:spcPct val="0"/>
                </a:spcAft>
              </a:pPr>
              <a:t>40</a:t>
            </a:fld>
            <a:endParaRPr lang="fr-FR">
              <a:solidFill>
                <a:schemeClr val="tx1"/>
              </a:solidFill>
            </a:endParaRPr>
          </a:p>
        </p:txBody>
      </p:sp>
      <p:sp>
        <p:nvSpPr>
          <p:cNvPr id="69663" name="ZoneTexte 8"/>
          <p:cNvSpPr txBox="1">
            <a:spLocks noChangeArrowheads="1"/>
          </p:cNvSpPr>
          <p:nvPr/>
        </p:nvSpPr>
        <p:spPr bwMode="auto">
          <a:xfrm>
            <a:off x="1763713" y="2205038"/>
            <a:ext cx="1936750" cy="369887"/>
          </a:xfrm>
          <a:prstGeom prst="rect">
            <a:avLst/>
          </a:prstGeom>
          <a:noFill/>
          <a:ln w="9525">
            <a:noFill/>
            <a:miter lim="800000"/>
            <a:headEnd/>
            <a:tailEnd/>
          </a:ln>
        </p:spPr>
        <p:txBody>
          <a:bodyPr wrap="none">
            <a:spAutoFit/>
          </a:bodyPr>
          <a:lstStyle/>
          <a:p>
            <a:r>
              <a:rPr lang="fr-FR">
                <a:latin typeface="Calibri" pitchFamily="34" charset="0"/>
              </a:rPr>
              <a:t>ALICE - LHC - CERN</a:t>
            </a:r>
          </a:p>
        </p:txBody>
      </p:sp>
      <p:sp>
        <p:nvSpPr>
          <p:cNvPr id="69664" name="Rectangle 47"/>
          <p:cNvSpPr>
            <a:spLocks noChangeArrowheads="1"/>
          </p:cNvSpPr>
          <p:nvPr/>
        </p:nvSpPr>
        <p:spPr bwMode="auto">
          <a:xfrm>
            <a:off x="3924300" y="3573463"/>
            <a:ext cx="427038" cy="949325"/>
          </a:xfrm>
          <a:prstGeom prst="rect">
            <a:avLst/>
          </a:prstGeom>
          <a:noFill/>
          <a:ln w="28575">
            <a:solidFill>
              <a:schemeClr val="bg1"/>
            </a:solidFill>
            <a:miter lim="800000"/>
            <a:headEnd/>
            <a:tailEnd/>
          </a:ln>
        </p:spPr>
        <p:txBody>
          <a:bodyPr wrap="none" anchor="ctr"/>
          <a:lstStyle/>
          <a:p>
            <a:endParaRPr lang="fr-FR">
              <a:latin typeface="Calibri" pitchFamily="34" charset="0"/>
            </a:endParaRPr>
          </a:p>
        </p:txBody>
      </p:sp>
      <p:pic>
        <p:nvPicPr>
          <p:cNvPr id="69665" name="Picture 15" descr="bvsb"/>
          <p:cNvPicPr>
            <a:picLocks noChangeAspect="1" noChangeArrowheads="1"/>
          </p:cNvPicPr>
          <p:nvPr/>
        </p:nvPicPr>
        <p:blipFill>
          <a:blip r:embed="rId6"/>
          <a:srcRect/>
          <a:stretch>
            <a:fillRect/>
          </a:stretch>
        </p:blipFill>
        <p:spPr bwMode="auto">
          <a:xfrm>
            <a:off x="6227763" y="4551363"/>
            <a:ext cx="2447925" cy="2306637"/>
          </a:xfrm>
          <a:prstGeom prst="rect">
            <a:avLst/>
          </a:prstGeom>
          <a:noFill/>
          <a:ln w="9525">
            <a:noFill/>
            <a:miter lim="800000"/>
            <a:headEnd/>
            <a:tailEnd/>
          </a:ln>
        </p:spPr>
      </p:pic>
      <p:sp>
        <p:nvSpPr>
          <p:cNvPr id="69666" name="Rectangle 54"/>
          <p:cNvSpPr>
            <a:spLocks noChangeArrowheads="1"/>
          </p:cNvSpPr>
          <p:nvPr/>
        </p:nvSpPr>
        <p:spPr bwMode="auto">
          <a:xfrm>
            <a:off x="323850" y="5949950"/>
            <a:ext cx="5472113" cy="368300"/>
          </a:xfrm>
          <a:prstGeom prst="rect">
            <a:avLst/>
          </a:prstGeom>
          <a:noFill/>
          <a:ln w="9525">
            <a:noFill/>
            <a:miter lim="800000"/>
            <a:headEnd/>
            <a:tailEnd/>
          </a:ln>
        </p:spPr>
        <p:txBody>
          <a:bodyPr>
            <a:spAutoFit/>
          </a:bodyPr>
          <a:lstStyle/>
          <a:p>
            <a:r>
              <a:rPr lang="en-US">
                <a:latin typeface="Calibri" pitchFamily="34" charset="0"/>
              </a:rPr>
              <a:t>E</a:t>
            </a:r>
            <a:r>
              <a:rPr lang="en-US" baseline="-25000">
                <a:latin typeface="Calibri" pitchFamily="34" charset="0"/>
              </a:rPr>
              <a:t>ZDC </a:t>
            </a:r>
            <a:r>
              <a:rPr lang="en-US">
                <a:latin typeface="Calibri" pitchFamily="34" charset="0"/>
              </a:rPr>
              <a:t>, E</a:t>
            </a:r>
            <a:r>
              <a:rPr lang="en-US" baseline="-25000">
                <a:latin typeface="Calibri" pitchFamily="34" charset="0"/>
              </a:rPr>
              <a:t>ZEM</a:t>
            </a:r>
            <a:r>
              <a:rPr lang="en-US">
                <a:latin typeface="Calibri" pitchFamily="34" charset="0"/>
              </a:rPr>
              <a:t>         N</a:t>
            </a:r>
            <a:r>
              <a:rPr lang="en-US" baseline="-25000">
                <a:latin typeface="Calibri" pitchFamily="34" charset="0"/>
              </a:rPr>
              <a:t>spec </a:t>
            </a:r>
            <a:r>
              <a:rPr lang="en-US">
                <a:latin typeface="Calibri" pitchFamily="34" charset="0"/>
              </a:rPr>
              <a:t>          Impact parameter (b</a:t>
            </a:r>
            <a:r>
              <a:rPr lang="en-US" b="1"/>
              <a:t>) </a:t>
            </a:r>
            <a:endParaRPr lang="fr-FR" b="1"/>
          </a:p>
        </p:txBody>
      </p:sp>
      <p:sp>
        <p:nvSpPr>
          <p:cNvPr id="56" name="Flèche droite 55"/>
          <p:cNvSpPr/>
          <p:nvPr/>
        </p:nvSpPr>
        <p:spPr>
          <a:xfrm>
            <a:off x="1403350" y="6092825"/>
            <a:ext cx="288925" cy="1444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57" name="Flèche droite 56"/>
          <p:cNvSpPr/>
          <p:nvPr/>
        </p:nvSpPr>
        <p:spPr>
          <a:xfrm>
            <a:off x="2339975" y="6092825"/>
            <a:ext cx="287338" cy="1444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9669" name="ZoneTexte 58"/>
          <p:cNvSpPr txBox="1">
            <a:spLocks noChangeArrowheads="1"/>
          </p:cNvSpPr>
          <p:nvPr/>
        </p:nvSpPr>
        <p:spPr bwMode="auto">
          <a:xfrm>
            <a:off x="1835150" y="6488113"/>
            <a:ext cx="1584325" cy="369887"/>
          </a:xfrm>
          <a:prstGeom prst="rect">
            <a:avLst/>
          </a:prstGeom>
          <a:noFill/>
          <a:ln w="9525">
            <a:noFill/>
            <a:miter lim="800000"/>
            <a:headEnd/>
            <a:tailEnd/>
          </a:ln>
        </p:spPr>
        <p:txBody>
          <a:bodyPr>
            <a:spAutoFit/>
          </a:bodyPr>
          <a:lstStyle/>
          <a:p>
            <a:r>
              <a:rPr lang="fr-FR">
                <a:solidFill>
                  <a:schemeClr val="tx2"/>
                </a:solidFill>
                <a:latin typeface="Calibri" pitchFamily="34" charset="0"/>
              </a:rPr>
              <a:t>Glauber model</a:t>
            </a:r>
          </a:p>
        </p:txBody>
      </p:sp>
      <p:sp>
        <p:nvSpPr>
          <p:cNvPr id="60" name="Flèche vers le haut 59"/>
          <p:cNvSpPr/>
          <p:nvPr/>
        </p:nvSpPr>
        <p:spPr>
          <a:xfrm>
            <a:off x="2339975" y="6308725"/>
            <a:ext cx="215900" cy="2159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1" name="Flèche vers le bas 60"/>
          <p:cNvSpPr/>
          <p:nvPr/>
        </p:nvSpPr>
        <p:spPr>
          <a:xfrm>
            <a:off x="6948488" y="4437063"/>
            <a:ext cx="287337" cy="5048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69672" name="ZoneTexte 61"/>
          <p:cNvSpPr txBox="1">
            <a:spLocks noChangeArrowheads="1"/>
          </p:cNvSpPr>
          <p:nvPr/>
        </p:nvSpPr>
        <p:spPr bwMode="auto">
          <a:xfrm>
            <a:off x="7667625" y="3789363"/>
            <a:ext cx="625475" cy="276225"/>
          </a:xfrm>
          <a:prstGeom prst="rect">
            <a:avLst/>
          </a:prstGeom>
          <a:noFill/>
          <a:ln w="9525">
            <a:noFill/>
            <a:miter lim="800000"/>
            <a:headEnd/>
            <a:tailEnd/>
          </a:ln>
        </p:spPr>
        <p:txBody>
          <a:bodyPr wrap="none">
            <a:spAutoFit/>
          </a:bodyPr>
          <a:lstStyle/>
          <a:p>
            <a:r>
              <a:rPr lang="fr-FR" sz="1200" b="1">
                <a:latin typeface="Calibri" pitchFamily="34" charset="0"/>
              </a:rPr>
              <a:t>central</a:t>
            </a:r>
          </a:p>
        </p:txBody>
      </p:sp>
      <p:sp>
        <p:nvSpPr>
          <p:cNvPr id="69673" name="ZoneTexte 62"/>
          <p:cNvSpPr txBox="1">
            <a:spLocks noChangeArrowheads="1"/>
          </p:cNvSpPr>
          <p:nvPr/>
        </p:nvSpPr>
        <p:spPr bwMode="auto">
          <a:xfrm>
            <a:off x="6372225" y="3789363"/>
            <a:ext cx="846138" cy="276225"/>
          </a:xfrm>
          <a:prstGeom prst="rect">
            <a:avLst/>
          </a:prstGeom>
          <a:noFill/>
          <a:ln w="9525">
            <a:noFill/>
            <a:miter lim="800000"/>
            <a:headEnd/>
            <a:tailEnd/>
          </a:ln>
        </p:spPr>
        <p:txBody>
          <a:bodyPr wrap="none">
            <a:spAutoFit/>
          </a:bodyPr>
          <a:lstStyle/>
          <a:p>
            <a:r>
              <a:rPr lang="fr-FR" sz="1200" b="1">
                <a:latin typeface="Calibri" pitchFamily="34" charset="0"/>
              </a:rPr>
              <a:t>peripheral</a:t>
            </a:r>
          </a:p>
        </p:txBody>
      </p:sp>
      <p:sp>
        <p:nvSpPr>
          <p:cNvPr id="48" name="Rectangle 47"/>
          <p:cNvSpPr/>
          <p:nvPr/>
        </p:nvSpPr>
        <p:spPr>
          <a:xfrm>
            <a:off x="0" y="0"/>
            <a:ext cx="6962775" cy="132397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a:t>
            </a:r>
            <a:r>
              <a:rPr lang="fr-FR" sz="4000" dirty="0" err="1"/>
              <a:t>centrality</a:t>
            </a:r>
            <a:r>
              <a:rPr lang="fr-FR" sz="4000" dirty="0"/>
              <a:t> </a:t>
            </a:r>
          </a:p>
          <a:p>
            <a:pPr fontAlgn="auto">
              <a:spcBef>
                <a:spcPts val="0"/>
              </a:spcBef>
              <a:spcAft>
                <a:spcPts val="0"/>
              </a:spcAft>
              <a:defRPr/>
            </a:pPr>
            <a:r>
              <a:rPr lang="fr-FR" sz="4000" dirty="0" err="1"/>
              <a:t>measurement</a:t>
            </a:r>
            <a:endParaRPr lang="fr-FR" sz="12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7" name="Espace réservé du contenu 2"/>
          <p:cNvSpPr>
            <a:spLocks noGrp="1"/>
          </p:cNvSpPr>
          <p:nvPr>
            <p:ph idx="1"/>
          </p:nvPr>
        </p:nvSpPr>
        <p:spPr>
          <a:xfrm>
            <a:off x="0" y="2320925"/>
            <a:ext cx="8229600" cy="747713"/>
          </a:xfrm>
        </p:spPr>
        <p:txBody>
          <a:bodyPr/>
          <a:lstStyle/>
          <a:p>
            <a:r>
              <a:rPr lang="fr-FR" sz="2000" b="1" smtClean="0">
                <a:solidFill>
                  <a:srgbClr val="C00000"/>
                </a:solidFill>
              </a:rPr>
              <a:t>Different</a:t>
            </a:r>
            <a:r>
              <a:rPr lang="fr-FR" sz="2400" b="1" smtClean="0">
                <a:solidFill>
                  <a:srgbClr val="C00000"/>
                </a:solidFill>
              </a:rPr>
              <a:t> </a:t>
            </a:r>
            <a:r>
              <a:rPr lang="fr-FR" sz="2000" b="1" smtClean="0">
                <a:solidFill>
                  <a:srgbClr val="C00000"/>
                </a:solidFill>
              </a:rPr>
              <a:t>classes of observables :</a:t>
            </a:r>
          </a:p>
        </p:txBody>
      </p:sp>
      <p:sp>
        <p:nvSpPr>
          <p:cNvPr id="746498"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DB0A110E-1C2B-4682-B7C6-24E9E055033C}" type="slidenum">
              <a:rPr lang="fr-FR">
                <a:solidFill>
                  <a:schemeClr val="tx1"/>
                </a:solidFill>
              </a:rPr>
              <a:pPr fontAlgn="base">
                <a:spcBef>
                  <a:spcPct val="0"/>
                </a:spcBef>
                <a:spcAft>
                  <a:spcPct val="0"/>
                </a:spcAft>
              </a:pPr>
              <a:t>41</a:t>
            </a:fld>
            <a:endParaRPr lang="fr-FR">
              <a:solidFill>
                <a:schemeClr val="tx1"/>
              </a:solidFill>
            </a:endParaRPr>
          </a:p>
        </p:txBody>
      </p:sp>
      <p:graphicFrame>
        <p:nvGraphicFramePr>
          <p:cNvPr id="6" name="Diagramme 5"/>
          <p:cNvGraphicFramePr/>
          <p:nvPr/>
        </p:nvGraphicFramePr>
        <p:xfrm>
          <a:off x="251520" y="2924944"/>
          <a:ext cx="8568952" cy="3312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0" y="0"/>
            <a:ext cx="73755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observables</a:t>
            </a:r>
            <a:endParaRPr lang="fr-FR" sz="1200" dirty="0"/>
          </a:p>
        </p:txBody>
      </p:sp>
      <p:sp>
        <p:nvSpPr>
          <p:cNvPr id="746501" name="Text Box 204"/>
          <p:cNvSpPr txBox="1">
            <a:spLocks noChangeArrowheads="1"/>
          </p:cNvSpPr>
          <p:nvPr/>
        </p:nvSpPr>
        <p:spPr bwMode="auto">
          <a:xfrm>
            <a:off x="250825" y="836613"/>
            <a:ext cx="1304925" cy="831850"/>
          </a:xfrm>
          <a:prstGeom prst="rect">
            <a:avLst/>
          </a:prstGeom>
          <a:noFill/>
          <a:ln w="9525">
            <a:noFill/>
            <a:miter lim="800000"/>
            <a:headEnd/>
            <a:tailEnd/>
          </a:ln>
        </p:spPr>
        <p:txBody>
          <a:bodyPr wrap="none">
            <a:spAutoFit/>
          </a:bodyPr>
          <a:lstStyle/>
          <a:p>
            <a:pPr>
              <a:lnSpc>
                <a:spcPct val="120000"/>
              </a:lnSpc>
            </a:pPr>
            <a:r>
              <a:rPr lang="en-US" sz="2000" u="sng">
                <a:solidFill>
                  <a:srgbClr val="C00000"/>
                </a:solidFill>
                <a:latin typeface="Calibri" pitchFamily="34" charset="0"/>
              </a:rPr>
              <a:t>Questions:</a:t>
            </a:r>
          </a:p>
          <a:p>
            <a:pPr>
              <a:lnSpc>
                <a:spcPct val="120000"/>
              </a:lnSpc>
            </a:pPr>
            <a:r>
              <a:rPr lang="en-US" sz="2000">
                <a:solidFill>
                  <a:srgbClr val="0000CC"/>
                </a:solidFill>
                <a:latin typeface="Calibri" pitchFamily="34" charset="0"/>
              </a:rPr>
              <a:t>  </a:t>
            </a:r>
          </a:p>
        </p:txBody>
      </p:sp>
      <p:sp>
        <p:nvSpPr>
          <p:cNvPr id="746502" name="Rectangle 9"/>
          <p:cNvSpPr>
            <a:spLocks noChangeArrowheads="1"/>
          </p:cNvSpPr>
          <p:nvPr/>
        </p:nvSpPr>
        <p:spPr bwMode="auto">
          <a:xfrm>
            <a:off x="179388" y="1341438"/>
            <a:ext cx="2879725" cy="830262"/>
          </a:xfrm>
          <a:prstGeom prst="rect">
            <a:avLst/>
          </a:prstGeom>
          <a:noFill/>
          <a:ln w="9525">
            <a:noFill/>
            <a:miter lim="800000"/>
            <a:headEnd/>
            <a:tailEnd/>
          </a:ln>
        </p:spPr>
        <p:txBody>
          <a:bodyPr>
            <a:spAutoFit/>
          </a:bodyPr>
          <a:lstStyle/>
          <a:p>
            <a:r>
              <a:rPr lang="en-US" sz="1600" b="1">
                <a:solidFill>
                  <a:schemeClr val="tx2"/>
                </a:solidFill>
                <a:latin typeface="Calibri" pitchFamily="34" charset="0"/>
              </a:rPr>
              <a:t>What is the thermodynamic state of the matter?</a:t>
            </a:r>
          </a:p>
          <a:p>
            <a:r>
              <a:rPr lang="en-US" sz="1600" b="1">
                <a:solidFill>
                  <a:schemeClr val="tx2"/>
                </a:solidFill>
                <a:latin typeface="Calibri" pitchFamily="34" charset="0"/>
              </a:rPr>
              <a:t>What are the T, </a:t>
            </a:r>
            <a:r>
              <a:rPr lang="en-US" sz="1600" b="1">
                <a:solidFill>
                  <a:schemeClr val="tx2"/>
                </a:solidFill>
                <a:latin typeface="Symbol" pitchFamily="18" charset="2"/>
              </a:rPr>
              <a:t>e</a:t>
            </a:r>
            <a:r>
              <a:rPr lang="en-US" sz="1600" b="1">
                <a:solidFill>
                  <a:schemeClr val="tx2"/>
                </a:solidFill>
                <a:latin typeface="Calibri" pitchFamily="34" charset="0"/>
              </a:rPr>
              <a:t>, </a:t>
            </a:r>
            <a:r>
              <a:rPr lang="en-US" sz="1600" b="1">
                <a:solidFill>
                  <a:schemeClr val="tx2"/>
                </a:solidFill>
                <a:latin typeface="Symbol" pitchFamily="18" charset="2"/>
              </a:rPr>
              <a:t>m</a:t>
            </a:r>
            <a:r>
              <a:rPr lang="en-US" sz="1600" b="1" baseline="-25000">
                <a:solidFill>
                  <a:schemeClr val="tx2"/>
                </a:solidFill>
                <a:latin typeface="Calibri" pitchFamily="34" charset="0"/>
              </a:rPr>
              <a:t>B</a:t>
            </a:r>
            <a:r>
              <a:rPr lang="en-US" sz="1600" b="1">
                <a:solidFill>
                  <a:schemeClr val="tx2"/>
                </a:solidFill>
                <a:latin typeface="Calibri" pitchFamily="34" charset="0"/>
              </a:rPr>
              <a:t> ? </a:t>
            </a:r>
            <a:endParaRPr lang="fr-FR" sz="1600" b="1">
              <a:solidFill>
                <a:schemeClr val="tx2"/>
              </a:solidFill>
              <a:latin typeface="Calibri" pitchFamily="34" charset="0"/>
            </a:endParaRPr>
          </a:p>
        </p:txBody>
      </p:sp>
      <p:sp>
        <p:nvSpPr>
          <p:cNvPr id="746503" name="Rectangle 10"/>
          <p:cNvSpPr>
            <a:spLocks noChangeArrowheads="1"/>
          </p:cNvSpPr>
          <p:nvPr/>
        </p:nvSpPr>
        <p:spPr bwMode="auto">
          <a:xfrm>
            <a:off x="3276600" y="1484313"/>
            <a:ext cx="2590800" cy="585787"/>
          </a:xfrm>
          <a:prstGeom prst="rect">
            <a:avLst/>
          </a:prstGeom>
          <a:noFill/>
          <a:ln w="9525">
            <a:noFill/>
            <a:miter lim="800000"/>
            <a:headEnd/>
            <a:tailEnd/>
          </a:ln>
        </p:spPr>
        <p:txBody>
          <a:bodyPr>
            <a:spAutoFit/>
          </a:bodyPr>
          <a:lstStyle/>
          <a:p>
            <a:r>
              <a:rPr lang="en-US" sz="1600" b="1">
                <a:solidFill>
                  <a:schemeClr val="tx2"/>
                </a:solidFill>
                <a:latin typeface="Calibri" pitchFamily="34" charset="0"/>
              </a:rPr>
              <a:t>Have we observed a transition phase signal ?       </a:t>
            </a:r>
            <a:endParaRPr lang="fr-FR" sz="1600" b="1">
              <a:solidFill>
                <a:schemeClr val="tx2"/>
              </a:solidFill>
              <a:latin typeface="Calibri" pitchFamily="34" charset="0"/>
            </a:endParaRPr>
          </a:p>
        </p:txBody>
      </p:sp>
      <p:sp>
        <p:nvSpPr>
          <p:cNvPr id="746504" name="Rectangle 11"/>
          <p:cNvSpPr>
            <a:spLocks noChangeArrowheads="1"/>
          </p:cNvSpPr>
          <p:nvPr/>
        </p:nvSpPr>
        <p:spPr bwMode="auto">
          <a:xfrm>
            <a:off x="6227763" y="1476375"/>
            <a:ext cx="2736850" cy="338138"/>
          </a:xfrm>
          <a:prstGeom prst="rect">
            <a:avLst/>
          </a:prstGeom>
          <a:noFill/>
          <a:ln w="9525">
            <a:noFill/>
            <a:miter lim="800000"/>
            <a:headEnd/>
            <a:tailEnd/>
          </a:ln>
        </p:spPr>
        <p:txBody>
          <a:bodyPr>
            <a:spAutoFit/>
          </a:bodyPr>
          <a:lstStyle/>
          <a:p>
            <a:r>
              <a:rPr lang="en-US" sz="1600" b="1">
                <a:solidFill>
                  <a:schemeClr val="tx2"/>
                </a:solidFill>
                <a:latin typeface="Calibri" pitchFamily="34" charset="0"/>
              </a:rPr>
              <a:t>Have we create QGP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1"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51817AE8-BFAE-4F07-B0BC-7D1FE6BC79DF}" type="slidenum">
              <a:rPr lang="fr-FR">
                <a:solidFill>
                  <a:schemeClr val="tx1"/>
                </a:solidFill>
              </a:rPr>
              <a:pPr fontAlgn="base">
                <a:spcBef>
                  <a:spcPct val="0"/>
                </a:spcBef>
                <a:spcAft>
                  <a:spcPct val="0"/>
                </a:spcAft>
              </a:pPr>
              <a:t>42</a:t>
            </a:fld>
            <a:endParaRPr lang="fr-FR">
              <a:solidFill>
                <a:schemeClr val="tx1"/>
              </a:solidFill>
            </a:endParaRPr>
          </a:p>
        </p:txBody>
      </p:sp>
      <p:pic>
        <p:nvPicPr>
          <p:cNvPr id="747522" name="Picture 2" descr="LightCone"/>
          <p:cNvPicPr>
            <a:picLocks noGrp="1" noChangeAspect="1" noChangeArrowheads="1"/>
          </p:cNvPicPr>
          <p:nvPr>
            <p:ph idx="1"/>
          </p:nvPr>
        </p:nvPicPr>
        <p:blipFill>
          <a:blip r:embed="rId3"/>
          <a:srcRect b="7707"/>
          <a:stretch>
            <a:fillRect/>
          </a:stretch>
        </p:blipFill>
        <p:spPr>
          <a:xfrm>
            <a:off x="1365250" y="2719388"/>
            <a:ext cx="6519863" cy="4525962"/>
          </a:xfrm>
        </p:spPr>
      </p:pic>
      <p:cxnSp>
        <p:nvCxnSpPr>
          <p:cNvPr id="6" name="Connecteur droit avec flèche 5"/>
          <p:cNvCxnSpPr/>
          <p:nvPr/>
        </p:nvCxnSpPr>
        <p:spPr>
          <a:xfrm rot="16200000" flipV="1">
            <a:off x="2481262" y="4195763"/>
            <a:ext cx="3457575" cy="21590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 name="Connecteur droit avec flèche 10"/>
          <p:cNvCxnSpPr/>
          <p:nvPr/>
        </p:nvCxnSpPr>
        <p:spPr>
          <a:xfrm rot="16200000" flipV="1">
            <a:off x="2158206" y="4160044"/>
            <a:ext cx="3455988" cy="43180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rot="16200000" flipV="1">
            <a:off x="2014538" y="3943350"/>
            <a:ext cx="3095625" cy="504825"/>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rot="5400000" flipH="1" flipV="1">
            <a:off x="3671094" y="3680619"/>
            <a:ext cx="2160588" cy="21590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rot="5400000" flipH="1" flipV="1">
            <a:off x="4247356" y="3680619"/>
            <a:ext cx="2233613" cy="288925"/>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rot="5400000" flipH="1" flipV="1">
            <a:off x="3960019" y="3753644"/>
            <a:ext cx="2160588" cy="215900"/>
          </a:xfrm>
          <a:prstGeom prst="straightConnector1">
            <a:avLst/>
          </a:prstGeom>
          <a:ln w="1905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747529" name="Espace réservé du contenu 2"/>
          <p:cNvSpPr txBox="1">
            <a:spLocks/>
          </p:cNvSpPr>
          <p:nvPr/>
        </p:nvSpPr>
        <p:spPr bwMode="auto">
          <a:xfrm>
            <a:off x="0" y="908050"/>
            <a:ext cx="8229600" cy="749300"/>
          </a:xfrm>
          <a:prstGeom prst="rect">
            <a:avLst/>
          </a:prstGeom>
          <a:noFill/>
          <a:ln w="9525">
            <a:noFill/>
            <a:miter lim="800000"/>
            <a:headEnd/>
            <a:tailEnd/>
          </a:ln>
        </p:spPr>
        <p:txBody>
          <a:bodyPr/>
          <a:lstStyle/>
          <a:p>
            <a:pPr marL="342900" indent="-342900">
              <a:spcBef>
                <a:spcPct val="20000"/>
              </a:spcBef>
              <a:buFont typeface="Arial" charset="0"/>
              <a:buChar char="•"/>
            </a:pPr>
            <a:r>
              <a:rPr lang="fr-FR" sz="2000" b="1">
                <a:solidFill>
                  <a:srgbClr val="C00000"/>
                </a:solidFill>
                <a:latin typeface="Calibri" pitchFamily="34" charset="0"/>
              </a:rPr>
              <a:t>An other way to classify observables :</a:t>
            </a:r>
          </a:p>
        </p:txBody>
      </p:sp>
      <p:grpSp>
        <p:nvGrpSpPr>
          <p:cNvPr id="747530" name="Groupe 33"/>
          <p:cNvGrpSpPr>
            <a:grpSpLocks/>
          </p:cNvGrpSpPr>
          <p:nvPr/>
        </p:nvGrpSpPr>
        <p:grpSpPr bwMode="auto">
          <a:xfrm>
            <a:off x="1116013" y="1557338"/>
            <a:ext cx="2951162" cy="1000125"/>
            <a:chOff x="-141339" y="552066"/>
            <a:chExt cx="2754868" cy="1000434"/>
          </a:xfrm>
        </p:grpSpPr>
        <p:sp>
          <p:nvSpPr>
            <p:cNvPr id="35" name="Rectangle 34"/>
            <p:cNvSpPr/>
            <p:nvPr/>
          </p:nvSpPr>
          <p:spPr>
            <a:xfrm>
              <a:off x="2406" y="552066"/>
              <a:ext cx="2611123" cy="1000434"/>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6" name="Rectangle 35"/>
            <p:cNvSpPr/>
            <p:nvPr/>
          </p:nvSpPr>
          <p:spPr>
            <a:xfrm>
              <a:off x="-141339" y="552066"/>
              <a:ext cx="2754868" cy="1000434"/>
            </a:xfrm>
            <a:prstGeom prst="rect">
              <a:avLst/>
            </a:prstGeom>
          </p:spPr>
          <p:style>
            <a:lnRef idx="0">
              <a:scrgbClr r="0" g="0" b="0"/>
            </a:lnRef>
            <a:fillRef idx="0">
              <a:scrgbClr r="0" g="0" b="0"/>
            </a:fillRef>
            <a:effectRef idx="0">
              <a:scrgbClr r="0" g="0" b="0"/>
            </a:effectRef>
            <a:fontRef idx="minor">
              <a:schemeClr val="lt1"/>
            </a:fontRef>
          </p:style>
          <p:txBody>
            <a:bodyPr lIns="142240" tIns="81280" rIns="142240" bIns="81280" spcCol="1270" anchor="ctr"/>
            <a:lstStyle/>
            <a:p>
              <a:pPr fontAlgn="auto">
                <a:spcBef>
                  <a:spcPts val="0"/>
                </a:spcBef>
                <a:spcAft>
                  <a:spcPts val="0"/>
                </a:spcAft>
                <a:defRPr/>
              </a:pPr>
              <a:r>
                <a:rPr lang="fr-FR" sz="2000" dirty="0"/>
                <a:t>Signal </a:t>
              </a:r>
              <a:r>
                <a:rPr lang="fr-FR" sz="2000" dirty="0" err="1"/>
                <a:t>from</a:t>
              </a:r>
              <a:r>
                <a:rPr lang="fr-FR" sz="2000" dirty="0"/>
                <a:t> the </a:t>
              </a:r>
              <a:r>
                <a:rPr lang="fr-FR" sz="2000" dirty="0" err="1"/>
                <a:t>early</a:t>
              </a:r>
              <a:r>
                <a:rPr lang="fr-FR" sz="2000" dirty="0"/>
                <a:t> stage of the collision: </a:t>
              </a:r>
            </a:p>
            <a:p>
              <a:pPr fontAlgn="auto">
                <a:spcBef>
                  <a:spcPts val="0"/>
                </a:spcBef>
                <a:spcAft>
                  <a:spcPts val="0"/>
                </a:spcAft>
                <a:defRPr/>
              </a:pPr>
              <a:r>
                <a:rPr lang="fr-FR" sz="2000" dirty="0"/>
                <a:t>’’ hard probes ’’ ~  </a:t>
              </a:r>
              <a:r>
                <a:rPr lang="fr-FR" sz="2000" dirty="0" err="1"/>
                <a:t>high</a:t>
              </a:r>
              <a:r>
                <a:rPr lang="fr-FR" sz="2000" dirty="0"/>
                <a:t> </a:t>
              </a:r>
              <a:r>
                <a:rPr lang="fr-FR" sz="2000" dirty="0" err="1"/>
                <a:t>p</a:t>
              </a:r>
              <a:r>
                <a:rPr lang="fr-FR" sz="2000" baseline="-25000" dirty="0" err="1"/>
                <a:t>T</a:t>
              </a:r>
              <a:endParaRPr lang="fr-FR" sz="2000" baseline="-25000" dirty="0"/>
            </a:p>
          </p:txBody>
        </p:sp>
      </p:grpSp>
      <p:grpSp>
        <p:nvGrpSpPr>
          <p:cNvPr id="747531" name="Groupe 39"/>
          <p:cNvGrpSpPr>
            <a:grpSpLocks/>
          </p:cNvGrpSpPr>
          <p:nvPr/>
        </p:nvGrpSpPr>
        <p:grpSpPr bwMode="auto">
          <a:xfrm>
            <a:off x="4697413" y="1557338"/>
            <a:ext cx="2970212" cy="1000125"/>
            <a:chOff x="2677" y="552066"/>
            <a:chExt cx="2610852" cy="1000434"/>
          </a:xfrm>
        </p:grpSpPr>
        <p:sp>
          <p:nvSpPr>
            <p:cNvPr id="41" name="Rectangle 40"/>
            <p:cNvSpPr/>
            <p:nvPr/>
          </p:nvSpPr>
          <p:spPr>
            <a:xfrm>
              <a:off x="2677" y="552066"/>
              <a:ext cx="2610852" cy="1000434"/>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2" name="Rectangle 41"/>
            <p:cNvSpPr/>
            <p:nvPr/>
          </p:nvSpPr>
          <p:spPr>
            <a:xfrm>
              <a:off x="2677" y="552066"/>
              <a:ext cx="2610852" cy="1000434"/>
            </a:xfrm>
            <a:prstGeom prst="rect">
              <a:avLst/>
            </a:prstGeom>
          </p:spPr>
          <p:style>
            <a:lnRef idx="0">
              <a:scrgbClr r="0" g="0" b="0"/>
            </a:lnRef>
            <a:fillRef idx="0">
              <a:scrgbClr r="0" g="0" b="0"/>
            </a:fillRef>
            <a:effectRef idx="0">
              <a:scrgbClr r="0" g="0" b="0"/>
            </a:effectRef>
            <a:fontRef idx="minor">
              <a:schemeClr val="lt1"/>
            </a:fontRef>
          </p:style>
          <p:txBody>
            <a:bodyPr lIns="142240" tIns="81280" rIns="142240" bIns="81280" spcCol="1270" anchor="ctr"/>
            <a:lstStyle/>
            <a:p>
              <a:pPr fontAlgn="auto">
                <a:spcBef>
                  <a:spcPts val="0"/>
                </a:spcBef>
                <a:spcAft>
                  <a:spcPts val="0"/>
                </a:spcAft>
                <a:defRPr/>
              </a:pPr>
              <a:r>
                <a:rPr lang="fr-FR" sz="2000" dirty="0"/>
                <a:t>Signal </a:t>
              </a:r>
              <a:r>
                <a:rPr lang="fr-FR" sz="2000" dirty="0" err="1"/>
                <a:t>from</a:t>
              </a:r>
              <a:r>
                <a:rPr lang="fr-FR" sz="2000" dirty="0"/>
                <a:t> the </a:t>
              </a:r>
              <a:r>
                <a:rPr lang="fr-FR" sz="2000" dirty="0" err="1"/>
                <a:t>late</a:t>
              </a:r>
              <a:r>
                <a:rPr lang="fr-FR" sz="2000" dirty="0"/>
                <a:t> stage of the collision: </a:t>
              </a:r>
            </a:p>
            <a:p>
              <a:pPr fontAlgn="auto">
                <a:spcBef>
                  <a:spcPts val="0"/>
                </a:spcBef>
                <a:spcAft>
                  <a:spcPts val="0"/>
                </a:spcAft>
                <a:defRPr/>
              </a:pPr>
              <a:r>
                <a:rPr lang="fr-FR" sz="2000" dirty="0"/>
                <a:t>’’ soft probes ’’ ~  </a:t>
              </a:r>
              <a:r>
                <a:rPr lang="fr-FR" sz="2000" dirty="0" err="1"/>
                <a:t>low</a:t>
              </a:r>
              <a:r>
                <a:rPr lang="fr-FR" sz="2000" dirty="0"/>
                <a:t> </a:t>
              </a:r>
              <a:r>
                <a:rPr lang="fr-FR" sz="2000" dirty="0" err="1"/>
                <a:t>p</a:t>
              </a:r>
              <a:r>
                <a:rPr lang="fr-FR" sz="2000" baseline="-25000" dirty="0" err="1"/>
                <a:t>T</a:t>
              </a:r>
              <a:endParaRPr lang="fr-FR" sz="2000" baseline="-25000" dirty="0"/>
            </a:p>
          </p:txBody>
        </p:sp>
      </p:grpSp>
      <p:grpSp>
        <p:nvGrpSpPr>
          <p:cNvPr id="43" name="Groupe 42"/>
          <p:cNvGrpSpPr>
            <a:grpSpLocks/>
          </p:cNvGrpSpPr>
          <p:nvPr/>
        </p:nvGrpSpPr>
        <p:grpSpPr bwMode="auto">
          <a:xfrm>
            <a:off x="0" y="2708275"/>
            <a:ext cx="2195513" cy="2089150"/>
            <a:chOff x="2677" y="1552501"/>
            <a:chExt cx="2610852" cy="1224136"/>
          </a:xfrm>
        </p:grpSpPr>
        <p:sp>
          <p:nvSpPr>
            <p:cNvPr id="44" name="Rectangle 43"/>
            <p:cNvSpPr/>
            <p:nvPr/>
          </p:nvSpPr>
          <p:spPr>
            <a:xfrm>
              <a:off x="2677" y="1552501"/>
              <a:ext cx="2610852" cy="1207392"/>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45" name="Rectangle 44"/>
            <p:cNvSpPr/>
            <p:nvPr/>
          </p:nvSpPr>
          <p:spPr>
            <a:xfrm>
              <a:off x="2677" y="1552501"/>
              <a:ext cx="2610852" cy="122413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6680" tIns="106680" rIns="142240" bIns="160020" spcCol="1270"/>
            <a:lstStyle/>
            <a:p>
              <a:pPr marL="228600" lvl="1" indent="-228600" defTabSz="889000" fontAlgn="auto">
                <a:lnSpc>
                  <a:spcPct val="90000"/>
                </a:lnSpc>
                <a:spcAft>
                  <a:spcPct val="15000"/>
                </a:spcAft>
                <a:buFontTx/>
                <a:buChar char="••"/>
                <a:defRPr/>
              </a:pPr>
              <a:r>
                <a:rPr lang="fr-FR" sz="2000" dirty="0"/>
                <a:t>Jets</a:t>
              </a:r>
              <a:endParaRPr lang="fr-FR" sz="2000" dirty="0"/>
            </a:p>
            <a:p>
              <a:pPr marL="228600" lvl="1" indent="-228600" defTabSz="889000" fontAlgn="auto">
                <a:lnSpc>
                  <a:spcPct val="90000"/>
                </a:lnSpc>
                <a:spcAft>
                  <a:spcPct val="15000"/>
                </a:spcAft>
                <a:buFontTx/>
                <a:buChar char="••"/>
                <a:defRPr/>
              </a:pPr>
              <a:r>
                <a:rPr lang="fr-FR" sz="2000" dirty="0"/>
                <a:t>High mass </a:t>
              </a:r>
              <a:r>
                <a:rPr lang="fr-FR" sz="2000" dirty="0" err="1"/>
                <a:t>resonnances</a:t>
              </a:r>
              <a:endParaRPr lang="fr-FR" sz="2000" dirty="0"/>
            </a:p>
            <a:p>
              <a:pPr marL="228600" lvl="1" indent="-228600" defTabSz="889000" fontAlgn="auto">
                <a:lnSpc>
                  <a:spcPct val="90000"/>
                </a:lnSpc>
                <a:spcAft>
                  <a:spcPct val="15000"/>
                </a:spcAft>
                <a:buFontTx/>
                <a:buChar char="••"/>
                <a:defRPr/>
              </a:pPr>
              <a:r>
                <a:rPr lang="fr-FR" sz="2000" dirty="0"/>
                <a:t>Thermal</a:t>
              </a:r>
            </a:p>
            <a:p>
              <a:pPr marL="228600" lvl="1" indent="-228600" defTabSz="889000" fontAlgn="auto">
                <a:lnSpc>
                  <a:spcPct val="90000"/>
                </a:lnSpc>
                <a:spcAft>
                  <a:spcPct val="15000"/>
                </a:spcAft>
                <a:defRPr/>
              </a:pPr>
              <a:r>
                <a:rPr lang="fr-FR" sz="2000" dirty="0"/>
                <a:t>photons</a:t>
              </a:r>
            </a:p>
            <a:p>
              <a:pPr marL="228600" lvl="1" indent="-228600" defTabSz="889000" fontAlgn="auto">
                <a:lnSpc>
                  <a:spcPct val="90000"/>
                </a:lnSpc>
                <a:spcAft>
                  <a:spcPct val="15000"/>
                </a:spcAft>
                <a:buFontTx/>
                <a:buChar char="••"/>
                <a:defRPr/>
              </a:pPr>
              <a:r>
                <a:rPr lang="fr-FR" sz="2000" dirty="0"/>
                <a:t>…</a:t>
              </a:r>
            </a:p>
            <a:p>
              <a:pPr marL="228600" lvl="1" indent="-228600" defTabSz="889000" fontAlgn="auto">
                <a:lnSpc>
                  <a:spcPct val="90000"/>
                </a:lnSpc>
                <a:spcAft>
                  <a:spcPct val="15000"/>
                </a:spcAft>
                <a:defRPr/>
              </a:pPr>
              <a:endParaRPr lang="fr-FR" sz="2000" dirty="0"/>
            </a:p>
          </p:txBody>
        </p:sp>
      </p:grpSp>
      <p:grpSp>
        <p:nvGrpSpPr>
          <p:cNvPr id="46" name="Groupe 45"/>
          <p:cNvGrpSpPr>
            <a:grpSpLocks/>
          </p:cNvGrpSpPr>
          <p:nvPr/>
        </p:nvGrpSpPr>
        <p:grpSpPr bwMode="auto">
          <a:xfrm>
            <a:off x="7272338" y="2708275"/>
            <a:ext cx="1871662" cy="2405063"/>
            <a:chOff x="2677" y="1552501"/>
            <a:chExt cx="2610852" cy="1224136"/>
          </a:xfrm>
        </p:grpSpPr>
        <p:sp>
          <p:nvSpPr>
            <p:cNvPr id="47" name="Rectangle 46"/>
            <p:cNvSpPr/>
            <p:nvPr/>
          </p:nvSpPr>
          <p:spPr>
            <a:xfrm>
              <a:off x="2677" y="1552501"/>
              <a:ext cx="2610852" cy="1207976"/>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48" name="Rectangle 47"/>
            <p:cNvSpPr/>
            <p:nvPr/>
          </p:nvSpPr>
          <p:spPr>
            <a:xfrm>
              <a:off x="2677" y="1552501"/>
              <a:ext cx="2610852" cy="1224136"/>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6680" tIns="106680" rIns="142240" bIns="160020" spcCol="1270"/>
            <a:lstStyle/>
            <a:p>
              <a:pPr marL="228600" lvl="1" indent="-228600" defTabSz="889000" fontAlgn="auto">
                <a:lnSpc>
                  <a:spcPct val="90000"/>
                </a:lnSpc>
                <a:spcAft>
                  <a:spcPct val="15000"/>
                </a:spcAft>
                <a:buFontTx/>
                <a:buChar char="••"/>
                <a:defRPr/>
              </a:pPr>
              <a:r>
                <a:rPr lang="fr-FR" sz="2000" dirty="0" err="1"/>
                <a:t>Strangeness</a:t>
              </a:r>
              <a:endParaRPr lang="fr-FR" sz="2000" dirty="0"/>
            </a:p>
            <a:p>
              <a:pPr marL="228600" lvl="1" indent="-228600" defTabSz="889000" fontAlgn="auto">
                <a:lnSpc>
                  <a:spcPct val="90000"/>
                </a:lnSpc>
                <a:spcAft>
                  <a:spcPct val="15000"/>
                </a:spcAft>
                <a:buFontTx/>
                <a:buChar char="••"/>
                <a:defRPr/>
              </a:pPr>
              <a:r>
                <a:rPr lang="fr-FR" sz="2000" dirty="0" err="1"/>
                <a:t>Low</a:t>
              </a:r>
              <a:r>
                <a:rPr lang="fr-FR" sz="2000" dirty="0"/>
                <a:t> mass </a:t>
              </a:r>
              <a:r>
                <a:rPr lang="fr-FR" sz="2000" dirty="0" err="1"/>
                <a:t>resonnances</a:t>
              </a:r>
              <a:endParaRPr lang="fr-FR" sz="2000" dirty="0"/>
            </a:p>
            <a:p>
              <a:pPr marL="228600" lvl="1" indent="-228600" defTabSz="889000" fontAlgn="auto">
                <a:lnSpc>
                  <a:spcPct val="90000"/>
                </a:lnSpc>
                <a:spcAft>
                  <a:spcPct val="15000"/>
                </a:spcAft>
                <a:buFontTx/>
                <a:buChar char="••"/>
                <a:defRPr/>
              </a:pPr>
              <a:r>
                <a:rPr lang="fr-FR" sz="2000" dirty="0" err="1"/>
                <a:t>Particle</a:t>
              </a:r>
              <a:r>
                <a:rPr lang="fr-FR" sz="2000" dirty="0"/>
                <a:t> flow</a:t>
              </a:r>
            </a:p>
            <a:p>
              <a:pPr marL="228600" lvl="1" indent="-228600" defTabSz="889000" fontAlgn="auto">
                <a:lnSpc>
                  <a:spcPct val="90000"/>
                </a:lnSpc>
                <a:spcAft>
                  <a:spcPct val="15000"/>
                </a:spcAft>
                <a:buFontTx/>
                <a:buChar char="••"/>
                <a:defRPr/>
              </a:pPr>
              <a:r>
                <a:rPr lang="fr-FR" sz="2000" dirty="0"/>
                <a:t>…</a:t>
              </a:r>
            </a:p>
            <a:p>
              <a:pPr marL="228600" lvl="1" indent="-228600" defTabSz="889000" fontAlgn="auto">
                <a:lnSpc>
                  <a:spcPct val="90000"/>
                </a:lnSpc>
                <a:spcAft>
                  <a:spcPct val="15000"/>
                </a:spcAft>
                <a:defRPr/>
              </a:pPr>
              <a:endParaRPr lang="fr-FR" sz="2000" dirty="0"/>
            </a:p>
          </p:txBody>
        </p:sp>
      </p:grpSp>
      <p:sp>
        <p:nvSpPr>
          <p:cNvPr id="24" name="Rectangle 23"/>
          <p:cNvSpPr/>
          <p:nvPr/>
        </p:nvSpPr>
        <p:spPr>
          <a:xfrm>
            <a:off x="0" y="0"/>
            <a:ext cx="73755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Heavy</a:t>
            </a:r>
            <a:r>
              <a:rPr lang="fr-FR" sz="4000" dirty="0"/>
              <a:t> Ions Collisions : observables</a:t>
            </a:r>
            <a:endParaRPr lang="fr-FR"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linds(horizontal)">
                                      <p:cBhvr>
                                        <p:cTn id="7" dur="500"/>
                                        <p:tgtEl>
                                          <p:spTgt spid="4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6"/>
                                        </p:tgtEl>
                                        <p:attrNameLst>
                                          <p:attrName>style.visibility</p:attrName>
                                        </p:attrNameLst>
                                      </p:cBhvr>
                                      <p:to>
                                        <p:strVal val="visible"/>
                                      </p:to>
                                    </p:set>
                                    <p:animEffect transition="in" filter="blinds(horizontal)">
                                      <p:cBhvr>
                                        <p:cTn id="1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8545"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2CE4A3AA-A49B-4231-9A57-70D337F9B5E4}" type="slidenum">
              <a:rPr lang="fr-FR">
                <a:solidFill>
                  <a:schemeClr val="tx1"/>
                </a:solidFill>
              </a:rPr>
              <a:pPr fontAlgn="base">
                <a:spcBef>
                  <a:spcPct val="0"/>
                </a:spcBef>
                <a:spcAft>
                  <a:spcPct val="0"/>
                </a:spcAft>
              </a:pPr>
              <a:t>43</a:t>
            </a:fld>
            <a:endParaRPr lang="fr-FR">
              <a:solidFill>
                <a:schemeClr val="tx1"/>
              </a:solidFill>
            </a:endParaRPr>
          </a:p>
        </p:txBody>
      </p:sp>
      <p:grpSp>
        <p:nvGrpSpPr>
          <p:cNvPr id="748546" name="Groupe 347"/>
          <p:cNvGrpSpPr>
            <a:grpSpLocks/>
          </p:cNvGrpSpPr>
          <p:nvPr/>
        </p:nvGrpSpPr>
        <p:grpSpPr bwMode="auto">
          <a:xfrm>
            <a:off x="250825" y="1270000"/>
            <a:ext cx="3830638" cy="5903913"/>
            <a:chOff x="4184631" y="1032445"/>
            <a:chExt cx="3830638" cy="5903913"/>
          </a:xfrm>
        </p:grpSpPr>
        <p:sp>
          <p:nvSpPr>
            <p:cNvPr id="748557" name="Line 2"/>
            <p:cNvSpPr>
              <a:spLocks noChangeShapeType="1"/>
            </p:cNvSpPr>
            <p:nvPr/>
          </p:nvSpPr>
          <p:spPr bwMode="auto">
            <a:xfrm rot="2580000">
              <a:off x="6064231" y="3837558"/>
              <a:ext cx="0" cy="3098800"/>
            </a:xfrm>
            <a:prstGeom prst="line">
              <a:avLst/>
            </a:prstGeom>
            <a:noFill/>
            <a:ln w="9525">
              <a:solidFill>
                <a:schemeClr val="tx1"/>
              </a:solidFill>
              <a:prstDash val="dash"/>
              <a:round/>
              <a:headEnd/>
              <a:tailEnd/>
            </a:ln>
          </p:spPr>
          <p:txBody>
            <a:bodyPr/>
            <a:lstStyle/>
            <a:p>
              <a:endParaRPr lang="fr-FR"/>
            </a:p>
          </p:txBody>
        </p:sp>
        <p:sp>
          <p:nvSpPr>
            <p:cNvPr id="748558" name="Line 3"/>
            <p:cNvSpPr>
              <a:spLocks noChangeShapeType="1"/>
            </p:cNvSpPr>
            <p:nvPr/>
          </p:nvSpPr>
          <p:spPr bwMode="auto">
            <a:xfrm rot="2580000">
              <a:off x="5638781" y="1032445"/>
              <a:ext cx="0" cy="3098800"/>
            </a:xfrm>
            <a:prstGeom prst="line">
              <a:avLst/>
            </a:prstGeom>
            <a:noFill/>
            <a:ln w="9525">
              <a:solidFill>
                <a:schemeClr val="tx1"/>
              </a:solidFill>
              <a:prstDash val="dash"/>
              <a:round/>
              <a:headEnd/>
              <a:tailEnd/>
            </a:ln>
          </p:spPr>
          <p:txBody>
            <a:bodyPr/>
            <a:lstStyle/>
            <a:p>
              <a:endParaRPr lang="fr-FR"/>
            </a:p>
          </p:txBody>
        </p:sp>
        <p:grpSp>
          <p:nvGrpSpPr>
            <p:cNvPr id="748559" name="Group 4"/>
            <p:cNvGrpSpPr>
              <a:grpSpLocks/>
            </p:cNvGrpSpPr>
            <p:nvPr/>
          </p:nvGrpSpPr>
          <p:grpSpPr bwMode="auto">
            <a:xfrm rot="543536">
              <a:off x="4384656" y="1107058"/>
              <a:ext cx="3630613" cy="2481262"/>
              <a:chOff x="185" y="981"/>
              <a:chExt cx="2287" cy="1563"/>
            </a:xfrm>
          </p:grpSpPr>
          <p:sp>
            <p:nvSpPr>
              <p:cNvPr id="748654" name="Freeform 5"/>
              <p:cNvSpPr>
                <a:spLocks/>
              </p:cNvSpPr>
              <p:nvPr/>
            </p:nvSpPr>
            <p:spPr bwMode="auto">
              <a:xfrm rot="10800000">
                <a:off x="1893" y="981"/>
                <a:ext cx="253" cy="219"/>
              </a:xfrm>
              <a:custGeom>
                <a:avLst/>
                <a:gdLst>
                  <a:gd name="T0" fmla="*/ 430 w 720"/>
                  <a:gd name="T1" fmla="*/ 0 h 622"/>
                  <a:gd name="T2" fmla="*/ 177 w 720"/>
                  <a:gd name="T3" fmla="*/ 379 h 622"/>
                  <a:gd name="T4" fmla="*/ 0 w 720"/>
                  <a:gd name="T5" fmla="*/ 379 h 622"/>
                  <a:gd name="T6" fmla="*/ 168 w 720"/>
                  <a:gd name="T7" fmla="*/ 622 h 622"/>
                  <a:gd name="T8" fmla="*/ 631 w 720"/>
                  <a:gd name="T9" fmla="*/ 379 h 622"/>
                  <a:gd name="T10" fmla="*/ 465 w 720"/>
                  <a:gd name="T11" fmla="*/ 382 h 622"/>
                  <a:gd name="T12" fmla="*/ 720 w 720"/>
                  <a:gd name="T13" fmla="*/ 0 h 622"/>
                  <a:gd name="T14" fmla="*/ 430 w 720"/>
                  <a:gd name="T15" fmla="*/ 0 h 622"/>
                  <a:gd name="T16" fmla="*/ 0 60000 65536"/>
                  <a:gd name="T17" fmla="*/ 0 60000 65536"/>
                  <a:gd name="T18" fmla="*/ 0 60000 65536"/>
                  <a:gd name="T19" fmla="*/ 0 60000 65536"/>
                  <a:gd name="T20" fmla="*/ 0 60000 65536"/>
                  <a:gd name="T21" fmla="*/ 0 60000 65536"/>
                  <a:gd name="T22" fmla="*/ 0 60000 65536"/>
                  <a:gd name="T23" fmla="*/ 0 60000 65536"/>
                  <a:gd name="T24" fmla="*/ 0 w 720"/>
                  <a:gd name="T25" fmla="*/ 0 h 622"/>
                  <a:gd name="T26" fmla="*/ 720 w 720"/>
                  <a:gd name="T27" fmla="*/ 622 h 6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0" h="622">
                    <a:moveTo>
                      <a:pt x="430" y="0"/>
                    </a:moveTo>
                    <a:lnTo>
                      <a:pt x="177" y="379"/>
                    </a:lnTo>
                    <a:lnTo>
                      <a:pt x="0" y="379"/>
                    </a:lnTo>
                    <a:lnTo>
                      <a:pt x="168" y="622"/>
                    </a:lnTo>
                    <a:lnTo>
                      <a:pt x="631" y="379"/>
                    </a:lnTo>
                    <a:lnTo>
                      <a:pt x="465" y="382"/>
                    </a:lnTo>
                    <a:lnTo>
                      <a:pt x="720" y="0"/>
                    </a:lnTo>
                    <a:lnTo>
                      <a:pt x="430" y="0"/>
                    </a:lnTo>
                    <a:close/>
                  </a:path>
                </a:pathLst>
              </a:custGeom>
              <a:solidFill>
                <a:schemeClr val="accent1"/>
              </a:solidFill>
              <a:ln w="9525">
                <a:miter lim="800000"/>
                <a:headEnd/>
                <a:tailEnd/>
              </a:ln>
              <a:scene3d>
                <a:camera prst="legacyPerspectiveTopRight">
                  <a:rot lat="20099998" lon="21299997" rev="0"/>
                </a:camera>
                <a:lightRig rig="legacyFlat1" dir="t"/>
              </a:scene3d>
              <a:sp3d extrusionH="430200" prstMaterial="legacyMatte">
                <a:bevelT w="13500" h="13500" prst="angle"/>
                <a:bevelB w="13500" h="13500" prst="angle"/>
                <a:extrusionClr>
                  <a:schemeClr val="accent1"/>
                </a:extrusionClr>
              </a:sp3d>
            </p:spPr>
            <p:txBody>
              <a:bodyPr wrap="none" anchor="ctr">
                <a:flatTx/>
              </a:bodyPr>
              <a:lstStyle/>
              <a:p>
                <a:endParaRPr lang="fr-FR">
                  <a:latin typeface="Calibri" pitchFamily="34" charset="0"/>
                </a:endParaRPr>
              </a:p>
            </p:txBody>
          </p:sp>
          <p:sp>
            <p:nvSpPr>
              <p:cNvPr id="748655" name="Line 6"/>
              <p:cNvSpPr>
                <a:spLocks noChangeShapeType="1"/>
              </p:cNvSpPr>
              <p:nvPr/>
            </p:nvSpPr>
            <p:spPr bwMode="auto">
              <a:xfrm flipH="1">
                <a:off x="595" y="1211"/>
                <a:ext cx="438" cy="649"/>
              </a:xfrm>
              <a:prstGeom prst="line">
                <a:avLst/>
              </a:prstGeom>
              <a:noFill/>
              <a:ln w="9525">
                <a:solidFill>
                  <a:schemeClr val="folHlink"/>
                </a:solidFill>
                <a:round/>
                <a:headEnd/>
                <a:tailEnd/>
              </a:ln>
            </p:spPr>
            <p:txBody>
              <a:bodyPr wrap="none" anchor="ctr"/>
              <a:lstStyle/>
              <a:p>
                <a:endParaRPr lang="fr-FR"/>
              </a:p>
            </p:txBody>
          </p:sp>
          <p:sp>
            <p:nvSpPr>
              <p:cNvPr id="748656" name="Line 7"/>
              <p:cNvSpPr>
                <a:spLocks noChangeShapeType="1"/>
              </p:cNvSpPr>
              <p:nvPr/>
            </p:nvSpPr>
            <p:spPr bwMode="auto">
              <a:xfrm flipH="1">
                <a:off x="807" y="1211"/>
                <a:ext cx="429" cy="639"/>
              </a:xfrm>
              <a:prstGeom prst="line">
                <a:avLst/>
              </a:prstGeom>
              <a:noFill/>
              <a:ln w="9525">
                <a:solidFill>
                  <a:schemeClr val="folHlink"/>
                </a:solidFill>
                <a:round/>
                <a:headEnd/>
                <a:tailEnd/>
              </a:ln>
            </p:spPr>
            <p:txBody>
              <a:bodyPr wrap="none" anchor="ctr"/>
              <a:lstStyle/>
              <a:p>
                <a:endParaRPr lang="fr-FR"/>
              </a:p>
            </p:txBody>
          </p:sp>
          <p:sp>
            <p:nvSpPr>
              <p:cNvPr id="748657" name="Line 8"/>
              <p:cNvSpPr>
                <a:spLocks noChangeShapeType="1"/>
              </p:cNvSpPr>
              <p:nvPr/>
            </p:nvSpPr>
            <p:spPr bwMode="auto">
              <a:xfrm>
                <a:off x="942" y="1347"/>
                <a:ext cx="1440" cy="0"/>
              </a:xfrm>
              <a:prstGeom prst="line">
                <a:avLst/>
              </a:prstGeom>
              <a:noFill/>
              <a:ln w="9525">
                <a:solidFill>
                  <a:schemeClr val="folHlink"/>
                </a:solidFill>
                <a:round/>
                <a:headEnd/>
                <a:tailEnd/>
              </a:ln>
            </p:spPr>
            <p:txBody>
              <a:bodyPr wrap="none" anchor="ctr"/>
              <a:lstStyle/>
              <a:p>
                <a:endParaRPr lang="fr-FR"/>
              </a:p>
            </p:txBody>
          </p:sp>
          <p:sp>
            <p:nvSpPr>
              <p:cNvPr id="748658" name="Line 9"/>
              <p:cNvSpPr>
                <a:spLocks noChangeShapeType="1"/>
              </p:cNvSpPr>
              <p:nvPr/>
            </p:nvSpPr>
            <p:spPr bwMode="auto">
              <a:xfrm>
                <a:off x="908" y="2027"/>
                <a:ext cx="1012" cy="0"/>
              </a:xfrm>
              <a:prstGeom prst="line">
                <a:avLst/>
              </a:prstGeom>
              <a:noFill/>
              <a:ln w="9525">
                <a:solidFill>
                  <a:schemeClr val="folHlink"/>
                </a:solidFill>
                <a:round/>
                <a:headEnd/>
                <a:tailEnd/>
              </a:ln>
            </p:spPr>
            <p:txBody>
              <a:bodyPr wrap="none" anchor="ctr"/>
              <a:lstStyle/>
              <a:p>
                <a:endParaRPr lang="fr-FR"/>
              </a:p>
            </p:txBody>
          </p:sp>
          <p:sp>
            <p:nvSpPr>
              <p:cNvPr id="748659" name="AutoShape 10"/>
              <p:cNvSpPr>
                <a:spLocks noChangeArrowheads="1"/>
              </p:cNvSpPr>
              <p:nvPr/>
            </p:nvSpPr>
            <p:spPr bwMode="auto">
              <a:xfrm>
                <a:off x="185" y="1208"/>
                <a:ext cx="2287" cy="1261"/>
              </a:xfrm>
              <a:prstGeom prst="parallelogram">
                <a:avLst>
                  <a:gd name="adj" fmla="val 67289"/>
                </a:avLst>
              </a:prstGeom>
              <a:noFill/>
              <a:ln w="28575">
                <a:solidFill>
                  <a:schemeClr val="folHlink"/>
                </a:solidFill>
                <a:miter lim="800000"/>
                <a:headEnd/>
                <a:tailEnd/>
              </a:ln>
            </p:spPr>
            <p:txBody>
              <a:bodyPr wrap="none" anchor="ctr"/>
              <a:lstStyle/>
              <a:p>
                <a:endParaRPr lang="fr-FR">
                  <a:latin typeface="Calibri" pitchFamily="34" charset="0"/>
                </a:endParaRPr>
              </a:p>
            </p:txBody>
          </p:sp>
          <p:sp>
            <p:nvSpPr>
              <p:cNvPr id="748660" name="Line 11"/>
              <p:cNvSpPr>
                <a:spLocks noChangeShapeType="1"/>
              </p:cNvSpPr>
              <p:nvPr/>
            </p:nvSpPr>
            <p:spPr bwMode="auto">
              <a:xfrm flipH="1">
                <a:off x="185" y="2197"/>
                <a:ext cx="183" cy="274"/>
              </a:xfrm>
              <a:prstGeom prst="line">
                <a:avLst/>
              </a:prstGeom>
              <a:noFill/>
              <a:ln w="9525">
                <a:solidFill>
                  <a:schemeClr val="folHlink"/>
                </a:solidFill>
                <a:round/>
                <a:headEnd/>
                <a:tailEnd/>
              </a:ln>
            </p:spPr>
            <p:txBody>
              <a:bodyPr wrap="none" anchor="ctr"/>
              <a:lstStyle/>
              <a:p>
                <a:endParaRPr lang="fr-FR"/>
              </a:p>
            </p:txBody>
          </p:sp>
          <p:sp>
            <p:nvSpPr>
              <p:cNvPr id="748661" name="Line 12"/>
              <p:cNvSpPr>
                <a:spLocks noChangeShapeType="1"/>
              </p:cNvSpPr>
              <p:nvPr/>
            </p:nvSpPr>
            <p:spPr bwMode="auto">
              <a:xfrm flipH="1">
                <a:off x="908" y="1211"/>
                <a:ext cx="532" cy="791"/>
              </a:xfrm>
              <a:prstGeom prst="line">
                <a:avLst/>
              </a:prstGeom>
              <a:noFill/>
              <a:ln w="9525">
                <a:solidFill>
                  <a:schemeClr val="folHlink"/>
                </a:solidFill>
                <a:round/>
                <a:headEnd/>
                <a:tailEnd/>
              </a:ln>
            </p:spPr>
            <p:txBody>
              <a:bodyPr wrap="none" anchor="ctr"/>
              <a:lstStyle/>
              <a:p>
                <a:endParaRPr lang="fr-FR"/>
              </a:p>
            </p:txBody>
          </p:sp>
          <p:sp>
            <p:nvSpPr>
              <p:cNvPr id="748662" name="Freeform 13"/>
              <p:cNvSpPr>
                <a:spLocks/>
              </p:cNvSpPr>
              <p:nvPr/>
            </p:nvSpPr>
            <p:spPr bwMode="auto">
              <a:xfrm rot="10800000" flipV="1">
                <a:off x="887" y="1924"/>
                <a:ext cx="178" cy="506"/>
              </a:xfrm>
              <a:custGeom>
                <a:avLst/>
                <a:gdLst>
                  <a:gd name="T0" fmla="*/ 84 w 252"/>
                  <a:gd name="T1" fmla="*/ 643 h 715"/>
                  <a:gd name="T2" fmla="*/ 24 w 252"/>
                  <a:gd name="T3" fmla="*/ 519 h 715"/>
                  <a:gd name="T4" fmla="*/ 1 w 252"/>
                  <a:gd name="T5" fmla="*/ 351 h 715"/>
                  <a:gd name="T6" fmla="*/ 30 w 252"/>
                  <a:gd name="T7" fmla="*/ 205 h 715"/>
                  <a:gd name="T8" fmla="*/ 100 w 252"/>
                  <a:gd name="T9" fmla="*/ 73 h 715"/>
                  <a:gd name="T10" fmla="*/ 166 w 252"/>
                  <a:gd name="T11" fmla="*/ 4 h 715"/>
                  <a:gd name="T12" fmla="*/ 225 w 252"/>
                  <a:gd name="T13" fmla="*/ 171 h 715"/>
                  <a:gd name="T14" fmla="*/ 249 w 252"/>
                  <a:gd name="T15" fmla="*/ 337 h 715"/>
                  <a:gd name="T16" fmla="*/ 241 w 252"/>
                  <a:gd name="T17" fmla="*/ 514 h 715"/>
                  <a:gd name="T18" fmla="*/ 199 w 252"/>
                  <a:gd name="T19" fmla="*/ 636 h 715"/>
                  <a:gd name="T20" fmla="*/ 142 w 252"/>
                  <a:gd name="T21" fmla="*/ 712 h 715"/>
                  <a:gd name="T22" fmla="*/ 84 w 252"/>
                  <a:gd name="T23" fmla="*/ 643 h 7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2"/>
                  <a:gd name="T37" fmla="*/ 0 h 715"/>
                  <a:gd name="T38" fmla="*/ 252 w 252"/>
                  <a:gd name="T39" fmla="*/ 715 h 7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38100">
                <a:solidFill>
                  <a:schemeClr val="bg1"/>
                </a:solidFill>
                <a:round/>
                <a:headEnd/>
                <a:tailEnd/>
              </a:ln>
            </p:spPr>
            <p:txBody>
              <a:bodyPr wrap="none" anchor="ctr"/>
              <a:lstStyle/>
              <a:p>
                <a:endParaRPr lang="fr-FR">
                  <a:latin typeface="Calibri" pitchFamily="34" charset="0"/>
                </a:endParaRPr>
              </a:p>
            </p:txBody>
          </p:sp>
          <p:sp>
            <p:nvSpPr>
              <p:cNvPr id="748663" name="Line 14"/>
              <p:cNvSpPr>
                <a:spLocks noChangeShapeType="1"/>
              </p:cNvSpPr>
              <p:nvPr/>
            </p:nvSpPr>
            <p:spPr bwMode="auto">
              <a:xfrm flipH="1">
                <a:off x="792" y="1885"/>
                <a:ext cx="392" cy="581"/>
              </a:xfrm>
              <a:prstGeom prst="line">
                <a:avLst/>
              </a:prstGeom>
              <a:noFill/>
              <a:ln w="9525">
                <a:solidFill>
                  <a:schemeClr val="folHlink"/>
                </a:solidFill>
                <a:round/>
                <a:headEnd/>
                <a:tailEnd/>
              </a:ln>
            </p:spPr>
            <p:txBody>
              <a:bodyPr wrap="none" anchor="ctr"/>
              <a:lstStyle/>
              <a:p>
                <a:endParaRPr lang="fr-FR"/>
              </a:p>
            </p:txBody>
          </p:sp>
          <p:grpSp>
            <p:nvGrpSpPr>
              <p:cNvPr id="748664" name="Group 15"/>
              <p:cNvGrpSpPr>
                <a:grpSpLocks/>
              </p:cNvGrpSpPr>
              <p:nvPr/>
            </p:nvGrpSpPr>
            <p:grpSpPr bwMode="auto">
              <a:xfrm>
                <a:off x="1493" y="1091"/>
                <a:ext cx="726" cy="707"/>
                <a:chOff x="4551" y="901"/>
                <a:chExt cx="784" cy="763"/>
              </a:xfrm>
            </p:grpSpPr>
            <p:grpSp>
              <p:nvGrpSpPr>
                <p:cNvPr id="748730" name="Group 16"/>
                <p:cNvGrpSpPr>
                  <a:grpSpLocks/>
                </p:cNvGrpSpPr>
                <p:nvPr/>
              </p:nvGrpSpPr>
              <p:grpSpPr bwMode="auto">
                <a:xfrm>
                  <a:off x="4551" y="901"/>
                  <a:ext cx="784" cy="763"/>
                  <a:chOff x="4551" y="901"/>
                  <a:chExt cx="784" cy="763"/>
                </a:xfrm>
              </p:grpSpPr>
              <p:sp>
                <p:nvSpPr>
                  <p:cNvPr id="748732" name="Oval 17"/>
                  <p:cNvSpPr>
                    <a:spLocks noChangeArrowheads="1"/>
                  </p:cNvSpPr>
                  <p:nvPr/>
                </p:nvSpPr>
                <p:spPr bwMode="auto">
                  <a:xfrm>
                    <a:off x="4569" y="902"/>
                    <a:ext cx="749" cy="749"/>
                  </a:xfrm>
                  <a:prstGeom prst="ellipse">
                    <a:avLst/>
                  </a:prstGeom>
                  <a:gradFill rotWithShape="0">
                    <a:gsLst>
                      <a:gs pos="0">
                        <a:schemeClr val="bg1"/>
                      </a:gs>
                      <a:gs pos="100000">
                        <a:schemeClr val="accent2"/>
                      </a:gs>
                    </a:gsLst>
                    <a:path path="shape">
                      <a:fillToRect l="50000" t="50000" r="50000" b="50000"/>
                    </a:path>
                  </a:gradFill>
                  <a:ln w="9525">
                    <a:solidFill>
                      <a:schemeClr val="tx1"/>
                    </a:solidFill>
                    <a:round/>
                    <a:headEnd/>
                    <a:tailEnd/>
                  </a:ln>
                </p:spPr>
                <p:txBody>
                  <a:bodyPr wrap="none" anchor="ctr"/>
                  <a:lstStyle/>
                  <a:p>
                    <a:endParaRPr lang="fr-FR">
                      <a:latin typeface="Calibri" pitchFamily="34" charset="0"/>
                    </a:endParaRPr>
                  </a:p>
                </p:txBody>
              </p:sp>
              <p:sp>
                <p:nvSpPr>
                  <p:cNvPr id="748733" name="Oval 18"/>
                  <p:cNvSpPr>
                    <a:spLocks noChangeArrowheads="1"/>
                  </p:cNvSpPr>
                  <p:nvPr/>
                </p:nvSpPr>
                <p:spPr bwMode="auto">
                  <a:xfrm>
                    <a:off x="4569" y="901"/>
                    <a:ext cx="749" cy="749"/>
                  </a:xfrm>
                  <a:prstGeom prst="ellipse">
                    <a:avLst/>
                  </a:prstGeom>
                  <a:noFill/>
                  <a:ln w="19050">
                    <a:solidFill>
                      <a:schemeClr val="tx1"/>
                    </a:solidFill>
                    <a:round/>
                    <a:headEnd/>
                    <a:tailEnd/>
                  </a:ln>
                </p:spPr>
                <p:txBody>
                  <a:bodyPr wrap="none" anchor="ctr"/>
                  <a:lstStyle/>
                  <a:p>
                    <a:endParaRPr lang="fr-FR">
                      <a:latin typeface="Calibri" pitchFamily="34" charset="0"/>
                    </a:endParaRPr>
                  </a:p>
                </p:txBody>
              </p:sp>
              <p:sp>
                <p:nvSpPr>
                  <p:cNvPr id="748734" name="Freeform 19"/>
                  <p:cNvSpPr>
                    <a:spLocks/>
                  </p:cNvSpPr>
                  <p:nvPr/>
                </p:nvSpPr>
                <p:spPr bwMode="auto">
                  <a:xfrm>
                    <a:off x="4551" y="1206"/>
                    <a:ext cx="784" cy="458"/>
                  </a:xfrm>
                  <a:custGeom>
                    <a:avLst/>
                    <a:gdLst>
                      <a:gd name="T0" fmla="*/ 43 w 1026"/>
                      <a:gd name="T1" fmla="*/ 123 h 600"/>
                      <a:gd name="T2" fmla="*/ 120 w 1026"/>
                      <a:gd name="T3" fmla="*/ 181 h 600"/>
                      <a:gd name="T4" fmla="*/ 262 w 1026"/>
                      <a:gd name="T5" fmla="*/ 250 h 600"/>
                      <a:gd name="T6" fmla="*/ 432 w 1026"/>
                      <a:gd name="T7" fmla="*/ 280 h 600"/>
                      <a:gd name="T8" fmla="*/ 634 w 1026"/>
                      <a:gd name="T9" fmla="*/ 259 h 600"/>
                      <a:gd name="T10" fmla="*/ 799 w 1026"/>
                      <a:gd name="T11" fmla="*/ 201 h 600"/>
                      <a:gd name="T12" fmla="*/ 937 w 1026"/>
                      <a:gd name="T13" fmla="*/ 90 h 600"/>
                      <a:gd name="T14" fmla="*/ 1026 w 1026"/>
                      <a:gd name="T15" fmla="*/ 9 h 600"/>
                      <a:gd name="T16" fmla="*/ 1019 w 1026"/>
                      <a:gd name="T17" fmla="*/ 144 h 600"/>
                      <a:gd name="T18" fmla="*/ 992 w 1026"/>
                      <a:gd name="T19" fmla="*/ 267 h 600"/>
                      <a:gd name="T20" fmla="*/ 929 w 1026"/>
                      <a:gd name="T21" fmla="*/ 384 h 600"/>
                      <a:gd name="T22" fmla="*/ 857 w 1026"/>
                      <a:gd name="T23" fmla="*/ 467 h 600"/>
                      <a:gd name="T24" fmla="*/ 749 w 1026"/>
                      <a:gd name="T25" fmla="*/ 542 h 600"/>
                      <a:gd name="T26" fmla="*/ 610 w 1026"/>
                      <a:gd name="T27" fmla="*/ 588 h 600"/>
                      <a:gd name="T28" fmla="*/ 455 w 1026"/>
                      <a:gd name="T29" fmla="*/ 594 h 600"/>
                      <a:gd name="T30" fmla="*/ 310 w 1026"/>
                      <a:gd name="T31" fmla="*/ 553 h 600"/>
                      <a:gd name="T32" fmla="*/ 193 w 1026"/>
                      <a:gd name="T33" fmla="*/ 479 h 600"/>
                      <a:gd name="T34" fmla="*/ 95 w 1026"/>
                      <a:gd name="T35" fmla="*/ 368 h 600"/>
                      <a:gd name="T36" fmla="*/ 36 w 1026"/>
                      <a:gd name="T37" fmla="*/ 237 h 600"/>
                      <a:gd name="T38" fmla="*/ 1 w 1026"/>
                      <a:gd name="T39" fmla="*/ 73 h 600"/>
                      <a:gd name="T40" fmla="*/ 43 w 1026"/>
                      <a:gd name="T41" fmla="*/ 123 h 60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26"/>
                      <a:gd name="T64" fmla="*/ 0 h 600"/>
                      <a:gd name="T65" fmla="*/ 1026 w 1026"/>
                      <a:gd name="T66" fmla="*/ 600 h 60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26" h="600">
                        <a:moveTo>
                          <a:pt x="43" y="123"/>
                        </a:moveTo>
                        <a:cubicBezTo>
                          <a:pt x="61" y="136"/>
                          <a:pt x="84" y="160"/>
                          <a:pt x="120" y="181"/>
                        </a:cubicBezTo>
                        <a:cubicBezTo>
                          <a:pt x="156" y="202"/>
                          <a:pt x="210" y="233"/>
                          <a:pt x="262" y="250"/>
                        </a:cubicBezTo>
                        <a:cubicBezTo>
                          <a:pt x="314" y="267"/>
                          <a:pt x="370" y="279"/>
                          <a:pt x="432" y="280"/>
                        </a:cubicBezTo>
                        <a:cubicBezTo>
                          <a:pt x="494" y="281"/>
                          <a:pt x="573" y="272"/>
                          <a:pt x="634" y="259"/>
                        </a:cubicBezTo>
                        <a:cubicBezTo>
                          <a:pt x="695" y="246"/>
                          <a:pt x="749" y="229"/>
                          <a:pt x="799" y="201"/>
                        </a:cubicBezTo>
                        <a:cubicBezTo>
                          <a:pt x="849" y="173"/>
                          <a:pt x="899" y="122"/>
                          <a:pt x="937" y="90"/>
                        </a:cubicBezTo>
                        <a:cubicBezTo>
                          <a:pt x="975" y="58"/>
                          <a:pt x="1012" y="0"/>
                          <a:pt x="1026" y="9"/>
                        </a:cubicBezTo>
                        <a:cubicBezTo>
                          <a:pt x="1021" y="13"/>
                          <a:pt x="1025" y="101"/>
                          <a:pt x="1019" y="144"/>
                        </a:cubicBezTo>
                        <a:cubicBezTo>
                          <a:pt x="1013" y="187"/>
                          <a:pt x="1007" y="227"/>
                          <a:pt x="992" y="267"/>
                        </a:cubicBezTo>
                        <a:cubicBezTo>
                          <a:pt x="978" y="307"/>
                          <a:pt x="952" y="351"/>
                          <a:pt x="929" y="384"/>
                        </a:cubicBezTo>
                        <a:cubicBezTo>
                          <a:pt x="907" y="417"/>
                          <a:pt x="886" y="440"/>
                          <a:pt x="857" y="467"/>
                        </a:cubicBezTo>
                        <a:cubicBezTo>
                          <a:pt x="827" y="493"/>
                          <a:pt x="790" y="521"/>
                          <a:pt x="749" y="542"/>
                        </a:cubicBezTo>
                        <a:cubicBezTo>
                          <a:pt x="708" y="562"/>
                          <a:pt x="659" y="580"/>
                          <a:pt x="610" y="588"/>
                        </a:cubicBezTo>
                        <a:cubicBezTo>
                          <a:pt x="561" y="596"/>
                          <a:pt x="505" y="600"/>
                          <a:pt x="455" y="594"/>
                        </a:cubicBezTo>
                        <a:cubicBezTo>
                          <a:pt x="404" y="588"/>
                          <a:pt x="353" y="572"/>
                          <a:pt x="310" y="553"/>
                        </a:cubicBezTo>
                        <a:cubicBezTo>
                          <a:pt x="267" y="533"/>
                          <a:pt x="229" y="510"/>
                          <a:pt x="193" y="479"/>
                        </a:cubicBezTo>
                        <a:cubicBezTo>
                          <a:pt x="157" y="448"/>
                          <a:pt x="121" y="408"/>
                          <a:pt x="95" y="368"/>
                        </a:cubicBezTo>
                        <a:cubicBezTo>
                          <a:pt x="69" y="328"/>
                          <a:pt x="52" y="286"/>
                          <a:pt x="36" y="237"/>
                        </a:cubicBezTo>
                        <a:cubicBezTo>
                          <a:pt x="20" y="188"/>
                          <a:pt x="0" y="92"/>
                          <a:pt x="1" y="73"/>
                        </a:cubicBezTo>
                        <a:lnTo>
                          <a:pt x="43" y="123"/>
                        </a:lnTo>
                        <a:close/>
                      </a:path>
                    </a:pathLst>
                  </a:custGeom>
                  <a:solidFill>
                    <a:schemeClr val="bg1">
                      <a:alpha val="50195"/>
                    </a:schemeClr>
                  </a:solidFill>
                  <a:ln w="9525">
                    <a:noFill/>
                    <a:round/>
                    <a:headEnd/>
                    <a:tailEnd/>
                  </a:ln>
                </p:spPr>
                <p:txBody>
                  <a:bodyPr wrap="none" anchor="ctr"/>
                  <a:lstStyle/>
                  <a:p>
                    <a:endParaRPr lang="fr-FR">
                      <a:latin typeface="Calibri" pitchFamily="34" charset="0"/>
                    </a:endParaRPr>
                  </a:p>
                </p:txBody>
              </p:sp>
              <p:sp>
                <p:nvSpPr>
                  <p:cNvPr id="748735" name="Freeform 20"/>
                  <p:cNvSpPr>
                    <a:spLocks/>
                  </p:cNvSpPr>
                  <p:nvPr/>
                </p:nvSpPr>
                <p:spPr bwMode="auto">
                  <a:xfrm>
                    <a:off x="4569" y="1225"/>
                    <a:ext cx="748" cy="196"/>
                  </a:xfrm>
                  <a:custGeom>
                    <a:avLst/>
                    <a:gdLst>
                      <a:gd name="T0" fmla="*/ 0 w 979"/>
                      <a:gd name="T1" fmla="*/ 78 h 257"/>
                      <a:gd name="T2" fmla="*/ 101 w 979"/>
                      <a:gd name="T3" fmla="*/ 160 h 257"/>
                      <a:gd name="T4" fmla="*/ 263 w 979"/>
                      <a:gd name="T5" fmla="*/ 232 h 257"/>
                      <a:gd name="T6" fmla="*/ 404 w 979"/>
                      <a:gd name="T7" fmla="*/ 256 h 257"/>
                      <a:gd name="T8" fmla="*/ 608 w 979"/>
                      <a:gd name="T9" fmla="*/ 238 h 257"/>
                      <a:gd name="T10" fmla="*/ 800 w 979"/>
                      <a:gd name="T11" fmla="*/ 160 h 257"/>
                      <a:gd name="T12" fmla="*/ 979 w 979"/>
                      <a:gd name="T13" fmla="*/ 0 h 257"/>
                      <a:gd name="T14" fmla="*/ 0 60000 65536"/>
                      <a:gd name="T15" fmla="*/ 0 60000 65536"/>
                      <a:gd name="T16" fmla="*/ 0 60000 65536"/>
                      <a:gd name="T17" fmla="*/ 0 60000 65536"/>
                      <a:gd name="T18" fmla="*/ 0 60000 65536"/>
                      <a:gd name="T19" fmla="*/ 0 60000 65536"/>
                      <a:gd name="T20" fmla="*/ 0 60000 65536"/>
                      <a:gd name="T21" fmla="*/ 0 w 979"/>
                      <a:gd name="T22" fmla="*/ 0 h 257"/>
                      <a:gd name="T23" fmla="*/ 979 w 979"/>
                      <a:gd name="T24" fmla="*/ 257 h 2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9" h="257">
                        <a:moveTo>
                          <a:pt x="0" y="78"/>
                        </a:moveTo>
                        <a:cubicBezTo>
                          <a:pt x="17" y="92"/>
                          <a:pt x="57" y="134"/>
                          <a:pt x="101" y="160"/>
                        </a:cubicBezTo>
                        <a:cubicBezTo>
                          <a:pt x="145" y="186"/>
                          <a:pt x="213" y="216"/>
                          <a:pt x="263" y="232"/>
                        </a:cubicBezTo>
                        <a:cubicBezTo>
                          <a:pt x="313" y="248"/>
                          <a:pt x="347" y="255"/>
                          <a:pt x="404" y="256"/>
                        </a:cubicBezTo>
                        <a:cubicBezTo>
                          <a:pt x="461" y="257"/>
                          <a:pt x="542" y="254"/>
                          <a:pt x="608" y="238"/>
                        </a:cubicBezTo>
                        <a:cubicBezTo>
                          <a:pt x="674" y="222"/>
                          <a:pt x="738" y="200"/>
                          <a:pt x="800" y="160"/>
                        </a:cubicBezTo>
                        <a:cubicBezTo>
                          <a:pt x="862" y="120"/>
                          <a:pt x="942" y="33"/>
                          <a:pt x="979" y="0"/>
                        </a:cubicBezTo>
                      </a:path>
                    </a:pathLst>
                  </a:custGeom>
                  <a:noFill/>
                  <a:ln w="9525">
                    <a:solidFill>
                      <a:schemeClr val="tx1"/>
                    </a:solidFill>
                    <a:round/>
                    <a:headEnd/>
                    <a:tailEnd/>
                  </a:ln>
                </p:spPr>
                <p:txBody>
                  <a:bodyPr wrap="none" anchor="ctr"/>
                  <a:lstStyle/>
                  <a:p>
                    <a:endParaRPr lang="fr-FR">
                      <a:latin typeface="Calibri" pitchFamily="34" charset="0"/>
                    </a:endParaRPr>
                  </a:p>
                </p:txBody>
              </p:sp>
            </p:grpSp>
            <p:sp>
              <p:nvSpPr>
                <p:cNvPr id="748731" name="Freeform 21"/>
                <p:cNvSpPr>
                  <a:spLocks/>
                </p:cNvSpPr>
                <p:nvPr/>
              </p:nvSpPr>
              <p:spPr bwMode="auto">
                <a:xfrm>
                  <a:off x="4565" y="1006"/>
                  <a:ext cx="192" cy="546"/>
                </a:xfrm>
                <a:custGeom>
                  <a:avLst/>
                  <a:gdLst>
                    <a:gd name="T0" fmla="*/ 84 w 252"/>
                    <a:gd name="T1" fmla="*/ 643 h 715"/>
                    <a:gd name="T2" fmla="*/ 24 w 252"/>
                    <a:gd name="T3" fmla="*/ 519 h 715"/>
                    <a:gd name="T4" fmla="*/ 1 w 252"/>
                    <a:gd name="T5" fmla="*/ 351 h 715"/>
                    <a:gd name="T6" fmla="*/ 30 w 252"/>
                    <a:gd name="T7" fmla="*/ 205 h 715"/>
                    <a:gd name="T8" fmla="*/ 100 w 252"/>
                    <a:gd name="T9" fmla="*/ 73 h 715"/>
                    <a:gd name="T10" fmla="*/ 166 w 252"/>
                    <a:gd name="T11" fmla="*/ 4 h 715"/>
                    <a:gd name="T12" fmla="*/ 225 w 252"/>
                    <a:gd name="T13" fmla="*/ 171 h 715"/>
                    <a:gd name="T14" fmla="*/ 249 w 252"/>
                    <a:gd name="T15" fmla="*/ 337 h 715"/>
                    <a:gd name="T16" fmla="*/ 241 w 252"/>
                    <a:gd name="T17" fmla="*/ 514 h 715"/>
                    <a:gd name="T18" fmla="*/ 199 w 252"/>
                    <a:gd name="T19" fmla="*/ 636 h 715"/>
                    <a:gd name="T20" fmla="*/ 142 w 252"/>
                    <a:gd name="T21" fmla="*/ 712 h 715"/>
                    <a:gd name="T22" fmla="*/ 84 w 252"/>
                    <a:gd name="T23" fmla="*/ 643 h 7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2"/>
                    <a:gd name="T37" fmla="*/ 0 h 715"/>
                    <a:gd name="T38" fmla="*/ 252 w 252"/>
                    <a:gd name="T39" fmla="*/ 715 h 7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57150">
                  <a:solidFill>
                    <a:schemeClr val="bg1"/>
                  </a:solidFill>
                  <a:round/>
                  <a:headEnd/>
                  <a:tailEnd/>
                </a:ln>
              </p:spPr>
              <p:txBody>
                <a:bodyPr wrap="none" anchor="ctr"/>
                <a:lstStyle/>
                <a:p>
                  <a:endParaRPr lang="fr-FR">
                    <a:latin typeface="Calibri" pitchFamily="34" charset="0"/>
                  </a:endParaRPr>
                </a:p>
              </p:txBody>
            </p:sp>
          </p:grpSp>
          <p:sp>
            <p:nvSpPr>
              <p:cNvPr id="748665" name="Line 22"/>
              <p:cNvSpPr>
                <a:spLocks noChangeShapeType="1"/>
              </p:cNvSpPr>
              <p:nvPr/>
            </p:nvSpPr>
            <p:spPr bwMode="auto">
              <a:xfrm>
                <a:off x="1043" y="1208"/>
                <a:ext cx="593" cy="0"/>
              </a:xfrm>
              <a:prstGeom prst="line">
                <a:avLst/>
              </a:prstGeom>
              <a:noFill/>
              <a:ln w="28575">
                <a:solidFill>
                  <a:schemeClr val="folHlink"/>
                </a:solidFill>
                <a:round/>
                <a:headEnd/>
                <a:tailEnd/>
              </a:ln>
            </p:spPr>
            <p:txBody>
              <a:bodyPr wrap="none" anchor="ctr"/>
              <a:lstStyle/>
              <a:p>
                <a:endParaRPr lang="fr-FR"/>
              </a:p>
            </p:txBody>
          </p:sp>
          <p:sp>
            <p:nvSpPr>
              <p:cNvPr id="748666" name="Line 23"/>
              <p:cNvSpPr>
                <a:spLocks noChangeShapeType="1"/>
              </p:cNvSpPr>
              <p:nvPr/>
            </p:nvSpPr>
            <p:spPr bwMode="auto">
              <a:xfrm>
                <a:off x="1259" y="1347"/>
                <a:ext cx="426" cy="0"/>
              </a:xfrm>
              <a:prstGeom prst="line">
                <a:avLst/>
              </a:prstGeom>
              <a:noFill/>
              <a:ln w="9525">
                <a:solidFill>
                  <a:schemeClr val="folHlink"/>
                </a:solidFill>
                <a:round/>
                <a:headEnd/>
                <a:tailEnd/>
              </a:ln>
            </p:spPr>
            <p:txBody>
              <a:bodyPr wrap="none" anchor="ctr"/>
              <a:lstStyle/>
              <a:p>
                <a:endParaRPr lang="fr-FR"/>
              </a:p>
            </p:txBody>
          </p:sp>
          <p:sp>
            <p:nvSpPr>
              <p:cNvPr id="748667" name="Line 24"/>
              <p:cNvSpPr>
                <a:spLocks noChangeShapeType="1"/>
              </p:cNvSpPr>
              <p:nvPr/>
            </p:nvSpPr>
            <p:spPr bwMode="auto">
              <a:xfrm>
                <a:off x="848" y="1482"/>
                <a:ext cx="844" cy="0"/>
              </a:xfrm>
              <a:prstGeom prst="line">
                <a:avLst/>
              </a:prstGeom>
              <a:noFill/>
              <a:ln w="9525">
                <a:solidFill>
                  <a:schemeClr val="folHlink"/>
                </a:solidFill>
                <a:round/>
                <a:headEnd/>
                <a:tailEnd/>
              </a:ln>
            </p:spPr>
            <p:txBody>
              <a:bodyPr wrap="none" anchor="ctr"/>
              <a:lstStyle/>
              <a:p>
                <a:endParaRPr lang="fr-FR"/>
              </a:p>
            </p:txBody>
          </p:sp>
          <p:sp>
            <p:nvSpPr>
              <p:cNvPr id="748668" name="Line 25"/>
              <p:cNvSpPr>
                <a:spLocks noChangeShapeType="1"/>
              </p:cNvSpPr>
              <p:nvPr/>
            </p:nvSpPr>
            <p:spPr bwMode="auto">
              <a:xfrm flipH="1">
                <a:off x="1461" y="1430"/>
                <a:ext cx="230" cy="342"/>
              </a:xfrm>
              <a:prstGeom prst="line">
                <a:avLst/>
              </a:prstGeom>
              <a:noFill/>
              <a:ln w="9525">
                <a:solidFill>
                  <a:schemeClr val="folHlink"/>
                </a:solidFill>
                <a:round/>
                <a:headEnd/>
                <a:tailEnd/>
              </a:ln>
            </p:spPr>
            <p:txBody>
              <a:bodyPr wrap="none" anchor="ctr"/>
              <a:lstStyle/>
              <a:p>
                <a:endParaRPr lang="fr-FR"/>
              </a:p>
            </p:txBody>
          </p:sp>
          <p:sp>
            <p:nvSpPr>
              <p:cNvPr id="748669" name="Line 26"/>
              <p:cNvSpPr>
                <a:spLocks noChangeShapeType="1"/>
              </p:cNvSpPr>
              <p:nvPr/>
            </p:nvSpPr>
            <p:spPr bwMode="auto">
              <a:xfrm>
                <a:off x="757" y="1619"/>
                <a:ext cx="1442" cy="0"/>
              </a:xfrm>
              <a:prstGeom prst="line">
                <a:avLst/>
              </a:prstGeom>
              <a:noFill/>
              <a:ln w="9525">
                <a:solidFill>
                  <a:schemeClr val="folHlink"/>
                </a:solidFill>
                <a:round/>
                <a:headEnd/>
                <a:tailEnd/>
              </a:ln>
            </p:spPr>
            <p:txBody>
              <a:bodyPr wrap="none" anchor="ctr"/>
              <a:lstStyle/>
              <a:p>
                <a:endParaRPr lang="fr-FR"/>
              </a:p>
            </p:txBody>
          </p:sp>
          <p:sp>
            <p:nvSpPr>
              <p:cNvPr id="748670" name="Line 27"/>
              <p:cNvSpPr>
                <a:spLocks noChangeShapeType="1"/>
              </p:cNvSpPr>
              <p:nvPr/>
            </p:nvSpPr>
            <p:spPr bwMode="auto">
              <a:xfrm flipH="1">
                <a:off x="794" y="1208"/>
                <a:ext cx="843" cy="1256"/>
              </a:xfrm>
              <a:prstGeom prst="line">
                <a:avLst/>
              </a:prstGeom>
              <a:noFill/>
              <a:ln w="9525">
                <a:solidFill>
                  <a:schemeClr val="folHlink"/>
                </a:solidFill>
                <a:round/>
                <a:headEnd/>
                <a:tailEnd/>
              </a:ln>
            </p:spPr>
            <p:txBody>
              <a:bodyPr wrap="none" anchor="ctr"/>
              <a:lstStyle/>
              <a:p>
                <a:endParaRPr lang="fr-FR"/>
              </a:p>
            </p:txBody>
          </p:sp>
          <p:sp>
            <p:nvSpPr>
              <p:cNvPr id="748671" name="Line 28"/>
              <p:cNvSpPr>
                <a:spLocks noChangeShapeType="1"/>
              </p:cNvSpPr>
              <p:nvPr/>
            </p:nvSpPr>
            <p:spPr bwMode="auto">
              <a:xfrm>
                <a:off x="665" y="1755"/>
                <a:ext cx="1442" cy="0"/>
              </a:xfrm>
              <a:prstGeom prst="line">
                <a:avLst/>
              </a:prstGeom>
              <a:noFill/>
              <a:ln w="9525">
                <a:solidFill>
                  <a:schemeClr val="folHlink"/>
                </a:solidFill>
                <a:round/>
                <a:headEnd/>
                <a:tailEnd/>
              </a:ln>
            </p:spPr>
            <p:txBody>
              <a:bodyPr wrap="none" anchor="ctr"/>
              <a:lstStyle/>
              <a:p>
                <a:endParaRPr lang="fr-FR"/>
              </a:p>
            </p:txBody>
          </p:sp>
          <p:grpSp>
            <p:nvGrpSpPr>
              <p:cNvPr id="748672" name="Group 29"/>
              <p:cNvGrpSpPr>
                <a:grpSpLocks/>
              </p:cNvGrpSpPr>
              <p:nvPr/>
            </p:nvGrpSpPr>
            <p:grpSpPr bwMode="auto">
              <a:xfrm>
                <a:off x="1118" y="1486"/>
                <a:ext cx="346" cy="698"/>
                <a:chOff x="4146" y="1327"/>
                <a:chExt cx="374" cy="753"/>
              </a:xfrm>
            </p:grpSpPr>
            <p:sp>
              <p:nvSpPr>
                <p:cNvPr id="748726" name="Oval 30"/>
                <p:cNvSpPr>
                  <a:spLocks noChangeArrowheads="1"/>
                </p:cNvSpPr>
                <p:nvPr/>
              </p:nvSpPr>
              <p:spPr bwMode="auto">
                <a:xfrm>
                  <a:off x="4146" y="1328"/>
                  <a:ext cx="373" cy="750"/>
                </a:xfrm>
                <a:prstGeom prst="ellipse">
                  <a:avLst/>
                </a:prstGeom>
                <a:gradFill rotWithShape="0">
                  <a:gsLst>
                    <a:gs pos="0">
                      <a:srgbClr val="FFCC00"/>
                    </a:gs>
                    <a:gs pos="100000">
                      <a:srgbClr val="FF3300"/>
                    </a:gs>
                  </a:gsLst>
                  <a:path path="shape">
                    <a:fillToRect l="50000" t="50000" r="50000" b="50000"/>
                  </a:path>
                </a:gradFill>
                <a:ln w="9525">
                  <a:solidFill>
                    <a:schemeClr val="tx1"/>
                  </a:solidFill>
                  <a:round/>
                  <a:headEnd/>
                  <a:tailEnd/>
                </a:ln>
              </p:spPr>
              <p:txBody>
                <a:bodyPr wrap="none" anchor="ctr"/>
                <a:lstStyle/>
                <a:p>
                  <a:endParaRPr lang="fr-FR">
                    <a:latin typeface="Calibri" pitchFamily="34" charset="0"/>
                  </a:endParaRPr>
                </a:p>
              </p:txBody>
            </p:sp>
            <p:sp>
              <p:nvSpPr>
                <p:cNvPr id="748727" name="Freeform 31"/>
                <p:cNvSpPr>
                  <a:spLocks/>
                </p:cNvSpPr>
                <p:nvPr/>
              </p:nvSpPr>
              <p:spPr bwMode="auto">
                <a:xfrm>
                  <a:off x="4146" y="1686"/>
                  <a:ext cx="374" cy="394"/>
                </a:xfrm>
                <a:custGeom>
                  <a:avLst/>
                  <a:gdLst>
                    <a:gd name="T0" fmla="*/ 13 w 489"/>
                    <a:gd name="T1" fmla="*/ 46 h 515"/>
                    <a:gd name="T2" fmla="*/ 65 w 489"/>
                    <a:gd name="T3" fmla="*/ 81 h 515"/>
                    <a:gd name="T4" fmla="*/ 121 w 489"/>
                    <a:gd name="T5" fmla="*/ 97 h 515"/>
                    <a:gd name="T6" fmla="*/ 176 w 489"/>
                    <a:gd name="T7" fmla="*/ 112 h 515"/>
                    <a:gd name="T8" fmla="*/ 241 w 489"/>
                    <a:gd name="T9" fmla="*/ 114 h 515"/>
                    <a:gd name="T10" fmla="*/ 313 w 489"/>
                    <a:gd name="T11" fmla="*/ 103 h 515"/>
                    <a:gd name="T12" fmla="*/ 385 w 489"/>
                    <a:gd name="T13" fmla="*/ 78 h 515"/>
                    <a:gd name="T14" fmla="*/ 452 w 489"/>
                    <a:gd name="T15" fmla="*/ 29 h 515"/>
                    <a:gd name="T16" fmla="*/ 485 w 489"/>
                    <a:gd name="T17" fmla="*/ 7 h 515"/>
                    <a:gd name="T18" fmla="*/ 487 w 489"/>
                    <a:gd name="T19" fmla="*/ 70 h 515"/>
                    <a:gd name="T20" fmla="*/ 474 w 489"/>
                    <a:gd name="T21" fmla="*/ 190 h 515"/>
                    <a:gd name="T22" fmla="*/ 444 w 489"/>
                    <a:gd name="T23" fmla="*/ 304 h 515"/>
                    <a:gd name="T24" fmla="*/ 408 w 489"/>
                    <a:gd name="T25" fmla="*/ 385 h 515"/>
                    <a:gd name="T26" fmla="*/ 356 w 489"/>
                    <a:gd name="T27" fmla="*/ 458 h 515"/>
                    <a:gd name="T28" fmla="*/ 289 w 489"/>
                    <a:gd name="T29" fmla="*/ 503 h 515"/>
                    <a:gd name="T30" fmla="*/ 214 w 489"/>
                    <a:gd name="T31" fmla="*/ 509 h 515"/>
                    <a:gd name="T32" fmla="*/ 143 w 489"/>
                    <a:gd name="T33" fmla="*/ 469 h 515"/>
                    <a:gd name="T34" fmla="*/ 87 w 489"/>
                    <a:gd name="T35" fmla="*/ 397 h 515"/>
                    <a:gd name="T36" fmla="*/ 39 w 489"/>
                    <a:gd name="T37" fmla="*/ 289 h 515"/>
                    <a:gd name="T38" fmla="*/ 10 w 489"/>
                    <a:gd name="T39" fmla="*/ 161 h 515"/>
                    <a:gd name="T40" fmla="*/ 0 w 489"/>
                    <a:gd name="T41" fmla="*/ 28 h 515"/>
                    <a:gd name="T42" fmla="*/ 13 w 489"/>
                    <a:gd name="T43" fmla="*/ 46 h 51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89"/>
                    <a:gd name="T67" fmla="*/ 0 h 515"/>
                    <a:gd name="T68" fmla="*/ 489 w 489"/>
                    <a:gd name="T69" fmla="*/ 515 h 51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89" h="515">
                      <a:moveTo>
                        <a:pt x="13" y="46"/>
                      </a:moveTo>
                      <a:cubicBezTo>
                        <a:pt x="24" y="55"/>
                        <a:pt x="47" y="72"/>
                        <a:pt x="65" y="81"/>
                      </a:cubicBezTo>
                      <a:cubicBezTo>
                        <a:pt x="83" y="90"/>
                        <a:pt x="103" y="92"/>
                        <a:pt x="121" y="97"/>
                      </a:cubicBezTo>
                      <a:cubicBezTo>
                        <a:pt x="139" y="102"/>
                        <a:pt x="156" y="109"/>
                        <a:pt x="176" y="112"/>
                      </a:cubicBezTo>
                      <a:cubicBezTo>
                        <a:pt x="196" y="115"/>
                        <a:pt x="218" y="115"/>
                        <a:pt x="241" y="114"/>
                      </a:cubicBezTo>
                      <a:cubicBezTo>
                        <a:pt x="264" y="113"/>
                        <a:pt x="289" y="109"/>
                        <a:pt x="313" y="103"/>
                      </a:cubicBezTo>
                      <a:cubicBezTo>
                        <a:pt x="337" y="97"/>
                        <a:pt x="362" y="90"/>
                        <a:pt x="385" y="78"/>
                      </a:cubicBezTo>
                      <a:cubicBezTo>
                        <a:pt x="408" y="66"/>
                        <a:pt x="435" y="41"/>
                        <a:pt x="452" y="29"/>
                      </a:cubicBezTo>
                      <a:cubicBezTo>
                        <a:pt x="469" y="17"/>
                        <a:pt x="479" y="0"/>
                        <a:pt x="485" y="7"/>
                      </a:cubicBezTo>
                      <a:cubicBezTo>
                        <a:pt x="483" y="11"/>
                        <a:pt x="489" y="40"/>
                        <a:pt x="487" y="70"/>
                      </a:cubicBezTo>
                      <a:cubicBezTo>
                        <a:pt x="485" y="100"/>
                        <a:pt x="481" y="151"/>
                        <a:pt x="474" y="190"/>
                      </a:cubicBezTo>
                      <a:cubicBezTo>
                        <a:pt x="467" y="229"/>
                        <a:pt x="455" y="272"/>
                        <a:pt x="444" y="304"/>
                      </a:cubicBezTo>
                      <a:cubicBezTo>
                        <a:pt x="433" y="336"/>
                        <a:pt x="423" y="359"/>
                        <a:pt x="408" y="385"/>
                      </a:cubicBezTo>
                      <a:cubicBezTo>
                        <a:pt x="394" y="411"/>
                        <a:pt x="376" y="438"/>
                        <a:pt x="356" y="458"/>
                      </a:cubicBezTo>
                      <a:cubicBezTo>
                        <a:pt x="336" y="478"/>
                        <a:pt x="313" y="495"/>
                        <a:pt x="289" y="503"/>
                      </a:cubicBezTo>
                      <a:cubicBezTo>
                        <a:pt x="265" y="511"/>
                        <a:pt x="238" y="515"/>
                        <a:pt x="214" y="509"/>
                      </a:cubicBezTo>
                      <a:cubicBezTo>
                        <a:pt x="189" y="503"/>
                        <a:pt x="164" y="488"/>
                        <a:pt x="143" y="469"/>
                      </a:cubicBezTo>
                      <a:cubicBezTo>
                        <a:pt x="122" y="450"/>
                        <a:pt x="104" y="427"/>
                        <a:pt x="87" y="397"/>
                      </a:cubicBezTo>
                      <a:cubicBezTo>
                        <a:pt x="69" y="367"/>
                        <a:pt x="52" y="328"/>
                        <a:pt x="39" y="289"/>
                      </a:cubicBezTo>
                      <a:cubicBezTo>
                        <a:pt x="27" y="250"/>
                        <a:pt x="17" y="204"/>
                        <a:pt x="10" y="161"/>
                      </a:cubicBezTo>
                      <a:cubicBezTo>
                        <a:pt x="4" y="118"/>
                        <a:pt x="0" y="47"/>
                        <a:pt x="0" y="28"/>
                      </a:cubicBezTo>
                      <a:lnTo>
                        <a:pt x="13" y="46"/>
                      </a:lnTo>
                      <a:close/>
                    </a:path>
                  </a:pathLst>
                </a:custGeom>
                <a:solidFill>
                  <a:schemeClr val="bg1">
                    <a:alpha val="50195"/>
                  </a:schemeClr>
                </a:solidFill>
                <a:ln w="9525">
                  <a:noFill/>
                  <a:round/>
                  <a:headEnd/>
                  <a:tailEnd/>
                </a:ln>
              </p:spPr>
              <p:txBody>
                <a:bodyPr wrap="none" anchor="ctr"/>
                <a:lstStyle/>
                <a:p>
                  <a:endParaRPr lang="fr-FR">
                    <a:latin typeface="Calibri" pitchFamily="34" charset="0"/>
                  </a:endParaRPr>
                </a:p>
              </p:txBody>
            </p:sp>
            <p:sp>
              <p:nvSpPr>
                <p:cNvPr id="748728" name="Freeform 32"/>
                <p:cNvSpPr>
                  <a:spLocks/>
                </p:cNvSpPr>
                <p:nvPr/>
              </p:nvSpPr>
              <p:spPr bwMode="auto">
                <a:xfrm>
                  <a:off x="4146" y="1688"/>
                  <a:ext cx="372" cy="84"/>
                </a:xfrm>
                <a:custGeom>
                  <a:avLst/>
                  <a:gdLst>
                    <a:gd name="T0" fmla="*/ 0 w 979"/>
                    <a:gd name="T1" fmla="*/ 78 h 257"/>
                    <a:gd name="T2" fmla="*/ 101 w 979"/>
                    <a:gd name="T3" fmla="*/ 160 h 257"/>
                    <a:gd name="T4" fmla="*/ 263 w 979"/>
                    <a:gd name="T5" fmla="*/ 232 h 257"/>
                    <a:gd name="T6" fmla="*/ 404 w 979"/>
                    <a:gd name="T7" fmla="*/ 256 h 257"/>
                    <a:gd name="T8" fmla="*/ 608 w 979"/>
                    <a:gd name="T9" fmla="*/ 238 h 257"/>
                    <a:gd name="T10" fmla="*/ 800 w 979"/>
                    <a:gd name="T11" fmla="*/ 160 h 257"/>
                    <a:gd name="T12" fmla="*/ 979 w 979"/>
                    <a:gd name="T13" fmla="*/ 0 h 257"/>
                    <a:gd name="T14" fmla="*/ 0 60000 65536"/>
                    <a:gd name="T15" fmla="*/ 0 60000 65536"/>
                    <a:gd name="T16" fmla="*/ 0 60000 65536"/>
                    <a:gd name="T17" fmla="*/ 0 60000 65536"/>
                    <a:gd name="T18" fmla="*/ 0 60000 65536"/>
                    <a:gd name="T19" fmla="*/ 0 60000 65536"/>
                    <a:gd name="T20" fmla="*/ 0 60000 65536"/>
                    <a:gd name="T21" fmla="*/ 0 w 979"/>
                    <a:gd name="T22" fmla="*/ 0 h 257"/>
                    <a:gd name="T23" fmla="*/ 979 w 979"/>
                    <a:gd name="T24" fmla="*/ 257 h 25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79" h="257">
                      <a:moveTo>
                        <a:pt x="0" y="78"/>
                      </a:moveTo>
                      <a:cubicBezTo>
                        <a:pt x="17" y="92"/>
                        <a:pt x="57" y="134"/>
                        <a:pt x="101" y="160"/>
                      </a:cubicBezTo>
                      <a:cubicBezTo>
                        <a:pt x="145" y="186"/>
                        <a:pt x="213" y="216"/>
                        <a:pt x="263" y="232"/>
                      </a:cubicBezTo>
                      <a:cubicBezTo>
                        <a:pt x="313" y="248"/>
                        <a:pt x="347" y="255"/>
                        <a:pt x="404" y="256"/>
                      </a:cubicBezTo>
                      <a:cubicBezTo>
                        <a:pt x="461" y="257"/>
                        <a:pt x="542" y="254"/>
                        <a:pt x="608" y="238"/>
                      </a:cubicBezTo>
                      <a:cubicBezTo>
                        <a:pt x="674" y="222"/>
                        <a:pt x="738" y="200"/>
                        <a:pt x="800" y="160"/>
                      </a:cubicBezTo>
                      <a:cubicBezTo>
                        <a:pt x="862" y="120"/>
                        <a:pt x="942" y="33"/>
                        <a:pt x="979" y="0"/>
                      </a:cubicBezTo>
                    </a:path>
                  </a:pathLst>
                </a:custGeom>
                <a:noFill/>
                <a:ln w="9525">
                  <a:solidFill>
                    <a:schemeClr val="tx1"/>
                  </a:solidFill>
                  <a:round/>
                  <a:headEnd/>
                  <a:tailEnd/>
                </a:ln>
              </p:spPr>
              <p:txBody>
                <a:bodyPr wrap="none" anchor="ctr"/>
                <a:lstStyle/>
                <a:p>
                  <a:endParaRPr lang="fr-FR">
                    <a:latin typeface="Calibri" pitchFamily="34" charset="0"/>
                  </a:endParaRPr>
                </a:p>
              </p:txBody>
            </p:sp>
            <p:sp>
              <p:nvSpPr>
                <p:cNvPr id="748729" name="Oval 33"/>
                <p:cNvSpPr>
                  <a:spLocks noChangeArrowheads="1"/>
                </p:cNvSpPr>
                <p:nvPr/>
              </p:nvSpPr>
              <p:spPr bwMode="auto">
                <a:xfrm>
                  <a:off x="4146" y="1327"/>
                  <a:ext cx="373" cy="750"/>
                </a:xfrm>
                <a:prstGeom prst="ellipse">
                  <a:avLst/>
                </a:prstGeom>
                <a:noFill/>
                <a:ln w="19050">
                  <a:solidFill>
                    <a:schemeClr val="tx1"/>
                  </a:solidFill>
                  <a:round/>
                  <a:headEnd/>
                  <a:tailEnd/>
                </a:ln>
              </p:spPr>
              <p:txBody>
                <a:bodyPr wrap="none" anchor="ctr"/>
                <a:lstStyle/>
                <a:p>
                  <a:endParaRPr lang="fr-FR">
                    <a:latin typeface="Calibri" pitchFamily="34" charset="0"/>
                  </a:endParaRPr>
                </a:p>
              </p:txBody>
            </p:sp>
          </p:grpSp>
          <p:sp>
            <p:nvSpPr>
              <p:cNvPr id="748673" name="Line 34"/>
              <p:cNvSpPr>
                <a:spLocks noChangeShapeType="1"/>
              </p:cNvSpPr>
              <p:nvPr/>
            </p:nvSpPr>
            <p:spPr bwMode="auto">
              <a:xfrm flipH="1">
                <a:off x="1413" y="1523"/>
                <a:ext cx="633" cy="943"/>
              </a:xfrm>
              <a:prstGeom prst="line">
                <a:avLst/>
              </a:prstGeom>
              <a:noFill/>
              <a:ln w="9525">
                <a:solidFill>
                  <a:schemeClr val="folHlink"/>
                </a:solidFill>
                <a:round/>
                <a:headEnd/>
                <a:tailEnd/>
              </a:ln>
            </p:spPr>
            <p:txBody>
              <a:bodyPr wrap="none" anchor="ctr"/>
              <a:lstStyle/>
              <a:p>
                <a:endParaRPr lang="fr-FR"/>
              </a:p>
            </p:txBody>
          </p:sp>
          <p:sp>
            <p:nvSpPr>
              <p:cNvPr id="748674" name="Line 35"/>
              <p:cNvSpPr>
                <a:spLocks noChangeShapeType="1"/>
              </p:cNvSpPr>
              <p:nvPr/>
            </p:nvSpPr>
            <p:spPr bwMode="auto">
              <a:xfrm flipH="1">
                <a:off x="1210" y="1576"/>
                <a:ext cx="597" cy="888"/>
              </a:xfrm>
              <a:prstGeom prst="line">
                <a:avLst/>
              </a:prstGeom>
              <a:noFill/>
              <a:ln w="9525">
                <a:solidFill>
                  <a:schemeClr val="folHlink"/>
                </a:solidFill>
                <a:round/>
                <a:headEnd/>
                <a:tailEnd/>
              </a:ln>
            </p:spPr>
            <p:txBody>
              <a:bodyPr wrap="none" anchor="ctr"/>
              <a:lstStyle/>
              <a:p>
                <a:endParaRPr lang="fr-FR"/>
              </a:p>
            </p:txBody>
          </p:sp>
          <p:sp>
            <p:nvSpPr>
              <p:cNvPr id="748675" name="Line 36"/>
              <p:cNvSpPr>
                <a:spLocks noChangeShapeType="1"/>
              </p:cNvSpPr>
              <p:nvPr/>
            </p:nvSpPr>
            <p:spPr bwMode="auto">
              <a:xfrm>
                <a:off x="1351" y="1890"/>
                <a:ext cx="663" cy="0"/>
              </a:xfrm>
              <a:prstGeom prst="line">
                <a:avLst/>
              </a:prstGeom>
              <a:noFill/>
              <a:ln w="9525">
                <a:solidFill>
                  <a:schemeClr val="folHlink"/>
                </a:solidFill>
                <a:round/>
                <a:headEnd/>
                <a:tailEnd/>
              </a:ln>
            </p:spPr>
            <p:txBody>
              <a:bodyPr wrap="none" anchor="ctr"/>
              <a:lstStyle/>
              <a:p>
                <a:endParaRPr lang="fr-FR"/>
              </a:p>
            </p:txBody>
          </p:sp>
          <p:sp>
            <p:nvSpPr>
              <p:cNvPr id="748676" name="Line 37"/>
              <p:cNvSpPr>
                <a:spLocks noChangeShapeType="1"/>
              </p:cNvSpPr>
              <p:nvPr/>
            </p:nvSpPr>
            <p:spPr bwMode="auto">
              <a:xfrm flipH="1">
                <a:off x="995" y="1873"/>
                <a:ext cx="400" cy="596"/>
              </a:xfrm>
              <a:prstGeom prst="line">
                <a:avLst/>
              </a:prstGeom>
              <a:noFill/>
              <a:ln w="9525">
                <a:solidFill>
                  <a:schemeClr val="folHlink"/>
                </a:solidFill>
                <a:round/>
                <a:headEnd/>
                <a:tailEnd/>
              </a:ln>
            </p:spPr>
            <p:txBody>
              <a:bodyPr wrap="none" anchor="ctr"/>
              <a:lstStyle/>
              <a:p>
                <a:endParaRPr lang="fr-FR"/>
              </a:p>
            </p:txBody>
          </p:sp>
          <p:sp>
            <p:nvSpPr>
              <p:cNvPr id="748677" name="Line 38"/>
              <p:cNvSpPr>
                <a:spLocks noChangeShapeType="1"/>
              </p:cNvSpPr>
              <p:nvPr/>
            </p:nvSpPr>
            <p:spPr bwMode="auto">
              <a:xfrm flipH="1">
                <a:off x="1086" y="1884"/>
                <a:ext cx="98" cy="146"/>
              </a:xfrm>
              <a:prstGeom prst="line">
                <a:avLst/>
              </a:prstGeom>
              <a:noFill/>
              <a:ln w="9525">
                <a:solidFill>
                  <a:schemeClr val="folHlink"/>
                </a:solidFill>
                <a:round/>
                <a:headEnd/>
                <a:tailEnd/>
              </a:ln>
            </p:spPr>
            <p:txBody>
              <a:bodyPr wrap="none" anchor="ctr"/>
              <a:lstStyle/>
              <a:p>
                <a:endParaRPr lang="fr-FR"/>
              </a:p>
            </p:txBody>
          </p:sp>
          <p:sp>
            <p:nvSpPr>
              <p:cNvPr id="748678" name="Line 39"/>
              <p:cNvSpPr>
                <a:spLocks noChangeShapeType="1"/>
              </p:cNvSpPr>
              <p:nvPr/>
            </p:nvSpPr>
            <p:spPr bwMode="auto">
              <a:xfrm>
                <a:off x="864" y="1891"/>
                <a:ext cx="337" cy="0"/>
              </a:xfrm>
              <a:prstGeom prst="line">
                <a:avLst/>
              </a:prstGeom>
              <a:noFill/>
              <a:ln w="9525">
                <a:solidFill>
                  <a:schemeClr val="folHlink"/>
                </a:solidFill>
                <a:round/>
                <a:headEnd/>
                <a:tailEnd/>
              </a:ln>
            </p:spPr>
            <p:txBody>
              <a:bodyPr wrap="none" anchor="ctr"/>
              <a:lstStyle/>
              <a:p>
                <a:endParaRPr lang="fr-FR"/>
              </a:p>
            </p:txBody>
          </p:sp>
          <p:grpSp>
            <p:nvGrpSpPr>
              <p:cNvPr id="748679" name="Group 40"/>
              <p:cNvGrpSpPr>
                <a:grpSpLocks/>
              </p:cNvGrpSpPr>
              <p:nvPr/>
            </p:nvGrpSpPr>
            <p:grpSpPr bwMode="auto">
              <a:xfrm>
                <a:off x="361" y="1834"/>
                <a:ext cx="719" cy="708"/>
                <a:chOff x="3329" y="1703"/>
                <a:chExt cx="776" cy="764"/>
              </a:xfrm>
            </p:grpSpPr>
            <p:sp>
              <p:nvSpPr>
                <p:cNvPr id="748720" name="Oval 41"/>
                <p:cNvSpPr>
                  <a:spLocks noChangeArrowheads="1"/>
                </p:cNvSpPr>
                <p:nvPr/>
              </p:nvSpPr>
              <p:spPr bwMode="auto">
                <a:xfrm>
                  <a:off x="3340" y="1704"/>
                  <a:ext cx="749" cy="749"/>
                </a:xfrm>
                <a:prstGeom prst="ellipse">
                  <a:avLst/>
                </a:prstGeom>
                <a:gradFill rotWithShape="0">
                  <a:gsLst>
                    <a:gs pos="0">
                      <a:schemeClr val="bg1"/>
                    </a:gs>
                    <a:gs pos="100000">
                      <a:schemeClr val="accent2"/>
                    </a:gs>
                  </a:gsLst>
                  <a:path path="shape">
                    <a:fillToRect l="50000" t="50000" r="50000" b="50000"/>
                  </a:path>
                </a:gradFill>
                <a:ln w="9525">
                  <a:solidFill>
                    <a:schemeClr val="tx1"/>
                  </a:solidFill>
                  <a:round/>
                  <a:headEnd/>
                  <a:tailEnd/>
                </a:ln>
              </p:spPr>
              <p:txBody>
                <a:bodyPr wrap="none" anchor="ctr"/>
                <a:lstStyle/>
                <a:p>
                  <a:endParaRPr lang="fr-FR">
                    <a:latin typeface="Calibri" pitchFamily="34" charset="0"/>
                  </a:endParaRPr>
                </a:p>
              </p:txBody>
            </p:sp>
            <p:sp>
              <p:nvSpPr>
                <p:cNvPr id="748721" name="Oval 42"/>
                <p:cNvSpPr>
                  <a:spLocks noChangeArrowheads="1"/>
                </p:cNvSpPr>
                <p:nvPr/>
              </p:nvSpPr>
              <p:spPr bwMode="auto">
                <a:xfrm>
                  <a:off x="3338" y="1703"/>
                  <a:ext cx="749" cy="749"/>
                </a:xfrm>
                <a:prstGeom prst="ellipse">
                  <a:avLst/>
                </a:prstGeom>
                <a:noFill/>
                <a:ln w="19050">
                  <a:solidFill>
                    <a:schemeClr val="tx1"/>
                  </a:solidFill>
                  <a:round/>
                  <a:headEnd/>
                  <a:tailEnd/>
                </a:ln>
              </p:spPr>
              <p:txBody>
                <a:bodyPr wrap="none" anchor="ctr"/>
                <a:lstStyle/>
                <a:p>
                  <a:endParaRPr lang="fr-FR">
                    <a:latin typeface="Calibri" pitchFamily="34" charset="0"/>
                  </a:endParaRPr>
                </a:p>
              </p:txBody>
            </p:sp>
            <p:sp>
              <p:nvSpPr>
                <p:cNvPr id="748722" name="Freeform 43"/>
                <p:cNvSpPr>
                  <a:spLocks/>
                </p:cNvSpPr>
                <p:nvPr/>
              </p:nvSpPr>
              <p:spPr bwMode="auto">
                <a:xfrm>
                  <a:off x="3329" y="2014"/>
                  <a:ext cx="776" cy="453"/>
                </a:xfrm>
                <a:custGeom>
                  <a:avLst/>
                  <a:gdLst>
                    <a:gd name="T0" fmla="*/ 22 w 982"/>
                    <a:gd name="T1" fmla="*/ 106 h 568"/>
                    <a:gd name="T2" fmla="*/ 100 w 982"/>
                    <a:gd name="T3" fmla="*/ 166 h 568"/>
                    <a:gd name="T4" fmla="*/ 262 w 982"/>
                    <a:gd name="T5" fmla="*/ 238 h 568"/>
                    <a:gd name="T6" fmla="*/ 403 w 982"/>
                    <a:gd name="T7" fmla="*/ 262 h 568"/>
                    <a:gd name="T8" fmla="*/ 607 w 982"/>
                    <a:gd name="T9" fmla="*/ 244 h 568"/>
                    <a:gd name="T10" fmla="*/ 769 w 982"/>
                    <a:gd name="T11" fmla="*/ 183 h 568"/>
                    <a:gd name="T12" fmla="*/ 907 w 982"/>
                    <a:gd name="T13" fmla="*/ 82 h 568"/>
                    <a:gd name="T14" fmla="*/ 978 w 982"/>
                    <a:gd name="T15" fmla="*/ 7 h 568"/>
                    <a:gd name="T16" fmla="*/ 978 w 982"/>
                    <a:gd name="T17" fmla="*/ 123 h 568"/>
                    <a:gd name="T18" fmla="*/ 952 w 982"/>
                    <a:gd name="T19" fmla="*/ 243 h 568"/>
                    <a:gd name="T20" fmla="*/ 891 w 982"/>
                    <a:gd name="T21" fmla="*/ 357 h 568"/>
                    <a:gd name="T22" fmla="*/ 820 w 982"/>
                    <a:gd name="T23" fmla="*/ 438 h 568"/>
                    <a:gd name="T24" fmla="*/ 715 w 982"/>
                    <a:gd name="T25" fmla="*/ 511 h 568"/>
                    <a:gd name="T26" fmla="*/ 580 w 982"/>
                    <a:gd name="T27" fmla="*/ 556 h 568"/>
                    <a:gd name="T28" fmla="*/ 429 w 982"/>
                    <a:gd name="T29" fmla="*/ 562 h 568"/>
                    <a:gd name="T30" fmla="*/ 288 w 982"/>
                    <a:gd name="T31" fmla="*/ 522 h 568"/>
                    <a:gd name="T32" fmla="*/ 174 w 982"/>
                    <a:gd name="T33" fmla="*/ 450 h 568"/>
                    <a:gd name="T34" fmla="*/ 79 w 982"/>
                    <a:gd name="T35" fmla="*/ 342 h 568"/>
                    <a:gd name="T36" fmla="*/ 21 w 982"/>
                    <a:gd name="T37" fmla="*/ 214 h 568"/>
                    <a:gd name="T38" fmla="*/ 0 w 982"/>
                    <a:gd name="T39" fmla="*/ 81 h 568"/>
                    <a:gd name="T40" fmla="*/ 22 w 982"/>
                    <a:gd name="T41" fmla="*/ 106 h 5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82"/>
                    <a:gd name="T64" fmla="*/ 0 h 568"/>
                    <a:gd name="T65" fmla="*/ 982 w 982"/>
                    <a:gd name="T66" fmla="*/ 568 h 56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82" h="568">
                      <a:moveTo>
                        <a:pt x="22" y="106"/>
                      </a:moveTo>
                      <a:cubicBezTo>
                        <a:pt x="39" y="120"/>
                        <a:pt x="60" y="144"/>
                        <a:pt x="100" y="166"/>
                      </a:cubicBezTo>
                      <a:cubicBezTo>
                        <a:pt x="140" y="188"/>
                        <a:pt x="212" y="222"/>
                        <a:pt x="262" y="238"/>
                      </a:cubicBezTo>
                      <a:cubicBezTo>
                        <a:pt x="312" y="254"/>
                        <a:pt x="346" y="261"/>
                        <a:pt x="403" y="262"/>
                      </a:cubicBezTo>
                      <a:cubicBezTo>
                        <a:pt x="460" y="263"/>
                        <a:pt x="546" y="257"/>
                        <a:pt x="607" y="244"/>
                      </a:cubicBezTo>
                      <a:cubicBezTo>
                        <a:pt x="668" y="231"/>
                        <a:pt x="719" y="210"/>
                        <a:pt x="769" y="183"/>
                      </a:cubicBezTo>
                      <a:cubicBezTo>
                        <a:pt x="819" y="156"/>
                        <a:pt x="872" y="111"/>
                        <a:pt x="907" y="82"/>
                      </a:cubicBezTo>
                      <a:cubicBezTo>
                        <a:pt x="942" y="53"/>
                        <a:pt x="966" y="0"/>
                        <a:pt x="978" y="7"/>
                      </a:cubicBezTo>
                      <a:cubicBezTo>
                        <a:pt x="973" y="11"/>
                        <a:pt x="982" y="84"/>
                        <a:pt x="978" y="123"/>
                      </a:cubicBezTo>
                      <a:cubicBezTo>
                        <a:pt x="974" y="162"/>
                        <a:pt x="966" y="204"/>
                        <a:pt x="952" y="243"/>
                      </a:cubicBezTo>
                      <a:cubicBezTo>
                        <a:pt x="938" y="282"/>
                        <a:pt x="913" y="325"/>
                        <a:pt x="891" y="357"/>
                      </a:cubicBezTo>
                      <a:cubicBezTo>
                        <a:pt x="869" y="389"/>
                        <a:pt x="849" y="412"/>
                        <a:pt x="820" y="438"/>
                      </a:cubicBezTo>
                      <a:cubicBezTo>
                        <a:pt x="791" y="464"/>
                        <a:pt x="755" y="491"/>
                        <a:pt x="715" y="511"/>
                      </a:cubicBezTo>
                      <a:cubicBezTo>
                        <a:pt x="675" y="531"/>
                        <a:pt x="628" y="548"/>
                        <a:pt x="580" y="556"/>
                      </a:cubicBezTo>
                      <a:cubicBezTo>
                        <a:pt x="532" y="564"/>
                        <a:pt x="478" y="568"/>
                        <a:pt x="429" y="562"/>
                      </a:cubicBezTo>
                      <a:cubicBezTo>
                        <a:pt x="380" y="556"/>
                        <a:pt x="330" y="541"/>
                        <a:pt x="288" y="522"/>
                      </a:cubicBezTo>
                      <a:cubicBezTo>
                        <a:pt x="246" y="503"/>
                        <a:pt x="209" y="480"/>
                        <a:pt x="174" y="450"/>
                      </a:cubicBezTo>
                      <a:cubicBezTo>
                        <a:pt x="139" y="420"/>
                        <a:pt x="104" y="381"/>
                        <a:pt x="79" y="342"/>
                      </a:cubicBezTo>
                      <a:cubicBezTo>
                        <a:pt x="54" y="303"/>
                        <a:pt x="34" y="257"/>
                        <a:pt x="21" y="214"/>
                      </a:cubicBezTo>
                      <a:cubicBezTo>
                        <a:pt x="8" y="171"/>
                        <a:pt x="0" y="99"/>
                        <a:pt x="0" y="81"/>
                      </a:cubicBezTo>
                      <a:lnTo>
                        <a:pt x="22" y="106"/>
                      </a:lnTo>
                      <a:close/>
                    </a:path>
                  </a:pathLst>
                </a:custGeom>
                <a:solidFill>
                  <a:schemeClr val="bg1">
                    <a:alpha val="50195"/>
                  </a:schemeClr>
                </a:solidFill>
                <a:ln w="9525">
                  <a:noFill/>
                  <a:round/>
                  <a:headEnd/>
                  <a:tailEnd/>
                </a:ln>
              </p:spPr>
              <p:txBody>
                <a:bodyPr wrap="none" anchor="ctr"/>
                <a:lstStyle/>
                <a:p>
                  <a:endParaRPr lang="fr-FR">
                    <a:latin typeface="Calibri" pitchFamily="34" charset="0"/>
                  </a:endParaRPr>
                </a:p>
              </p:txBody>
            </p:sp>
            <p:sp>
              <p:nvSpPr>
                <p:cNvPr id="748723" name="Freeform 44"/>
                <p:cNvSpPr>
                  <a:spLocks/>
                </p:cNvSpPr>
                <p:nvPr/>
              </p:nvSpPr>
              <p:spPr bwMode="auto">
                <a:xfrm rot="10800000" flipV="1">
                  <a:off x="3897" y="1795"/>
                  <a:ext cx="193" cy="546"/>
                </a:xfrm>
                <a:custGeom>
                  <a:avLst/>
                  <a:gdLst>
                    <a:gd name="T0" fmla="*/ 84 w 252"/>
                    <a:gd name="T1" fmla="*/ 643 h 715"/>
                    <a:gd name="T2" fmla="*/ 24 w 252"/>
                    <a:gd name="T3" fmla="*/ 519 h 715"/>
                    <a:gd name="T4" fmla="*/ 1 w 252"/>
                    <a:gd name="T5" fmla="*/ 351 h 715"/>
                    <a:gd name="T6" fmla="*/ 30 w 252"/>
                    <a:gd name="T7" fmla="*/ 205 h 715"/>
                    <a:gd name="T8" fmla="*/ 100 w 252"/>
                    <a:gd name="T9" fmla="*/ 73 h 715"/>
                    <a:gd name="T10" fmla="*/ 166 w 252"/>
                    <a:gd name="T11" fmla="*/ 4 h 715"/>
                    <a:gd name="T12" fmla="*/ 225 w 252"/>
                    <a:gd name="T13" fmla="*/ 171 h 715"/>
                    <a:gd name="T14" fmla="*/ 249 w 252"/>
                    <a:gd name="T15" fmla="*/ 337 h 715"/>
                    <a:gd name="T16" fmla="*/ 241 w 252"/>
                    <a:gd name="T17" fmla="*/ 514 h 715"/>
                    <a:gd name="T18" fmla="*/ 199 w 252"/>
                    <a:gd name="T19" fmla="*/ 636 h 715"/>
                    <a:gd name="T20" fmla="*/ 142 w 252"/>
                    <a:gd name="T21" fmla="*/ 712 h 715"/>
                    <a:gd name="T22" fmla="*/ 84 w 252"/>
                    <a:gd name="T23" fmla="*/ 643 h 7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2"/>
                    <a:gd name="T37" fmla="*/ 0 h 715"/>
                    <a:gd name="T38" fmla="*/ 252 w 252"/>
                    <a:gd name="T39" fmla="*/ 715 h 7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2" h="715">
                      <a:moveTo>
                        <a:pt x="84" y="643"/>
                      </a:moveTo>
                      <a:cubicBezTo>
                        <a:pt x="64" y="611"/>
                        <a:pt x="38" y="568"/>
                        <a:pt x="24" y="519"/>
                      </a:cubicBezTo>
                      <a:cubicBezTo>
                        <a:pt x="10" y="470"/>
                        <a:pt x="0" y="403"/>
                        <a:pt x="1" y="351"/>
                      </a:cubicBezTo>
                      <a:cubicBezTo>
                        <a:pt x="2" y="299"/>
                        <a:pt x="14" y="251"/>
                        <a:pt x="30" y="205"/>
                      </a:cubicBezTo>
                      <a:cubicBezTo>
                        <a:pt x="46" y="159"/>
                        <a:pt x="77" y="106"/>
                        <a:pt x="100" y="73"/>
                      </a:cubicBezTo>
                      <a:cubicBezTo>
                        <a:pt x="123" y="40"/>
                        <a:pt x="163" y="0"/>
                        <a:pt x="166" y="4"/>
                      </a:cubicBezTo>
                      <a:cubicBezTo>
                        <a:pt x="198" y="57"/>
                        <a:pt x="212" y="120"/>
                        <a:pt x="225" y="171"/>
                      </a:cubicBezTo>
                      <a:cubicBezTo>
                        <a:pt x="239" y="226"/>
                        <a:pt x="246" y="280"/>
                        <a:pt x="249" y="337"/>
                      </a:cubicBezTo>
                      <a:cubicBezTo>
                        <a:pt x="252" y="394"/>
                        <a:pt x="249" y="464"/>
                        <a:pt x="241" y="514"/>
                      </a:cubicBezTo>
                      <a:cubicBezTo>
                        <a:pt x="233" y="564"/>
                        <a:pt x="216" y="603"/>
                        <a:pt x="199" y="636"/>
                      </a:cubicBezTo>
                      <a:cubicBezTo>
                        <a:pt x="182" y="669"/>
                        <a:pt x="142" y="715"/>
                        <a:pt x="142" y="712"/>
                      </a:cubicBezTo>
                      <a:cubicBezTo>
                        <a:pt x="142" y="711"/>
                        <a:pt x="104" y="675"/>
                        <a:pt x="84" y="643"/>
                      </a:cubicBezTo>
                      <a:close/>
                    </a:path>
                  </a:pathLst>
                </a:custGeom>
                <a:solidFill>
                  <a:schemeClr val="bg1"/>
                </a:solidFill>
                <a:ln w="38100">
                  <a:solidFill>
                    <a:schemeClr val="bg1"/>
                  </a:solidFill>
                  <a:round/>
                  <a:headEnd/>
                  <a:tailEnd/>
                </a:ln>
              </p:spPr>
              <p:txBody>
                <a:bodyPr wrap="none" anchor="ctr"/>
                <a:lstStyle/>
                <a:p>
                  <a:endParaRPr lang="fr-FR">
                    <a:latin typeface="Calibri" pitchFamily="34" charset="0"/>
                  </a:endParaRPr>
                </a:p>
              </p:txBody>
            </p:sp>
            <p:sp>
              <p:nvSpPr>
                <p:cNvPr id="748724" name="Freeform 45"/>
                <p:cNvSpPr>
                  <a:spLocks/>
                </p:cNvSpPr>
                <p:nvPr/>
              </p:nvSpPr>
              <p:spPr bwMode="auto">
                <a:xfrm>
                  <a:off x="3879" y="1791"/>
                  <a:ext cx="87" cy="556"/>
                </a:xfrm>
                <a:custGeom>
                  <a:avLst/>
                  <a:gdLst>
                    <a:gd name="T0" fmla="*/ 90 w 114"/>
                    <a:gd name="T1" fmla="*/ 621 h 728"/>
                    <a:gd name="T2" fmla="*/ 84 w 114"/>
                    <a:gd name="T3" fmla="*/ 540 h 728"/>
                    <a:gd name="T4" fmla="*/ 78 w 114"/>
                    <a:gd name="T5" fmla="*/ 426 h 728"/>
                    <a:gd name="T6" fmla="*/ 81 w 114"/>
                    <a:gd name="T7" fmla="*/ 291 h 728"/>
                    <a:gd name="T8" fmla="*/ 84 w 114"/>
                    <a:gd name="T9" fmla="*/ 138 h 728"/>
                    <a:gd name="T10" fmla="*/ 86 w 114"/>
                    <a:gd name="T11" fmla="*/ 6 h 728"/>
                    <a:gd name="T12" fmla="*/ 27 w 114"/>
                    <a:gd name="T13" fmla="*/ 173 h 728"/>
                    <a:gd name="T14" fmla="*/ 3 w 114"/>
                    <a:gd name="T15" fmla="*/ 339 h 728"/>
                    <a:gd name="T16" fmla="*/ 11 w 114"/>
                    <a:gd name="T17" fmla="*/ 516 h 728"/>
                    <a:gd name="T18" fmla="*/ 52 w 114"/>
                    <a:gd name="T19" fmla="*/ 643 h 728"/>
                    <a:gd name="T20" fmla="*/ 114 w 114"/>
                    <a:gd name="T21" fmla="*/ 724 h 728"/>
                    <a:gd name="T22" fmla="*/ 90 w 114"/>
                    <a:gd name="T23" fmla="*/ 621 h 72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14"/>
                    <a:gd name="T37" fmla="*/ 0 h 728"/>
                    <a:gd name="T38" fmla="*/ 114 w 114"/>
                    <a:gd name="T39" fmla="*/ 728 h 72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14" h="728">
                      <a:moveTo>
                        <a:pt x="90" y="621"/>
                      </a:moveTo>
                      <a:cubicBezTo>
                        <a:pt x="86" y="592"/>
                        <a:pt x="86" y="572"/>
                        <a:pt x="84" y="540"/>
                      </a:cubicBezTo>
                      <a:cubicBezTo>
                        <a:pt x="82" y="508"/>
                        <a:pt x="78" y="467"/>
                        <a:pt x="78" y="426"/>
                      </a:cubicBezTo>
                      <a:cubicBezTo>
                        <a:pt x="78" y="385"/>
                        <a:pt x="80" y="339"/>
                        <a:pt x="81" y="291"/>
                      </a:cubicBezTo>
                      <a:cubicBezTo>
                        <a:pt x="82" y="243"/>
                        <a:pt x="83" y="185"/>
                        <a:pt x="84" y="138"/>
                      </a:cubicBezTo>
                      <a:cubicBezTo>
                        <a:pt x="85" y="91"/>
                        <a:pt x="95" y="0"/>
                        <a:pt x="86" y="6"/>
                      </a:cubicBezTo>
                      <a:cubicBezTo>
                        <a:pt x="54" y="59"/>
                        <a:pt x="40" y="122"/>
                        <a:pt x="27" y="173"/>
                      </a:cubicBezTo>
                      <a:cubicBezTo>
                        <a:pt x="13" y="228"/>
                        <a:pt x="6" y="282"/>
                        <a:pt x="3" y="339"/>
                      </a:cubicBezTo>
                      <a:cubicBezTo>
                        <a:pt x="0" y="396"/>
                        <a:pt x="3" y="465"/>
                        <a:pt x="11" y="516"/>
                      </a:cubicBezTo>
                      <a:cubicBezTo>
                        <a:pt x="19" y="567"/>
                        <a:pt x="35" y="608"/>
                        <a:pt x="52" y="643"/>
                      </a:cubicBezTo>
                      <a:cubicBezTo>
                        <a:pt x="69" y="678"/>
                        <a:pt x="108" y="728"/>
                        <a:pt x="114" y="724"/>
                      </a:cubicBezTo>
                      <a:cubicBezTo>
                        <a:pt x="114" y="723"/>
                        <a:pt x="95" y="642"/>
                        <a:pt x="90" y="621"/>
                      </a:cubicBezTo>
                      <a:close/>
                    </a:path>
                  </a:pathLst>
                </a:custGeom>
                <a:solidFill>
                  <a:schemeClr val="hlink"/>
                </a:solidFill>
                <a:ln w="38100">
                  <a:noFill/>
                  <a:round/>
                  <a:headEnd/>
                  <a:tailEnd/>
                </a:ln>
              </p:spPr>
              <p:txBody>
                <a:bodyPr wrap="none" anchor="ctr"/>
                <a:lstStyle/>
                <a:p>
                  <a:endParaRPr lang="fr-FR">
                    <a:latin typeface="Calibri" pitchFamily="34" charset="0"/>
                  </a:endParaRPr>
                </a:p>
              </p:txBody>
            </p:sp>
            <p:sp>
              <p:nvSpPr>
                <p:cNvPr id="748725" name="Freeform 46"/>
                <p:cNvSpPr>
                  <a:spLocks/>
                </p:cNvSpPr>
                <p:nvPr/>
              </p:nvSpPr>
              <p:spPr bwMode="auto">
                <a:xfrm>
                  <a:off x="3340" y="2087"/>
                  <a:ext cx="603" cy="136"/>
                </a:xfrm>
                <a:custGeom>
                  <a:avLst/>
                  <a:gdLst>
                    <a:gd name="T0" fmla="*/ 0 w 790"/>
                    <a:gd name="T1" fmla="*/ 0 h 179"/>
                    <a:gd name="T2" fmla="*/ 101 w 790"/>
                    <a:gd name="T3" fmla="*/ 82 h 179"/>
                    <a:gd name="T4" fmla="*/ 263 w 790"/>
                    <a:gd name="T5" fmla="*/ 154 h 179"/>
                    <a:gd name="T6" fmla="*/ 404 w 790"/>
                    <a:gd name="T7" fmla="*/ 178 h 179"/>
                    <a:gd name="T8" fmla="*/ 608 w 790"/>
                    <a:gd name="T9" fmla="*/ 160 h 179"/>
                    <a:gd name="T10" fmla="*/ 714 w 790"/>
                    <a:gd name="T11" fmla="*/ 123 h 179"/>
                    <a:gd name="T12" fmla="*/ 768 w 790"/>
                    <a:gd name="T13" fmla="*/ 60 h 179"/>
                    <a:gd name="T14" fmla="*/ 790 w 790"/>
                    <a:gd name="T15" fmla="*/ 42 h 179"/>
                    <a:gd name="T16" fmla="*/ 0 60000 65536"/>
                    <a:gd name="T17" fmla="*/ 0 60000 65536"/>
                    <a:gd name="T18" fmla="*/ 0 60000 65536"/>
                    <a:gd name="T19" fmla="*/ 0 60000 65536"/>
                    <a:gd name="T20" fmla="*/ 0 60000 65536"/>
                    <a:gd name="T21" fmla="*/ 0 60000 65536"/>
                    <a:gd name="T22" fmla="*/ 0 60000 65536"/>
                    <a:gd name="T23" fmla="*/ 0 60000 65536"/>
                    <a:gd name="T24" fmla="*/ 0 w 790"/>
                    <a:gd name="T25" fmla="*/ 0 h 179"/>
                    <a:gd name="T26" fmla="*/ 790 w 790"/>
                    <a:gd name="T27" fmla="*/ 179 h 17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90" h="179">
                      <a:moveTo>
                        <a:pt x="0" y="0"/>
                      </a:moveTo>
                      <a:cubicBezTo>
                        <a:pt x="17" y="14"/>
                        <a:pt x="57" y="56"/>
                        <a:pt x="101" y="82"/>
                      </a:cubicBezTo>
                      <a:cubicBezTo>
                        <a:pt x="145" y="108"/>
                        <a:pt x="213" y="138"/>
                        <a:pt x="263" y="154"/>
                      </a:cubicBezTo>
                      <a:cubicBezTo>
                        <a:pt x="313" y="170"/>
                        <a:pt x="347" y="177"/>
                        <a:pt x="404" y="178"/>
                      </a:cubicBezTo>
                      <a:cubicBezTo>
                        <a:pt x="461" y="179"/>
                        <a:pt x="556" y="169"/>
                        <a:pt x="608" y="160"/>
                      </a:cubicBezTo>
                      <a:cubicBezTo>
                        <a:pt x="660" y="151"/>
                        <a:pt x="687" y="140"/>
                        <a:pt x="714" y="123"/>
                      </a:cubicBezTo>
                      <a:cubicBezTo>
                        <a:pt x="741" y="106"/>
                        <a:pt x="755" y="73"/>
                        <a:pt x="768" y="60"/>
                      </a:cubicBezTo>
                      <a:cubicBezTo>
                        <a:pt x="781" y="47"/>
                        <a:pt x="785" y="46"/>
                        <a:pt x="790" y="42"/>
                      </a:cubicBezTo>
                    </a:path>
                  </a:pathLst>
                </a:custGeom>
                <a:noFill/>
                <a:ln w="9525">
                  <a:solidFill>
                    <a:schemeClr val="tx1"/>
                  </a:solidFill>
                  <a:round/>
                  <a:headEnd/>
                  <a:tailEnd/>
                </a:ln>
              </p:spPr>
              <p:txBody>
                <a:bodyPr wrap="none" anchor="ctr"/>
                <a:lstStyle/>
                <a:p>
                  <a:endParaRPr lang="fr-FR">
                    <a:latin typeface="Calibri" pitchFamily="34" charset="0"/>
                  </a:endParaRPr>
                </a:p>
              </p:txBody>
            </p:sp>
          </p:grpSp>
          <p:sp>
            <p:nvSpPr>
              <p:cNvPr id="748680" name="Line 47"/>
              <p:cNvSpPr>
                <a:spLocks noChangeShapeType="1"/>
              </p:cNvSpPr>
              <p:nvPr/>
            </p:nvSpPr>
            <p:spPr bwMode="auto">
              <a:xfrm flipH="1">
                <a:off x="914" y="1757"/>
                <a:ext cx="159" cy="237"/>
              </a:xfrm>
              <a:prstGeom prst="line">
                <a:avLst/>
              </a:prstGeom>
              <a:noFill/>
              <a:ln w="9525">
                <a:solidFill>
                  <a:schemeClr val="folHlink"/>
                </a:solidFill>
                <a:round/>
                <a:headEnd/>
                <a:tailEnd/>
              </a:ln>
            </p:spPr>
            <p:txBody>
              <a:bodyPr wrap="none" anchor="ctr"/>
              <a:lstStyle/>
              <a:p>
                <a:endParaRPr lang="fr-FR"/>
              </a:p>
            </p:txBody>
          </p:sp>
          <p:sp>
            <p:nvSpPr>
              <p:cNvPr id="748681" name="Line 48"/>
              <p:cNvSpPr>
                <a:spLocks noChangeShapeType="1"/>
              </p:cNvSpPr>
              <p:nvPr/>
            </p:nvSpPr>
            <p:spPr bwMode="auto">
              <a:xfrm>
                <a:off x="907" y="2028"/>
                <a:ext cx="893" cy="0"/>
              </a:xfrm>
              <a:prstGeom prst="line">
                <a:avLst/>
              </a:prstGeom>
              <a:noFill/>
              <a:ln w="9525">
                <a:solidFill>
                  <a:schemeClr val="folHlink"/>
                </a:solidFill>
                <a:round/>
                <a:headEnd/>
                <a:tailEnd/>
              </a:ln>
            </p:spPr>
            <p:txBody>
              <a:bodyPr wrap="none" anchor="ctr"/>
              <a:lstStyle/>
              <a:p>
                <a:endParaRPr lang="fr-FR"/>
              </a:p>
            </p:txBody>
          </p:sp>
          <p:sp>
            <p:nvSpPr>
              <p:cNvPr id="748682" name="Freeform 49"/>
              <p:cNvSpPr>
                <a:spLocks/>
              </p:cNvSpPr>
              <p:nvPr/>
            </p:nvSpPr>
            <p:spPr bwMode="auto">
              <a:xfrm>
                <a:off x="842" y="2297"/>
                <a:ext cx="896" cy="2"/>
              </a:xfrm>
              <a:custGeom>
                <a:avLst/>
                <a:gdLst>
                  <a:gd name="T0" fmla="*/ 0 w 1266"/>
                  <a:gd name="T1" fmla="*/ 3 h 3"/>
                  <a:gd name="T2" fmla="*/ 1266 w 1266"/>
                  <a:gd name="T3" fmla="*/ 0 h 3"/>
                  <a:gd name="T4" fmla="*/ 0 60000 65536"/>
                  <a:gd name="T5" fmla="*/ 0 60000 65536"/>
                  <a:gd name="T6" fmla="*/ 0 w 1266"/>
                  <a:gd name="T7" fmla="*/ 0 h 3"/>
                  <a:gd name="T8" fmla="*/ 1266 w 1266"/>
                  <a:gd name="T9" fmla="*/ 3 h 3"/>
                </a:gdLst>
                <a:ahLst/>
                <a:cxnLst>
                  <a:cxn ang="T4">
                    <a:pos x="T0" y="T1"/>
                  </a:cxn>
                  <a:cxn ang="T5">
                    <a:pos x="T2" y="T3"/>
                  </a:cxn>
                </a:cxnLst>
                <a:rect l="T6" t="T7" r="T8" b="T9"/>
                <a:pathLst>
                  <a:path w="1266" h="3">
                    <a:moveTo>
                      <a:pt x="0" y="3"/>
                    </a:moveTo>
                    <a:lnTo>
                      <a:pt x="1266" y="0"/>
                    </a:lnTo>
                  </a:path>
                </a:pathLst>
              </a:custGeom>
              <a:noFill/>
              <a:ln w="9525">
                <a:solidFill>
                  <a:schemeClr val="folHlink"/>
                </a:solidFill>
                <a:round/>
                <a:headEnd/>
                <a:tailEnd/>
              </a:ln>
            </p:spPr>
            <p:txBody>
              <a:bodyPr wrap="none" anchor="ctr"/>
              <a:lstStyle/>
              <a:p>
                <a:endParaRPr lang="fr-FR">
                  <a:latin typeface="Calibri" pitchFamily="34" charset="0"/>
                </a:endParaRPr>
              </a:p>
            </p:txBody>
          </p:sp>
          <p:sp>
            <p:nvSpPr>
              <p:cNvPr id="748683" name="Line 50"/>
              <p:cNvSpPr>
                <a:spLocks noChangeShapeType="1"/>
              </p:cNvSpPr>
              <p:nvPr/>
            </p:nvSpPr>
            <p:spPr bwMode="auto">
              <a:xfrm>
                <a:off x="896" y="2163"/>
                <a:ext cx="945" cy="0"/>
              </a:xfrm>
              <a:prstGeom prst="line">
                <a:avLst/>
              </a:prstGeom>
              <a:noFill/>
              <a:ln w="9525">
                <a:solidFill>
                  <a:schemeClr val="folHlink"/>
                </a:solidFill>
                <a:round/>
                <a:headEnd/>
                <a:tailEnd/>
              </a:ln>
            </p:spPr>
            <p:txBody>
              <a:bodyPr wrap="none" anchor="ctr"/>
              <a:lstStyle/>
              <a:p>
                <a:endParaRPr lang="fr-FR"/>
              </a:p>
            </p:txBody>
          </p:sp>
          <p:sp>
            <p:nvSpPr>
              <p:cNvPr id="748684" name="Line 51"/>
              <p:cNvSpPr>
                <a:spLocks noChangeShapeType="1"/>
              </p:cNvSpPr>
              <p:nvPr/>
            </p:nvSpPr>
            <p:spPr bwMode="auto">
              <a:xfrm flipH="1">
                <a:off x="791" y="2020"/>
                <a:ext cx="301" cy="449"/>
              </a:xfrm>
              <a:prstGeom prst="line">
                <a:avLst/>
              </a:prstGeom>
              <a:noFill/>
              <a:ln w="9525">
                <a:solidFill>
                  <a:schemeClr val="folHlink"/>
                </a:solidFill>
                <a:round/>
                <a:headEnd/>
                <a:tailEnd/>
              </a:ln>
            </p:spPr>
            <p:txBody>
              <a:bodyPr wrap="none" anchor="ctr"/>
              <a:lstStyle/>
              <a:p>
                <a:endParaRPr lang="fr-FR"/>
              </a:p>
            </p:txBody>
          </p:sp>
          <p:sp>
            <p:nvSpPr>
              <p:cNvPr id="748685" name="Line 52"/>
              <p:cNvSpPr>
                <a:spLocks noChangeShapeType="1"/>
              </p:cNvSpPr>
              <p:nvPr/>
            </p:nvSpPr>
            <p:spPr bwMode="auto">
              <a:xfrm flipH="1">
                <a:off x="595" y="2322"/>
                <a:ext cx="99" cy="147"/>
              </a:xfrm>
              <a:prstGeom prst="line">
                <a:avLst/>
              </a:prstGeom>
              <a:noFill/>
              <a:ln w="9525">
                <a:solidFill>
                  <a:schemeClr val="folHlink"/>
                </a:solidFill>
                <a:round/>
                <a:headEnd/>
                <a:tailEnd/>
              </a:ln>
            </p:spPr>
            <p:txBody>
              <a:bodyPr wrap="none" anchor="ctr"/>
              <a:lstStyle/>
              <a:p>
                <a:endParaRPr lang="fr-FR"/>
              </a:p>
            </p:txBody>
          </p:sp>
          <p:sp>
            <p:nvSpPr>
              <p:cNvPr id="748686" name="Line 53"/>
              <p:cNvSpPr>
                <a:spLocks noChangeShapeType="1"/>
              </p:cNvSpPr>
              <p:nvPr/>
            </p:nvSpPr>
            <p:spPr bwMode="auto">
              <a:xfrm flipH="1">
                <a:off x="394" y="2289"/>
                <a:ext cx="117" cy="177"/>
              </a:xfrm>
              <a:prstGeom prst="line">
                <a:avLst/>
              </a:prstGeom>
              <a:noFill/>
              <a:ln w="9525">
                <a:solidFill>
                  <a:schemeClr val="folHlink"/>
                </a:solidFill>
                <a:round/>
                <a:headEnd/>
                <a:tailEnd/>
              </a:ln>
            </p:spPr>
            <p:txBody>
              <a:bodyPr wrap="none" anchor="ctr"/>
              <a:lstStyle/>
              <a:p>
                <a:endParaRPr lang="fr-FR"/>
              </a:p>
            </p:txBody>
          </p:sp>
          <p:sp>
            <p:nvSpPr>
              <p:cNvPr id="748687" name="Line 54"/>
              <p:cNvSpPr>
                <a:spLocks noChangeShapeType="1"/>
              </p:cNvSpPr>
              <p:nvPr/>
            </p:nvSpPr>
            <p:spPr bwMode="auto">
              <a:xfrm>
                <a:off x="213" y="2469"/>
                <a:ext cx="1410" cy="0"/>
              </a:xfrm>
              <a:prstGeom prst="line">
                <a:avLst/>
              </a:prstGeom>
              <a:noFill/>
              <a:ln w="28575">
                <a:solidFill>
                  <a:schemeClr val="folHlink"/>
                </a:solidFill>
                <a:round/>
                <a:headEnd/>
                <a:tailEnd/>
              </a:ln>
            </p:spPr>
            <p:txBody>
              <a:bodyPr wrap="none" anchor="ctr"/>
              <a:lstStyle/>
              <a:p>
                <a:endParaRPr lang="fr-FR"/>
              </a:p>
            </p:txBody>
          </p:sp>
          <p:sp>
            <p:nvSpPr>
              <p:cNvPr id="748688" name="Freeform 55"/>
              <p:cNvSpPr>
                <a:spLocks/>
              </p:cNvSpPr>
              <p:nvPr/>
            </p:nvSpPr>
            <p:spPr bwMode="auto">
              <a:xfrm>
                <a:off x="423" y="2326"/>
                <a:ext cx="253" cy="218"/>
              </a:xfrm>
              <a:custGeom>
                <a:avLst/>
                <a:gdLst>
                  <a:gd name="T0" fmla="*/ 430 w 720"/>
                  <a:gd name="T1" fmla="*/ 0 h 622"/>
                  <a:gd name="T2" fmla="*/ 177 w 720"/>
                  <a:gd name="T3" fmla="*/ 379 h 622"/>
                  <a:gd name="T4" fmla="*/ 0 w 720"/>
                  <a:gd name="T5" fmla="*/ 379 h 622"/>
                  <a:gd name="T6" fmla="*/ 168 w 720"/>
                  <a:gd name="T7" fmla="*/ 622 h 622"/>
                  <a:gd name="T8" fmla="*/ 631 w 720"/>
                  <a:gd name="T9" fmla="*/ 379 h 622"/>
                  <a:gd name="T10" fmla="*/ 465 w 720"/>
                  <a:gd name="T11" fmla="*/ 382 h 622"/>
                  <a:gd name="T12" fmla="*/ 720 w 720"/>
                  <a:gd name="T13" fmla="*/ 0 h 622"/>
                  <a:gd name="T14" fmla="*/ 430 w 720"/>
                  <a:gd name="T15" fmla="*/ 0 h 622"/>
                  <a:gd name="T16" fmla="*/ 0 60000 65536"/>
                  <a:gd name="T17" fmla="*/ 0 60000 65536"/>
                  <a:gd name="T18" fmla="*/ 0 60000 65536"/>
                  <a:gd name="T19" fmla="*/ 0 60000 65536"/>
                  <a:gd name="T20" fmla="*/ 0 60000 65536"/>
                  <a:gd name="T21" fmla="*/ 0 60000 65536"/>
                  <a:gd name="T22" fmla="*/ 0 60000 65536"/>
                  <a:gd name="T23" fmla="*/ 0 60000 65536"/>
                  <a:gd name="T24" fmla="*/ 0 w 720"/>
                  <a:gd name="T25" fmla="*/ 0 h 622"/>
                  <a:gd name="T26" fmla="*/ 720 w 720"/>
                  <a:gd name="T27" fmla="*/ 622 h 6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20" h="622">
                    <a:moveTo>
                      <a:pt x="430" y="0"/>
                    </a:moveTo>
                    <a:lnTo>
                      <a:pt x="177" y="379"/>
                    </a:lnTo>
                    <a:lnTo>
                      <a:pt x="0" y="379"/>
                    </a:lnTo>
                    <a:lnTo>
                      <a:pt x="168" y="622"/>
                    </a:lnTo>
                    <a:lnTo>
                      <a:pt x="631" y="379"/>
                    </a:lnTo>
                    <a:lnTo>
                      <a:pt x="465" y="382"/>
                    </a:lnTo>
                    <a:lnTo>
                      <a:pt x="720" y="0"/>
                    </a:lnTo>
                    <a:lnTo>
                      <a:pt x="430" y="0"/>
                    </a:lnTo>
                    <a:close/>
                  </a:path>
                </a:pathLst>
              </a:custGeom>
              <a:solidFill>
                <a:schemeClr val="accent1"/>
              </a:solidFill>
              <a:ln w="9525">
                <a:miter lim="800000"/>
                <a:headEnd/>
                <a:tailEnd/>
              </a:ln>
              <a:scene3d>
                <a:camera prst="legacyPerspectiveTopRight">
                  <a:rot lat="20099998" lon="21299997" rev="0"/>
                </a:camera>
                <a:lightRig rig="legacyFlat1" dir="t"/>
              </a:scene3d>
              <a:sp3d extrusionH="430200" prstMaterial="legacyMatte">
                <a:bevelT w="13500" h="13500" prst="angle"/>
                <a:bevelB w="13500" h="13500" prst="angle"/>
                <a:extrusionClr>
                  <a:schemeClr val="accent1"/>
                </a:extrusionClr>
              </a:sp3d>
            </p:spPr>
            <p:txBody>
              <a:bodyPr wrap="none" anchor="ctr">
                <a:flatTx/>
              </a:bodyPr>
              <a:lstStyle/>
              <a:p>
                <a:endParaRPr lang="fr-FR">
                  <a:latin typeface="Calibri" pitchFamily="34" charset="0"/>
                </a:endParaRPr>
              </a:p>
            </p:txBody>
          </p:sp>
          <p:grpSp>
            <p:nvGrpSpPr>
              <p:cNvPr id="748689" name="Group 56"/>
              <p:cNvGrpSpPr>
                <a:grpSpLocks/>
              </p:cNvGrpSpPr>
              <p:nvPr/>
            </p:nvGrpSpPr>
            <p:grpSpPr bwMode="auto">
              <a:xfrm>
                <a:off x="875" y="1597"/>
                <a:ext cx="827" cy="239"/>
                <a:chOff x="3894" y="1459"/>
                <a:chExt cx="895" cy="260"/>
              </a:xfrm>
            </p:grpSpPr>
            <p:sp>
              <p:nvSpPr>
                <p:cNvPr id="748707" name="Line 57"/>
                <p:cNvSpPr>
                  <a:spLocks noChangeShapeType="1"/>
                </p:cNvSpPr>
                <p:nvPr/>
              </p:nvSpPr>
              <p:spPr bwMode="auto">
                <a:xfrm flipV="1">
                  <a:off x="4375" y="1509"/>
                  <a:ext cx="54" cy="78"/>
                </a:xfrm>
                <a:prstGeom prst="line">
                  <a:avLst/>
                </a:prstGeom>
                <a:noFill/>
                <a:ln w="9525">
                  <a:solidFill>
                    <a:srgbClr val="000099"/>
                  </a:solidFill>
                  <a:round/>
                  <a:headEnd/>
                  <a:tailEnd type="triangle" w="med" len="med"/>
                </a:ln>
              </p:spPr>
              <p:txBody>
                <a:bodyPr wrap="none" anchor="ctr"/>
                <a:lstStyle/>
                <a:p>
                  <a:endParaRPr lang="fr-FR"/>
                </a:p>
              </p:txBody>
            </p:sp>
            <p:sp>
              <p:nvSpPr>
                <p:cNvPr id="748708" name="Line 58"/>
                <p:cNvSpPr>
                  <a:spLocks noChangeShapeType="1"/>
                </p:cNvSpPr>
                <p:nvPr/>
              </p:nvSpPr>
              <p:spPr bwMode="auto">
                <a:xfrm flipV="1">
                  <a:off x="4473" y="1459"/>
                  <a:ext cx="140" cy="118"/>
                </a:xfrm>
                <a:prstGeom prst="line">
                  <a:avLst/>
                </a:prstGeom>
                <a:noFill/>
                <a:ln w="9525">
                  <a:solidFill>
                    <a:srgbClr val="000099"/>
                  </a:solidFill>
                  <a:round/>
                  <a:headEnd/>
                  <a:tailEnd type="triangle" w="med" len="med"/>
                </a:ln>
              </p:spPr>
              <p:txBody>
                <a:bodyPr wrap="none" anchor="ctr"/>
                <a:lstStyle/>
                <a:p>
                  <a:endParaRPr lang="fr-FR"/>
                </a:p>
              </p:txBody>
            </p:sp>
            <p:sp>
              <p:nvSpPr>
                <p:cNvPr id="748709" name="Line 59"/>
                <p:cNvSpPr>
                  <a:spLocks noChangeShapeType="1"/>
                </p:cNvSpPr>
                <p:nvPr/>
              </p:nvSpPr>
              <p:spPr bwMode="auto">
                <a:xfrm flipV="1">
                  <a:off x="4535" y="1587"/>
                  <a:ext cx="220" cy="58"/>
                </a:xfrm>
                <a:prstGeom prst="line">
                  <a:avLst/>
                </a:prstGeom>
                <a:noFill/>
                <a:ln w="9525">
                  <a:solidFill>
                    <a:srgbClr val="000099"/>
                  </a:solidFill>
                  <a:round/>
                  <a:headEnd/>
                  <a:tailEnd type="triangle" w="med" len="med"/>
                </a:ln>
              </p:spPr>
              <p:txBody>
                <a:bodyPr wrap="none" anchor="ctr"/>
                <a:lstStyle/>
                <a:p>
                  <a:endParaRPr lang="fr-FR"/>
                </a:p>
              </p:txBody>
            </p:sp>
            <p:sp>
              <p:nvSpPr>
                <p:cNvPr id="748710" name="Line 60"/>
                <p:cNvSpPr>
                  <a:spLocks noChangeShapeType="1"/>
                </p:cNvSpPr>
                <p:nvPr/>
              </p:nvSpPr>
              <p:spPr bwMode="auto">
                <a:xfrm flipV="1">
                  <a:off x="4535" y="1679"/>
                  <a:ext cx="254" cy="16"/>
                </a:xfrm>
                <a:prstGeom prst="line">
                  <a:avLst/>
                </a:prstGeom>
                <a:noFill/>
                <a:ln w="9525">
                  <a:solidFill>
                    <a:srgbClr val="000099"/>
                  </a:solidFill>
                  <a:round/>
                  <a:headEnd/>
                  <a:tailEnd type="triangle" w="med" len="med"/>
                </a:ln>
              </p:spPr>
              <p:txBody>
                <a:bodyPr wrap="none" anchor="ctr"/>
                <a:lstStyle/>
                <a:p>
                  <a:endParaRPr lang="fr-FR"/>
                </a:p>
              </p:txBody>
            </p:sp>
            <p:sp>
              <p:nvSpPr>
                <p:cNvPr id="748711" name="Line 61"/>
                <p:cNvSpPr>
                  <a:spLocks noChangeShapeType="1"/>
                </p:cNvSpPr>
                <p:nvPr/>
              </p:nvSpPr>
              <p:spPr bwMode="auto">
                <a:xfrm flipH="1" flipV="1">
                  <a:off x="3982" y="1480"/>
                  <a:ext cx="228" cy="94"/>
                </a:xfrm>
                <a:prstGeom prst="line">
                  <a:avLst/>
                </a:prstGeom>
                <a:noFill/>
                <a:ln w="9525">
                  <a:solidFill>
                    <a:srgbClr val="000099"/>
                  </a:solidFill>
                  <a:round/>
                  <a:headEnd/>
                  <a:tailEnd type="triangle" w="med" len="med"/>
                </a:ln>
              </p:spPr>
              <p:txBody>
                <a:bodyPr wrap="none" anchor="ctr"/>
                <a:lstStyle/>
                <a:p>
                  <a:endParaRPr lang="fr-FR"/>
                </a:p>
              </p:txBody>
            </p:sp>
            <p:sp>
              <p:nvSpPr>
                <p:cNvPr id="748712" name="Line 62"/>
                <p:cNvSpPr>
                  <a:spLocks noChangeShapeType="1"/>
                </p:cNvSpPr>
                <p:nvPr/>
              </p:nvSpPr>
              <p:spPr bwMode="auto">
                <a:xfrm flipH="1" flipV="1">
                  <a:off x="3911" y="1597"/>
                  <a:ext cx="247" cy="58"/>
                </a:xfrm>
                <a:prstGeom prst="line">
                  <a:avLst/>
                </a:prstGeom>
                <a:noFill/>
                <a:ln w="9525">
                  <a:solidFill>
                    <a:srgbClr val="000099"/>
                  </a:solidFill>
                  <a:round/>
                  <a:headEnd/>
                  <a:tailEnd type="triangle" w="med" len="med"/>
                </a:ln>
              </p:spPr>
              <p:txBody>
                <a:bodyPr wrap="none" anchor="ctr"/>
                <a:lstStyle/>
                <a:p>
                  <a:endParaRPr lang="fr-FR"/>
                </a:p>
              </p:txBody>
            </p:sp>
            <p:sp>
              <p:nvSpPr>
                <p:cNvPr id="748713" name="Line 63"/>
                <p:cNvSpPr>
                  <a:spLocks noChangeShapeType="1"/>
                </p:cNvSpPr>
                <p:nvPr/>
              </p:nvSpPr>
              <p:spPr bwMode="auto">
                <a:xfrm flipH="1" flipV="1">
                  <a:off x="3894" y="1715"/>
                  <a:ext cx="220" cy="4"/>
                </a:xfrm>
                <a:prstGeom prst="line">
                  <a:avLst/>
                </a:prstGeom>
                <a:noFill/>
                <a:ln w="9525">
                  <a:solidFill>
                    <a:srgbClr val="000099"/>
                  </a:solidFill>
                  <a:round/>
                  <a:headEnd/>
                  <a:tailEnd type="triangle" w="med" len="med"/>
                </a:ln>
              </p:spPr>
              <p:txBody>
                <a:bodyPr wrap="none" anchor="ctr"/>
                <a:lstStyle/>
                <a:p>
                  <a:endParaRPr lang="fr-FR"/>
                </a:p>
              </p:txBody>
            </p:sp>
            <p:sp>
              <p:nvSpPr>
                <p:cNvPr id="748714" name="Line 64"/>
                <p:cNvSpPr>
                  <a:spLocks noChangeShapeType="1"/>
                </p:cNvSpPr>
                <p:nvPr/>
              </p:nvSpPr>
              <p:spPr bwMode="auto">
                <a:xfrm flipH="1" flipV="1">
                  <a:off x="4096" y="1676"/>
                  <a:ext cx="158" cy="16"/>
                </a:xfrm>
                <a:prstGeom prst="line">
                  <a:avLst/>
                </a:prstGeom>
                <a:noFill/>
                <a:ln w="9525">
                  <a:solidFill>
                    <a:srgbClr val="000099"/>
                  </a:solidFill>
                  <a:round/>
                  <a:headEnd/>
                  <a:tailEnd type="triangle" w="med" len="med"/>
                </a:ln>
              </p:spPr>
              <p:txBody>
                <a:bodyPr wrap="none" anchor="ctr"/>
                <a:lstStyle/>
                <a:p>
                  <a:endParaRPr lang="fr-FR"/>
                </a:p>
              </p:txBody>
            </p:sp>
            <p:sp>
              <p:nvSpPr>
                <p:cNvPr id="748715" name="Line 65"/>
                <p:cNvSpPr>
                  <a:spLocks noChangeShapeType="1"/>
                </p:cNvSpPr>
                <p:nvPr/>
              </p:nvSpPr>
              <p:spPr bwMode="auto">
                <a:xfrm flipH="1" flipV="1">
                  <a:off x="4114" y="1580"/>
                  <a:ext cx="140" cy="41"/>
                </a:xfrm>
                <a:prstGeom prst="line">
                  <a:avLst/>
                </a:prstGeom>
                <a:noFill/>
                <a:ln w="9525">
                  <a:solidFill>
                    <a:srgbClr val="000099"/>
                  </a:solidFill>
                  <a:round/>
                  <a:headEnd/>
                  <a:tailEnd type="triangle" w="med" len="med"/>
                </a:ln>
              </p:spPr>
              <p:txBody>
                <a:bodyPr wrap="none" anchor="ctr"/>
                <a:lstStyle/>
                <a:p>
                  <a:endParaRPr lang="fr-FR"/>
                </a:p>
              </p:txBody>
            </p:sp>
            <p:sp>
              <p:nvSpPr>
                <p:cNvPr id="748716" name="Line 66"/>
                <p:cNvSpPr>
                  <a:spLocks noChangeShapeType="1"/>
                </p:cNvSpPr>
                <p:nvPr/>
              </p:nvSpPr>
              <p:spPr bwMode="auto">
                <a:xfrm flipH="1" flipV="1">
                  <a:off x="4254" y="1527"/>
                  <a:ext cx="52" cy="60"/>
                </a:xfrm>
                <a:prstGeom prst="line">
                  <a:avLst/>
                </a:prstGeom>
                <a:noFill/>
                <a:ln w="9525">
                  <a:solidFill>
                    <a:srgbClr val="000099"/>
                  </a:solidFill>
                  <a:round/>
                  <a:headEnd/>
                  <a:tailEnd type="triangle" w="med" len="med"/>
                </a:ln>
              </p:spPr>
              <p:txBody>
                <a:bodyPr wrap="none" anchor="ctr"/>
                <a:lstStyle/>
                <a:p>
                  <a:endParaRPr lang="fr-FR"/>
                </a:p>
              </p:txBody>
            </p:sp>
            <p:sp>
              <p:nvSpPr>
                <p:cNvPr id="748717" name="Line 67"/>
                <p:cNvSpPr>
                  <a:spLocks noChangeShapeType="1"/>
                </p:cNvSpPr>
                <p:nvPr/>
              </p:nvSpPr>
              <p:spPr bwMode="auto">
                <a:xfrm flipV="1">
                  <a:off x="4429" y="1574"/>
                  <a:ext cx="96" cy="34"/>
                </a:xfrm>
                <a:prstGeom prst="line">
                  <a:avLst/>
                </a:prstGeom>
                <a:noFill/>
                <a:ln w="9525">
                  <a:solidFill>
                    <a:srgbClr val="000099"/>
                  </a:solidFill>
                  <a:round/>
                  <a:headEnd/>
                  <a:tailEnd type="triangle" w="med" len="med"/>
                </a:ln>
              </p:spPr>
              <p:txBody>
                <a:bodyPr wrap="none" anchor="ctr"/>
                <a:lstStyle/>
                <a:p>
                  <a:endParaRPr lang="fr-FR"/>
                </a:p>
              </p:txBody>
            </p:sp>
            <p:sp>
              <p:nvSpPr>
                <p:cNvPr id="748718" name="Line 68"/>
                <p:cNvSpPr>
                  <a:spLocks noChangeShapeType="1"/>
                </p:cNvSpPr>
                <p:nvPr/>
              </p:nvSpPr>
              <p:spPr bwMode="auto">
                <a:xfrm flipV="1">
                  <a:off x="4421" y="1655"/>
                  <a:ext cx="158" cy="10"/>
                </a:xfrm>
                <a:prstGeom prst="line">
                  <a:avLst/>
                </a:prstGeom>
                <a:noFill/>
                <a:ln w="9525">
                  <a:solidFill>
                    <a:srgbClr val="000099"/>
                  </a:solidFill>
                  <a:round/>
                  <a:headEnd/>
                  <a:tailEnd type="triangle" w="med" len="med"/>
                </a:ln>
              </p:spPr>
              <p:txBody>
                <a:bodyPr wrap="none" anchor="ctr"/>
                <a:lstStyle/>
                <a:p>
                  <a:endParaRPr lang="fr-FR"/>
                </a:p>
              </p:txBody>
            </p:sp>
            <p:sp>
              <p:nvSpPr>
                <p:cNvPr id="748719" name="Line 69"/>
                <p:cNvSpPr>
                  <a:spLocks noChangeShapeType="1"/>
                </p:cNvSpPr>
                <p:nvPr/>
              </p:nvSpPr>
              <p:spPr bwMode="auto">
                <a:xfrm flipH="1" flipV="1">
                  <a:off x="4229" y="1638"/>
                  <a:ext cx="88" cy="27"/>
                </a:xfrm>
                <a:prstGeom prst="line">
                  <a:avLst/>
                </a:prstGeom>
                <a:noFill/>
                <a:ln w="9525">
                  <a:solidFill>
                    <a:srgbClr val="000099"/>
                  </a:solidFill>
                  <a:round/>
                  <a:headEnd/>
                  <a:tailEnd type="triangle" w="med" len="med"/>
                </a:ln>
              </p:spPr>
              <p:txBody>
                <a:bodyPr wrap="none" anchor="ctr"/>
                <a:lstStyle/>
                <a:p>
                  <a:endParaRPr lang="fr-FR"/>
                </a:p>
              </p:txBody>
            </p:sp>
          </p:grpSp>
          <p:grpSp>
            <p:nvGrpSpPr>
              <p:cNvPr id="748690" name="Group 70"/>
              <p:cNvGrpSpPr>
                <a:grpSpLocks/>
              </p:cNvGrpSpPr>
              <p:nvPr/>
            </p:nvGrpSpPr>
            <p:grpSpPr bwMode="auto">
              <a:xfrm>
                <a:off x="916" y="1918"/>
                <a:ext cx="801" cy="242"/>
                <a:chOff x="3909" y="1793"/>
                <a:chExt cx="860" cy="261"/>
              </a:xfrm>
            </p:grpSpPr>
            <p:sp>
              <p:nvSpPr>
                <p:cNvPr id="748694" name="Line 71"/>
                <p:cNvSpPr>
                  <a:spLocks noChangeShapeType="1"/>
                </p:cNvSpPr>
                <p:nvPr/>
              </p:nvSpPr>
              <p:spPr bwMode="auto">
                <a:xfrm rot="10800000" flipV="1">
                  <a:off x="4227" y="1896"/>
                  <a:ext cx="58" cy="103"/>
                </a:xfrm>
                <a:prstGeom prst="line">
                  <a:avLst/>
                </a:prstGeom>
                <a:noFill/>
                <a:ln w="9525">
                  <a:solidFill>
                    <a:srgbClr val="99CCFF"/>
                  </a:solidFill>
                  <a:round/>
                  <a:headEnd/>
                  <a:tailEnd type="triangle" w="med" len="med"/>
                </a:ln>
              </p:spPr>
              <p:txBody>
                <a:bodyPr wrap="none" anchor="ctr"/>
                <a:lstStyle/>
                <a:p>
                  <a:endParaRPr lang="fr-FR"/>
                </a:p>
              </p:txBody>
            </p:sp>
            <p:sp>
              <p:nvSpPr>
                <p:cNvPr id="748695" name="Line 72"/>
                <p:cNvSpPr>
                  <a:spLocks noChangeShapeType="1"/>
                </p:cNvSpPr>
                <p:nvPr/>
              </p:nvSpPr>
              <p:spPr bwMode="auto">
                <a:xfrm rot="10800000" flipV="1">
                  <a:off x="4050" y="1935"/>
                  <a:ext cx="140" cy="119"/>
                </a:xfrm>
                <a:prstGeom prst="line">
                  <a:avLst/>
                </a:prstGeom>
                <a:noFill/>
                <a:ln w="9525">
                  <a:solidFill>
                    <a:srgbClr val="99CCFF"/>
                  </a:solidFill>
                  <a:round/>
                  <a:headEnd/>
                  <a:tailEnd type="triangle" w="med" len="med"/>
                </a:ln>
              </p:spPr>
              <p:txBody>
                <a:bodyPr wrap="none" anchor="ctr"/>
                <a:lstStyle/>
                <a:p>
                  <a:endParaRPr lang="fr-FR"/>
                </a:p>
              </p:txBody>
            </p:sp>
            <p:sp>
              <p:nvSpPr>
                <p:cNvPr id="748696" name="Line 73"/>
                <p:cNvSpPr>
                  <a:spLocks noChangeShapeType="1"/>
                </p:cNvSpPr>
                <p:nvPr/>
              </p:nvSpPr>
              <p:spPr bwMode="auto">
                <a:xfrm rot="10800000" flipV="1">
                  <a:off x="3909" y="1868"/>
                  <a:ext cx="219" cy="58"/>
                </a:xfrm>
                <a:prstGeom prst="line">
                  <a:avLst/>
                </a:prstGeom>
                <a:noFill/>
                <a:ln w="9525">
                  <a:solidFill>
                    <a:srgbClr val="99CCFF"/>
                  </a:solidFill>
                  <a:round/>
                  <a:headEnd/>
                  <a:tailEnd type="triangle" w="med" len="med"/>
                </a:ln>
              </p:spPr>
              <p:txBody>
                <a:bodyPr wrap="none" anchor="ctr"/>
                <a:lstStyle/>
                <a:p>
                  <a:endParaRPr lang="fr-FR"/>
                </a:p>
              </p:txBody>
            </p:sp>
            <p:sp>
              <p:nvSpPr>
                <p:cNvPr id="748697" name="Line 74"/>
                <p:cNvSpPr>
                  <a:spLocks noChangeShapeType="1"/>
                </p:cNvSpPr>
                <p:nvPr/>
              </p:nvSpPr>
              <p:spPr bwMode="auto">
                <a:xfrm rot="10800000" flipV="1">
                  <a:off x="3962" y="1817"/>
                  <a:ext cx="167" cy="12"/>
                </a:xfrm>
                <a:prstGeom prst="line">
                  <a:avLst/>
                </a:prstGeom>
                <a:noFill/>
                <a:ln w="9525">
                  <a:solidFill>
                    <a:srgbClr val="99CCFF"/>
                  </a:solidFill>
                  <a:round/>
                  <a:headEnd/>
                  <a:tailEnd type="triangle" w="med" len="med"/>
                </a:ln>
              </p:spPr>
              <p:txBody>
                <a:bodyPr wrap="none" anchor="ctr"/>
                <a:lstStyle/>
                <a:p>
                  <a:endParaRPr lang="fr-FR"/>
                </a:p>
              </p:txBody>
            </p:sp>
            <p:sp>
              <p:nvSpPr>
                <p:cNvPr id="748698" name="Line 75"/>
                <p:cNvSpPr>
                  <a:spLocks noChangeShapeType="1"/>
                </p:cNvSpPr>
                <p:nvPr/>
              </p:nvSpPr>
              <p:spPr bwMode="auto">
                <a:xfrm rot="10800000" flipH="1" flipV="1">
                  <a:off x="4454" y="1939"/>
                  <a:ext cx="228" cy="95"/>
                </a:xfrm>
                <a:prstGeom prst="line">
                  <a:avLst/>
                </a:prstGeom>
                <a:noFill/>
                <a:ln w="9525">
                  <a:solidFill>
                    <a:srgbClr val="99CCFF"/>
                  </a:solidFill>
                  <a:round/>
                  <a:headEnd/>
                  <a:tailEnd type="triangle" w="med" len="med"/>
                </a:ln>
              </p:spPr>
              <p:txBody>
                <a:bodyPr wrap="none" anchor="ctr"/>
                <a:lstStyle/>
                <a:p>
                  <a:endParaRPr lang="fr-FR"/>
                </a:p>
              </p:txBody>
            </p:sp>
            <p:sp>
              <p:nvSpPr>
                <p:cNvPr id="748699" name="Line 76"/>
                <p:cNvSpPr>
                  <a:spLocks noChangeShapeType="1"/>
                </p:cNvSpPr>
                <p:nvPr/>
              </p:nvSpPr>
              <p:spPr bwMode="auto">
                <a:xfrm rot="10800000" flipH="1" flipV="1">
                  <a:off x="4505" y="1858"/>
                  <a:ext cx="247" cy="58"/>
                </a:xfrm>
                <a:prstGeom prst="line">
                  <a:avLst/>
                </a:prstGeom>
                <a:noFill/>
                <a:ln w="9525">
                  <a:solidFill>
                    <a:srgbClr val="99CCFF"/>
                  </a:solidFill>
                  <a:round/>
                  <a:headEnd/>
                  <a:tailEnd type="triangle" w="med" len="med"/>
                </a:ln>
              </p:spPr>
              <p:txBody>
                <a:bodyPr wrap="none" anchor="ctr"/>
                <a:lstStyle/>
                <a:p>
                  <a:endParaRPr lang="fr-FR"/>
                </a:p>
              </p:txBody>
            </p:sp>
            <p:sp>
              <p:nvSpPr>
                <p:cNvPr id="748700" name="Line 77"/>
                <p:cNvSpPr>
                  <a:spLocks noChangeShapeType="1"/>
                </p:cNvSpPr>
                <p:nvPr/>
              </p:nvSpPr>
              <p:spPr bwMode="auto">
                <a:xfrm rot="10800000" flipH="1" flipV="1">
                  <a:off x="4550" y="1793"/>
                  <a:ext cx="219" cy="4"/>
                </a:xfrm>
                <a:prstGeom prst="line">
                  <a:avLst/>
                </a:prstGeom>
                <a:noFill/>
                <a:ln w="9525">
                  <a:solidFill>
                    <a:srgbClr val="99CCFF"/>
                  </a:solidFill>
                  <a:round/>
                  <a:headEnd/>
                  <a:tailEnd type="triangle" w="med" len="med"/>
                </a:ln>
              </p:spPr>
              <p:txBody>
                <a:bodyPr wrap="none" anchor="ctr"/>
                <a:lstStyle/>
                <a:p>
                  <a:endParaRPr lang="fr-FR"/>
                </a:p>
              </p:txBody>
            </p:sp>
            <p:sp>
              <p:nvSpPr>
                <p:cNvPr id="748701" name="Line 78"/>
                <p:cNvSpPr>
                  <a:spLocks noChangeShapeType="1"/>
                </p:cNvSpPr>
                <p:nvPr/>
              </p:nvSpPr>
              <p:spPr bwMode="auto">
                <a:xfrm rot="10800000" flipH="1" flipV="1">
                  <a:off x="4410" y="1821"/>
                  <a:ext cx="158" cy="16"/>
                </a:xfrm>
                <a:prstGeom prst="line">
                  <a:avLst/>
                </a:prstGeom>
                <a:noFill/>
                <a:ln w="9525">
                  <a:solidFill>
                    <a:srgbClr val="99CCFF"/>
                  </a:solidFill>
                  <a:round/>
                  <a:headEnd/>
                  <a:tailEnd type="triangle" w="med" len="med"/>
                </a:ln>
              </p:spPr>
              <p:txBody>
                <a:bodyPr wrap="none" anchor="ctr"/>
                <a:lstStyle/>
                <a:p>
                  <a:endParaRPr lang="fr-FR"/>
                </a:p>
              </p:txBody>
            </p:sp>
            <p:sp>
              <p:nvSpPr>
                <p:cNvPr id="748702" name="Line 79"/>
                <p:cNvSpPr>
                  <a:spLocks noChangeShapeType="1"/>
                </p:cNvSpPr>
                <p:nvPr/>
              </p:nvSpPr>
              <p:spPr bwMode="auto">
                <a:xfrm rot="10800000" flipH="1" flipV="1">
                  <a:off x="4410" y="1892"/>
                  <a:ext cx="140" cy="41"/>
                </a:xfrm>
                <a:prstGeom prst="line">
                  <a:avLst/>
                </a:prstGeom>
                <a:noFill/>
                <a:ln w="9525">
                  <a:solidFill>
                    <a:srgbClr val="99CCFF"/>
                  </a:solidFill>
                  <a:round/>
                  <a:headEnd/>
                  <a:tailEnd type="triangle" w="med" len="med"/>
                </a:ln>
              </p:spPr>
              <p:txBody>
                <a:bodyPr wrap="none" anchor="ctr"/>
                <a:lstStyle/>
                <a:p>
                  <a:endParaRPr lang="fr-FR"/>
                </a:p>
              </p:txBody>
            </p:sp>
            <p:sp>
              <p:nvSpPr>
                <p:cNvPr id="748703" name="Line 80"/>
                <p:cNvSpPr>
                  <a:spLocks noChangeShapeType="1"/>
                </p:cNvSpPr>
                <p:nvPr/>
              </p:nvSpPr>
              <p:spPr bwMode="auto">
                <a:xfrm rot="10800000" flipH="1" flipV="1">
                  <a:off x="4358" y="1925"/>
                  <a:ext cx="52" cy="61"/>
                </a:xfrm>
                <a:prstGeom prst="line">
                  <a:avLst/>
                </a:prstGeom>
                <a:noFill/>
                <a:ln w="9525">
                  <a:solidFill>
                    <a:srgbClr val="99CCFF"/>
                  </a:solidFill>
                  <a:round/>
                  <a:headEnd/>
                  <a:tailEnd type="triangle" w="med" len="med"/>
                </a:ln>
              </p:spPr>
              <p:txBody>
                <a:bodyPr wrap="none" anchor="ctr"/>
                <a:lstStyle/>
                <a:p>
                  <a:endParaRPr lang="fr-FR"/>
                </a:p>
              </p:txBody>
            </p:sp>
            <p:sp>
              <p:nvSpPr>
                <p:cNvPr id="748704" name="Line 81"/>
                <p:cNvSpPr>
                  <a:spLocks noChangeShapeType="1"/>
                </p:cNvSpPr>
                <p:nvPr/>
              </p:nvSpPr>
              <p:spPr bwMode="auto">
                <a:xfrm rot="10800000" flipV="1">
                  <a:off x="4138" y="1906"/>
                  <a:ext cx="96" cy="33"/>
                </a:xfrm>
                <a:prstGeom prst="line">
                  <a:avLst/>
                </a:prstGeom>
                <a:noFill/>
                <a:ln w="9525">
                  <a:solidFill>
                    <a:srgbClr val="99CCFF"/>
                  </a:solidFill>
                  <a:round/>
                  <a:headEnd/>
                  <a:tailEnd type="triangle" w="med" len="med"/>
                </a:ln>
              </p:spPr>
              <p:txBody>
                <a:bodyPr wrap="none" anchor="ctr"/>
                <a:lstStyle/>
                <a:p>
                  <a:endParaRPr lang="fr-FR"/>
                </a:p>
              </p:txBody>
            </p:sp>
            <p:sp>
              <p:nvSpPr>
                <p:cNvPr id="748705" name="Line 82"/>
                <p:cNvSpPr>
                  <a:spLocks noChangeShapeType="1"/>
                </p:cNvSpPr>
                <p:nvPr/>
              </p:nvSpPr>
              <p:spPr bwMode="auto">
                <a:xfrm rot="10800000" flipV="1">
                  <a:off x="4086" y="1847"/>
                  <a:ext cx="157" cy="10"/>
                </a:xfrm>
                <a:prstGeom prst="line">
                  <a:avLst/>
                </a:prstGeom>
                <a:noFill/>
                <a:ln w="9525">
                  <a:solidFill>
                    <a:srgbClr val="99CCFF"/>
                  </a:solidFill>
                  <a:round/>
                  <a:headEnd/>
                  <a:tailEnd type="triangle" w="med" len="med"/>
                </a:ln>
              </p:spPr>
              <p:txBody>
                <a:bodyPr wrap="none" anchor="ctr"/>
                <a:lstStyle/>
                <a:p>
                  <a:endParaRPr lang="fr-FR"/>
                </a:p>
              </p:txBody>
            </p:sp>
            <p:sp>
              <p:nvSpPr>
                <p:cNvPr id="748706" name="Line 83"/>
                <p:cNvSpPr>
                  <a:spLocks noChangeShapeType="1"/>
                </p:cNvSpPr>
                <p:nvPr/>
              </p:nvSpPr>
              <p:spPr bwMode="auto">
                <a:xfrm rot="10800000" flipH="1" flipV="1">
                  <a:off x="4346" y="1847"/>
                  <a:ext cx="88" cy="27"/>
                </a:xfrm>
                <a:prstGeom prst="line">
                  <a:avLst/>
                </a:prstGeom>
                <a:noFill/>
                <a:ln w="9525">
                  <a:solidFill>
                    <a:srgbClr val="99CCFF"/>
                  </a:solidFill>
                  <a:round/>
                  <a:headEnd/>
                  <a:tailEnd type="triangle" w="med" len="med"/>
                </a:ln>
              </p:spPr>
              <p:txBody>
                <a:bodyPr wrap="none" anchor="ctr"/>
                <a:lstStyle/>
                <a:p>
                  <a:endParaRPr lang="fr-FR"/>
                </a:p>
              </p:txBody>
            </p:sp>
          </p:grpSp>
          <p:sp>
            <p:nvSpPr>
              <p:cNvPr id="748691" name="Line 84"/>
              <p:cNvSpPr>
                <a:spLocks noChangeShapeType="1"/>
              </p:cNvSpPr>
              <p:nvPr/>
            </p:nvSpPr>
            <p:spPr bwMode="auto">
              <a:xfrm>
                <a:off x="301" y="2299"/>
                <a:ext cx="234" cy="0"/>
              </a:xfrm>
              <a:prstGeom prst="line">
                <a:avLst/>
              </a:prstGeom>
              <a:noFill/>
              <a:ln w="9525">
                <a:solidFill>
                  <a:schemeClr val="folHlink"/>
                </a:solidFill>
                <a:round/>
                <a:headEnd/>
                <a:tailEnd/>
              </a:ln>
            </p:spPr>
            <p:txBody>
              <a:bodyPr wrap="none" anchor="ctr"/>
              <a:lstStyle/>
              <a:p>
                <a:endParaRPr lang="fr-FR"/>
              </a:p>
            </p:txBody>
          </p:sp>
          <p:sp>
            <p:nvSpPr>
              <p:cNvPr id="748692" name="Line 85"/>
              <p:cNvSpPr>
                <a:spLocks noChangeShapeType="1"/>
              </p:cNvSpPr>
              <p:nvPr/>
            </p:nvSpPr>
            <p:spPr bwMode="auto">
              <a:xfrm>
                <a:off x="2111" y="1482"/>
                <a:ext cx="176" cy="0"/>
              </a:xfrm>
              <a:prstGeom prst="line">
                <a:avLst/>
              </a:prstGeom>
              <a:noFill/>
              <a:ln w="9525">
                <a:solidFill>
                  <a:schemeClr val="folHlink"/>
                </a:solidFill>
                <a:round/>
                <a:headEnd/>
                <a:tailEnd/>
              </a:ln>
            </p:spPr>
            <p:txBody>
              <a:bodyPr wrap="none" anchor="ctr"/>
              <a:lstStyle/>
              <a:p>
                <a:endParaRPr lang="fr-FR"/>
              </a:p>
            </p:txBody>
          </p:sp>
          <p:sp>
            <p:nvSpPr>
              <p:cNvPr id="748693" name="Line 86"/>
              <p:cNvSpPr>
                <a:spLocks noChangeShapeType="1"/>
              </p:cNvSpPr>
              <p:nvPr/>
            </p:nvSpPr>
            <p:spPr bwMode="auto">
              <a:xfrm flipH="1">
                <a:off x="2186" y="1207"/>
                <a:ext cx="72" cy="109"/>
              </a:xfrm>
              <a:prstGeom prst="line">
                <a:avLst/>
              </a:prstGeom>
              <a:noFill/>
              <a:ln w="9525">
                <a:solidFill>
                  <a:schemeClr val="folHlink"/>
                </a:solidFill>
                <a:round/>
                <a:headEnd/>
                <a:tailEnd/>
              </a:ln>
            </p:spPr>
            <p:txBody>
              <a:bodyPr wrap="none" anchor="ctr"/>
              <a:lstStyle/>
              <a:p>
                <a:endParaRPr lang="fr-FR"/>
              </a:p>
            </p:txBody>
          </p:sp>
        </p:grpSp>
        <p:sp>
          <p:nvSpPr>
            <p:cNvPr id="748560" name="Text Box 90"/>
            <p:cNvSpPr txBox="1">
              <a:spLocks noChangeArrowheads="1"/>
            </p:cNvSpPr>
            <p:nvPr/>
          </p:nvSpPr>
          <p:spPr bwMode="auto">
            <a:xfrm rot="-2960607">
              <a:off x="6529267" y="2424167"/>
              <a:ext cx="2043316" cy="369332"/>
            </a:xfrm>
            <a:prstGeom prst="rect">
              <a:avLst/>
            </a:prstGeom>
            <a:noFill/>
            <a:ln w="9525">
              <a:noFill/>
              <a:miter lim="800000"/>
              <a:headEnd/>
              <a:tailEnd/>
            </a:ln>
          </p:spPr>
          <p:txBody>
            <a:bodyPr wrap="none">
              <a:spAutoFit/>
            </a:bodyPr>
            <a:lstStyle/>
            <a:p>
              <a:r>
                <a:rPr kumimoji="1" lang="en-US" altLang="ja-JP" u="sng">
                  <a:latin typeface="Calibri" pitchFamily="34" charset="0"/>
                  <a:cs typeface="ＭＳ Ｐゴシック"/>
                </a:rPr>
                <a:t>Reaction plane (b,z)</a:t>
              </a:r>
            </a:p>
          </p:txBody>
        </p:sp>
        <p:sp>
          <p:nvSpPr>
            <p:cNvPr id="748561" name="Line 91"/>
            <p:cNvSpPr>
              <a:spLocks noChangeShapeType="1"/>
            </p:cNvSpPr>
            <p:nvPr/>
          </p:nvSpPr>
          <p:spPr bwMode="auto">
            <a:xfrm rot="-8220000">
              <a:off x="6618269" y="1170558"/>
              <a:ext cx="0" cy="719137"/>
            </a:xfrm>
            <a:prstGeom prst="line">
              <a:avLst/>
            </a:prstGeom>
            <a:noFill/>
            <a:ln w="28575">
              <a:solidFill>
                <a:schemeClr val="tx1"/>
              </a:solidFill>
              <a:round/>
              <a:headEnd/>
              <a:tailEnd type="triangle" w="lg" len="lg"/>
            </a:ln>
          </p:spPr>
          <p:txBody>
            <a:bodyPr/>
            <a:lstStyle/>
            <a:p>
              <a:endParaRPr lang="fr-FR"/>
            </a:p>
          </p:txBody>
        </p:sp>
        <p:sp>
          <p:nvSpPr>
            <p:cNvPr id="748562" name="Line 92"/>
            <p:cNvSpPr>
              <a:spLocks noChangeShapeType="1"/>
            </p:cNvSpPr>
            <p:nvPr/>
          </p:nvSpPr>
          <p:spPr bwMode="auto">
            <a:xfrm rot="-4922225">
              <a:off x="6780988" y="3236689"/>
              <a:ext cx="0" cy="649287"/>
            </a:xfrm>
            <a:prstGeom prst="line">
              <a:avLst/>
            </a:prstGeom>
            <a:noFill/>
            <a:ln w="28575">
              <a:solidFill>
                <a:schemeClr val="tx1"/>
              </a:solidFill>
              <a:round/>
              <a:headEnd/>
              <a:tailEnd type="triangle" w="lg" len="lg"/>
            </a:ln>
          </p:spPr>
          <p:txBody>
            <a:bodyPr/>
            <a:lstStyle/>
            <a:p>
              <a:endParaRPr lang="fr-FR"/>
            </a:p>
          </p:txBody>
        </p:sp>
        <p:sp>
          <p:nvSpPr>
            <p:cNvPr id="748563" name="Text Box 93"/>
            <p:cNvSpPr txBox="1">
              <a:spLocks noChangeArrowheads="1"/>
            </p:cNvSpPr>
            <p:nvPr/>
          </p:nvSpPr>
          <p:spPr bwMode="auto">
            <a:xfrm>
              <a:off x="6670656" y="3548633"/>
              <a:ext cx="336550" cy="366712"/>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X</a:t>
              </a:r>
            </a:p>
          </p:txBody>
        </p:sp>
        <p:sp>
          <p:nvSpPr>
            <p:cNvPr id="748564" name="Text Box 94"/>
            <p:cNvSpPr txBox="1">
              <a:spLocks noChangeArrowheads="1"/>
            </p:cNvSpPr>
            <p:nvPr/>
          </p:nvSpPr>
          <p:spPr bwMode="auto">
            <a:xfrm>
              <a:off x="6396019" y="1168970"/>
              <a:ext cx="323850" cy="366713"/>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Z</a:t>
              </a:r>
            </a:p>
          </p:txBody>
        </p:sp>
        <p:sp>
          <p:nvSpPr>
            <p:cNvPr id="748565" name="Line 95"/>
            <p:cNvSpPr>
              <a:spLocks noChangeShapeType="1"/>
            </p:cNvSpPr>
            <p:nvPr/>
          </p:nvSpPr>
          <p:spPr bwMode="auto">
            <a:xfrm rot="4922225" flipH="1" flipV="1">
              <a:off x="6227744" y="3220020"/>
              <a:ext cx="504825" cy="73025"/>
            </a:xfrm>
            <a:prstGeom prst="line">
              <a:avLst/>
            </a:prstGeom>
            <a:noFill/>
            <a:ln w="28575">
              <a:solidFill>
                <a:schemeClr val="tx1"/>
              </a:solidFill>
              <a:round/>
              <a:headEnd/>
              <a:tailEnd type="triangle" w="lg" len="lg"/>
            </a:ln>
          </p:spPr>
          <p:txBody>
            <a:bodyPr/>
            <a:lstStyle/>
            <a:p>
              <a:endParaRPr lang="fr-FR"/>
            </a:p>
          </p:txBody>
        </p:sp>
        <p:sp>
          <p:nvSpPr>
            <p:cNvPr id="748566" name="Text Box 96"/>
            <p:cNvSpPr txBox="1">
              <a:spLocks noChangeArrowheads="1"/>
            </p:cNvSpPr>
            <p:nvPr/>
          </p:nvSpPr>
          <p:spPr bwMode="auto">
            <a:xfrm>
              <a:off x="6503969" y="2978720"/>
              <a:ext cx="336550" cy="366713"/>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Y</a:t>
              </a:r>
            </a:p>
          </p:txBody>
        </p:sp>
        <p:sp>
          <p:nvSpPr>
            <p:cNvPr id="748567" name="AutoShape 97"/>
            <p:cNvSpPr>
              <a:spLocks noChangeArrowheads="1"/>
            </p:cNvSpPr>
            <p:nvPr/>
          </p:nvSpPr>
          <p:spPr bwMode="auto">
            <a:xfrm>
              <a:off x="4870431" y="3835970"/>
              <a:ext cx="485775" cy="647700"/>
            </a:xfrm>
            <a:prstGeom prst="downArrow">
              <a:avLst>
                <a:gd name="adj1" fmla="val 39213"/>
                <a:gd name="adj2" fmla="val 40852"/>
              </a:avLst>
            </a:prstGeom>
            <a:solidFill>
              <a:schemeClr val="accent1"/>
            </a:solidFill>
            <a:ln w="9525">
              <a:solidFill>
                <a:schemeClr val="tx1"/>
              </a:solidFill>
              <a:miter lim="800000"/>
              <a:headEnd/>
              <a:tailEnd/>
            </a:ln>
          </p:spPr>
          <p:txBody>
            <a:bodyPr vert="eaVert" wrap="none" anchor="ctr"/>
            <a:lstStyle/>
            <a:p>
              <a:endParaRPr lang="fr-FR">
                <a:latin typeface="Calibri" pitchFamily="34" charset="0"/>
              </a:endParaRPr>
            </a:p>
          </p:txBody>
        </p:sp>
        <p:sp>
          <p:nvSpPr>
            <p:cNvPr id="748568" name="Text Box 98"/>
            <p:cNvSpPr txBox="1">
              <a:spLocks noChangeArrowheads="1"/>
            </p:cNvSpPr>
            <p:nvPr/>
          </p:nvSpPr>
          <p:spPr bwMode="auto">
            <a:xfrm>
              <a:off x="7602519" y="5201220"/>
              <a:ext cx="412750" cy="366713"/>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P</a:t>
              </a:r>
              <a:r>
                <a:rPr kumimoji="1" lang="en-US" altLang="ja-JP" baseline="-25000">
                  <a:latin typeface="Calibri" pitchFamily="34" charset="0"/>
                  <a:cs typeface="ＭＳ Ｐゴシック"/>
                </a:rPr>
                <a:t>x</a:t>
              </a:r>
            </a:p>
          </p:txBody>
        </p:sp>
        <p:sp>
          <p:nvSpPr>
            <p:cNvPr id="748569" name="Text Box 99"/>
            <p:cNvSpPr txBox="1">
              <a:spLocks noChangeArrowheads="1"/>
            </p:cNvSpPr>
            <p:nvPr/>
          </p:nvSpPr>
          <p:spPr bwMode="auto">
            <a:xfrm>
              <a:off x="6208694" y="4053458"/>
              <a:ext cx="412750" cy="366712"/>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P</a:t>
              </a:r>
              <a:r>
                <a:rPr kumimoji="1" lang="en-US" altLang="ja-JP" baseline="-25000">
                  <a:latin typeface="Calibri" pitchFamily="34" charset="0"/>
                  <a:cs typeface="ＭＳ Ｐゴシック"/>
                </a:rPr>
                <a:t>y</a:t>
              </a:r>
            </a:p>
          </p:txBody>
        </p:sp>
        <p:sp>
          <p:nvSpPr>
            <p:cNvPr id="748570" name="Text Box 100"/>
            <p:cNvSpPr txBox="1">
              <a:spLocks noChangeArrowheads="1"/>
            </p:cNvSpPr>
            <p:nvPr/>
          </p:nvSpPr>
          <p:spPr bwMode="auto">
            <a:xfrm>
              <a:off x="7216756" y="4050283"/>
              <a:ext cx="412750" cy="366712"/>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P</a:t>
              </a:r>
              <a:r>
                <a:rPr kumimoji="1" lang="en-US" altLang="ja-JP" baseline="-25000">
                  <a:latin typeface="Calibri" pitchFamily="34" charset="0"/>
                  <a:cs typeface="ＭＳ Ｐゴシック"/>
                </a:rPr>
                <a:t>z</a:t>
              </a:r>
            </a:p>
          </p:txBody>
        </p:sp>
        <p:grpSp>
          <p:nvGrpSpPr>
            <p:cNvPr id="748571" name="Group 101"/>
            <p:cNvGrpSpPr>
              <a:grpSpLocks/>
            </p:cNvGrpSpPr>
            <p:nvPr/>
          </p:nvGrpSpPr>
          <p:grpSpPr bwMode="auto">
            <a:xfrm>
              <a:off x="4184631" y="4140770"/>
              <a:ext cx="3581400" cy="1981200"/>
              <a:chOff x="435" y="2308"/>
              <a:chExt cx="2354" cy="1394"/>
            </a:xfrm>
          </p:grpSpPr>
          <p:sp>
            <p:nvSpPr>
              <p:cNvPr id="748575" name="Line 102"/>
              <p:cNvSpPr>
                <a:spLocks noChangeShapeType="1"/>
              </p:cNvSpPr>
              <p:nvPr/>
            </p:nvSpPr>
            <p:spPr bwMode="auto">
              <a:xfrm rot="543536">
                <a:off x="994" y="2940"/>
                <a:ext cx="1442" cy="0"/>
              </a:xfrm>
              <a:prstGeom prst="line">
                <a:avLst/>
              </a:prstGeom>
              <a:noFill/>
              <a:ln w="9525">
                <a:solidFill>
                  <a:schemeClr val="folHlink"/>
                </a:solidFill>
                <a:round/>
                <a:headEnd/>
                <a:tailEnd/>
              </a:ln>
            </p:spPr>
            <p:txBody>
              <a:bodyPr wrap="none" anchor="ctr"/>
              <a:lstStyle/>
              <a:p>
                <a:endParaRPr lang="fr-FR"/>
              </a:p>
            </p:txBody>
          </p:sp>
          <p:sp>
            <p:nvSpPr>
              <p:cNvPr id="748576" name="Line 103"/>
              <p:cNvSpPr>
                <a:spLocks noChangeShapeType="1"/>
              </p:cNvSpPr>
              <p:nvPr/>
            </p:nvSpPr>
            <p:spPr bwMode="auto">
              <a:xfrm rot="543536" flipH="1">
                <a:off x="1935" y="2505"/>
                <a:ext cx="633" cy="943"/>
              </a:xfrm>
              <a:prstGeom prst="line">
                <a:avLst/>
              </a:prstGeom>
              <a:noFill/>
              <a:ln w="9525">
                <a:solidFill>
                  <a:schemeClr val="folHlink"/>
                </a:solidFill>
                <a:round/>
                <a:headEnd/>
                <a:tailEnd/>
              </a:ln>
            </p:spPr>
            <p:txBody>
              <a:bodyPr wrap="none" anchor="ctr"/>
              <a:lstStyle/>
              <a:p>
                <a:endParaRPr lang="fr-FR"/>
              </a:p>
            </p:txBody>
          </p:sp>
          <p:sp>
            <p:nvSpPr>
              <p:cNvPr id="748577" name="Line 104"/>
              <p:cNvSpPr>
                <a:spLocks noChangeShapeType="1"/>
              </p:cNvSpPr>
              <p:nvPr/>
            </p:nvSpPr>
            <p:spPr bwMode="auto">
              <a:xfrm rot="543536" flipH="1">
                <a:off x="1757" y="2450"/>
                <a:ext cx="633" cy="943"/>
              </a:xfrm>
              <a:prstGeom prst="line">
                <a:avLst/>
              </a:prstGeom>
              <a:noFill/>
              <a:ln w="9525">
                <a:solidFill>
                  <a:schemeClr val="folHlink"/>
                </a:solidFill>
                <a:round/>
                <a:headEnd/>
                <a:tailEnd/>
              </a:ln>
            </p:spPr>
            <p:txBody>
              <a:bodyPr wrap="none" anchor="ctr"/>
              <a:lstStyle/>
              <a:p>
                <a:endParaRPr lang="fr-FR"/>
              </a:p>
            </p:txBody>
          </p:sp>
          <p:sp>
            <p:nvSpPr>
              <p:cNvPr id="748578" name="Line 105"/>
              <p:cNvSpPr>
                <a:spLocks noChangeShapeType="1"/>
              </p:cNvSpPr>
              <p:nvPr/>
            </p:nvSpPr>
            <p:spPr bwMode="auto">
              <a:xfrm rot="543536" flipH="1">
                <a:off x="1545" y="2417"/>
                <a:ext cx="633" cy="943"/>
              </a:xfrm>
              <a:prstGeom prst="line">
                <a:avLst/>
              </a:prstGeom>
              <a:noFill/>
              <a:ln w="9525">
                <a:solidFill>
                  <a:schemeClr val="folHlink"/>
                </a:solidFill>
                <a:round/>
                <a:headEnd/>
                <a:tailEnd/>
              </a:ln>
            </p:spPr>
            <p:txBody>
              <a:bodyPr wrap="none" anchor="ctr"/>
              <a:lstStyle/>
              <a:p>
                <a:endParaRPr lang="fr-FR"/>
              </a:p>
            </p:txBody>
          </p:sp>
          <p:sp>
            <p:nvSpPr>
              <p:cNvPr id="748579" name="Line 106"/>
              <p:cNvSpPr>
                <a:spLocks noChangeShapeType="1"/>
              </p:cNvSpPr>
              <p:nvPr/>
            </p:nvSpPr>
            <p:spPr bwMode="auto">
              <a:xfrm rot="543536">
                <a:off x="1803" y="2744"/>
                <a:ext cx="844" cy="0"/>
              </a:xfrm>
              <a:prstGeom prst="line">
                <a:avLst/>
              </a:prstGeom>
              <a:noFill/>
              <a:ln w="9525">
                <a:solidFill>
                  <a:schemeClr val="folHlink"/>
                </a:solidFill>
                <a:round/>
                <a:headEnd/>
                <a:tailEnd/>
              </a:ln>
            </p:spPr>
            <p:txBody>
              <a:bodyPr wrap="none" anchor="ctr"/>
              <a:lstStyle/>
              <a:p>
                <a:endParaRPr lang="fr-FR"/>
              </a:p>
            </p:txBody>
          </p:sp>
          <p:sp>
            <p:nvSpPr>
              <p:cNvPr id="748580" name="Line 107"/>
              <p:cNvSpPr>
                <a:spLocks noChangeShapeType="1"/>
              </p:cNvSpPr>
              <p:nvPr/>
            </p:nvSpPr>
            <p:spPr bwMode="auto">
              <a:xfrm rot="543536">
                <a:off x="772" y="3137"/>
                <a:ext cx="893" cy="0"/>
              </a:xfrm>
              <a:prstGeom prst="line">
                <a:avLst/>
              </a:prstGeom>
              <a:noFill/>
              <a:ln w="9525">
                <a:solidFill>
                  <a:schemeClr val="folHlink"/>
                </a:solidFill>
                <a:round/>
                <a:headEnd/>
                <a:tailEnd/>
              </a:ln>
            </p:spPr>
            <p:txBody>
              <a:bodyPr wrap="none" anchor="ctr"/>
              <a:lstStyle/>
              <a:p>
                <a:endParaRPr lang="fr-FR"/>
              </a:p>
            </p:txBody>
          </p:sp>
          <p:sp>
            <p:nvSpPr>
              <p:cNvPr id="748581" name="Line 108"/>
              <p:cNvSpPr>
                <a:spLocks noChangeShapeType="1"/>
              </p:cNvSpPr>
              <p:nvPr/>
            </p:nvSpPr>
            <p:spPr bwMode="auto">
              <a:xfrm rot="543536" flipH="1">
                <a:off x="1496" y="2777"/>
                <a:ext cx="597" cy="888"/>
              </a:xfrm>
              <a:prstGeom prst="line">
                <a:avLst/>
              </a:prstGeom>
              <a:noFill/>
              <a:ln w="9525">
                <a:solidFill>
                  <a:schemeClr val="folHlink"/>
                </a:solidFill>
                <a:round/>
                <a:headEnd/>
                <a:tailEnd/>
              </a:ln>
            </p:spPr>
            <p:txBody>
              <a:bodyPr wrap="none" anchor="ctr"/>
              <a:lstStyle/>
              <a:p>
                <a:endParaRPr lang="fr-FR"/>
              </a:p>
            </p:txBody>
          </p:sp>
          <p:sp>
            <p:nvSpPr>
              <p:cNvPr id="748582" name="Line 109"/>
              <p:cNvSpPr>
                <a:spLocks noChangeShapeType="1"/>
              </p:cNvSpPr>
              <p:nvPr/>
            </p:nvSpPr>
            <p:spPr bwMode="auto">
              <a:xfrm rot="543536" flipH="1">
                <a:off x="966" y="2308"/>
                <a:ext cx="438" cy="649"/>
              </a:xfrm>
              <a:prstGeom prst="line">
                <a:avLst/>
              </a:prstGeom>
              <a:noFill/>
              <a:ln w="9525">
                <a:solidFill>
                  <a:schemeClr val="folHlink"/>
                </a:solidFill>
                <a:round/>
                <a:headEnd/>
                <a:tailEnd/>
              </a:ln>
            </p:spPr>
            <p:txBody>
              <a:bodyPr wrap="none" anchor="ctr"/>
              <a:lstStyle/>
              <a:p>
                <a:endParaRPr lang="fr-FR"/>
              </a:p>
            </p:txBody>
          </p:sp>
          <p:sp>
            <p:nvSpPr>
              <p:cNvPr id="748583" name="Line 110"/>
              <p:cNvSpPr>
                <a:spLocks noChangeShapeType="1"/>
              </p:cNvSpPr>
              <p:nvPr/>
            </p:nvSpPr>
            <p:spPr bwMode="auto">
              <a:xfrm rot="543536" flipH="1">
                <a:off x="1176" y="2341"/>
                <a:ext cx="429" cy="639"/>
              </a:xfrm>
              <a:prstGeom prst="line">
                <a:avLst/>
              </a:prstGeom>
              <a:noFill/>
              <a:ln w="9525">
                <a:solidFill>
                  <a:schemeClr val="folHlink"/>
                </a:solidFill>
                <a:round/>
                <a:headEnd/>
                <a:tailEnd/>
              </a:ln>
            </p:spPr>
            <p:txBody>
              <a:bodyPr wrap="none" anchor="ctr"/>
              <a:lstStyle/>
              <a:p>
                <a:endParaRPr lang="fr-FR"/>
              </a:p>
            </p:txBody>
          </p:sp>
          <p:sp>
            <p:nvSpPr>
              <p:cNvPr id="748584" name="Line 111"/>
              <p:cNvSpPr>
                <a:spLocks noChangeShapeType="1"/>
              </p:cNvSpPr>
              <p:nvPr/>
            </p:nvSpPr>
            <p:spPr bwMode="auto">
              <a:xfrm rot="543536">
                <a:off x="1332" y="2580"/>
                <a:ext cx="1440" cy="0"/>
              </a:xfrm>
              <a:prstGeom prst="line">
                <a:avLst/>
              </a:prstGeom>
              <a:noFill/>
              <a:ln w="9525">
                <a:solidFill>
                  <a:schemeClr val="folHlink"/>
                </a:solidFill>
                <a:round/>
                <a:headEnd/>
                <a:tailEnd/>
              </a:ln>
            </p:spPr>
            <p:txBody>
              <a:bodyPr wrap="none" anchor="ctr"/>
              <a:lstStyle/>
              <a:p>
                <a:endParaRPr lang="fr-FR"/>
              </a:p>
            </p:txBody>
          </p:sp>
          <p:sp>
            <p:nvSpPr>
              <p:cNvPr id="748585" name="AutoShape 112"/>
              <p:cNvSpPr>
                <a:spLocks noChangeArrowheads="1"/>
              </p:cNvSpPr>
              <p:nvPr/>
            </p:nvSpPr>
            <p:spPr bwMode="auto">
              <a:xfrm rot="543536">
                <a:off x="502" y="2383"/>
                <a:ext cx="2287" cy="1261"/>
              </a:xfrm>
              <a:prstGeom prst="parallelogram">
                <a:avLst>
                  <a:gd name="adj" fmla="val 67289"/>
                </a:avLst>
              </a:prstGeom>
              <a:noFill/>
              <a:ln w="28575">
                <a:solidFill>
                  <a:schemeClr val="folHlink"/>
                </a:solidFill>
                <a:miter lim="800000"/>
                <a:headEnd/>
                <a:tailEnd/>
              </a:ln>
            </p:spPr>
            <p:txBody>
              <a:bodyPr wrap="none" anchor="ctr"/>
              <a:lstStyle/>
              <a:p>
                <a:endParaRPr lang="fr-FR">
                  <a:latin typeface="Calibri" pitchFamily="34" charset="0"/>
                </a:endParaRPr>
              </a:p>
            </p:txBody>
          </p:sp>
          <p:sp>
            <p:nvSpPr>
              <p:cNvPr id="748586" name="Line 113"/>
              <p:cNvSpPr>
                <a:spLocks noChangeShapeType="1"/>
              </p:cNvSpPr>
              <p:nvPr/>
            </p:nvSpPr>
            <p:spPr bwMode="auto">
              <a:xfrm rot="543536" flipH="1">
                <a:off x="437" y="3200"/>
                <a:ext cx="183" cy="274"/>
              </a:xfrm>
              <a:prstGeom prst="line">
                <a:avLst/>
              </a:prstGeom>
              <a:noFill/>
              <a:ln w="9525">
                <a:solidFill>
                  <a:schemeClr val="folHlink"/>
                </a:solidFill>
                <a:round/>
                <a:headEnd/>
                <a:tailEnd/>
              </a:ln>
            </p:spPr>
            <p:txBody>
              <a:bodyPr wrap="none" anchor="ctr"/>
              <a:lstStyle/>
              <a:p>
                <a:endParaRPr lang="fr-FR"/>
              </a:p>
            </p:txBody>
          </p:sp>
          <p:sp>
            <p:nvSpPr>
              <p:cNvPr id="748587" name="Line 114"/>
              <p:cNvSpPr>
                <a:spLocks noChangeShapeType="1"/>
              </p:cNvSpPr>
              <p:nvPr/>
            </p:nvSpPr>
            <p:spPr bwMode="auto">
              <a:xfrm rot="543536" flipH="1">
                <a:off x="1263" y="2364"/>
                <a:ext cx="532" cy="791"/>
              </a:xfrm>
              <a:prstGeom prst="line">
                <a:avLst/>
              </a:prstGeom>
              <a:noFill/>
              <a:ln w="9525">
                <a:solidFill>
                  <a:schemeClr val="folHlink"/>
                </a:solidFill>
                <a:round/>
                <a:headEnd/>
                <a:tailEnd/>
              </a:ln>
            </p:spPr>
            <p:txBody>
              <a:bodyPr wrap="none" anchor="ctr"/>
              <a:lstStyle/>
              <a:p>
                <a:endParaRPr lang="fr-FR"/>
              </a:p>
            </p:txBody>
          </p:sp>
          <p:sp>
            <p:nvSpPr>
              <p:cNvPr id="748588" name="Line 115"/>
              <p:cNvSpPr>
                <a:spLocks noChangeShapeType="1"/>
              </p:cNvSpPr>
              <p:nvPr/>
            </p:nvSpPr>
            <p:spPr bwMode="auto">
              <a:xfrm rot="543536" flipH="1">
                <a:off x="1060" y="3002"/>
                <a:ext cx="392" cy="581"/>
              </a:xfrm>
              <a:prstGeom prst="line">
                <a:avLst/>
              </a:prstGeom>
              <a:noFill/>
              <a:ln w="9525">
                <a:solidFill>
                  <a:schemeClr val="folHlink"/>
                </a:solidFill>
                <a:round/>
                <a:headEnd/>
                <a:tailEnd/>
              </a:ln>
            </p:spPr>
            <p:txBody>
              <a:bodyPr wrap="none" anchor="ctr"/>
              <a:lstStyle/>
              <a:p>
                <a:endParaRPr lang="fr-FR"/>
              </a:p>
            </p:txBody>
          </p:sp>
          <p:sp>
            <p:nvSpPr>
              <p:cNvPr id="748589" name="Line 116"/>
              <p:cNvSpPr>
                <a:spLocks noChangeShapeType="1"/>
              </p:cNvSpPr>
              <p:nvPr/>
            </p:nvSpPr>
            <p:spPr bwMode="auto">
              <a:xfrm rot="543536">
                <a:off x="1459" y="2392"/>
                <a:ext cx="593" cy="0"/>
              </a:xfrm>
              <a:prstGeom prst="line">
                <a:avLst/>
              </a:prstGeom>
              <a:noFill/>
              <a:ln w="28575">
                <a:solidFill>
                  <a:schemeClr val="folHlink"/>
                </a:solidFill>
                <a:round/>
                <a:headEnd/>
                <a:tailEnd/>
              </a:ln>
            </p:spPr>
            <p:txBody>
              <a:bodyPr wrap="none" anchor="ctr"/>
              <a:lstStyle/>
              <a:p>
                <a:endParaRPr lang="fr-FR"/>
              </a:p>
            </p:txBody>
          </p:sp>
          <p:sp>
            <p:nvSpPr>
              <p:cNvPr id="748590" name="Line 117"/>
              <p:cNvSpPr>
                <a:spLocks noChangeShapeType="1"/>
              </p:cNvSpPr>
              <p:nvPr/>
            </p:nvSpPr>
            <p:spPr bwMode="auto">
              <a:xfrm rot="543536">
                <a:off x="1651" y="2550"/>
                <a:ext cx="426" cy="0"/>
              </a:xfrm>
              <a:prstGeom prst="line">
                <a:avLst/>
              </a:prstGeom>
              <a:noFill/>
              <a:ln w="9525">
                <a:solidFill>
                  <a:schemeClr val="folHlink"/>
                </a:solidFill>
                <a:round/>
                <a:headEnd/>
                <a:tailEnd/>
              </a:ln>
            </p:spPr>
            <p:txBody>
              <a:bodyPr wrap="none" anchor="ctr"/>
              <a:lstStyle/>
              <a:p>
                <a:endParaRPr lang="fr-FR"/>
              </a:p>
            </p:txBody>
          </p:sp>
          <p:sp>
            <p:nvSpPr>
              <p:cNvPr id="748591" name="Line 118"/>
              <p:cNvSpPr>
                <a:spLocks noChangeShapeType="1"/>
              </p:cNvSpPr>
              <p:nvPr/>
            </p:nvSpPr>
            <p:spPr bwMode="auto">
              <a:xfrm rot="543536">
                <a:off x="1221" y="2652"/>
                <a:ext cx="844" cy="0"/>
              </a:xfrm>
              <a:prstGeom prst="line">
                <a:avLst/>
              </a:prstGeom>
              <a:noFill/>
              <a:ln w="9525">
                <a:solidFill>
                  <a:schemeClr val="folHlink"/>
                </a:solidFill>
                <a:round/>
                <a:headEnd/>
                <a:tailEnd/>
              </a:ln>
            </p:spPr>
            <p:txBody>
              <a:bodyPr wrap="none" anchor="ctr"/>
              <a:lstStyle/>
              <a:p>
                <a:endParaRPr lang="fr-FR"/>
              </a:p>
            </p:txBody>
          </p:sp>
          <p:sp>
            <p:nvSpPr>
              <p:cNvPr id="748592" name="Line 119"/>
              <p:cNvSpPr>
                <a:spLocks noChangeShapeType="1"/>
              </p:cNvSpPr>
              <p:nvPr/>
            </p:nvSpPr>
            <p:spPr bwMode="auto">
              <a:xfrm rot="543536" flipH="1">
                <a:off x="1812" y="2646"/>
                <a:ext cx="230" cy="342"/>
              </a:xfrm>
              <a:prstGeom prst="line">
                <a:avLst/>
              </a:prstGeom>
              <a:noFill/>
              <a:ln w="9525">
                <a:solidFill>
                  <a:schemeClr val="folHlink"/>
                </a:solidFill>
                <a:round/>
                <a:headEnd/>
                <a:tailEnd/>
              </a:ln>
            </p:spPr>
            <p:txBody>
              <a:bodyPr wrap="none" anchor="ctr"/>
              <a:lstStyle/>
              <a:p>
                <a:endParaRPr lang="fr-FR"/>
              </a:p>
            </p:txBody>
          </p:sp>
          <p:sp>
            <p:nvSpPr>
              <p:cNvPr id="748593" name="Line 120"/>
              <p:cNvSpPr>
                <a:spLocks noChangeShapeType="1"/>
              </p:cNvSpPr>
              <p:nvPr/>
            </p:nvSpPr>
            <p:spPr bwMode="auto">
              <a:xfrm rot="543536">
                <a:off x="1106" y="2820"/>
                <a:ext cx="1442" cy="0"/>
              </a:xfrm>
              <a:prstGeom prst="line">
                <a:avLst/>
              </a:prstGeom>
              <a:noFill/>
              <a:ln w="9525">
                <a:solidFill>
                  <a:schemeClr val="folHlink"/>
                </a:solidFill>
                <a:round/>
                <a:headEnd/>
                <a:tailEnd/>
              </a:ln>
            </p:spPr>
            <p:txBody>
              <a:bodyPr wrap="none" anchor="ctr"/>
              <a:lstStyle/>
              <a:p>
                <a:endParaRPr lang="fr-FR"/>
              </a:p>
            </p:txBody>
          </p:sp>
          <p:sp>
            <p:nvSpPr>
              <p:cNvPr id="748594" name="Line 121"/>
              <p:cNvSpPr>
                <a:spLocks noChangeShapeType="1"/>
              </p:cNvSpPr>
              <p:nvPr/>
            </p:nvSpPr>
            <p:spPr bwMode="auto">
              <a:xfrm rot="543536" flipH="1">
                <a:off x="1112" y="2365"/>
                <a:ext cx="843" cy="1256"/>
              </a:xfrm>
              <a:prstGeom prst="line">
                <a:avLst/>
              </a:prstGeom>
              <a:noFill/>
              <a:ln w="9525">
                <a:solidFill>
                  <a:schemeClr val="folHlink"/>
                </a:solidFill>
                <a:round/>
                <a:headEnd/>
                <a:tailEnd/>
              </a:ln>
            </p:spPr>
            <p:txBody>
              <a:bodyPr wrap="none" anchor="ctr"/>
              <a:lstStyle/>
              <a:p>
                <a:endParaRPr lang="fr-FR"/>
              </a:p>
            </p:txBody>
          </p:sp>
          <p:sp>
            <p:nvSpPr>
              <p:cNvPr id="748595" name="Line 122"/>
              <p:cNvSpPr>
                <a:spLocks noChangeShapeType="1"/>
              </p:cNvSpPr>
              <p:nvPr/>
            </p:nvSpPr>
            <p:spPr bwMode="auto">
              <a:xfrm rot="543536" flipH="1">
                <a:off x="1700" y="2759"/>
                <a:ext cx="633" cy="943"/>
              </a:xfrm>
              <a:prstGeom prst="line">
                <a:avLst/>
              </a:prstGeom>
              <a:noFill/>
              <a:ln w="9525">
                <a:solidFill>
                  <a:schemeClr val="folHlink"/>
                </a:solidFill>
                <a:round/>
                <a:headEnd/>
                <a:tailEnd/>
              </a:ln>
            </p:spPr>
            <p:txBody>
              <a:bodyPr wrap="none" anchor="ctr"/>
              <a:lstStyle/>
              <a:p>
                <a:endParaRPr lang="fr-FR"/>
              </a:p>
            </p:txBody>
          </p:sp>
          <p:sp>
            <p:nvSpPr>
              <p:cNvPr id="748596" name="Line 123"/>
              <p:cNvSpPr>
                <a:spLocks noChangeShapeType="1"/>
              </p:cNvSpPr>
              <p:nvPr/>
            </p:nvSpPr>
            <p:spPr bwMode="auto">
              <a:xfrm rot="543536" flipH="1">
                <a:off x="1386" y="3027"/>
                <a:ext cx="98" cy="146"/>
              </a:xfrm>
              <a:prstGeom prst="line">
                <a:avLst/>
              </a:prstGeom>
              <a:noFill/>
              <a:ln w="9525">
                <a:solidFill>
                  <a:schemeClr val="folHlink"/>
                </a:solidFill>
                <a:round/>
                <a:headEnd/>
                <a:tailEnd/>
              </a:ln>
            </p:spPr>
            <p:txBody>
              <a:bodyPr wrap="none" anchor="ctr"/>
              <a:lstStyle/>
              <a:p>
                <a:endParaRPr lang="fr-FR"/>
              </a:p>
            </p:txBody>
          </p:sp>
          <p:sp>
            <p:nvSpPr>
              <p:cNvPr id="748597" name="Line 124"/>
              <p:cNvSpPr>
                <a:spLocks noChangeShapeType="1"/>
              </p:cNvSpPr>
              <p:nvPr/>
            </p:nvSpPr>
            <p:spPr bwMode="auto">
              <a:xfrm rot="543536">
                <a:off x="1176" y="3018"/>
                <a:ext cx="337" cy="0"/>
              </a:xfrm>
              <a:prstGeom prst="line">
                <a:avLst/>
              </a:prstGeom>
              <a:noFill/>
              <a:ln w="9525">
                <a:solidFill>
                  <a:schemeClr val="folHlink"/>
                </a:solidFill>
                <a:round/>
                <a:headEnd/>
                <a:tailEnd/>
              </a:ln>
            </p:spPr>
            <p:txBody>
              <a:bodyPr wrap="none" anchor="ctr"/>
              <a:lstStyle/>
              <a:p>
                <a:endParaRPr lang="fr-FR"/>
              </a:p>
            </p:txBody>
          </p:sp>
          <p:sp>
            <p:nvSpPr>
              <p:cNvPr id="748598" name="Line 125"/>
              <p:cNvSpPr>
                <a:spLocks noChangeShapeType="1"/>
              </p:cNvSpPr>
              <p:nvPr/>
            </p:nvSpPr>
            <p:spPr bwMode="auto">
              <a:xfrm rot="543536" flipH="1">
                <a:off x="1229" y="2878"/>
                <a:ext cx="159" cy="237"/>
              </a:xfrm>
              <a:prstGeom prst="line">
                <a:avLst/>
              </a:prstGeom>
              <a:noFill/>
              <a:ln w="9525">
                <a:solidFill>
                  <a:schemeClr val="folHlink"/>
                </a:solidFill>
                <a:round/>
                <a:headEnd/>
                <a:tailEnd/>
              </a:ln>
            </p:spPr>
            <p:txBody>
              <a:bodyPr wrap="none" anchor="ctr"/>
              <a:lstStyle/>
              <a:p>
                <a:endParaRPr lang="fr-FR"/>
              </a:p>
            </p:txBody>
          </p:sp>
          <p:sp>
            <p:nvSpPr>
              <p:cNvPr id="748599" name="Line 126"/>
              <p:cNvSpPr>
                <a:spLocks noChangeShapeType="1"/>
              </p:cNvSpPr>
              <p:nvPr/>
            </p:nvSpPr>
            <p:spPr bwMode="auto">
              <a:xfrm rot="543536">
                <a:off x="1193" y="3204"/>
                <a:ext cx="893" cy="0"/>
              </a:xfrm>
              <a:prstGeom prst="line">
                <a:avLst/>
              </a:prstGeom>
              <a:noFill/>
              <a:ln w="9525">
                <a:solidFill>
                  <a:schemeClr val="folHlink"/>
                </a:solidFill>
                <a:round/>
                <a:headEnd/>
                <a:tailEnd/>
              </a:ln>
            </p:spPr>
            <p:txBody>
              <a:bodyPr wrap="none" anchor="ctr"/>
              <a:lstStyle/>
              <a:p>
                <a:endParaRPr lang="fr-FR"/>
              </a:p>
            </p:txBody>
          </p:sp>
          <p:sp>
            <p:nvSpPr>
              <p:cNvPr id="748600" name="Freeform 127"/>
              <p:cNvSpPr>
                <a:spLocks/>
              </p:cNvSpPr>
              <p:nvPr/>
            </p:nvSpPr>
            <p:spPr bwMode="auto">
              <a:xfrm rot="543536">
                <a:off x="776" y="3433"/>
                <a:ext cx="1211" cy="2"/>
              </a:xfrm>
              <a:custGeom>
                <a:avLst/>
                <a:gdLst>
                  <a:gd name="T0" fmla="*/ 0 w 1266"/>
                  <a:gd name="T1" fmla="*/ 3 h 3"/>
                  <a:gd name="T2" fmla="*/ 1266 w 1266"/>
                  <a:gd name="T3" fmla="*/ 0 h 3"/>
                  <a:gd name="T4" fmla="*/ 0 60000 65536"/>
                  <a:gd name="T5" fmla="*/ 0 60000 65536"/>
                  <a:gd name="T6" fmla="*/ 0 w 1266"/>
                  <a:gd name="T7" fmla="*/ 0 h 3"/>
                  <a:gd name="T8" fmla="*/ 1266 w 1266"/>
                  <a:gd name="T9" fmla="*/ 3 h 3"/>
                </a:gdLst>
                <a:ahLst/>
                <a:cxnLst>
                  <a:cxn ang="T4">
                    <a:pos x="T0" y="T1"/>
                  </a:cxn>
                  <a:cxn ang="T5">
                    <a:pos x="T2" y="T3"/>
                  </a:cxn>
                </a:cxnLst>
                <a:rect l="T6" t="T7" r="T8" b="T9"/>
                <a:pathLst>
                  <a:path w="1266" h="3">
                    <a:moveTo>
                      <a:pt x="0" y="3"/>
                    </a:moveTo>
                    <a:lnTo>
                      <a:pt x="1266" y="0"/>
                    </a:lnTo>
                  </a:path>
                </a:pathLst>
              </a:custGeom>
              <a:noFill/>
              <a:ln w="9525">
                <a:solidFill>
                  <a:schemeClr val="folHlink"/>
                </a:solidFill>
                <a:round/>
                <a:headEnd/>
                <a:tailEnd/>
              </a:ln>
            </p:spPr>
            <p:txBody>
              <a:bodyPr wrap="none" anchor="ctr"/>
              <a:lstStyle/>
              <a:p>
                <a:endParaRPr lang="fr-FR">
                  <a:latin typeface="Calibri" pitchFamily="34" charset="0"/>
                </a:endParaRPr>
              </a:p>
            </p:txBody>
          </p:sp>
          <p:sp>
            <p:nvSpPr>
              <p:cNvPr id="748601" name="Line 128"/>
              <p:cNvSpPr>
                <a:spLocks noChangeShapeType="1"/>
              </p:cNvSpPr>
              <p:nvPr/>
            </p:nvSpPr>
            <p:spPr bwMode="auto">
              <a:xfrm rot="543536">
                <a:off x="1161" y="3340"/>
                <a:ext cx="945" cy="0"/>
              </a:xfrm>
              <a:prstGeom prst="line">
                <a:avLst/>
              </a:prstGeom>
              <a:noFill/>
              <a:ln w="9525">
                <a:solidFill>
                  <a:schemeClr val="folHlink"/>
                </a:solidFill>
                <a:round/>
                <a:headEnd/>
                <a:tailEnd/>
              </a:ln>
            </p:spPr>
            <p:txBody>
              <a:bodyPr wrap="none" anchor="ctr"/>
              <a:lstStyle/>
              <a:p>
                <a:endParaRPr lang="fr-FR"/>
              </a:p>
            </p:txBody>
          </p:sp>
          <p:sp>
            <p:nvSpPr>
              <p:cNvPr id="748602" name="Line 129"/>
              <p:cNvSpPr>
                <a:spLocks noChangeShapeType="1"/>
              </p:cNvSpPr>
              <p:nvPr/>
            </p:nvSpPr>
            <p:spPr bwMode="auto">
              <a:xfrm rot="543536" flipH="1">
                <a:off x="832" y="3382"/>
                <a:ext cx="99" cy="147"/>
              </a:xfrm>
              <a:prstGeom prst="line">
                <a:avLst/>
              </a:prstGeom>
              <a:noFill/>
              <a:ln w="9525">
                <a:solidFill>
                  <a:schemeClr val="folHlink"/>
                </a:solidFill>
                <a:round/>
                <a:headEnd/>
                <a:tailEnd/>
              </a:ln>
            </p:spPr>
            <p:txBody>
              <a:bodyPr wrap="none" anchor="ctr"/>
              <a:lstStyle/>
              <a:p>
                <a:endParaRPr lang="fr-FR"/>
              </a:p>
            </p:txBody>
          </p:sp>
          <p:sp>
            <p:nvSpPr>
              <p:cNvPr id="748603" name="Line 130"/>
              <p:cNvSpPr>
                <a:spLocks noChangeShapeType="1"/>
              </p:cNvSpPr>
              <p:nvPr/>
            </p:nvSpPr>
            <p:spPr bwMode="auto">
              <a:xfrm rot="543536" flipH="1">
                <a:off x="635" y="3317"/>
                <a:ext cx="118" cy="177"/>
              </a:xfrm>
              <a:prstGeom prst="line">
                <a:avLst/>
              </a:prstGeom>
              <a:noFill/>
              <a:ln w="9525">
                <a:solidFill>
                  <a:schemeClr val="folHlink"/>
                </a:solidFill>
                <a:round/>
                <a:headEnd/>
                <a:tailEnd/>
              </a:ln>
            </p:spPr>
            <p:txBody>
              <a:bodyPr wrap="none" anchor="ctr"/>
              <a:lstStyle/>
              <a:p>
                <a:endParaRPr lang="fr-FR"/>
              </a:p>
            </p:txBody>
          </p:sp>
          <p:sp>
            <p:nvSpPr>
              <p:cNvPr id="748604" name="Line 131"/>
              <p:cNvSpPr>
                <a:spLocks noChangeShapeType="1"/>
              </p:cNvSpPr>
              <p:nvPr/>
            </p:nvSpPr>
            <p:spPr bwMode="auto">
              <a:xfrm rot="543536">
                <a:off x="435" y="3571"/>
                <a:ext cx="1410" cy="0"/>
              </a:xfrm>
              <a:prstGeom prst="line">
                <a:avLst/>
              </a:prstGeom>
              <a:noFill/>
              <a:ln w="28575">
                <a:solidFill>
                  <a:schemeClr val="folHlink"/>
                </a:solidFill>
                <a:round/>
                <a:headEnd/>
                <a:tailEnd/>
              </a:ln>
            </p:spPr>
            <p:txBody>
              <a:bodyPr wrap="none" anchor="ctr"/>
              <a:lstStyle/>
              <a:p>
                <a:endParaRPr lang="fr-FR"/>
              </a:p>
            </p:txBody>
          </p:sp>
          <p:sp>
            <p:nvSpPr>
              <p:cNvPr id="748605" name="Line 132"/>
              <p:cNvSpPr>
                <a:spLocks noChangeShapeType="1"/>
              </p:cNvSpPr>
              <p:nvPr/>
            </p:nvSpPr>
            <p:spPr bwMode="auto">
              <a:xfrm rot="543536">
                <a:off x="556" y="3324"/>
                <a:ext cx="234" cy="0"/>
              </a:xfrm>
              <a:prstGeom prst="line">
                <a:avLst/>
              </a:prstGeom>
              <a:noFill/>
              <a:ln w="9525">
                <a:solidFill>
                  <a:schemeClr val="folHlink"/>
                </a:solidFill>
                <a:round/>
                <a:headEnd/>
                <a:tailEnd/>
              </a:ln>
            </p:spPr>
            <p:txBody>
              <a:bodyPr wrap="none" anchor="ctr"/>
              <a:lstStyle/>
              <a:p>
                <a:endParaRPr lang="fr-FR"/>
              </a:p>
            </p:txBody>
          </p:sp>
          <p:sp>
            <p:nvSpPr>
              <p:cNvPr id="748606" name="Line 133"/>
              <p:cNvSpPr>
                <a:spLocks noChangeShapeType="1"/>
              </p:cNvSpPr>
              <p:nvPr/>
            </p:nvSpPr>
            <p:spPr bwMode="auto">
              <a:xfrm rot="543536">
                <a:off x="2473" y="2798"/>
                <a:ext cx="176" cy="0"/>
              </a:xfrm>
              <a:prstGeom prst="line">
                <a:avLst/>
              </a:prstGeom>
              <a:noFill/>
              <a:ln w="9525">
                <a:solidFill>
                  <a:schemeClr val="folHlink"/>
                </a:solidFill>
                <a:round/>
                <a:headEnd/>
                <a:tailEnd/>
              </a:ln>
            </p:spPr>
            <p:txBody>
              <a:bodyPr wrap="none" anchor="ctr"/>
              <a:lstStyle/>
              <a:p>
                <a:endParaRPr lang="fr-FR"/>
              </a:p>
            </p:txBody>
          </p:sp>
          <p:sp>
            <p:nvSpPr>
              <p:cNvPr id="748607" name="Line 134"/>
              <p:cNvSpPr>
                <a:spLocks noChangeShapeType="1"/>
              </p:cNvSpPr>
              <p:nvPr/>
            </p:nvSpPr>
            <p:spPr bwMode="auto">
              <a:xfrm rot="543536" flipH="1">
                <a:off x="2582" y="2529"/>
                <a:ext cx="72" cy="109"/>
              </a:xfrm>
              <a:prstGeom prst="line">
                <a:avLst/>
              </a:prstGeom>
              <a:noFill/>
              <a:ln w="9525">
                <a:solidFill>
                  <a:schemeClr val="folHlink"/>
                </a:solidFill>
                <a:round/>
                <a:headEnd/>
                <a:tailEnd/>
              </a:ln>
            </p:spPr>
            <p:txBody>
              <a:bodyPr wrap="none" anchor="ctr"/>
              <a:lstStyle/>
              <a:p>
                <a:endParaRPr lang="fr-FR"/>
              </a:p>
            </p:txBody>
          </p:sp>
          <p:sp>
            <p:nvSpPr>
              <p:cNvPr id="748608" name="Oval 135"/>
              <p:cNvSpPr>
                <a:spLocks noChangeAspect="1" noChangeArrowheads="1"/>
              </p:cNvSpPr>
              <p:nvPr/>
            </p:nvSpPr>
            <p:spPr bwMode="auto">
              <a:xfrm rot="571988">
                <a:off x="1065" y="2614"/>
                <a:ext cx="1225" cy="606"/>
              </a:xfrm>
              <a:prstGeom prst="ellipse">
                <a:avLst/>
              </a:prstGeom>
              <a:gradFill rotWithShape="1">
                <a:gsLst>
                  <a:gs pos="0">
                    <a:srgbClr val="FFCC00"/>
                  </a:gs>
                  <a:gs pos="100000">
                    <a:srgbClr val="FF0000"/>
                  </a:gs>
                </a:gsLst>
                <a:path path="shape">
                  <a:fillToRect l="50000" t="50000" r="50000" b="50000"/>
                </a:path>
              </a:gradFill>
              <a:ln w="12700">
                <a:solidFill>
                  <a:schemeClr val="tx1"/>
                </a:solidFill>
                <a:round/>
                <a:headEnd/>
                <a:tailEnd/>
              </a:ln>
            </p:spPr>
            <p:txBody>
              <a:bodyPr wrap="none" anchor="ctr"/>
              <a:lstStyle/>
              <a:p>
                <a:endParaRPr lang="fr-FR">
                  <a:latin typeface="Calibri" pitchFamily="34" charset="0"/>
                </a:endParaRPr>
              </a:p>
            </p:txBody>
          </p:sp>
          <p:sp>
            <p:nvSpPr>
              <p:cNvPr id="748609" name="Line 136"/>
              <p:cNvSpPr>
                <a:spLocks noChangeShapeType="1"/>
              </p:cNvSpPr>
              <p:nvPr/>
            </p:nvSpPr>
            <p:spPr bwMode="auto">
              <a:xfrm rot="543536" flipH="1">
                <a:off x="1261" y="3022"/>
                <a:ext cx="400" cy="596"/>
              </a:xfrm>
              <a:prstGeom prst="line">
                <a:avLst/>
              </a:prstGeom>
              <a:noFill/>
              <a:ln w="9525">
                <a:solidFill>
                  <a:schemeClr val="folHlink"/>
                </a:solidFill>
                <a:round/>
                <a:headEnd/>
                <a:tailEnd/>
              </a:ln>
            </p:spPr>
            <p:txBody>
              <a:bodyPr wrap="none" anchor="ctr"/>
              <a:lstStyle/>
              <a:p>
                <a:endParaRPr lang="fr-FR"/>
              </a:p>
            </p:txBody>
          </p:sp>
          <p:sp>
            <p:nvSpPr>
              <p:cNvPr id="748610" name="Line 137"/>
              <p:cNvSpPr>
                <a:spLocks noChangeShapeType="1"/>
              </p:cNvSpPr>
              <p:nvPr/>
            </p:nvSpPr>
            <p:spPr bwMode="auto">
              <a:xfrm rot="543536">
                <a:off x="668" y="3261"/>
                <a:ext cx="945" cy="0"/>
              </a:xfrm>
              <a:prstGeom prst="line">
                <a:avLst/>
              </a:prstGeom>
              <a:noFill/>
              <a:ln w="9525">
                <a:solidFill>
                  <a:schemeClr val="folHlink"/>
                </a:solidFill>
                <a:round/>
                <a:headEnd/>
                <a:tailEnd/>
              </a:ln>
            </p:spPr>
            <p:txBody>
              <a:bodyPr wrap="none" anchor="ctr"/>
              <a:lstStyle/>
              <a:p>
                <a:endParaRPr lang="fr-FR"/>
              </a:p>
            </p:txBody>
          </p:sp>
          <p:sp>
            <p:nvSpPr>
              <p:cNvPr id="748611" name="Arc 138"/>
              <p:cNvSpPr>
                <a:spLocks/>
              </p:cNvSpPr>
              <p:nvPr/>
            </p:nvSpPr>
            <p:spPr bwMode="auto">
              <a:xfrm rot="-10228012">
                <a:off x="1085" y="2615"/>
                <a:ext cx="1218" cy="392"/>
              </a:xfrm>
              <a:custGeom>
                <a:avLst/>
                <a:gdLst>
                  <a:gd name="T0" fmla="*/ 0 w 29645"/>
                  <a:gd name="T1" fmla="*/ 105 h 21600"/>
                  <a:gd name="T2" fmla="*/ 1218 w 29645"/>
                  <a:gd name="T3" fmla="*/ 109 h 21600"/>
                  <a:gd name="T4" fmla="*/ 603 w 29645"/>
                  <a:gd name="T5" fmla="*/ 392 h 21600"/>
                  <a:gd name="T6" fmla="*/ 0 60000 65536"/>
                  <a:gd name="T7" fmla="*/ 0 60000 65536"/>
                  <a:gd name="T8" fmla="*/ 0 60000 65536"/>
                  <a:gd name="T9" fmla="*/ 0 w 29645"/>
                  <a:gd name="T10" fmla="*/ 0 h 21600"/>
                  <a:gd name="T11" fmla="*/ 29645 w 29645"/>
                  <a:gd name="T12" fmla="*/ 21600 h 21600"/>
                </a:gdLst>
                <a:ahLst/>
                <a:cxnLst>
                  <a:cxn ang="T6">
                    <a:pos x="T0" y="T1"/>
                  </a:cxn>
                  <a:cxn ang="T7">
                    <a:pos x="T2" y="T3"/>
                  </a:cxn>
                  <a:cxn ang="T8">
                    <a:pos x="T4" y="T5"/>
                  </a:cxn>
                </a:cxnLst>
                <a:rect l="T9" t="T10" r="T11" b="T12"/>
                <a:pathLst>
                  <a:path w="29645" h="21600" fill="none" extrusionOk="0">
                    <a:moveTo>
                      <a:pt x="-1" y="5760"/>
                    </a:moveTo>
                    <a:cubicBezTo>
                      <a:pt x="3993" y="2057"/>
                      <a:pt x="9239" y="-1"/>
                      <a:pt x="14686" y="0"/>
                    </a:cubicBezTo>
                    <a:cubicBezTo>
                      <a:pt x="20262" y="0"/>
                      <a:pt x="25622" y="2156"/>
                      <a:pt x="29644" y="6018"/>
                    </a:cubicBezTo>
                  </a:path>
                  <a:path w="29645" h="21600" stroke="0" extrusionOk="0">
                    <a:moveTo>
                      <a:pt x="-1" y="5760"/>
                    </a:moveTo>
                    <a:cubicBezTo>
                      <a:pt x="3993" y="2057"/>
                      <a:pt x="9239" y="-1"/>
                      <a:pt x="14686" y="0"/>
                    </a:cubicBezTo>
                    <a:cubicBezTo>
                      <a:pt x="20262" y="0"/>
                      <a:pt x="25622" y="2156"/>
                      <a:pt x="29644" y="6018"/>
                    </a:cubicBezTo>
                    <a:lnTo>
                      <a:pt x="14686" y="21600"/>
                    </a:lnTo>
                    <a:close/>
                  </a:path>
                </a:pathLst>
              </a:custGeom>
              <a:noFill/>
              <a:ln w="9525">
                <a:solidFill>
                  <a:schemeClr val="tx1"/>
                </a:solidFill>
                <a:round/>
                <a:headEnd/>
                <a:tailEnd/>
              </a:ln>
            </p:spPr>
            <p:txBody>
              <a:bodyPr wrap="none" anchor="ctr"/>
              <a:lstStyle/>
              <a:p>
                <a:endParaRPr lang="fr-FR">
                  <a:latin typeface="Calibri" pitchFamily="34" charset="0"/>
                </a:endParaRPr>
              </a:p>
            </p:txBody>
          </p:sp>
          <p:sp>
            <p:nvSpPr>
              <p:cNvPr id="748612" name="Freeform 139"/>
              <p:cNvSpPr>
                <a:spLocks/>
              </p:cNvSpPr>
              <p:nvPr/>
            </p:nvSpPr>
            <p:spPr bwMode="auto">
              <a:xfrm>
                <a:off x="1072" y="2795"/>
                <a:ext cx="1212" cy="438"/>
              </a:xfrm>
              <a:custGeom>
                <a:avLst/>
                <a:gdLst>
                  <a:gd name="T0" fmla="*/ 58 w 1212"/>
                  <a:gd name="T1" fmla="*/ 184 h 438"/>
                  <a:gd name="T2" fmla="*/ 108 w 1212"/>
                  <a:gd name="T3" fmla="*/ 234 h 438"/>
                  <a:gd name="T4" fmla="*/ 163 w 1212"/>
                  <a:gd name="T5" fmla="*/ 276 h 438"/>
                  <a:gd name="T6" fmla="*/ 244 w 1212"/>
                  <a:gd name="T7" fmla="*/ 322 h 438"/>
                  <a:gd name="T8" fmla="*/ 334 w 1212"/>
                  <a:gd name="T9" fmla="*/ 361 h 438"/>
                  <a:gd name="T10" fmla="*/ 394 w 1212"/>
                  <a:gd name="T11" fmla="*/ 382 h 438"/>
                  <a:gd name="T12" fmla="*/ 471 w 1212"/>
                  <a:gd name="T13" fmla="*/ 405 h 438"/>
                  <a:gd name="T14" fmla="*/ 526 w 1212"/>
                  <a:gd name="T15" fmla="*/ 414 h 438"/>
                  <a:gd name="T16" fmla="*/ 579 w 1212"/>
                  <a:gd name="T17" fmla="*/ 424 h 438"/>
                  <a:gd name="T18" fmla="*/ 658 w 1212"/>
                  <a:gd name="T19" fmla="*/ 433 h 438"/>
                  <a:gd name="T20" fmla="*/ 730 w 1212"/>
                  <a:gd name="T21" fmla="*/ 436 h 438"/>
                  <a:gd name="T22" fmla="*/ 792 w 1212"/>
                  <a:gd name="T23" fmla="*/ 436 h 438"/>
                  <a:gd name="T24" fmla="*/ 871 w 1212"/>
                  <a:gd name="T25" fmla="*/ 430 h 438"/>
                  <a:gd name="T26" fmla="*/ 940 w 1212"/>
                  <a:gd name="T27" fmla="*/ 418 h 438"/>
                  <a:gd name="T28" fmla="*/ 1008 w 1212"/>
                  <a:gd name="T29" fmla="*/ 400 h 438"/>
                  <a:gd name="T30" fmla="*/ 1090 w 1212"/>
                  <a:gd name="T31" fmla="*/ 367 h 438"/>
                  <a:gd name="T32" fmla="*/ 1167 w 1212"/>
                  <a:gd name="T33" fmla="*/ 312 h 438"/>
                  <a:gd name="T34" fmla="*/ 1195 w 1212"/>
                  <a:gd name="T35" fmla="*/ 271 h 438"/>
                  <a:gd name="T36" fmla="*/ 1205 w 1212"/>
                  <a:gd name="T37" fmla="*/ 251 h 438"/>
                  <a:gd name="T38" fmla="*/ 1212 w 1212"/>
                  <a:gd name="T39" fmla="*/ 207 h 438"/>
                  <a:gd name="T40" fmla="*/ 1143 w 1212"/>
                  <a:gd name="T41" fmla="*/ 219 h 438"/>
                  <a:gd name="T42" fmla="*/ 1107 w 1212"/>
                  <a:gd name="T43" fmla="*/ 225 h 438"/>
                  <a:gd name="T44" fmla="*/ 1027 w 1212"/>
                  <a:gd name="T45" fmla="*/ 232 h 438"/>
                  <a:gd name="T46" fmla="*/ 940 w 1212"/>
                  <a:gd name="T47" fmla="*/ 238 h 438"/>
                  <a:gd name="T48" fmla="*/ 861 w 1212"/>
                  <a:gd name="T49" fmla="*/ 237 h 438"/>
                  <a:gd name="T50" fmla="*/ 777 w 1212"/>
                  <a:gd name="T51" fmla="*/ 234 h 438"/>
                  <a:gd name="T52" fmla="*/ 675 w 1212"/>
                  <a:gd name="T53" fmla="*/ 222 h 438"/>
                  <a:gd name="T54" fmla="*/ 615 w 1212"/>
                  <a:gd name="T55" fmla="*/ 214 h 438"/>
                  <a:gd name="T56" fmla="*/ 541 w 1212"/>
                  <a:gd name="T57" fmla="*/ 199 h 438"/>
                  <a:gd name="T58" fmla="*/ 460 w 1212"/>
                  <a:gd name="T59" fmla="*/ 183 h 438"/>
                  <a:gd name="T60" fmla="*/ 387 w 1212"/>
                  <a:gd name="T61" fmla="*/ 165 h 438"/>
                  <a:gd name="T62" fmla="*/ 316 w 1212"/>
                  <a:gd name="T63" fmla="*/ 142 h 438"/>
                  <a:gd name="T64" fmla="*/ 252 w 1212"/>
                  <a:gd name="T65" fmla="*/ 121 h 438"/>
                  <a:gd name="T66" fmla="*/ 203 w 1212"/>
                  <a:gd name="T67" fmla="*/ 101 h 438"/>
                  <a:gd name="T68" fmla="*/ 169 w 1212"/>
                  <a:gd name="T69" fmla="*/ 87 h 438"/>
                  <a:gd name="T70" fmla="*/ 123 w 1212"/>
                  <a:gd name="T71" fmla="*/ 64 h 438"/>
                  <a:gd name="T72" fmla="*/ 70 w 1212"/>
                  <a:gd name="T73" fmla="*/ 36 h 438"/>
                  <a:gd name="T74" fmla="*/ 29 w 1212"/>
                  <a:gd name="T75" fmla="*/ 15 h 438"/>
                  <a:gd name="T76" fmla="*/ 7 w 1212"/>
                  <a:gd name="T77" fmla="*/ 1 h 438"/>
                  <a:gd name="T78" fmla="*/ 0 w 1212"/>
                  <a:gd name="T79" fmla="*/ 45 h 438"/>
                  <a:gd name="T80" fmla="*/ 10 w 1212"/>
                  <a:gd name="T81" fmla="*/ 106 h 438"/>
                  <a:gd name="T82" fmla="*/ 57 w 1212"/>
                  <a:gd name="T83" fmla="*/ 183 h 43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212"/>
                  <a:gd name="T127" fmla="*/ 0 h 438"/>
                  <a:gd name="T128" fmla="*/ 1212 w 1212"/>
                  <a:gd name="T129" fmla="*/ 438 h 43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212" h="438">
                    <a:moveTo>
                      <a:pt x="58" y="184"/>
                    </a:moveTo>
                    <a:cubicBezTo>
                      <a:pt x="69" y="195"/>
                      <a:pt x="60" y="192"/>
                      <a:pt x="108" y="234"/>
                    </a:cubicBezTo>
                    <a:cubicBezTo>
                      <a:pt x="157" y="271"/>
                      <a:pt x="130" y="252"/>
                      <a:pt x="163" y="276"/>
                    </a:cubicBezTo>
                    <a:cubicBezTo>
                      <a:pt x="200" y="299"/>
                      <a:pt x="211" y="307"/>
                      <a:pt x="244" y="322"/>
                    </a:cubicBezTo>
                    <a:cubicBezTo>
                      <a:pt x="276" y="337"/>
                      <a:pt x="318" y="355"/>
                      <a:pt x="334" y="361"/>
                    </a:cubicBezTo>
                    <a:cubicBezTo>
                      <a:pt x="354" y="369"/>
                      <a:pt x="374" y="375"/>
                      <a:pt x="394" y="382"/>
                    </a:cubicBezTo>
                    <a:cubicBezTo>
                      <a:pt x="415" y="390"/>
                      <a:pt x="445" y="396"/>
                      <a:pt x="471" y="405"/>
                    </a:cubicBezTo>
                    <a:cubicBezTo>
                      <a:pt x="516" y="411"/>
                      <a:pt x="505" y="411"/>
                      <a:pt x="526" y="414"/>
                    </a:cubicBezTo>
                    <a:cubicBezTo>
                      <a:pt x="555" y="420"/>
                      <a:pt x="559" y="421"/>
                      <a:pt x="579" y="424"/>
                    </a:cubicBezTo>
                    <a:cubicBezTo>
                      <a:pt x="615" y="429"/>
                      <a:pt x="637" y="433"/>
                      <a:pt x="658" y="433"/>
                    </a:cubicBezTo>
                    <a:cubicBezTo>
                      <a:pt x="697" y="438"/>
                      <a:pt x="717" y="435"/>
                      <a:pt x="730" y="436"/>
                    </a:cubicBezTo>
                    <a:cubicBezTo>
                      <a:pt x="774" y="436"/>
                      <a:pt x="763" y="438"/>
                      <a:pt x="792" y="436"/>
                    </a:cubicBezTo>
                    <a:cubicBezTo>
                      <a:pt x="828" y="435"/>
                      <a:pt x="849" y="433"/>
                      <a:pt x="871" y="430"/>
                    </a:cubicBezTo>
                    <a:cubicBezTo>
                      <a:pt x="934" y="420"/>
                      <a:pt x="915" y="424"/>
                      <a:pt x="940" y="418"/>
                    </a:cubicBezTo>
                    <a:cubicBezTo>
                      <a:pt x="987" y="406"/>
                      <a:pt x="985" y="408"/>
                      <a:pt x="1008" y="400"/>
                    </a:cubicBezTo>
                    <a:cubicBezTo>
                      <a:pt x="1054" y="385"/>
                      <a:pt x="1068" y="381"/>
                      <a:pt x="1090" y="367"/>
                    </a:cubicBezTo>
                    <a:cubicBezTo>
                      <a:pt x="1137" y="334"/>
                      <a:pt x="1142" y="336"/>
                      <a:pt x="1167" y="312"/>
                    </a:cubicBezTo>
                    <a:cubicBezTo>
                      <a:pt x="1191" y="281"/>
                      <a:pt x="1183" y="292"/>
                      <a:pt x="1195" y="271"/>
                    </a:cubicBezTo>
                    <a:cubicBezTo>
                      <a:pt x="1210" y="237"/>
                      <a:pt x="1201" y="259"/>
                      <a:pt x="1205" y="251"/>
                    </a:cubicBezTo>
                    <a:cubicBezTo>
                      <a:pt x="1206" y="236"/>
                      <a:pt x="1209" y="237"/>
                      <a:pt x="1212" y="207"/>
                    </a:cubicBezTo>
                    <a:cubicBezTo>
                      <a:pt x="1176" y="213"/>
                      <a:pt x="1163" y="217"/>
                      <a:pt x="1143" y="219"/>
                    </a:cubicBezTo>
                    <a:cubicBezTo>
                      <a:pt x="1134" y="222"/>
                      <a:pt x="1107" y="225"/>
                      <a:pt x="1107" y="225"/>
                    </a:cubicBezTo>
                    <a:cubicBezTo>
                      <a:pt x="1068" y="232"/>
                      <a:pt x="1054" y="231"/>
                      <a:pt x="1027" y="232"/>
                    </a:cubicBezTo>
                    <a:cubicBezTo>
                      <a:pt x="994" y="235"/>
                      <a:pt x="962" y="238"/>
                      <a:pt x="940" y="238"/>
                    </a:cubicBezTo>
                    <a:cubicBezTo>
                      <a:pt x="907" y="237"/>
                      <a:pt x="891" y="235"/>
                      <a:pt x="861" y="237"/>
                    </a:cubicBezTo>
                    <a:cubicBezTo>
                      <a:pt x="818" y="236"/>
                      <a:pt x="814" y="234"/>
                      <a:pt x="777" y="234"/>
                    </a:cubicBezTo>
                    <a:cubicBezTo>
                      <a:pt x="738" y="229"/>
                      <a:pt x="723" y="230"/>
                      <a:pt x="675" y="222"/>
                    </a:cubicBezTo>
                    <a:cubicBezTo>
                      <a:pt x="654" y="219"/>
                      <a:pt x="634" y="217"/>
                      <a:pt x="615" y="214"/>
                    </a:cubicBezTo>
                    <a:cubicBezTo>
                      <a:pt x="593" y="210"/>
                      <a:pt x="567" y="204"/>
                      <a:pt x="541" y="199"/>
                    </a:cubicBezTo>
                    <a:cubicBezTo>
                      <a:pt x="511" y="194"/>
                      <a:pt x="494" y="191"/>
                      <a:pt x="460" y="183"/>
                    </a:cubicBezTo>
                    <a:cubicBezTo>
                      <a:pt x="424" y="176"/>
                      <a:pt x="424" y="172"/>
                      <a:pt x="387" y="165"/>
                    </a:cubicBezTo>
                    <a:cubicBezTo>
                      <a:pt x="358" y="157"/>
                      <a:pt x="338" y="149"/>
                      <a:pt x="316" y="142"/>
                    </a:cubicBezTo>
                    <a:cubicBezTo>
                      <a:pt x="306" y="138"/>
                      <a:pt x="262" y="122"/>
                      <a:pt x="252" y="121"/>
                    </a:cubicBezTo>
                    <a:cubicBezTo>
                      <a:pt x="233" y="114"/>
                      <a:pt x="219" y="107"/>
                      <a:pt x="203" y="101"/>
                    </a:cubicBezTo>
                    <a:cubicBezTo>
                      <a:pt x="187" y="95"/>
                      <a:pt x="185" y="92"/>
                      <a:pt x="169" y="87"/>
                    </a:cubicBezTo>
                    <a:cubicBezTo>
                      <a:pt x="154" y="81"/>
                      <a:pt x="138" y="73"/>
                      <a:pt x="123" y="64"/>
                    </a:cubicBezTo>
                    <a:cubicBezTo>
                      <a:pt x="106" y="55"/>
                      <a:pt x="86" y="46"/>
                      <a:pt x="70" y="36"/>
                    </a:cubicBezTo>
                    <a:cubicBezTo>
                      <a:pt x="59" y="29"/>
                      <a:pt x="40" y="21"/>
                      <a:pt x="29" y="15"/>
                    </a:cubicBezTo>
                    <a:cubicBezTo>
                      <a:pt x="27" y="14"/>
                      <a:pt x="6" y="0"/>
                      <a:pt x="7" y="1"/>
                    </a:cubicBezTo>
                    <a:cubicBezTo>
                      <a:pt x="5" y="12"/>
                      <a:pt x="1" y="15"/>
                      <a:pt x="0" y="45"/>
                    </a:cubicBezTo>
                    <a:cubicBezTo>
                      <a:pt x="0" y="73"/>
                      <a:pt x="1" y="77"/>
                      <a:pt x="10" y="106"/>
                    </a:cubicBezTo>
                    <a:cubicBezTo>
                      <a:pt x="27" y="139"/>
                      <a:pt x="40" y="163"/>
                      <a:pt x="57" y="183"/>
                    </a:cubicBezTo>
                  </a:path>
                </a:pathLst>
              </a:custGeom>
              <a:solidFill>
                <a:schemeClr val="bg1">
                  <a:alpha val="50195"/>
                </a:schemeClr>
              </a:solidFill>
              <a:ln w="3175">
                <a:solidFill>
                  <a:schemeClr val="tx1"/>
                </a:solidFill>
                <a:round/>
                <a:headEnd/>
                <a:tailEnd/>
              </a:ln>
            </p:spPr>
            <p:txBody>
              <a:bodyPr/>
              <a:lstStyle/>
              <a:p>
                <a:endParaRPr lang="fr-FR">
                  <a:latin typeface="Calibri" pitchFamily="34" charset="0"/>
                </a:endParaRPr>
              </a:p>
            </p:txBody>
          </p:sp>
          <p:sp>
            <p:nvSpPr>
              <p:cNvPr id="748613" name="Line 140"/>
              <p:cNvSpPr>
                <a:spLocks noChangeAspect="1" noChangeShapeType="1"/>
              </p:cNvSpPr>
              <p:nvPr/>
            </p:nvSpPr>
            <p:spPr bwMode="auto">
              <a:xfrm rot="543536" flipH="1">
                <a:off x="1173" y="2954"/>
                <a:ext cx="331" cy="494"/>
              </a:xfrm>
              <a:prstGeom prst="line">
                <a:avLst/>
              </a:prstGeom>
              <a:noFill/>
              <a:ln w="9525">
                <a:solidFill>
                  <a:schemeClr val="folHlink"/>
                </a:solidFill>
                <a:round/>
                <a:headEnd/>
                <a:tailEnd/>
              </a:ln>
            </p:spPr>
            <p:txBody>
              <a:bodyPr wrap="none" anchor="ctr"/>
              <a:lstStyle/>
              <a:p>
                <a:endParaRPr lang="fr-FR"/>
              </a:p>
            </p:txBody>
          </p:sp>
          <p:sp>
            <p:nvSpPr>
              <p:cNvPr id="748614" name="Line 141"/>
              <p:cNvSpPr>
                <a:spLocks noChangeAspect="1" noChangeShapeType="1"/>
              </p:cNvSpPr>
              <p:nvPr/>
            </p:nvSpPr>
            <p:spPr bwMode="auto">
              <a:xfrm rot="543536" flipH="1">
                <a:off x="892" y="2895"/>
                <a:ext cx="428" cy="639"/>
              </a:xfrm>
              <a:prstGeom prst="line">
                <a:avLst/>
              </a:prstGeom>
              <a:noFill/>
              <a:ln w="9525">
                <a:solidFill>
                  <a:schemeClr val="folHlink"/>
                </a:solidFill>
                <a:round/>
                <a:headEnd/>
                <a:tailEnd/>
              </a:ln>
            </p:spPr>
            <p:txBody>
              <a:bodyPr wrap="none" anchor="ctr"/>
              <a:lstStyle/>
              <a:p>
                <a:endParaRPr lang="fr-FR"/>
              </a:p>
            </p:txBody>
          </p:sp>
          <p:sp>
            <p:nvSpPr>
              <p:cNvPr id="748615" name="Line 142"/>
              <p:cNvSpPr>
                <a:spLocks noChangeAspect="1" noChangeShapeType="1"/>
              </p:cNvSpPr>
              <p:nvPr/>
            </p:nvSpPr>
            <p:spPr bwMode="auto">
              <a:xfrm rot="543536" flipH="1">
                <a:off x="701" y="2823"/>
                <a:ext cx="449" cy="669"/>
              </a:xfrm>
              <a:prstGeom prst="line">
                <a:avLst/>
              </a:prstGeom>
              <a:noFill/>
              <a:ln w="9525">
                <a:solidFill>
                  <a:schemeClr val="folHlink"/>
                </a:solidFill>
                <a:round/>
                <a:headEnd/>
                <a:tailEnd/>
              </a:ln>
            </p:spPr>
            <p:txBody>
              <a:bodyPr wrap="none" anchor="ctr"/>
              <a:lstStyle/>
              <a:p>
                <a:endParaRPr lang="fr-FR"/>
              </a:p>
            </p:txBody>
          </p:sp>
          <p:sp>
            <p:nvSpPr>
              <p:cNvPr id="748616" name="Line 143"/>
              <p:cNvSpPr>
                <a:spLocks noChangeShapeType="1"/>
              </p:cNvSpPr>
              <p:nvPr/>
            </p:nvSpPr>
            <p:spPr bwMode="auto">
              <a:xfrm rot="543536" flipH="1">
                <a:off x="1298" y="2982"/>
                <a:ext cx="400" cy="596"/>
              </a:xfrm>
              <a:prstGeom prst="line">
                <a:avLst/>
              </a:prstGeom>
              <a:noFill/>
              <a:ln w="9525">
                <a:solidFill>
                  <a:schemeClr val="folHlink"/>
                </a:solidFill>
                <a:round/>
                <a:headEnd/>
                <a:tailEnd/>
              </a:ln>
            </p:spPr>
            <p:txBody>
              <a:bodyPr wrap="none" anchor="ctr"/>
              <a:lstStyle/>
              <a:p>
                <a:endParaRPr lang="fr-FR"/>
              </a:p>
            </p:txBody>
          </p:sp>
          <p:sp>
            <p:nvSpPr>
              <p:cNvPr id="748617" name="Line 144"/>
              <p:cNvSpPr>
                <a:spLocks noChangeShapeType="1"/>
              </p:cNvSpPr>
              <p:nvPr/>
            </p:nvSpPr>
            <p:spPr bwMode="auto">
              <a:xfrm rot="543536" flipH="1">
                <a:off x="1525" y="2998"/>
                <a:ext cx="400" cy="596"/>
              </a:xfrm>
              <a:prstGeom prst="line">
                <a:avLst/>
              </a:prstGeom>
              <a:noFill/>
              <a:ln w="9525">
                <a:solidFill>
                  <a:schemeClr val="folHlink"/>
                </a:solidFill>
                <a:round/>
                <a:headEnd/>
                <a:tailEnd/>
              </a:ln>
            </p:spPr>
            <p:txBody>
              <a:bodyPr wrap="none" anchor="ctr"/>
              <a:lstStyle/>
              <a:p>
                <a:endParaRPr lang="fr-FR"/>
              </a:p>
            </p:txBody>
          </p:sp>
          <p:sp>
            <p:nvSpPr>
              <p:cNvPr id="748618" name="Line 145"/>
              <p:cNvSpPr>
                <a:spLocks noChangeShapeType="1"/>
              </p:cNvSpPr>
              <p:nvPr/>
            </p:nvSpPr>
            <p:spPr bwMode="auto">
              <a:xfrm rot="543536">
                <a:off x="1655" y="3120"/>
                <a:ext cx="663" cy="0"/>
              </a:xfrm>
              <a:prstGeom prst="line">
                <a:avLst/>
              </a:prstGeom>
              <a:noFill/>
              <a:ln w="9525">
                <a:solidFill>
                  <a:schemeClr val="folHlink"/>
                </a:solidFill>
                <a:round/>
                <a:headEnd/>
                <a:tailEnd/>
              </a:ln>
            </p:spPr>
            <p:txBody>
              <a:bodyPr wrap="none" anchor="ctr"/>
              <a:lstStyle/>
              <a:p>
                <a:endParaRPr lang="fr-FR"/>
              </a:p>
            </p:txBody>
          </p:sp>
          <p:sp>
            <p:nvSpPr>
              <p:cNvPr id="748619" name="Line 146"/>
              <p:cNvSpPr>
                <a:spLocks noChangeShapeType="1"/>
              </p:cNvSpPr>
              <p:nvPr/>
            </p:nvSpPr>
            <p:spPr bwMode="auto">
              <a:xfrm rot="543536">
                <a:off x="884" y="3025"/>
                <a:ext cx="1012" cy="0"/>
              </a:xfrm>
              <a:prstGeom prst="line">
                <a:avLst/>
              </a:prstGeom>
              <a:noFill/>
              <a:ln w="9525">
                <a:solidFill>
                  <a:schemeClr val="folHlink"/>
                </a:solidFill>
                <a:round/>
                <a:headEnd/>
                <a:tailEnd/>
              </a:ln>
            </p:spPr>
            <p:txBody>
              <a:bodyPr wrap="none" anchor="ctr"/>
              <a:lstStyle/>
              <a:p>
                <a:endParaRPr lang="fr-FR"/>
              </a:p>
            </p:txBody>
          </p:sp>
          <p:sp>
            <p:nvSpPr>
              <p:cNvPr id="748620" name="Line 147"/>
              <p:cNvSpPr>
                <a:spLocks noChangeAspect="1" noChangeShapeType="1"/>
              </p:cNvSpPr>
              <p:nvPr/>
            </p:nvSpPr>
            <p:spPr bwMode="auto">
              <a:xfrm rot="543536">
                <a:off x="992" y="2842"/>
                <a:ext cx="204" cy="1"/>
              </a:xfrm>
              <a:prstGeom prst="line">
                <a:avLst/>
              </a:prstGeom>
              <a:noFill/>
              <a:ln w="9525">
                <a:solidFill>
                  <a:schemeClr val="folHlink"/>
                </a:solidFill>
                <a:round/>
                <a:headEnd/>
                <a:tailEnd/>
              </a:ln>
            </p:spPr>
            <p:txBody>
              <a:bodyPr wrap="none" anchor="ctr"/>
              <a:lstStyle/>
              <a:p>
                <a:endParaRPr lang="fr-FR"/>
              </a:p>
            </p:txBody>
          </p:sp>
          <p:sp>
            <p:nvSpPr>
              <p:cNvPr id="748621" name="Line 148"/>
              <p:cNvSpPr>
                <a:spLocks noChangeAspect="1" noChangeShapeType="1"/>
              </p:cNvSpPr>
              <p:nvPr/>
            </p:nvSpPr>
            <p:spPr bwMode="auto">
              <a:xfrm rot="543536">
                <a:off x="2205" y="3036"/>
                <a:ext cx="227" cy="1"/>
              </a:xfrm>
              <a:prstGeom prst="line">
                <a:avLst/>
              </a:prstGeom>
              <a:noFill/>
              <a:ln w="9525">
                <a:solidFill>
                  <a:schemeClr val="folHlink"/>
                </a:solidFill>
                <a:round/>
                <a:headEnd/>
                <a:tailEnd/>
              </a:ln>
            </p:spPr>
            <p:txBody>
              <a:bodyPr wrap="none" anchor="ctr"/>
              <a:lstStyle/>
              <a:p>
                <a:endParaRPr lang="fr-FR"/>
              </a:p>
            </p:txBody>
          </p:sp>
          <p:sp>
            <p:nvSpPr>
              <p:cNvPr id="748622" name="Line 149"/>
              <p:cNvSpPr>
                <a:spLocks noChangeAspect="1" noChangeShapeType="1"/>
              </p:cNvSpPr>
              <p:nvPr/>
            </p:nvSpPr>
            <p:spPr bwMode="auto">
              <a:xfrm rot="543536" flipH="1">
                <a:off x="1701" y="2976"/>
                <a:ext cx="462" cy="688"/>
              </a:xfrm>
              <a:prstGeom prst="line">
                <a:avLst/>
              </a:prstGeom>
              <a:noFill/>
              <a:ln w="9525">
                <a:solidFill>
                  <a:schemeClr val="folHlink"/>
                </a:solidFill>
                <a:round/>
                <a:headEnd/>
                <a:tailEnd/>
              </a:ln>
            </p:spPr>
            <p:txBody>
              <a:bodyPr wrap="none" anchor="ctr"/>
              <a:lstStyle/>
              <a:p>
                <a:endParaRPr lang="fr-FR"/>
              </a:p>
            </p:txBody>
          </p:sp>
          <p:sp>
            <p:nvSpPr>
              <p:cNvPr id="748623" name="Line 150"/>
              <p:cNvSpPr>
                <a:spLocks noChangeShapeType="1"/>
              </p:cNvSpPr>
              <p:nvPr/>
            </p:nvSpPr>
            <p:spPr bwMode="auto">
              <a:xfrm rot="543536">
                <a:off x="1194" y="3213"/>
                <a:ext cx="1012" cy="0"/>
              </a:xfrm>
              <a:prstGeom prst="line">
                <a:avLst/>
              </a:prstGeom>
              <a:noFill/>
              <a:ln w="9525">
                <a:solidFill>
                  <a:schemeClr val="folHlink"/>
                </a:solidFill>
                <a:round/>
                <a:headEnd/>
                <a:tailEnd/>
              </a:ln>
            </p:spPr>
            <p:txBody>
              <a:bodyPr wrap="none" anchor="ctr"/>
              <a:lstStyle/>
              <a:p>
                <a:endParaRPr lang="fr-FR"/>
              </a:p>
            </p:txBody>
          </p:sp>
          <p:grpSp>
            <p:nvGrpSpPr>
              <p:cNvPr id="748624" name="Group 151"/>
              <p:cNvGrpSpPr>
                <a:grpSpLocks/>
              </p:cNvGrpSpPr>
              <p:nvPr/>
            </p:nvGrpSpPr>
            <p:grpSpPr bwMode="auto">
              <a:xfrm>
                <a:off x="1973" y="2659"/>
                <a:ext cx="512" cy="317"/>
                <a:chOff x="2059" y="1117"/>
                <a:chExt cx="512" cy="317"/>
              </a:xfrm>
            </p:grpSpPr>
            <p:sp>
              <p:nvSpPr>
                <p:cNvPr id="748648" name="Line 152"/>
                <p:cNvSpPr>
                  <a:spLocks noChangeShapeType="1"/>
                </p:cNvSpPr>
                <p:nvPr/>
              </p:nvSpPr>
              <p:spPr bwMode="auto">
                <a:xfrm rot="543536" flipV="1">
                  <a:off x="2059" y="1180"/>
                  <a:ext cx="50" cy="73"/>
                </a:xfrm>
                <a:prstGeom prst="line">
                  <a:avLst/>
                </a:prstGeom>
                <a:noFill/>
                <a:ln w="9525">
                  <a:solidFill>
                    <a:srgbClr val="000099"/>
                  </a:solidFill>
                  <a:round/>
                  <a:headEnd/>
                  <a:tailEnd type="triangle" w="med" len="med"/>
                </a:ln>
              </p:spPr>
              <p:txBody>
                <a:bodyPr wrap="none" anchor="ctr"/>
                <a:lstStyle/>
                <a:p>
                  <a:endParaRPr lang="fr-FR"/>
                </a:p>
              </p:txBody>
            </p:sp>
            <p:sp>
              <p:nvSpPr>
                <p:cNvPr id="748649" name="Line 153"/>
                <p:cNvSpPr>
                  <a:spLocks noChangeShapeType="1"/>
                </p:cNvSpPr>
                <p:nvPr/>
              </p:nvSpPr>
              <p:spPr bwMode="auto">
                <a:xfrm rot="543536" flipV="1">
                  <a:off x="2200" y="1117"/>
                  <a:ext cx="130" cy="109"/>
                </a:xfrm>
                <a:prstGeom prst="line">
                  <a:avLst/>
                </a:prstGeom>
                <a:noFill/>
                <a:ln w="9525">
                  <a:solidFill>
                    <a:srgbClr val="000099"/>
                  </a:solidFill>
                  <a:round/>
                  <a:headEnd/>
                  <a:tailEnd type="triangle" w="med" len="med"/>
                </a:ln>
              </p:spPr>
              <p:txBody>
                <a:bodyPr wrap="none" anchor="ctr"/>
                <a:lstStyle/>
                <a:p>
                  <a:endParaRPr lang="fr-FR"/>
                </a:p>
              </p:txBody>
            </p:sp>
            <p:sp>
              <p:nvSpPr>
                <p:cNvPr id="748650" name="Line 154"/>
                <p:cNvSpPr>
                  <a:spLocks noChangeShapeType="1"/>
                </p:cNvSpPr>
                <p:nvPr/>
              </p:nvSpPr>
              <p:spPr bwMode="auto">
                <a:xfrm rot="543536" flipV="1">
                  <a:off x="2268" y="1265"/>
                  <a:ext cx="204" cy="53"/>
                </a:xfrm>
                <a:prstGeom prst="line">
                  <a:avLst/>
                </a:prstGeom>
                <a:noFill/>
                <a:ln w="9525">
                  <a:solidFill>
                    <a:srgbClr val="000099"/>
                  </a:solidFill>
                  <a:round/>
                  <a:headEnd/>
                  <a:tailEnd type="triangle" w="med" len="med"/>
                </a:ln>
              </p:spPr>
              <p:txBody>
                <a:bodyPr wrap="none" anchor="ctr"/>
                <a:lstStyle/>
                <a:p>
                  <a:endParaRPr lang="fr-FR"/>
                </a:p>
              </p:txBody>
            </p:sp>
            <p:sp>
              <p:nvSpPr>
                <p:cNvPr id="748651" name="Line 155"/>
                <p:cNvSpPr>
                  <a:spLocks noChangeShapeType="1"/>
                </p:cNvSpPr>
                <p:nvPr/>
              </p:nvSpPr>
              <p:spPr bwMode="auto">
                <a:xfrm rot="543536" flipV="1">
                  <a:off x="2336" y="1419"/>
                  <a:ext cx="235" cy="15"/>
                </a:xfrm>
                <a:prstGeom prst="line">
                  <a:avLst/>
                </a:prstGeom>
                <a:noFill/>
                <a:ln w="9525">
                  <a:solidFill>
                    <a:srgbClr val="000099"/>
                  </a:solidFill>
                  <a:round/>
                  <a:headEnd/>
                  <a:tailEnd type="triangle" w="med" len="med"/>
                </a:ln>
              </p:spPr>
              <p:txBody>
                <a:bodyPr wrap="none" anchor="ctr"/>
                <a:lstStyle/>
                <a:p>
                  <a:endParaRPr lang="fr-FR"/>
                </a:p>
              </p:txBody>
            </p:sp>
            <p:sp>
              <p:nvSpPr>
                <p:cNvPr id="748652" name="Line 156"/>
                <p:cNvSpPr>
                  <a:spLocks noChangeShapeType="1"/>
                </p:cNvSpPr>
                <p:nvPr/>
              </p:nvSpPr>
              <p:spPr bwMode="auto">
                <a:xfrm rot="543536" flipV="1">
                  <a:off x="2112" y="1267"/>
                  <a:ext cx="88" cy="31"/>
                </a:xfrm>
                <a:prstGeom prst="line">
                  <a:avLst/>
                </a:prstGeom>
                <a:noFill/>
                <a:ln w="9525">
                  <a:solidFill>
                    <a:srgbClr val="000099"/>
                  </a:solidFill>
                  <a:round/>
                  <a:headEnd/>
                  <a:tailEnd type="triangle" w="med" len="med"/>
                </a:ln>
              </p:spPr>
              <p:txBody>
                <a:bodyPr wrap="none" anchor="ctr"/>
                <a:lstStyle/>
                <a:p>
                  <a:endParaRPr lang="fr-FR"/>
                </a:p>
              </p:txBody>
            </p:sp>
            <p:sp>
              <p:nvSpPr>
                <p:cNvPr id="748653" name="Line 157"/>
                <p:cNvSpPr>
                  <a:spLocks noChangeShapeType="1"/>
                </p:cNvSpPr>
                <p:nvPr/>
              </p:nvSpPr>
              <p:spPr bwMode="auto">
                <a:xfrm rot="543536" flipV="1">
                  <a:off x="2099" y="1380"/>
                  <a:ext cx="146" cy="9"/>
                </a:xfrm>
                <a:prstGeom prst="line">
                  <a:avLst/>
                </a:prstGeom>
                <a:noFill/>
                <a:ln w="9525">
                  <a:solidFill>
                    <a:srgbClr val="000099"/>
                  </a:solidFill>
                  <a:round/>
                  <a:headEnd/>
                  <a:tailEnd type="triangle" w="med" len="med"/>
                </a:ln>
              </p:spPr>
              <p:txBody>
                <a:bodyPr wrap="none" anchor="ctr"/>
                <a:lstStyle/>
                <a:p>
                  <a:endParaRPr lang="fr-FR"/>
                </a:p>
              </p:txBody>
            </p:sp>
          </p:grpSp>
          <p:grpSp>
            <p:nvGrpSpPr>
              <p:cNvPr id="748625" name="Group 158"/>
              <p:cNvGrpSpPr>
                <a:grpSpLocks/>
              </p:cNvGrpSpPr>
              <p:nvPr/>
            </p:nvGrpSpPr>
            <p:grpSpPr bwMode="auto">
              <a:xfrm>
                <a:off x="925" y="2557"/>
                <a:ext cx="594" cy="238"/>
                <a:chOff x="1020" y="1015"/>
                <a:chExt cx="594" cy="238"/>
              </a:xfrm>
            </p:grpSpPr>
            <p:sp>
              <p:nvSpPr>
                <p:cNvPr id="748641" name="Line 159"/>
                <p:cNvSpPr>
                  <a:spLocks noChangeShapeType="1"/>
                </p:cNvSpPr>
                <p:nvPr/>
              </p:nvSpPr>
              <p:spPr bwMode="auto">
                <a:xfrm rot="543536" flipH="1" flipV="1">
                  <a:off x="1202" y="1026"/>
                  <a:ext cx="211" cy="88"/>
                </a:xfrm>
                <a:prstGeom prst="line">
                  <a:avLst/>
                </a:prstGeom>
                <a:noFill/>
                <a:ln w="9525">
                  <a:solidFill>
                    <a:srgbClr val="000099"/>
                  </a:solidFill>
                  <a:round/>
                  <a:headEnd/>
                  <a:tailEnd type="triangle" w="med" len="med"/>
                </a:ln>
              </p:spPr>
              <p:txBody>
                <a:bodyPr wrap="none" anchor="ctr"/>
                <a:lstStyle/>
                <a:p>
                  <a:endParaRPr lang="fr-FR"/>
                </a:p>
              </p:txBody>
            </p:sp>
            <p:sp>
              <p:nvSpPr>
                <p:cNvPr id="748642" name="Line 160"/>
                <p:cNvSpPr>
                  <a:spLocks noChangeShapeType="1"/>
                </p:cNvSpPr>
                <p:nvPr/>
              </p:nvSpPr>
              <p:spPr bwMode="auto">
                <a:xfrm rot="543536" flipH="1" flipV="1">
                  <a:off x="1066" y="1108"/>
                  <a:ext cx="229" cy="54"/>
                </a:xfrm>
                <a:prstGeom prst="line">
                  <a:avLst/>
                </a:prstGeom>
                <a:noFill/>
                <a:ln w="9525">
                  <a:solidFill>
                    <a:srgbClr val="000099"/>
                  </a:solidFill>
                  <a:round/>
                  <a:headEnd/>
                  <a:tailEnd type="triangle" w="med" len="med"/>
                </a:ln>
              </p:spPr>
              <p:txBody>
                <a:bodyPr wrap="none" anchor="ctr"/>
                <a:lstStyle/>
                <a:p>
                  <a:endParaRPr lang="fr-FR"/>
                </a:p>
              </p:txBody>
            </p:sp>
            <p:sp>
              <p:nvSpPr>
                <p:cNvPr id="748643" name="Line 161"/>
                <p:cNvSpPr>
                  <a:spLocks noChangeShapeType="1"/>
                </p:cNvSpPr>
                <p:nvPr/>
              </p:nvSpPr>
              <p:spPr bwMode="auto">
                <a:xfrm rot="543536" flipH="1" flipV="1">
                  <a:off x="1020" y="1207"/>
                  <a:ext cx="204" cy="4"/>
                </a:xfrm>
                <a:prstGeom prst="line">
                  <a:avLst/>
                </a:prstGeom>
                <a:noFill/>
                <a:ln w="9525">
                  <a:solidFill>
                    <a:srgbClr val="000099"/>
                  </a:solidFill>
                  <a:round/>
                  <a:headEnd/>
                  <a:tailEnd type="triangle" w="med" len="med"/>
                </a:ln>
              </p:spPr>
              <p:txBody>
                <a:bodyPr wrap="none" anchor="ctr"/>
                <a:lstStyle/>
                <a:p>
                  <a:endParaRPr lang="fr-FR"/>
                </a:p>
              </p:txBody>
            </p:sp>
            <p:sp>
              <p:nvSpPr>
                <p:cNvPr id="748644" name="Line 162"/>
                <p:cNvSpPr>
                  <a:spLocks noChangeShapeType="1"/>
                </p:cNvSpPr>
                <p:nvPr/>
              </p:nvSpPr>
              <p:spPr bwMode="auto">
                <a:xfrm rot="543536" flipH="1" flipV="1">
                  <a:off x="1282" y="1238"/>
                  <a:ext cx="146" cy="15"/>
                </a:xfrm>
                <a:prstGeom prst="line">
                  <a:avLst/>
                </a:prstGeom>
                <a:noFill/>
                <a:ln w="9525">
                  <a:solidFill>
                    <a:srgbClr val="000099"/>
                  </a:solidFill>
                  <a:round/>
                  <a:headEnd/>
                  <a:tailEnd type="triangle" w="med" len="med"/>
                </a:ln>
              </p:spPr>
              <p:txBody>
                <a:bodyPr wrap="none" anchor="ctr"/>
                <a:lstStyle/>
                <a:p>
                  <a:endParaRPr lang="fr-FR"/>
                </a:p>
              </p:txBody>
            </p:sp>
            <p:sp>
              <p:nvSpPr>
                <p:cNvPr id="748645" name="Line 163"/>
                <p:cNvSpPr>
                  <a:spLocks noChangeShapeType="1"/>
                </p:cNvSpPr>
                <p:nvPr/>
              </p:nvSpPr>
              <p:spPr bwMode="auto">
                <a:xfrm rot="543536" flipH="1" flipV="1">
                  <a:off x="1428" y="1071"/>
                  <a:ext cx="129" cy="38"/>
                </a:xfrm>
                <a:prstGeom prst="line">
                  <a:avLst/>
                </a:prstGeom>
                <a:noFill/>
                <a:ln w="9525">
                  <a:solidFill>
                    <a:srgbClr val="000099"/>
                  </a:solidFill>
                  <a:round/>
                  <a:headEnd/>
                  <a:tailEnd type="triangle" w="med" len="med"/>
                </a:ln>
              </p:spPr>
              <p:txBody>
                <a:bodyPr wrap="none" anchor="ctr"/>
                <a:lstStyle/>
                <a:p>
                  <a:endParaRPr lang="fr-FR"/>
                </a:p>
              </p:txBody>
            </p:sp>
            <p:sp>
              <p:nvSpPr>
                <p:cNvPr id="748646" name="Line 164"/>
                <p:cNvSpPr>
                  <a:spLocks noChangeShapeType="1"/>
                </p:cNvSpPr>
                <p:nvPr/>
              </p:nvSpPr>
              <p:spPr bwMode="auto">
                <a:xfrm rot="543536" flipH="1" flipV="1">
                  <a:off x="1565" y="1015"/>
                  <a:ext cx="49" cy="56"/>
                </a:xfrm>
                <a:prstGeom prst="line">
                  <a:avLst/>
                </a:prstGeom>
                <a:noFill/>
                <a:ln w="9525">
                  <a:solidFill>
                    <a:srgbClr val="000099"/>
                  </a:solidFill>
                  <a:round/>
                  <a:headEnd/>
                  <a:tailEnd type="triangle" w="med" len="med"/>
                </a:ln>
              </p:spPr>
              <p:txBody>
                <a:bodyPr wrap="none" anchor="ctr"/>
                <a:lstStyle/>
                <a:p>
                  <a:endParaRPr lang="fr-FR"/>
                </a:p>
              </p:txBody>
            </p:sp>
            <p:sp>
              <p:nvSpPr>
                <p:cNvPr id="748647" name="Line 165"/>
                <p:cNvSpPr>
                  <a:spLocks noChangeShapeType="1"/>
                </p:cNvSpPr>
                <p:nvPr/>
              </p:nvSpPr>
              <p:spPr bwMode="auto">
                <a:xfrm rot="543536" flipH="1" flipV="1">
                  <a:off x="1428" y="1182"/>
                  <a:ext cx="82" cy="25"/>
                </a:xfrm>
                <a:prstGeom prst="line">
                  <a:avLst/>
                </a:prstGeom>
                <a:noFill/>
                <a:ln w="9525">
                  <a:solidFill>
                    <a:srgbClr val="000099"/>
                  </a:solidFill>
                  <a:round/>
                  <a:headEnd/>
                  <a:tailEnd type="triangle" w="med" len="med"/>
                </a:ln>
              </p:spPr>
              <p:txBody>
                <a:bodyPr wrap="none" anchor="ctr"/>
                <a:lstStyle/>
                <a:p>
                  <a:endParaRPr lang="fr-FR"/>
                </a:p>
              </p:txBody>
            </p:sp>
          </p:grpSp>
          <p:grpSp>
            <p:nvGrpSpPr>
              <p:cNvPr id="748626" name="Group 166"/>
              <p:cNvGrpSpPr>
                <a:grpSpLocks/>
              </p:cNvGrpSpPr>
              <p:nvPr/>
            </p:nvGrpSpPr>
            <p:grpSpPr bwMode="auto">
              <a:xfrm>
                <a:off x="975" y="2882"/>
                <a:ext cx="298" cy="276"/>
                <a:chOff x="1047" y="1344"/>
                <a:chExt cx="298" cy="276"/>
              </a:xfrm>
            </p:grpSpPr>
            <p:sp>
              <p:nvSpPr>
                <p:cNvPr id="748635" name="Line 167"/>
                <p:cNvSpPr>
                  <a:spLocks noChangeShapeType="1"/>
                </p:cNvSpPr>
                <p:nvPr/>
              </p:nvSpPr>
              <p:spPr bwMode="auto">
                <a:xfrm rot="11343536" flipV="1">
                  <a:off x="1292" y="1525"/>
                  <a:ext cx="53" cy="95"/>
                </a:xfrm>
                <a:prstGeom prst="line">
                  <a:avLst/>
                </a:prstGeom>
                <a:noFill/>
                <a:ln w="9525">
                  <a:solidFill>
                    <a:srgbClr val="99CCFF"/>
                  </a:solidFill>
                  <a:round/>
                  <a:headEnd/>
                  <a:tailEnd type="triangle" w="med" len="med"/>
                </a:ln>
              </p:spPr>
              <p:txBody>
                <a:bodyPr wrap="none" anchor="ctr"/>
                <a:lstStyle/>
                <a:p>
                  <a:endParaRPr lang="fr-FR"/>
                </a:p>
              </p:txBody>
            </p:sp>
            <p:sp>
              <p:nvSpPr>
                <p:cNvPr id="748636" name="Line 168"/>
                <p:cNvSpPr>
                  <a:spLocks noChangeShapeType="1"/>
                </p:cNvSpPr>
                <p:nvPr/>
              </p:nvSpPr>
              <p:spPr bwMode="auto">
                <a:xfrm rot="11343536" flipV="1">
                  <a:off x="1163" y="1480"/>
                  <a:ext cx="129" cy="110"/>
                </a:xfrm>
                <a:prstGeom prst="line">
                  <a:avLst/>
                </a:prstGeom>
                <a:noFill/>
                <a:ln w="9525">
                  <a:solidFill>
                    <a:srgbClr val="99CCFF"/>
                  </a:solidFill>
                  <a:round/>
                  <a:headEnd/>
                  <a:tailEnd type="triangle" w="med" len="med"/>
                </a:ln>
              </p:spPr>
              <p:txBody>
                <a:bodyPr wrap="none" anchor="ctr"/>
                <a:lstStyle/>
                <a:p>
                  <a:endParaRPr lang="fr-FR"/>
                </a:p>
              </p:txBody>
            </p:sp>
            <p:sp>
              <p:nvSpPr>
                <p:cNvPr id="748637" name="Line 169"/>
                <p:cNvSpPr>
                  <a:spLocks noChangeShapeType="1"/>
                </p:cNvSpPr>
                <p:nvPr/>
              </p:nvSpPr>
              <p:spPr bwMode="auto">
                <a:xfrm rot="11343536" flipV="1">
                  <a:off x="1066" y="1427"/>
                  <a:ext cx="203" cy="53"/>
                </a:xfrm>
                <a:prstGeom prst="line">
                  <a:avLst/>
                </a:prstGeom>
                <a:noFill/>
                <a:ln w="9525">
                  <a:solidFill>
                    <a:srgbClr val="99CCFF"/>
                  </a:solidFill>
                  <a:round/>
                  <a:headEnd/>
                  <a:tailEnd type="triangle" w="med" len="med"/>
                </a:ln>
              </p:spPr>
              <p:txBody>
                <a:bodyPr wrap="none" anchor="ctr"/>
                <a:lstStyle/>
                <a:p>
                  <a:endParaRPr lang="fr-FR"/>
                </a:p>
              </p:txBody>
            </p:sp>
            <p:sp>
              <p:nvSpPr>
                <p:cNvPr id="748638" name="Line 170"/>
                <p:cNvSpPr>
                  <a:spLocks noChangeShapeType="1"/>
                </p:cNvSpPr>
                <p:nvPr/>
              </p:nvSpPr>
              <p:spPr bwMode="auto">
                <a:xfrm rot="11343536" flipV="1">
                  <a:off x="1047" y="1344"/>
                  <a:ext cx="155" cy="11"/>
                </a:xfrm>
                <a:prstGeom prst="line">
                  <a:avLst/>
                </a:prstGeom>
                <a:noFill/>
                <a:ln w="9525">
                  <a:solidFill>
                    <a:srgbClr val="99CCFF"/>
                  </a:solidFill>
                  <a:round/>
                  <a:headEnd/>
                  <a:tailEnd type="triangle" w="med" len="med"/>
                </a:ln>
              </p:spPr>
              <p:txBody>
                <a:bodyPr wrap="none" anchor="ctr"/>
                <a:lstStyle/>
                <a:p>
                  <a:endParaRPr lang="fr-FR"/>
                </a:p>
              </p:txBody>
            </p:sp>
            <p:sp>
              <p:nvSpPr>
                <p:cNvPr id="748639" name="Line 171"/>
                <p:cNvSpPr>
                  <a:spLocks noChangeShapeType="1"/>
                </p:cNvSpPr>
                <p:nvPr/>
              </p:nvSpPr>
              <p:spPr bwMode="auto">
                <a:xfrm rot="11343536" flipV="1">
                  <a:off x="1249" y="1450"/>
                  <a:ext cx="89" cy="30"/>
                </a:xfrm>
                <a:prstGeom prst="line">
                  <a:avLst/>
                </a:prstGeom>
                <a:noFill/>
                <a:ln w="9525">
                  <a:solidFill>
                    <a:srgbClr val="99CCFF"/>
                  </a:solidFill>
                  <a:round/>
                  <a:headEnd/>
                  <a:tailEnd type="triangle" w="med" len="med"/>
                </a:ln>
              </p:spPr>
              <p:txBody>
                <a:bodyPr wrap="none" anchor="ctr"/>
                <a:lstStyle/>
                <a:p>
                  <a:endParaRPr lang="fr-FR"/>
                </a:p>
              </p:txBody>
            </p:sp>
            <p:sp>
              <p:nvSpPr>
                <p:cNvPr id="748640" name="Line 172"/>
                <p:cNvSpPr>
                  <a:spLocks noChangeShapeType="1"/>
                </p:cNvSpPr>
                <p:nvPr/>
              </p:nvSpPr>
              <p:spPr bwMode="auto">
                <a:xfrm rot="11343536" flipV="1">
                  <a:off x="1156" y="1389"/>
                  <a:ext cx="146" cy="9"/>
                </a:xfrm>
                <a:prstGeom prst="line">
                  <a:avLst/>
                </a:prstGeom>
                <a:noFill/>
                <a:ln w="9525">
                  <a:solidFill>
                    <a:srgbClr val="99CCFF"/>
                  </a:solidFill>
                  <a:round/>
                  <a:headEnd/>
                  <a:tailEnd type="triangle" w="med" len="med"/>
                </a:ln>
              </p:spPr>
              <p:txBody>
                <a:bodyPr wrap="none" anchor="ctr"/>
                <a:lstStyle/>
                <a:p>
                  <a:endParaRPr lang="fr-FR"/>
                </a:p>
              </p:txBody>
            </p:sp>
          </p:grpSp>
          <p:grpSp>
            <p:nvGrpSpPr>
              <p:cNvPr id="748627" name="Group 173"/>
              <p:cNvGrpSpPr>
                <a:grpSpLocks/>
              </p:cNvGrpSpPr>
              <p:nvPr/>
            </p:nvGrpSpPr>
            <p:grpSpPr bwMode="auto">
              <a:xfrm>
                <a:off x="1880" y="3100"/>
                <a:ext cx="501" cy="194"/>
                <a:chOff x="2016" y="1510"/>
                <a:chExt cx="501" cy="194"/>
              </a:xfrm>
            </p:grpSpPr>
            <p:sp>
              <p:nvSpPr>
                <p:cNvPr id="748628" name="Line 174"/>
                <p:cNvSpPr>
                  <a:spLocks noChangeShapeType="1"/>
                </p:cNvSpPr>
                <p:nvPr/>
              </p:nvSpPr>
              <p:spPr bwMode="auto">
                <a:xfrm rot="-10256464" flipH="1" flipV="1">
                  <a:off x="2079" y="1616"/>
                  <a:ext cx="211" cy="88"/>
                </a:xfrm>
                <a:prstGeom prst="line">
                  <a:avLst/>
                </a:prstGeom>
                <a:noFill/>
                <a:ln w="9525">
                  <a:solidFill>
                    <a:srgbClr val="99CCFF"/>
                  </a:solidFill>
                  <a:round/>
                  <a:headEnd/>
                  <a:tailEnd type="triangle" w="med" len="med"/>
                </a:ln>
              </p:spPr>
              <p:txBody>
                <a:bodyPr wrap="none" anchor="ctr"/>
                <a:lstStyle/>
                <a:p>
                  <a:endParaRPr lang="fr-FR"/>
                </a:p>
              </p:txBody>
            </p:sp>
            <p:sp>
              <p:nvSpPr>
                <p:cNvPr id="748629" name="Line 175"/>
                <p:cNvSpPr>
                  <a:spLocks noChangeShapeType="1"/>
                </p:cNvSpPr>
                <p:nvPr/>
              </p:nvSpPr>
              <p:spPr bwMode="auto">
                <a:xfrm rot="-10256464" flipH="1" flipV="1">
                  <a:off x="2197" y="1570"/>
                  <a:ext cx="229" cy="54"/>
                </a:xfrm>
                <a:prstGeom prst="line">
                  <a:avLst/>
                </a:prstGeom>
                <a:noFill/>
                <a:ln w="9525">
                  <a:solidFill>
                    <a:srgbClr val="99CCFF"/>
                  </a:solidFill>
                  <a:round/>
                  <a:headEnd/>
                  <a:tailEnd type="triangle" w="med" len="med"/>
                </a:ln>
              </p:spPr>
              <p:txBody>
                <a:bodyPr wrap="none" anchor="ctr"/>
                <a:lstStyle/>
                <a:p>
                  <a:endParaRPr lang="fr-FR"/>
                </a:p>
              </p:txBody>
            </p:sp>
            <p:sp>
              <p:nvSpPr>
                <p:cNvPr id="748630" name="Line 176"/>
                <p:cNvSpPr>
                  <a:spLocks noChangeShapeType="1"/>
                </p:cNvSpPr>
                <p:nvPr/>
              </p:nvSpPr>
              <p:spPr bwMode="auto">
                <a:xfrm rot="-10256464" flipH="1" flipV="1">
                  <a:off x="2314" y="1525"/>
                  <a:ext cx="203" cy="4"/>
                </a:xfrm>
                <a:prstGeom prst="line">
                  <a:avLst/>
                </a:prstGeom>
                <a:noFill/>
                <a:ln w="9525">
                  <a:solidFill>
                    <a:srgbClr val="99CCFF"/>
                  </a:solidFill>
                  <a:round/>
                  <a:headEnd/>
                  <a:tailEnd type="triangle" w="med" len="med"/>
                </a:ln>
              </p:spPr>
              <p:txBody>
                <a:bodyPr wrap="none" anchor="ctr"/>
                <a:lstStyle/>
                <a:p>
                  <a:endParaRPr lang="fr-FR"/>
                </a:p>
              </p:txBody>
            </p:sp>
            <p:sp>
              <p:nvSpPr>
                <p:cNvPr id="748631" name="Line 177"/>
                <p:cNvSpPr>
                  <a:spLocks noChangeShapeType="1"/>
                </p:cNvSpPr>
                <p:nvPr/>
              </p:nvSpPr>
              <p:spPr bwMode="auto">
                <a:xfrm rot="-10256464" flipH="1" flipV="1">
                  <a:off x="2143" y="1510"/>
                  <a:ext cx="147" cy="15"/>
                </a:xfrm>
                <a:prstGeom prst="line">
                  <a:avLst/>
                </a:prstGeom>
                <a:noFill/>
                <a:ln w="9525">
                  <a:solidFill>
                    <a:srgbClr val="99CCFF"/>
                  </a:solidFill>
                  <a:round/>
                  <a:headEnd/>
                  <a:tailEnd type="triangle" w="med" len="med"/>
                </a:ln>
              </p:spPr>
              <p:txBody>
                <a:bodyPr wrap="none" anchor="ctr"/>
                <a:lstStyle/>
                <a:p>
                  <a:endParaRPr lang="fr-FR"/>
                </a:p>
              </p:txBody>
            </p:sp>
            <p:sp>
              <p:nvSpPr>
                <p:cNvPr id="748632" name="Line 178"/>
                <p:cNvSpPr>
                  <a:spLocks noChangeShapeType="1"/>
                </p:cNvSpPr>
                <p:nvPr/>
              </p:nvSpPr>
              <p:spPr bwMode="auto">
                <a:xfrm rot="-10256464" flipH="1" flipV="1">
                  <a:off x="2070" y="1570"/>
                  <a:ext cx="130" cy="38"/>
                </a:xfrm>
                <a:prstGeom prst="line">
                  <a:avLst/>
                </a:prstGeom>
                <a:noFill/>
                <a:ln w="9525">
                  <a:solidFill>
                    <a:srgbClr val="99CCFF"/>
                  </a:solidFill>
                  <a:round/>
                  <a:headEnd/>
                  <a:tailEnd type="triangle" w="med" len="med"/>
                </a:ln>
              </p:spPr>
              <p:txBody>
                <a:bodyPr wrap="none" anchor="ctr"/>
                <a:lstStyle/>
                <a:p>
                  <a:endParaRPr lang="fr-FR"/>
                </a:p>
              </p:txBody>
            </p:sp>
            <p:sp>
              <p:nvSpPr>
                <p:cNvPr id="748633" name="Line 179"/>
                <p:cNvSpPr>
                  <a:spLocks noChangeShapeType="1"/>
                </p:cNvSpPr>
                <p:nvPr/>
              </p:nvSpPr>
              <p:spPr bwMode="auto">
                <a:xfrm rot="-10256464" flipH="1" flipV="1">
                  <a:off x="2016" y="1616"/>
                  <a:ext cx="48" cy="57"/>
                </a:xfrm>
                <a:prstGeom prst="line">
                  <a:avLst/>
                </a:prstGeom>
                <a:noFill/>
                <a:ln w="9525">
                  <a:solidFill>
                    <a:srgbClr val="99CCFF"/>
                  </a:solidFill>
                  <a:round/>
                  <a:headEnd/>
                  <a:tailEnd type="triangle" w="med" len="med"/>
                </a:ln>
              </p:spPr>
              <p:txBody>
                <a:bodyPr wrap="none" anchor="ctr"/>
                <a:lstStyle/>
                <a:p>
                  <a:endParaRPr lang="fr-FR"/>
                </a:p>
              </p:txBody>
            </p:sp>
            <p:sp>
              <p:nvSpPr>
                <p:cNvPr id="748634" name="Line 180"/>
                <p:cNvSpPr>
                  <a:spLocks noChangeShapeType="1"/>
                </p:cNvSpPr>
                <p:nvPr/>
              </p:nvSpPr>
              <p:spPr bwMode="auto">
                <a:xfrm rot="-10256464" flipH="1" flipV="1">
                  <a:off x="2064" y="1525"/>
                  <a:ext cx="82" cy="25"/>
                </a:xfrm>
                <a:prstGeom prst="line">
                  <a:avLst/>
                </a:prstGeom>
                <a:noFill/>
                <a:ln w="9525">
                  <a:solidFill>
                    <a:srgbClr val="99CCFF"/>
                  </a:solidFill>
                  <a:round/>
                  <a:headEnd/>
                  <a:tailEnd type="triangle" w="med" len="med"/>
                </a:ln>
              </p:spPr>
              <p:txBody>
                <a:bodyPr wrap="none" anchor="ctr"/>
                <a:lstStyle/>
                <a:p>
                  <a:endParaRPr lang="fr-FR"/>
                </a:p>
              </p:txBody>
            </p:sp>
          </p:grpSp>
        </p:grpSp>
        <p:sp>
          <p:nvSpPr>
            <p:cNvPr id="748572" name="Line 181"/>
            <p:cNvSpPr>
              <a:spLocks noChangeAspect="1" noChangeShapeType="1"/>
            </p:cNvSpPr>
            <p:nvPr/>
          </p:nvSpPr>
          <p:spPr bwMode="auto">
            <a:xfrm rot="-4922225">
              <a:off x="7481075" y="5111526"/>
              <a:ext cx="3175" cy="906463"/>
            </a:xfrm>
            <a:prstGeom prst="line">
              <a:avLst/>
            </a:prstGeom>
            <a:noFill/>
            <a:ln w="28575">
              <a:solidFill>
                <a:schemeClr val="tx1"/>
              </a:solidFill>
              <a:round/>
              <a:headEnd/>
              <a:tailEnd type="triangle" w="lg" len="lg"/>
            </a:ln>
          </p:spPr>
          <p:txBody>
            <a:bodyPr/>
            <a:lstStyle/>
            <a:p>
              <a:endParaRPr lang="fr-FR"/>
            </a:p>
          </p:txBody>
        </p:sp>
        <p:sp>
          <p:nvSpPr>
            <p:cNvPr id="748573" name="Line 182"/>
            <p:cNvSpPr>
              <a:spLocks noChangeAspect="1" noChangeShapeType="1"/>
            </p:cNvSpPr>
            <p:nvPr/>
          </p:nvSpPr>
          <p:spPr bwMode="auto">
            <a:xfrm rot="4922225" flipH="1" flipV="1">
              <a:off x="5837219" y="4569395"/>
              <a:ext cx="698500" cy="101600"/>
            </a:xfrm>
            <a:prstGeom prst="line">
              <a:avLst/>
            </a:prstGeom>
            <a:noFill/>
            <a:ln w="28575">
              <a:solidFill>
                <a:schemeClr val="tx1"/>
              </a:solidFill>
              <a:round/>
              <a:headEnd/>
              <a:tailEnd type="triangle" w="lg" len="lg"/>
            </a:ln>
          </p:spPr>
          <p:txBody>
            <a:bodyPr/>
            <a:lstStyle/>
            <a:p>
              <a:endParaRPr lang="fr-FR"/>
            </a:p>
          </p:txBody>
        </p:sp>
        <p:sp>
          <p:nvSpPr>
            <p:cNvPr id="748574" name="Line 183"/>
            <p:cNvSpPr>
              <a:spLocks noChangeShapeType="1"/>
            </p:cNvSpPr>
            <p:nvPr/>
          </p:nvSpPr>
          <p:spPr bwMode="auto">
            <a:xfrm rot="-8220000">
              <a:off x="7000856" y="4021708"/>
              <a:ext cx="0" cy="719137"/>
            </a:xfrm>
            <a:prstGeom prst="line">
              <a:avLst/>
            </a:prstGeom>
            <a:noFill/>
            <a:ln w="28575">
              <a:solidFill>
                <a:schemeClr val="tx1"/>
              </a:solidFill>
              <a:round/>
              <a:headEnd/>
              <a:tailEnd type="triangle" w="lg" len="lg"/>
            </a:ln>
          </p:spPr>
          <p:txBody>
            <a:bodyPr/>
            <a:lstStyle/>
            <a:p>
              <a:endParaRPr lang="fr-FR"/>
            </a:p>
          </p:txBody>
        </p:sp>
      </p:grpSp>
      <p:sp>
        <p:nvSpPr>
          <p:cNvPr id="349" name="Rectangle 348"/>
          <p:cNvSpPr/>
          <p:nvPr/>
        </p:nvSpPr>
        <p:spPr>
          <a:xfrm>
            <a:off x="2339975" y="0"/>
            <a:ext cx="6604000" cy="11382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fr-FR" sz="3600" dirty="0" err="1"/>
              <a:t>Particles</a:t>
            </a:r>
            <a:r>
              <a:rPr lang="fr-FR" sz="3600" dirty="0"/>
              <a:t> Flow = </a:t>
            </a:r>
            <a:r>
              <a:rPr lang="fr-FR" sz="3200" dirty="0"/>
              <a:t>collective motion of </a:t>
            </a:r>
            <a:r>
              <a:rPr lang="fr-FR" sz="3200" dirty="0" err="1"/>
              <a:t>particles</a:t>
            </a:r>
            <a:endParaRPr lang="fr-FR" sz="1100" dirty="0"/>
          </a:p>
        </p:txBody>
      </p:sp>
      <p:sp>
        <p:nvSpPr>
          <p:cNvPr id="748548" name="Rectangle 349"/>
          <p:cNvSpPr>
            <a:spLocks noChangeArrowheads="1"/>
          </p:cNvSpPr>
          <p:nvPr/>
        </p:nvSpPr>
        <p:spPr bwMode="auto">
          <a:xfrm>
            <a:off x="4572000" y="1844675"/>
            <a:ext cx="4572000" cy="646113"/>
          </a:xfrm>
          <a:prstGeom prst="rect">
            <a:avLst/>
          </a:prstGeom>
          <a:noFill/>
          <a:ln w="9525">
            <a:noFill/>
            <a:miter lim="800000"/>
            <a:headEnd/>
            <a:tailEnd/>
          </a:ln>
        </p:spPr>
        <p:txBody>
          <a:bodyPr>
            <a:spAutoFit/>
          </a:bodyPr>
          <a:lstStyle/>
          <a:p>
            <a:r>
              <a:rPr lang="en-US" altLang="ja-JP">
                <a:latin typeface="Calibri" pitchFamily="34" charset="0"/>
                <a:cs typeface="ＭＳ Ｐゴシック"/>
              </a:rPr>
              <a:t>At the beginning of the collision: the nuclear overlap region is an ellipsoid.</a:t>
            </a:r>
            <a:endParaRPr lang="fr-FR">
              <a:latin typeface="Calibri" pitchFamily="34" charset="0"/>
            </a:endParaRPr>
          </a:p>
        </p:txBody>
      </p:sp>
      <p:sp>
        <p:nvSpPr>
          <p:cNvPr id="748549" name="Rectangle 350"/>
          <p:cNvSpPr>
            <a:spLocks noChangeArrowheads="1"/>
          </p:cNvSpPr>
          <p:nvPr/>
        </p:nvSpPr>
        <p:spPr bwMode="auto">
          <a:xfrm>
            <a:off x="4067175" y="2620963"/>
            <a:ext cx="4752975" cy="2087562"/>
          </a:xfrm>
          <a:prstGeom prst="rect">
            <a:avLst/>
          </a:prstGeom>
          <a:noFill/>
          <a:ln w="9525">
            <a:noFill/>
            <a:miter lim="800000"/>
            <a:headEnd/>
            <a:tailEnd/>
          </a:ln>
        </p:spPr>
        <p:txBody>
          <a:bodyPr>
            <a:spAutoFit/>
          </a:bodyPr>
          <a:lstStyle/>
          <a:p>
            <a:pPr lvl="1">
              <a:lnSpc>
                <a:spcPct val="80000"/>
              </a:lnSpc>
            </a:pPr>
            <a:r>
              <a:rPr lang="en-US" altLang="ja-JP">
                <a:latin typeface="Calibri" pitchFamily="34" charset="0"/>
                <a:cs typeface="ＭＳ Ｐゴシック"/>
              </a:rPr>
              <a:t>The gradient of pressure is largest in the shortest direction of the ellipsoid</a:t>
            </a:r>
          </a:p>
          <a:p>
            <a:pPr lvl="1">
              <a:lnSpc>
                <a:spcPct val="80000"/>
              </a:lnSpc>
            </a:pPr>
            <a:endParaRPr lang="en-US" altLang="ja-JP">
              <a:latin typeface="Calibri" pitchFamily="34" charset="0"/>
              <a:cs typeface="ＭＳ Ｐゴシック"/>
            </a:endParaRPr>
          </a:p>
          <a:p>
            <a:pPr lvl="1">
              <a:lnSpc>
                <a:spcPct val="80000"/>
              </a:lnSpc>
            </a:pPr>
            <a:endParaRPr lang="en-US" altLang="ja-JP">
              <a:latin typeface="Calibri" pitchFamily="34" charset="0"/>
              <a:cs typeface="ＭＳ Ｐゴシック"/>
            </a:endParaRPr>
          </a:p>
          <a:p>
            <a:pPr lvl="1">
              <a:lnSpc>
                <a:spcPct val="80000"/>
              </a:lnSpc>
            </a:pPr>
            <a:endParaRPr lang="en-US" altLang="ja-JP">
              <a:latin typeface="Calibri" pitchFamily="34" charset="0"/>
              <a:cs typeface="ＭＳ Ｐゴシック"/>
            </a:endParaRPr>
          </a:p>
          <a:p>
            <a:pPr lvl="1">
              <a:lnSpc>
                <a:spcPct val="80000"/>
              </a:lnSpc>
            </a:pPr>
            <a:r>
              <a:rPr lang="en-US" altLang="ja-JP">
                <a:latin typeface="Calibri" pitchFamily="34" charset="0"/>
                <a:cs typeface="ＭＳ Ｐゴシック"/>
              </a:rPr>
              <a:t>The initial spatial anisotropy evolves </a:t>
            </a:r>
          </a:p>
          <a:p>
            <a:pPr lvl="1">
              <a:lnSpc>
                <a:spcPct val="80000"/>
              </a:lnSpc>
            </a:pPr>
            <a:r>
              <a:rPr lang="en-US" altLang="ja-JP">
                <a:latin typeface="Calibri" pitchFamily="34" charset="0"/>
                <a:cs typeface="ＭＳ Ｐゴシック"/>
              </a:rPr>
              <a:t> </a:t>
            </a:r>
            <a:r>
              <a:rPr lang="en-US" altLang="ja-JP">
                <a:latin typeface="Calibri" pitchFamily="34" charset="0"/>
                <a:cs typeface="ＭＳ Ｐゴシック"/>
                <a:sym typeface="Wingdings" pitchFamily="2" charset="2"/>
              </a:rPr>
              <a:t> Momentum-space anisotropy</a:t>
            </a:r>
          </a:p>
          <a:p>
            <a:pPr lvl="1">
              <a:lnSpc>
                <a:spcPct val="80000"/>
              </a:lnSpc>
            </a:pPr>
            <a:endParaRPr lang="en-US" altLang="ja-JP">
              <a:solidFill>
                <a:srgbClr val="990000"/>
              </a:solidFill>
              <a:latin typeface="Calibri" pitchFamily="34" charset="0"/>
              <a:cs typeface="ＭＳ Ｐゴシック"/>
              <a:sym typeface="Wingdings" pitchFamily="2" charset="2"/>
            </a:endParaRPr>
          </a:p>
          <a:p>
            <a:pPr lvl="1">
              <a:lnSpc>
                <a:spcPct val="80000"/>
              </a:lnSpc>
            </a:pPr>
            <a:endParaRPr lang="en-US" altLang="ja-JP">
              <a:solidFill>
                <a:srgbClr val="990000"/>
              </a:solidFill>
              <a:latin typeface="Calibri" pitchFamily="34" charset="0"/>
              <a:cs typeface="ＭＳ Ｐゴシック"/>
              <a:sym typeface="Wingdings" pitchFamily="2" charset="2"/>
            </a:endParaRPr>
          </a:p>
        </p:txBody>
      </p:sp>
      <p:sp>
        <p:nvSpPr>
          <p:cNvPr id="748550" name="Rectangle 189"/>
          <p:cNvSpPr>
            <a:spLocks noChangeArrowheads="1"/>
          </p:cNvSpPr>
          <p:nvPr/>
        </p:nvSpPr>
        <p:spPr bwMode="auto">
          <a:xfrm>
            <a:off x="4067175" y="4797425"/>
            <a:ext cx="4572000" cy="922338"/>
          </a:xfrm>
          <a:prstGeom prst="rect">
            <a:avLst/>
          </a:prstGeom>
          <a:noFill/>
          <a:ln w="9525">
            <a:noFill/>
            <a:miter lim="800000"/>
            <a:headEnd/>
            <a:tailEnd/>
          </a:ln>
        </p:spPr>
        <p:txBody>
          <a:bodyPr>
            <a:spAutoFit/>
          </a:bodyPr>
          <a:lstStyle/>
          <a:p>
            <a:pPr lvl="1">
              <a:buFontTx/>
              <a:buChar char="•"/>
            </a:pPr>
            <a:r>
              <a:rPr lang="en-US">
                <a:latin typeface="Calibri" pitchFamily="34" charset="0"/>
              </a:rPr>
              <a:t> symmetric </a:t>
            </a:r>
            <a:r>
              <a:rPr lang="en-US">
                <a:solidFill>
                  <a:srgbClr val="FF0000"/>
                </a:solidFill>
                <a:latin typeface="Calibri" pitchFamily="34" charset="0"/>
              </a:rPr>
              <a:t>radial</a:t>
            </a:r>
            <a:r>
              <a:rPr lang="en-US">
                <a:latin typeface="Calibri" pitchFamily="34" charset="0"/>
              </a:rPr>
              <a:t> flow (central collision)</a:t>
            </a:r>
          </a:p>
          <a:p>
            <a:pPr lvl="1">
              <a:buFontTx/>
              <a:buChar char="•"/>
            </a:pPr>
            <a:r>
              <a:rPr lang="en-US">
                <a:latin typeface="Calibri" pitchFamily="34" charset="0"/>
              </a:rPr>
              <a:t> anisotropic </a:t>
            </a:r>
            <a:r>
              <a:rPr lang="en-US">
                <a:solidFill>
                  <a:srgbClr val="FF0000"/>
                </a:solidFill>
                <a:latin typeface="Calibri" pitchFamily="34" charset="0"/>
              </a:rPr>
              <a:t>transverse</a:t>
            </a:r>
            <a:r>
              <a:rPr lang="en-US">
                <a:latin typeface="Calibri" pitchFamily="34" charset="0"/>
              </a:rPr>
              <a:t> flow (non central collision)</a:t>
            </a:r>
          </a:p>
        </p:txBody>
      </p:sp>
      <p:grpSp>
        <p:nvGrpSpPr>
          <p:cNvPr id="748551" name="Groupe 196"/>
          <p:cNvGrpSpPr>
            <a:grpSpLocks/>
          </p:cNvGrpSpPr>
          <p:nvPr/>
        </p:nvGrpSpPr>
        <p:grpSpPr bwMode="auto">
          <a:xfrm>
            <a:off x="0" y="0"/>
            <a:ext cx="2273300" cy="398463"/>
            <a:chOff x="2677" y="33210"/>
            <a:chExt cx="2610852" cy="951127"/>
          </a:xfrm>
        </p:grpSpPr>
        <p:sp>
          <p:nvSpPr>
            <p:cNvPr id="265" name="Rectangle 264"/>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5" name="Rectangle 314"/>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a:t>
              </a:r>
              <a:endParaRPr lang="fr-FR" sz="1100" b="1" dirty="0"/>
            </a:p>
          </p:txBody>
        </p:sp>
      </p:grpSp>
      <p:grpSp>
        <p:nvGrpSpPr>
          <p:cNvPr id="748552" name="Groupe 206"/>
          <p:cNvGrpSpPr>
            <a:grpSpLocks/>
          </p:cNvGrpSpPr>
          <p:nvPr/>
        </p:nvGrpSpPr>
        <p:grpSpPr bwMode="auto">
          <a:xfrm>
            <a:off x="0" y="398463"/>
            <a:ext cx="2278063" cy="798512"/>
            <a:chOff x="2677" y="24119"/>
            <a:chExt cx="2615454" cy="3255040"/>
          </a:xfrm>
        </p:grpSpPr>
        <p:sp>
          <p:nvSpPr>
            <p:cNvPr id="208" name="Rectangle 207"/>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48" name="Rectangle 247"/>
            <p:cNvSpPr/>
            <p:nvPr/>
          </p:nvSpPr>
          <p:spPr>
            <a:xfrm>
              <a:off x="8145" y="24119"/>
              <a:ext cx="2609986" cy="22972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marL="171450" lvl="1" indent="-171450" defTabSz="844550" fontAlgn="auto">
                <a:lnSpc>
                  <a:spcPct val="90000"/>
                </a:lnSpc>
                <a:spcAft>
                  <a:spcPct val="15000"/>
                </a:spcAft>
                <a:buFontTx/>
                <a:buChar char="••"/>
                <a:defRPr/>
              </a:pPr>
              <a:r>
                <a:rPr lang="fr-FR" sz="1100" b="1" dirty="0" err="1"/>
                <a:t>Particle</a:t>
              </a:r>
              <a:r>
                <a:rPr lang="fr-FR" sz="1100" b="1" dirty="0"/>
                <a:t> Flow</a:t>
              </a:r>
              <a:endParaRPr lang="fr-FR" sz="1100" b="1" dirty="0"/>
            </a:p>
            <a:p>
              <a:pPr marL="171450" lvl="1" indent="-171450" defTabSz="844550" fontAlgn="auto">
                <a:lnSpc>
                  <a:spcPct val="90000"/>
                </a:lnSpc>
                <a:spcAft>
                  <a:spcPct val="15000"/>
                </a:spcAft>
                <a:buFontTx/>
                <a:buChar char="••"/>
                <a:defRPr/>
              </a:pPr>
              <a:r>
                <a:rPr lang="fr-FR" sz="1100" dirty="0"/>
                <a:t>Transverse distributions</a:t>
              </a:r>
              <a:endParaRPr lang="fr-FR" sz="1100" dirty="0"/>
            </a:p>
            <a:p>
              <a:pPr marL="171450" lvl="1" indent="-171450" defTabSz="844550" fontAlgn="auto">
                <a:lnSpc>
                  <a:spcPct val="90000"/>
                </a:lnSpc>
                <a:spcAft>
                  <a:spcPct val="15000"/>
                </a:spcAft>
                <a:buFontTx/>
                <a:buChar char="••"/>
                <a:defRPr/>
              </a:pPr>
              <a:r>
                <a:rPr lang="fr-FR" sz="1100" dirty="0"/>
                <a:t>Ratio of </a:t>
              </a:r>
              <a:r>
                <a:rPr lang="fr-FR" sz="1100" dirty="0" err="1"/>
                <a:t>particles</a:t>
              </a:r>
              <a:endParaRPr lang="fr-FR" sz="1100" dirty="0"/>
            </a:p>
            <a:p>
              <a:pPr marL="171450" lvl="1" indent="-171450" defTabSz="844550" fontAlgn="auto">
                <a:lnSpc>
                  <a:spcPct val="90000"/>
                </a:lnSpc>
                <a:spcAft>
                  <a:spcPct val="15000"/>
                </a:spcAft>
                <a:buFontTx/>
                <a:buChar char="••"/>
                <a:defRPr/>
              </a:pPr>
              <a:r>
                <a:rPr lang="fr-FR" sz="1100" dirty="0"/>
                <a:t>Thermal photons</a:t>
              </a:r>
              <a:endParaRPr lang="fr-FR" sz="1100" dirty="0"/>
            </a:p>
            <a:p>
              <a:pPr marL="171450" lvl="1" indent="-171450" defTabSz="844550" fontAlgn="auto">
                <a:lnSpc>
                  <a:spcPct val="90000"/>
                </a:lnSpc>
                <a:spcAft>
                  <a:spcPct val="15000"/>
                </a:spcAft>
                <a:buFontTx/>
                <a:buChar char="••"/>
                <a:defRPr/>
              </a:pPr>
              <a:endParaRPr lang="fr-FR" sz="1100" b="1" dirty="0"/>
            </a:p>
          </p:txBody>
        </p:sp>
      </p:gr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87" name="Oval 135"/>
          <p:cNvSpPr>
            <a:spLocks noChangeAspect="1" noChangeArrowheads="1"/>
          </p:cNvSpPr>
          <p:nvPr/>
        </p:nvSpPr>
        <p:spPr bwMode="auto">
          <a:xfrm>
            <a:off x="1284288" y="4292600"/>
            <a:ext cx="1128712" cy="862013"/>
          </a:xfrm>
          <a:prstGeom prst="ellipse">
            <a:avLst/>
          </a:prstGeom>
          <a:noFill/>
          <a:ln w="12700">
            <a:solidFill>
              <a:srgbClr val="C00000"/>
            </a:solidFill>
            <a:round/>
            <a:headEnd/>
            <a:tailEnd/>
          </a:ln>
        </p:spPr>
        <p:txBody>
          <a:bodyPr wrap="none" anchor="ctr"/>
          <a:lstStyle/>
          <a:p>
            <a:endParaRPr lang="fr-FR">
              <a:latin typeface="Calibri" pitchFamily="34" charset="0"/>
            </a:endParaRPr>
          </a:p>
        </p:txBody>
      </p:sp>
      <p:sp>
        <p:nvSpPr>
          <p:cNvPr id="306188"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ECEB48BC-82CA-4DC8-9D46-5D28F806E25E}" type="slidenum">
              <a:rPr lang="fr-FR">
                <a:solidFill>
                  <a:schemeClr val="tx1"/>
                </a:solidFill>
              </a:rPr>
              <a:pPr fontAlgn="base">
                <a:spcBef>
                  <a:spcPct val="0"/>
                </a:spcBef>
                <a:spcAft>
                  <a:spcPct val="0"/>
                </a:spcAft>
              </a:pPr>
              <a:t>44</a:t>
            </a:fld>
            <a:endParaRPr lang="fr-FR">
              <a:solidFill>
                <a:schemeClr val="tx1"/>
              </a:solidFill>
            </a:endParaRPr>
          </a:p>
        </p:txBody>
      </p:sp>
      <p:sp>
        <p:nvSpPr>
          <p:cNvPr id="349" name="Rectangle 348"/>
          <p:cNvSpPr/>
          <p:nvPr/>
        </p:nvSpPr>
        <p:spPr>
          <a:xfrm>
            <a:off x="2339975" y="0"/>
            <a:ext cx="284321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t>Particle</a:t>
            </a:r>
            <a:r>
              <a:rPr lang="fr-FR" sz="4000" dirty="0"/>
              <a:t> Flow</a:t>
            </a:r>
            <a:endParaRPr lang="fr-FR" sz="1200" dirty="0"/>
          </a:p>
        </p:txBody>
      </p:sp>
      <p:graphicFrame>
        <p:nvGraphicFramePr>
          <p:cNvPr id="306178" name="Object 2"/>
          <p:cNvGraphicFramePr>
            <a:graphicFrameLocks noChangeAspect="1"/>
          </p:cNvGraphicFramePr>
          <p:nvPr/>
        </p:nvGraphicFramePr>
        <p:xfrm>
          <a:off x="188913" y="1484313"/>
          <a:ext cx="7307262" cy="1022350"/>
        </p:xfrm>
        <a:graphic>
          <a:graphicData uri="http://schemas.openxmlformats.org/presentationml/2006/ole">
            <p:oleObj spid="_x0000_s306178" name="Équation" r:id="rId4" imgW="3263760" imgH="457200" progId="Equation.3">
              <p:embed/>
            </p:oleObj>
          </a:graphicData>
        </a:graphic>
      </p:graphicFrame>
      <p:sp>
        <p:nvSpPr>
          <p:cNvPr id="306190" name="Oval 135"/>
          <p:cNvSpPr>
            <a:spLocks noChangeAspect="1" noChangeArrowheads="1"/>
          </p:cNvSpPr>
          <p:nvPr/>
        </p:nvSpPr>
        <p:spPr bwMode="auto">
          <a:xfrm>
            <a:off x="5292725" y="765175"/>
            <a:ext cx="1863725" cy="860425"/>
          </a:xfrm>
          <a:prstGeom prst="ellipse">
            <a:avLst/>
          </a:prstGeom>
          <a:gradFill rotWithShape="1">
            <a:gsLst>
              <a:gs pos="0">
                <a:srgbClr val="FFCC00"/>
              </a:gs>
              <a:gs pos="100000">
                <a:srgbClr val="FF0000"/>
              </a:gs>
            </a:gsLst>
            <a:path path="shape">
              <a:fillToRect l="50000" t="50000" r="50000" b="50000"/>
            </a:path>
          </a:gradFill>
          <a:ln w="12700">
            <a:solidFill>
              <a:schemeClr val="tx1"/>
            </a:solidFill>
            <a:round/>
            <a:headEnd/>
            <a:tailEnd/>
          </a:ln>
        </p:spPr>
        <p:txBody>
          <a:bodyPr wrap="none" anchor="ctr"/>
          <a:lstStyle/>
          <a:p>
            <a:endParaRPr lang="fr-FR">
              <a:latin typeface="Calibri" pitchFamily="34" charset="0"/>
            </a:endParaRPr>
          </a:p>
        </p:txBody>
      </p:sp>
      <p:sp>
        <p:nvSpPr>
          <p:cNvPr id="306191" name="Line 152"/>
          <p:cNvSpPr>
            <a:spLocks noChangeShapeType="1"/>
          </p:cNvSpPr>
          <p:nvPr/>
        </p:nvSpPr>
        <p:spPr bwMode="auto">
          <a:xfrm rot="21571548" flipV="1">
            <a:off x="6673850" y="917575"/>
            <a:ext cx="76200" cy="104775"/>
          </a:xfrm>
          <a:prstGeom prst="line">
            <a:avLst/>
          </a:prstGeom>
          <a:noFill/>
          <a:ln w="9525">
            <a:solidFill>
              <a:srgbClr val="000099"/>
            </a:solidFill>
            <a:round/>
            <a:headEnd/>
            <a:tailEnd type="triangle" w="med" len="med"/>
          </a:ln>
        </p:spPr>
        <p:txBody>
          <a:bodyPr wrap="none" anchor="ctr"/>
          <a:lstStyle/>
          <a:p>
            <a:endParaRPr lang="fr-FR"/>
          </a:p>
        </p:txBody>
      </p:sp>
      <p:sp>
        <p:nvSpPr>
          <p:cNvPr id="306192" name="Line 153"/>
          <p:cNvSpPr>
            <a:spLocks noChangeShapeType="1"/>
          </p:cNvSpPr>
          <p:nvPr/>
        </p:nvSpPr>
        <p:spPr bwMode="auto">
          <a:xfrm rot="21571548" flipV="1">
            <a:off x="6226175" y="625475"/>
            <a:ext cx="1157288" cy="493713"/>
          </a:xfrm>
          <a:prstGeom prst="line">
            <a:avLst/>
          </a:prstGeom>
          <a:noFill/>
          <a:ln w="9525">
            <a:solidFill>
              <a:srgbClr val="000099"/>
            </a:solidFill>
            <a:round/>
            <a:headEnd/>
            <a:tailEnd type="triangle" w="med" len="med"/>
          </a:ln>
        </p:spPr>
        <p:txBody>
          <a:bodyPr wrap="none" anchor="ctr"/>
          <a:lstStyle/>
          <a:p>
            <a:endParaRPr lang="fr-FR"/>
          </a:p>
        </p:txBody>
      </p:sp>
      <p:sp>
        <p:nvSpPr>
          <p:cNvPr id="306193" name="Line 154"/>
          <p:cNvSpPr>
            <a:spLocks noChangeShapeType="1"/>
          </p:cNvSpPr>
          <p:nvPr/>
        </p:nvSpPr>
        <p:spPr bwMode="auto">
          <a:xfrm rot="21571548" flipV="1">
            <a:off x="6992938" y="1038225"/>
            <a:ext cx="309562" cy="76200"/>
          </a:xfrm>
          <a:prstGeom prst="line">
            <a:avLst/>
          </a:prstGeom>
          <a:noFill/>
          <a:ln w="9525">
            <a:solidFill>
              <a:srgbClr val="000099"/>
            </a:solidFill>
            <a:round/>
            <a:headEnd/>
            <a:tailEnd type="triangle" w="med" len="med"/>
          </a:ln>
        </p:spPr>
        <p:txBody>
          <a:bodyPr wrap="none" anchor="ctr"/>
          <a:lstStyle/>
          <a:p>
            <a:endParaRPr lang="fr-FR"/>
          </a:p>
        </p:txBody>
      </p:sp>
      <p:sp>
        <p:nvSpPr>
          <p:cNvPr id="306194" name="Line 155"/>
          <p:cNvSpPr>
            <a:spLocks noChangeShapeType="1"/>
          </p:cNvSpPr>
          <p:nvPr/>
        </p:nvSpPr>
        <p:spPr bwMode="auto">
          <a:xfrm rot="21571548" flipV="1">
            <a:off x="7096125" y="1257300"/>
            <a:ext cx="357188" cy="22225"/>
          </a:xfrm>
          <a:prstGeom prst="line">
            <a:avLst/>
          </a:prstGeom>
          <a:noFill/>
          <a:ln w="9525">
            <a:solidFill>
              <a:srgbClr val="000099"/>
            </a:solidFill>
            <a:round/>
            <a:headEnd/>
            <a:tailEnd type="triangle" w="med" len="med"/>
          </a:ln>
        </p:spPr>
        <p:txBody>
          <a:bodyPr wrap="none" anchor="ctr"/>
          <a:lstStyle/>
          <a:p>
            <a:endParaRPr lang="fr-FR"/>
          </a:p>
        </p:txBody>
      </p:sp>
      <p:sp>
        <p:nvSpPr>
          <p:cNvPr id="306195" name="Line 156"/>
          <p:cNvSpPr>
            <a:spLocks noChangeShapeType="1"/>
          </p:cNvSpPr>
          <p:nvPr/>
        </p:nvSpPr>
        <p:spPr bwMode="auto">
          <a:xfrm rot="21571548" flipV="1">
            <a:off x="6754813" y="1041400"/>
            <a:ext cx="133350" cy="44450"/>
          </a:xfrm>
          <a:prstGeom prst="line">
            <a:avLst/>
          </a:prstGeom>
          <a:noFill/>
          <a:ln w="9525">
            <a:solidFill>
              <a:srgbClr val="000099"/>
            </a:solidFill>
            <a:round/>
            <a:headEnd/>
            <a:tailEnd type="triangle" w="med" len="med"/>
          </a:ln>
        </p:spPr>
        <p:txBody>
          <a:bodyPr wrap="none" anchor="ctr"/>
          <a:lstStyle/>
          <a:p>
            <a:endParaRPr lang="fr-FR"/>
          </a:p>
        </p:txBody>
      </p:sp>
      <p:sp>
        <p:nvSpPr>
          <p:cNvPr id="306196" name="Line 159"/>
          <p:cNvSpPr>
            <a:spLocks noChangeShapeType="1"/>
          </p:cNvSpPr>
          <p:nvPr/>
        </p:nvSpPr>
        <p:spPr bwMode="auto">
          <a:xfrm rot="-28452" flipH="1" flipV="1">
            <a:off x="5356225" y="700088"/>
            <a:ext cx="322263" cy="123825"/>
          </a:xfrm>
          <a:prstGeom prst="line">
            <a:avLst/>
          </a:prstGeom>
          <a:noFill/>
          <a:ln w="9525">
            <a:solidFill>
              <a:srgbClr val="000099"/>
            </a:solidFill>
            <a:round/>
            <a:headEnd/>
            <a:tailEnd type="triangle" w="med" len="med"/>
          </a:ln>
        </p:spPr>
        <p:txBody>
          <a:bodyPr wrap="none" anchor="ctr"/>
          <a:lstStyle/>
          <a:p>
            <a:endParaRPr lang="fr-FR"/>
          </a:p>
        </p:txBody>
      </p:sp>
      <p:sp>
        <p:nvSpPr>
          <p:cNvPr id="306197" name="Line 160"/>
          <p:cNvSpPr>
            <a:spLocks noChangeShapeType="1"/>
          </p:cNvSpPr>
          <p:nvPr/>
        </p:nvSpPr>
        <p:spPr bwMode="auto">
          <a:xfrm rot="-28452" flipH="1" flipV="1">
            <a:off x="5149850" y="815975"/>
            <a:ext cx="347663" cy="76200"/>
          </a:xfrm>
          <a:prstGeom prst="line">
            <a:avLst/>
          </a:prstGeom>
          <a:noFill/>
          <a:ln w="9525">
            <a:solidFill>
              <a:srgbClr val="000099"/>
            </a:solidFill>
            <a:round/>
            <a:headEnd/>
            <a:tailEnd type="triangle" w="med" len="med"/>
          </a:ln>
        </p:spPr>
        <p:txBody>
          <a:bodyPr wrap="none" anchor="ctr"/>
          <a:lstStyle/>
          <a:p>
            <a:endParaRPr lang="fr-FR"/>
          </a:p>
        </p:txBody>
      </p:sp>
      <p:sp>
        <p:nvSpPr>
          <p:cNvPr id="306198" name="Line 161"/>
          <p:cNvSpPr>
            <a:spLocks noChangeShapeType="1"/>
          </p:cNvSpPr>
          <p:nvPr/>
        </p:nvSpPr>
        <p:spPr bwMode="auto">
          <a:xfrm rot="-28452" flipH="1" flipV="1">
            <a:off x="5080000" y="957263"/>
            <a:ext cx="309563" cy="4762"/>
          </a:xfrm>
          <a:prstGeom prst="line">
            <a:avLst/>
          </a:prstGeom>
          <a:noFill/>
          <a:ln w="9525">
            <a:solidFill>
              <a:srgbClr val="000099"/>
            </a:solidFill>
            <a:round/>
            <a:headEnd/>
            <a:tailEnd type="triangle" w="med" len="med"/>
          </a:ln>
        </p:spPr>
        <p:txBody>
          <a:bodyPr wrap="none" anchor="ctr"/>
          <a:lstStyle/>
          <a:p>
            <a:endParaRPr lang="fr-FR"/>
          </a:p>
        </p:txBody>
      </p:sp>
      <p:sp>
        <p:nvSpPr>
          <p:cNvPr id="306199" name="Line 163"/>
          <p:cNvSpPr>
            <a:spLocks noChangeShapeType="1"/>
          </p:cNvSpPr>
          <p:nvPr/>
        </p:nvSpPr>
        <p:spPr bwMode="auto">
          <a:xfrm rot="-28452" flipH="1" flipV="1">
            <a:off x="5700713" y="763588"/>
            <a:ext cx="196850" cy="53975"/>
          </a:xfrm>
          <a:prstGeom prst="line">
            <a:avLst/>
          </a:prstGeom>
          <a:noFill/>
          <a:ln w="9525">
            <a:solidFill>
              <a:srgbClr val="000099"/>
            </a:solidFill>
            <a:round/>
            <a:headEnd/>
            <a:tailEnd type="triangle" w="med" len="med"/>
          </a:ln>
        </p:spPr>
        <p:txBody>
          <a:bodyPr wrap="none" anchor="ctr"/>
          <a:lstStyle/>
          <a:p>
            <a:endParaRPr lang="fr-FR"/>
          </a:p>
        </p:txBody>
      </p:sp>
      <p:sp>
        <p:nvSpPr>
          <p:cNvPr id="306200" name="Line 164"/>
          <p:cNvSpPr>
            <a:spLocks noChangeShapeType="1"/>
          </p:cNvSpPr>
          <p:nvPr/>
        </p:nvSpPr>
        <p:spPr bwMode="auto">
          <a:xfrm rot="-28452" flipH="1" flipV="1">
            <a:off x="5908675" y="684213"/>
            <a:ext cx="74613" cy="79375"/>
          </a:xfrm>
          <a:prstGeom prst="line">
            <a:avLst/>
          </a:prstGeom>
          <a:noFill/>
          <a:ln w="9525">
            <a:solidFill>
              <a:srgbClr val="000099"/>
            </a:solidFill>
            <a:round/>
            <a:headEnd/>
            <a:tailEnd type="triangle" w="med" len="med"/>
          </a:ln>
        </p:spPr>
        <p:txBody>
          <a:bodyPr wrap="none" anchor="ctr"/>
          <a:lstStyle/>
          <a:p>
            <a:endParaRPr lang="fr-FR"/>
          </a:p>
        </p:txBody>
      </p:sp>
      <p:sp>
        <p:nvSpPr>
          <p:cNvPr id="306201" name="Line 165"/>
          <p:cNvSpPr>
            <a:spLocks noChangeShapeType="1"/>
          </p:cNvSpPr>
          <p:nvPr/>
        </p:nvSpPr>
        <p:spPr bwMode="auto">
          <a:xfrm rot="-28452" flipH="1" flipV="1">
            <a:off x="5700713" y="920750"/>
            <a:ext cx="123825" cy="36513"/>
          </a:xfrm>
          <a:prstGeom prst="line">
            <a:avLst/>
          </a:prstGeom>
          <a:noFill/>
          <a:ln w="9525">
            <a:solidFill>
              <a:srgbClr val="000099"/>
            </a:solidFill>
            <a:round/>
            <a:headEnd/>
            <a:tailEnd type="triangle" w="med" len="med"/>
          </a:ln>
        </p:spPr>
        <p:txBody>
          <a:bodyPr wrap="none" anchor="ctr"/>
          <a:lstStyle/>
          <a:p>
            <a:endParaRPr lang="fr-FR"/>
          </a:p>
        </p:txBody>
      </p:sp>
      <p:sp>
        <p:nvSpPr>
          <p:cNvPr id="306202" name="Line 167"/>
          <p:cNvSpPr>
            <a:spLocks noChangeShapeType="1"/>
          </p:cNvSpPr>
          <p:nvPr/>
        </p:nvSpPr>
        <p:spPr bwMode="auto">
          <a:xfrm rot="10771548" flipV="1">
            <a:off x="5529263" y="1403350"/>
            <a:ext cx="79375" cy="134938"/>
          </a:xfrm>
          <a:prstGeom prst="line">
            <a:avLst/>
          </a:prstGeom>
          <a:noFill/>
          <a:ln w="9525">
            <a:solidFill>
              <a:srgbClr val="99CCFF"/>
            </a:solidFill>
            <a:round/>
            <a:headEnd/>
            <a:tailEnd type="triangle" w="med" len="med"/>
          </a:ln>
        </p:spPr>
        <p:txBody>
          <a:bodyPr wrap="none" anchor="ctr"/>
          <a:lstStyle/>
          <a:p>
            <a:endParaRPr lang="fr-FR"/>
          </a:p>
        </p:txBody>
      </p:sp>
      <p:sp>
        <p:nvSpPr>
          <p:cNvPr id="306203" name="Line 168"/>
          <p:cNvSpPr>
            <a:spLocks noChangeShapeType="1"/>
          </p:cNvSpPr>
          <p:nvPr/>
        </p:nvSpPr>
        <p:spPr bwMode="auto">
          <a:xfrm rot="10771548" flipV="1">
            <a:off x="5332413" y="1338263"/>
            <a:ext cx="196850" cy="157162"/>
          </a:xfrm>
          <a:prstGeom prst="line">
            <a:avLst/>
          </a:prstGeom>
          <a:noFill/>
          <a:ln w="9525">
            <a:solidFill>
              <a:srgbClr val="99CCFF"/>
            </a:solidFill>
            <a:round/>
            <a:headEnd/>
            <a:tailEnd type="triangle" w="med" len="med"/>
          </a:ln>
        </p:spPr>
        <p:txBody>
          <a:bodyPr wrap="none" anchor="ctr"/>
          <a:lstStyle/>
          <a:p>
            <a:endParaRPr lang="fr-FR"/>
          </a:p>
        </p:txBody>
      </p:sp>
      <p:sp>
        <p:nvSpPr>
          <p:cNvPr id="306204" name="Line 169"/>
          <p:cNvSpPr>
            <a:spLocks noChangeShapeType="1"/>
          </p:cNvSpPr>
          <p:nvPr/>
        </p:nvSpPr>
        <p:spPr bwMode="auto">
          <a:xfrm rot="10771548" flipV="1">
            <a:off x="5184775" y="1263650"/>
            <a:ext cx="309563" cy="74613"/>
          </a:xfrm>
          <a:prstGeom prst="line">
            <a:avLst/>
          </a:prstGeom>
          <a:noFill/>
          <a:ln w="9525">
            <a:solidFill>
              <a:srgbClr val="99CCFF"/>
            </a:solidFill>
            <a:round/>
            <a:headEnd/>
            <a:tailEnd type="triangle" w="med" len="med"/>
          </a:ln>
        </p:spPr>
        <p:txBody>
          <a:bodyPr wrap="none" anchor="ctr"/>
          <a:lstStyle/>
          <a:p>
            <a:endParaRPr lang="fr-FR"/>
          </a:p>
        </p:txBody>
      </p:sp>
      <p:sp>
        <p:nvSpPr>
          <p:cNvPr id="306205" name="Line 170"/>
          <p:cNvSpPr>
            <a:spLocks noChangeShapeType="1"/>
          </p:cNvSpPr>
          <p:nvPr/>
        </p:nvSpPr>
        <p:spPr bwMode="auto">
          <a:xfrm rot="10771548" flipV="1">
            <a:off x="5156200" y="1146175"/>
            <a:ext cx="234950" cy="14288"/>
          </a:xfrm>
          <a:prstGeom prst="line">
            <a:avLst/>
          </a:prstGeom>
          <a:noFill/>
          <a:ln w="9525">
            <a:solidFill>
              <a:srgbClr val="99CCFF"/>
            </a:solidFill>
            <a:round/>
            <a:headEnd/>
            <a:tailEnd type="triangle" w="med" len="med"/>
          </a:ln>
        </p:spPr>
        <p:txBody>
          <a:bodyPr wrap="none" anchor="ctr"/>
          <a:lstStyle/>
          <a:p>
            <a:endParaRPr lang="fr-FR"/>
          </a:p>
        </p:txBody>
      </p:sp>
      <p:sp>
        <p:nvSpPr>
          <p:cNvPr id="306206" name="Line 174"/>
          <p:cNvSpPr>
            <a:spLocks noChangeShapeType="1"/>
          </p:cNvSpPr>
          <p:nvPr/>
        </p:nvSpPr>
        <p:spPr bwMode="auto">
          <a:xfrm rot="10771548" flipH="1" flipV="1">
            <a:off x="6627813" y="1606550"/>
            <a:ext cx="322262" cy="123825"/>
          </a:xfrm>
          <a:prstGeom prst="line">
            <a:avLst/>
          </a:prstGeom>
          <a:noFill/>
          <a:ln w="9525">
            <a:solidFill>
              <a:srgbClr val="99CCFF"/>
            </a:solidFill>
            <a:round/>
            <a:headEnd/>
            <a:tailEnd type="triangle" w="med" len="med"/>
          </a:ln>
        </p:spPr>
        <p:txBody>
          <a:bodyPr wrap="none" anchor="ctr"/>
          <a:lstStyle/>
          <a:p>
            <a:endParaRPr lang="fr-FR"/>
          </a:p>
        </p:txBody>
      </p:sp>
      <p:sp>
        <p:nvSpPr>
          <p:cNvPr id="306207" name="Line 175"/>
          <p:cNvSpPr>
            <a:spLocks noChangeShapeType="1"/>
          </p:cNvSpPr>
          <p:nvPr/>
        </p:nvSpPr>
        <p:spPr bwMode="auto">
          <a:xfrm rot="10771548" flipH="1" flipV="1">
            <a:off x="6808788" y="1541463"/>
            <a:ext cx="347662" cy="76200"/>
          </a:xfrm>
          <a:prstGeom prst="line">
            <a:avLst/>
          </a:prstGeom>
          <a:noFill/>
          <a:ln w="9525">
            <a:solidFill>
              <a:srgbClr val="99CCFF"/>
            </a:solidFill>
            <a:round/>
            <a:headEnd/>
            <a:tailEnd type="triangle" w="med" len="med"/>
          </a:ln>
        </p:spPr>
        <p:txBody>
          <a:bodyPr wrap="none" anchor="ctr"/>
          <a:lstStyle/>
          <a:p>
            <a:endParaRPr lang="fr-FR"/>
          </a:p>
        </p:txBody>
      </p:sp>
      <p:sp>
        <p:nvSpPr>
          <p:cNvPr id="306208" name="Line 176"/>
          <p:cNvSpPr>
            <a:spLocks noChangeShapeType="1"/>
          </p:cNvSpPr>
          <p:nvPr/>
        </p:nvSpPr>
        <p:spPr bwMode="auto">
          <a:xfrm rot="10771548" flipH="1" flipV="1">
            <a:off x="6986588" y="1476375"/>
            <a:ext cx="307975" cy="6350"/>
          </a:xfrm>
          <a:prstGeom prst="line">
            <a:avLst/>
          </a:prstGeom>
          <a:noFill/>
          <a:ln w="9525">
            <a:solidFill>
              <a:srgbClr val="99CCFF"/>
            </a:solidFill>
            <a:round/>
            <a:headEnd/>
            <a:tailEnd type="triangle" w="med" len="med"/>
          </a:ln>
        </p:spPr>
        <p:txBody>
          <a:bodyPr wrap="none" anchor="ctr"/>
          <a:lstStyle/>
          <a:p>
            <a:endParaRPr lang="fr-FR"/>
          </a:p>
        </p:txBody>
      </p:sp>
      <p:sp>
        <p:nvSpPr>
          <p:cNvPr id="306209" name="Line 178"/>
          <p:cNvSpPr>
            <a:spLocks noChangeShapeType="1"/>
          </p:cNvSpPr>
          <p:nvPr/>
        </p:nvSpPr>
        <p:spPr bwMode="auto">
          <a:xfrm rot="10771548" flipH="1" flipV="1">
            <a:off x="6615113" y="1541463"/>
            <a:ext cx="196850" cy="53975"/>
          </a:xfrm>
          <a:prstGeom prst="line">
            <a:avLst/>
          </a:prstGeom>
          <a:noFill/>
          <a:ln w="9525">
            <a:solidFill>
              <a:srgbClr val="99CCFF"/>
            </a:solidFill>
            <a:round/>
            <a:headEnd/>
            <a:tailEnd type="triangle" w="med" len="med"/>
          </a:ln>
        </p:spPr>
        <p:txBody>
          <a:bodyPr wrap="none" anchor="ctr"/>
          <a:lstStyle/>
          <a:p>
            <a:endParaRPr lang="fr-FR"/>
          </a:p>
        </p:txBody>
      </p:sp>
      <p:sp>
        <p:nvSpPr>
          <p:cNvPr id="306210" name="Line 179"/>
          <p:cNvSpPr>
            <a:spLocks noChangeShapeType="1"/>
          </p:cNvSpPr>
          <p:nvPr/>
        </p:nvSpPr>
        <p:spPr bwMode="auto">
          <a:xfrm rot="10771548" flipH="1" flipV="1">
            <a:off x="6532563" y="1606550"/>
            <a:ext cx="73025" cy="80963"/>
          </a:xfrm>
          <a:prstGeom prst="line">
            <a:avLst/>
          </a:prstGeom>
          <a:noFill/>
          <a:ln w="9525">
            <a:solidFill>
              <a:srgbClr val="99CCFF"/>
            </a:solidFill>
            <a:round/>
            <a:headEnd/>
            <a:tailEnd type="triangle" w="med" len="med"/>
          </a:ln>
        </p:spPr>
        <p:txBody>
          <a:bodyPr wrap="none" anchor="ctr"/>
          <a:lstStyle/>
          <a:p>
            <a:endParaRPr lang="fr-FR"/>
          </a:p>
        </p:txBody>
      </p:sp>
      <p:sp>
        <p:nvSpPr>
          <p:cNvPr id="306211" name="Line 92"/>
          <p:cNvSpPr>
            <a:spLocks noChangeShapeType="1"/>
          </p:cNvSpPr>
          <p:nvPr/>
        </p:nvSpPr>
        <p:spPr bwMode="auto">
          <a:xfrm rot="-4922225">
            <a:off x="6873876" y="404812"/>
            <a:ext cx="177800" cy="1546225"/>
          </a:xfrm>
          <a:prstGeom prst="line">
            <a:avLst/>
          </a:prstGeom>
          <a:noFill/>
          <a:ln w="28575">
            <a:solidFill>
              <a:schemeClr val="tx1"/>
            </a:solidFill>
            <a:round/>
            <a:headEnd/>
            <a:tailEnd type="triangle" w="lg" len="lg"/>
          </a:ln>
        </p:spPr>
        <p:txBody>
          <a:bodyPr/>
          <a:lstStyle/>
          <a:p>
            <a:endParaRPr lang="fr-FR"/>
          </a:p>
        </p:txBody>
      </p:sp>
      <p:sp>
        <p:nvSpPr>
          <p:cNvPr id="306212" name="Text Box 93"/>
          <p:cNvSpPr txBox="1">
            <a:spLocks noChangeArrowheads="1"/>
          </p:cNvSpPr>
          <p:nvPr/>
        </p:nvSpPr>
        <p:spPr bwMode="auto">
          <a:xfrm>
            <a:off x="7740650" y="1052513"/>
            <a:ext cx="1223963" cy="369887"/>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X : in plane</a:t>
            </a:r>
          </a:p>
        </p:txBody>
      </p:sp>
      <p:sp>
        <p:nvSpPr>
          <p:cNvPr id="306213" name="Line 95"/>
          <p:cNvSpPr>
            <a:spLocks noChangeShapeType="1"/>
          </p:cNvSpPr>
          <p:nvPr/>
        </p:nvSpPr>
        <p:spPr bwMode="auto">
          <a:xfrm rot="4922225" flipH="1" flipV="1">
            <a:off x="5846763" y="714375"/>
            <a:ext cx="738188" cy="128587"/>
          </a:xfrm>
          <a:prstGeom prst="line">
            <a:avLst/>
          </a:prstGeom>
          <a:noFill/>
          <a:ln w="28575">
            <a:solidFill>
              <a:schemeClr val="tx1"/>
            </a:solidFill>
            <a:round/>
            <a:headEnd/>
            <a:tailEnd type="triangle" w="lg" len="lg"/>
          </a:ln>
        </p:spPr>
        <p:txBody>
          <a:bodyPr/>
          <a:lstStyle/>
          <a:p>
            <a:endParaRPr lang="fr-FR"/>
          </a:p>
        </p:txBody>
      </p:sp>
      <p:sp>
        <p:nvSpPr>
          <p:cNvPr id="306214" name="Text Box 96"/>
          <p:cNvSpPr txBox="1">
            <a:spLocks noChangeArrowheads="1"/>
          </p:cNvSpPr>
          <p:nvPr/>
        </p:nvSpPr>
        <p:spPr bwMode="auto">
          <a:xfrm>
            <a:off x="6156325" y="188913"/>
            <a:ext cx="1606550" cy="368300"/>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Y : out of plane</a:t>
            </a:r>
          </a:p>
        </p:txBody>
      </p:sp>
      <p:sp>
        <p:nvSpPr>
          <p:cNvPr id="367" name="Arc 366"/>
          <p:cNvSpPr/>
          <p:nvPr/>
        </p:nvSpPr>
        <p:spPr>
          <a:xfrm>
            <a:off x="6877050" y="692150"/>
            <a:ext cx="576263" cy="720725"/>
          </a:xfrm>
          <a:prstGeom prst="arc">
            <a:avLst>
              <a:gd name="adj1" fmla="val 16618689"/>
              <a:gd name="adj2" fmla="val 1535427"/>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306216" name="ZoneTexte 367"/>
          <p:cNvSpPr txBox="1">
            <a:spLocks noChangeArrowheads="1"/>
          </p:cNvSpPr>
          <p:nvPr/>
        </p:nvSpPr>
        <p:spPr bwMode="auto">
          <a:xfrm>
            <a:off x="7380288" y="692150"/>
            <a:ext cx="306387" cy="369888"/>
          </a:xfrm>
          <a:prstGeom prst="rect">
            <a:avLst/>
          </a:prstGeom>
          <a:noFill/>
          <a:ln w="9525">
            <a:noFill/>
            <a:miter lim="800000"/>
            <a:headEnd/>
            <a:tailEnd/>
          </a:ln>
        </p:spPr>
        <p:txBody>
          <a:bodyPr wrap="none">
            <a:spAutoFit/>
          </a:bodyPr>
          <a:lstStyle/>
          <a:p>
            <a:r>
              <a:rPr lang="fr-FR" b="1">
                <a:latin typeface="Symbol" pitchFamily="18" charset="2"/>
              </a:rPr>
              <a:t>f</a:t>
            </a:r>
          </a:p>
        </p:txBody>
      </p:sp>
      <p:sp>
        <p:nvSpPr>
          <p:cNvPr id="306217" name="ZoneTexte 368"/>
          <p:cNvSpPr txBox="1">
            <a:spLocks noChangeArrowheads="1"/>
          </p:cNvSpPr>
          <p:nvPr/>
        </p:nvSpPr>
        <p:spPr bwMode="auto">
          <a:xfrm>
            <a:off x="684213" y="2708275"/>
            <a:ext cx="2528887" cy="369888"/>
          </a:xfrm>
          <a:prstGeom prst="rect">
            <a:avLst/>
          </a:prstGeom>
          <a:noFill/>
          <a:ln w="9525">
            <a:noFill/>
            <a:miter lim="800000"/>
            <a:headEnd/>
            <a:tailEnd/>
          </a:ln>
        </p:spPr>
        <p:txBody>
          <a:bodyPr wrap="none">
            <a:spAutoFit/>
          </a:bodyPr>
          <a:lstStyle/>
          <a:p>
            <a:r>
              <a:rPr lang="fr-FR" b="1">
                <a:latin typeface="Calibri" pitchFamily="34" charset="0"/>
              </a:rPr>
              <a:t>Directed flow coefficient</a:t>
            </a:r>
          </a:p>
        </p:txBody>
      </p:sp>
      <p:sp>
        <p:nvSpPr>
          <p:cNvPr id="306218" name="ZoneTexte 369"/>
          <p:cNvSpPr txBox="1">
            <a:spLocks noChangeArrowheads="1"/>
          </p:cNvSpPr>
          <p:nvPr/>
        </p:nvSpPr>
        <p:spPr bwMode="auto">
          <a:xfrm>
            <a:off x="5364163" y="2708275"/>
            <a:ext cx="2355850" cy="369888"/>
          </a:xfrm>
          <a:prstGeom prst="rect">
            <a:avLst/>
          </a:prstGeom>
          <a:noFill/>
          <a:ln w="9525">
            <a:noFill/>
            <a:miter lim="800000"/>
            <a:headEnd/>
            <a:tailEnd/>
          </a:ln>
        </p:spPr>
        <p:txBody>
          <a:bodyPr wrap="none">
            <a:spAutoFit/>
          </a:bodyPr>
          <a:lstStyle/>
          <a:p>
            <a:r>
              <a:rPr lang="fr-FR" b="1">
                <a:latin typeface="Calibri" pitchFamily="34" charset="0"/>
              </a:rPr>
              <a:t>Elliptic flow coefficient</a:t>
            </a:r>
          </a:p>
        </p:txBody>
      </p:sp>
      <p:graphicFrame>
        <p:nvGraphicFramePr>
          <p:cNvPr id="306179" name="Object 3"/>
          <p:cNvGraphicFramePr>
            <a:graphicFrameLocks noChangeAspect="1"/>
          </p:cNvGraphicFramePr>
          <p:nvPr/>
        </p:nvGraphicFramePr>
        <p:xfrm>
          <a:off x="900113" y="3068638"/>
          <a:ext cx="2000250" cy="744537"/>
        </p:xfrm>
        <a:graphic>
          <a:graphicData uri="http://schemas.openxmlformats.org/presentationml/2006/ole">
            <p:oleObj spid="_x0000_s306179" name="Équation" r:id="rId5" imgW="1295280" imgH="482400" progId="Equation.3">
              <p:embed/>
            </p:oleObj>
          </a:graphicData>
        </a:graphic>
      </p:graphicFrame>
      <p:graphicFrame>
        <p:nvGraphicFramePr>
          <p:cNvPr id="306180" name="Object 4"/>
          <p:cNvGraphicFramePr>
            <a:graphicFrameLocks noChangeAspect="1"/>
          </p:cNvGraphicFramePr>
          <p:nvPr/>
        </p:nvGraphicFramePr>
        <p:xfrm>
          <a:off x="5364163" y="3068638"/>
          <a:ext cx="2824162" cy="822325"/>
        </p:xfrm>
        <a:graphic>
          <a:graphicData uri="http://schemas.openxmlformats.org/presentationml/2006/ole">
            <p:oleObj spid="_x0000_s306180" name="Équation" r:id="rId6" imgW="1828800" imgH="533160" progId="Equation.3">
              <p:embed/>
            </p:oleObj>
          </a:graphicData>
        </a:graphic>
      </p:graphicFrame>
      <p:sp>
        <p:nvSpPr>
          <p:cNvPr id="306219" name="Oval 135"/>
          <p:cNvSpPr>
            <a:spLocks noChangeAspect="1" noChangeArrowheads="1"/>
          </p:cNvSpPr>
          <p:nvPr/>
        </p:nvSpPr>
        <p:spPr bwMode="auto">
          <a:xfrm>
            <a:off x="1068388" y="4292600"/>
            <a:ext cx="1128712" cy="862013"/>
          </a:xfrm>
          <a:prstGeom prst="ellipse">
            <a:avLst/>
          </a:prstGeom>
          <a:noFill/>
          <a:ln w="12700">
            <a:solidFill>
              <a:schemeClr val="tx1"/>
            </a:solidFill>
            <a:round/>
            <a:headEnd/>
            <a:tailEnd/>
          </a:ln>
        </p:spPr>
        <p:txBody>
          <a:bodyPr wrap="none" anchor="ctr"/>
          <a:lstStyle/>
          <a:p>
            <a:endParaRPr lang="fr-FR">
              <a:latin typeface="Calibri" pitchFamily="34" charset="0"/>
            </a:endParaRPr>
          </a:p>
        </p:txBody>
      </p:sp>
      <p:sp>
        <p:nvSpPr>
          <p:cNvPr id="306220" name="Line 92"/>
          <p:cNvSpPr>
            <a:spLocks noChangeShapeType="1"/>
          </p:cNvSpPr>
          <p:nvPr/>
        </p:nvSpPr>
        <p:spPr bwMode="auto">
          <a:xfrm rot="-4922225">
            <a:off x="1990726" y="4214812"/>
            <a:ext cx="146050" cy="1019175"/>
          </a:xfrm>
          <a:prstGeom prst="line">
            <a:avLst/>
          </a:prstGeom>
          <a:noFill/>
          <a:ln w="28575">
            <a:solidFill>
              <a:schemeClr val="tx1"/>
            </a:solidFill>
            <a:round/>
            <a:headEnd/>
            <a:tailEnd type="triangle" w="lg" len="lg"/>
          </a:ln>
        </p:spPr>
        <p:txBody>
          <a:bodyPr/>
          <a:lstStyle/>
          <a:p>
            <a:endParaRPr lang="fr-FR"/>
          </a:p>
        </p:txBody>
      </p:sp>
      <p:sp>
        <p:nvSpPr>
          <p:cNvPr id="306221" name="Line 95"/>
          <p:cNvSpPr>
            <a:spLocks noChangeShapeType="1"/>
          </p:cNvSpPr>
          <p:nvPr/>
        </p:nvSpPr>
        <p:spPr bwMode="auto">
          <a:xfrm rot="4922225" flipH="1" flipV="1">
            <a:off x="1219200" y="4314826"/>
            <a:ext cx="712787" cy="100012"/>
          </a:xfrm>
          <a:prstGeom prst="line">
            <a:avLst/>
          </a:prstGeom>
          <a:noFill/>
          <a:ln w="28575">
            <a:solidFill>
              <a:schemeClr val="tx1"/>
            </a:solidFill>
            <a:round/>
            <a:headEnd/>
            <a:tailEnd type="triangle" w="lg" len="lg"/>
          </a:ln>
        </p:spPr>
        <p:txBody>
          <a:bodyPr/>
          <a:lstStyle/>
          <a:p>
            <a:endParaRPr lang="fr-FR"/>
          </a:p>
        </p:txBody>
      </p:sp>
      <p:graphicFrame>
        <p:nvGraphicFramePr>
          <p:cNvPr id="306181" name="Object 5"/>
          <p:cNvGraphicFramePr>
            <a:graphicFrameLocks noChangeAspect="1"/>
          </p:cNvGraphicFramePr>
          <p:nvPr/>
        </p:nvGraphicFramePr>
        <p:xfrm>
          <a:off x="539750" y="4967288"/>
          <a:ext cx="587375" cy="333375"/>
        </p:xfrm>
        <a:graphic>
          <a:graphicData uri="http://schemas.openxmlformats.org/presentationml/2006/ole">
            <p:oleObj spid="_x0000_s306181" name="Équation" r:id="rId7" imgW="380880" imgH="215640" progId="Equation.3">
              <p:embed/>
            </p:oleObj>
          </a:graphicData>
        </a:graphic>
      </p:graphicFrame>
      <p:graphicFrame>
        <p:nvGraphicFramePr>
          <p:cNvPr id="306182" name="Object 6"/>
          <p:cNvGraphicFramePr>
            <a:graphicFrameLocks noChangeAspect="1"/>
          </p:cNvGraphicFramePr>
          <p:nvPr/>
        </p:nvGraphicFramePr>
        <p:xfrm>
          <a:off x="2328863" y="5040313"/>
          <a:ext cx="587375" cy="333375"/>
        </p:xfrm>
        <a:graphic>
          <a:graphicData uri="http://schemas.openxmlformats.org/presentationml/2006/ole">
            <p:oleObj spid="_x0000_s306182" name="Équation" r:id="rId8" imgW="380880" imgH="215640" progId="Equation.3">
              <p:embed/>
            </p:oleObj>
          </a:graphicData>
        </a:graphic>
      </p:graphicFrame>
      <p:sp>
        <p:nvSpPr>
          <p:cNvPr id="306222" name="Oval 135"/>
          <p:cNvSpPr>
            <a:spLocks noChangeAspect="1" noChangeArrowheads="1"/>
          </p:cNvSpPr>
          <p:nvPr/>
        </p:nvSpPr>
        <p:spPr bwMode="auto">
          <a:xfrm>
            <a:off x="5724525" y="4365625"/>
            <a:ext cx="1439863" cy="719138"/>
          </a:xfrm>
          <a:prstGeom prst="ellipse">
            <a:avLst/>
          </a:prstGeom>
          <a:noFill/>
          <a:ln w="12700">
            <a:solidFill>
              <a:srgbClr val="C00000"/>
            </a:solidFill>
            <a:round/>
            <a:headEnd/>
            <a:tailEnd/>
          </a:ln>
        </p:spPr>
        <p:txBody>
          <a:bodyPr wrap="none" anchor="ctr"/>
          <a:lstStyle/>
          <a:p>
            <a:endParaRPr lang="fr-FR">
              <a:latin typeface="Calibri" pitchFamily="34" charset="0"/>
            </a:endParaRPr>
          </a:p>
        </p:txBody>
      </p:sp>
      <p:sp>
        <p:nvSpPr>
          <p:cNvPr id="306223" name="Oval 135"/>
          <p:cNvSpPr>
            <a:spLocks noChangeAspect="1" noChangeArrowheads="1"/>
          </p:cNvSpPr>
          <p:nvPr/>
        </p:nvSpPr>
        <p:spPr bwMode="auto">
          <a:xfrm>
            <a:off x="5940425" y="4221163"/>
            <a:ext cx="1008063" cy="1008062"/>
          </a:xfrm>
          <a:prstGeom prst="ellipse">
            <a:avLst/>
          </a:prstGeom>
          <a:noFill/>
          <a:ln w="12700">
            <a:solidFill>
              <a:schemeClr val="tx1"/>
            </a:solidFill>
            <a:round/>
            <a:headEnd/>
            <a:tailEnd/>
          </a:ln>
        </p:spPr>
        <p:txBody>
          <a:bodyPr wrap="none" anchor="ctr"/>
          <a:lstStyle/>
          <a:p>
            <a:endParaRPr lang="fr-FR">
              <a:latin typeface="Calibri" pitchFamily="34" charset="0"/>
            </a:endParaRPr>
          </a:p>
        </p:txBody>
      </p:sp>
      <p:sp>
        <p:nvSpPr>
          <p:cNvPr id="306224" name="Line 92"/>
          <p:cNvSpPr>
            <a:spLocks noChangeShapeType="1"/>
          </p:cNvSpPr>
          <p:nvPr/>
        </p:nvSpPr>
        <p:spPr bwMode="auto">
          <a:xfrm rot="-4922225">
            <a:off x="6815932" y="4214018"/>
            <a:ext cx="146050" cy="1020763"/>
          </a:xfrm>
          <a:prstGeom prst="line">
            <a:avLst/>
          </a:prstGeom>
          <a:noFill/>
          <a:ln w="28575">
            <a:solidFill>
              <a:schemeClr val="tx1"/>
            </a:solidFill>
            <a:round/>
            <a:headEnd/>
            <a:tailEnd type="triangle" w="lg" len="lg"/>
          </a:ln>
        </p:spPr>
        <p:txBody>
          <a:bodyPr/>
          <a:lstStyle/>
          <a:p>
            <a:endParaRPr lang="fr-FR"/>
          </a:p>
        </p:txBody>
      </p:sp>
      <p:sp>
        <p:nvSpPr>
          <p:cNvPr id="306225" name="Line 95"/>
          <p:cNvSpPr>
            <a:spLocks noChangeShapeType="1"/>
          </p:cNvSpPr>
          <p:nvPr/>
        </p:nvSpPr>
        <p:spPr bwMode="auto">
          <a:xfrm rot="4922225" flipH="1" flipV="1">
            <a:off x="6043613" y="4314825"/>
            <a:ext cx="712787" cy="100013"/>
          </a:xfrm>
          <a:prstGeom prst="line">
            <a:avLst/>
          </a:prstGeom>
          <a:noFill/>
          <a:ln w="28575">
            <a:solidFill>
              <a:schemeClr val="tx1"/>
            </a:solidFill>
            <a:round/>
            <a:headEnd/>
            <a:tailEnd type="triangle" w="lg" len="lg"/>
          </a:ln>
        </p:spPr>
        <p:txBody>
          <a:bodyPr/>
          <a:lstStyle/>
          <a:p>
            <a:endParaRPr lang="fr-FR"/>
          </a:p>
        </p:txBody>
      </p:sp>
      <p:graphicFrame>
        <p:nvGraphicFramePr>
          <p:cNvPr id="306183" name="Object 7"/>
          <p:cNvGraphicFramePr>
            <a:graphicFrameLocks noChangeAspect="1"/>
          </p:cNvGraphicFramePr>
          <p:nvPr/>
        </p:nvGraphicFramePr>
        <p:xfrm>
          <a:off x="5346700" y="4967288"/>
          <a:ext cx="627063" cy="333375"/>
        </p:xfrm>
        <a:graphic>
          <a:graphicData uri="http://schemas.openxmlformats.org/presentationml/2006/ole">
            <p:oleObj spid="_x0000_s306183" name="Équation" r:id="rId9" imgW="406080" imgH="215640" progId="Equation.3">
              <p:embed/>
            </p:oleObj>
          </a:graphicData>
        </a:graphic>
      </p:graphicFrame>
      <p:graphicFrame>
        <p:nvGraphicFramePr>
          <p:cNvPr id="306184" name="Object 8"/>
          <p:cNvGraphicFramePr>
            <a:graphicFrameLocks noChangeAspect="1"/>
          </p:cNvGraphicFramePr>
          <p:nvPr/>
        </p:nvGraphicFramePr>
        <p:xfrm>
          <a:off x="7135813" y="4868863"/>
          <a:ext cx="627062" cy="333375"/>
        </p:xfrm>
        <a:graphic>
          <a:graphicData uri="http://schemas.openxmlformats.org/presentationml/2006/ole">
            <p:oleObj spid="_x0000_s306184" name="Équation" r:id="rId10" imgW="406080" imgH="215640" progId="Equation.3">
              <p:embed/>
            </p:oleObj>
          </a:graphicData>
        </a:graphic>
      </p:graphicFrame>
      <p:sp>
        <p:nvSpPr>
          <p:cNvPr id="306226" name="Oval 135"/>
          <p:cNvSpPr>
            <a:spLocks noChangeAspect="1" noChangeArrowheads="1"/>
          </p:cNvSpPr>
          <p:nvPr/>
        </p:nvSpPr>
        <p:spPr bwMode="auto">
          <a:xfrm rot="5400000">
            <a:off x="5684045" y="4364831"/>
            <a:ext cx="1439862" cy="720725"/>
          </a:xfrm>
          <a:prstGeom prst="ellipse">
            <a:avLst/>
          </a:prstGeom>
          <a:noFill/>
          <a:ln w="12700">
            <a:solidFill>
              <a:schemeClr val="tx2"/>
            </a:solidFill>
            <a:round/>
            <a:headEnd/>
            <a:tailEnd/>
          </a:ln>
        </p:spPr>
        <p:txBody>
          <a:bodyPr wrap="none" anchor="ctr"/>
          <a:lstStyle/>
          <a:p>
            <a:endParaRPr lang="fr-FR">
              <a:latin typeface="Calibri" pitchFamily="34" charset="0"/>
            </a:endParaRPr>
          </a:p>
        </p:txBody>
      </p:sp>
      <p:graphicFrame>
        <p:nvGraphicFramePr>
          <p:cNvPr id="306185" name="Object 9"/>
          <p:cNvGraphicFramePr>
            <a:graphicFrameLocks noChangeAspect="1"/>
          </p:cNvGraphicFramePr>
          <p:nvPr/>
        </p:nvGraphicFramePr>
        <p:xfrm>
          <a:off x="6599238" y="5372100"/>
          <a:ext cx="606425" cy="333375"/>
        </p:xfrm>
        <a:graphic>
          <a:graphicData uri="http://schemas.openxmlformats.org/presentationml/2006/ole">
            <p:oleObj spid="_x0000_s306185" name="Équation" r:id="rId11" imgW="393480" imgH="215640" progId="Equation.3">
              <p:embed/>
            </p:oleObj>
          </a:graphicData>
        </a:graphic>
      </p:graphicFrame>
      <p:sp>
        <p:nvSpPr>
          <p:cNvPr id="306227" name="Text Box 93"/>
          <p:cNvSpPr txBox="1">
            <a:spLocks noChangeArrowheads="1"/>
          </p:cNvSpPr>
          <p:nvPr/>
        </p:nvSpPr>
        <p:spPr bwMode="auto">
          <a:xfrm>
            <a:off x="7380288" y="4508500"/>
            <a:ext cx="306387" cy="369888"/>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X</a:t>
            </a:r>
          </a:p>
        </p:txBody>
      </p:sp>
      <p:sp>
        <p:nvSpPr>
          <p:cNvPr id="306228" name="Text Box 96"/>
          <p:cNvSpPr txBox="1">
            <a:spLocks noChangeArrowheads="1"/>
          </p:cNvSpPr>
          <p:nvPr/>
        </p:nvSpPr>
        <p:spPr bwMode="auto">
          <a:xfrm>
            <a:off x="6445250" y="3860800"/>
            <a:ext cx="296863" cy="369888"/>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Y</a:t>
            </a:r>
          </a:p>
        </p:txBody>
      </p:sp>
      <p:sp>
        <p:nvSpPr>
          <p:cNvPr id="306229" name="Text Box 96"/>
          <p:cNvSpPr txBox="1">
            <a:spLocks noChangeArrowheads="1"/>
          </p:cNvSpPr>
          <p:nvPr/>
        </p:nvSpPr>
        <p:spPr bwMode="auto">
          <a:xfrm>
            <a:off x="1620838" y="3789363"/>
            <a:ext cx="296862" cy="368300"/>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Y</a:t>
            </a:r>
          </a:p>
        </p:txBody>
      </p:sp>
      <p:sp>
        <p:nvSpPr>
          <p:cNvPr id="306230" name="Text Box 93"/>
          <p:cNvSpPr txBox="1">
            <a:spLocks noChangeArrowheads="1"/>
          </p:cNvSpPr>
          <p:nvPr/>
        </p:nvSpPr>
        <p:spPr bwMode="auto">
          <a:xfrm>
            <a:off x="2555875" y="4437063"/>
            <a:ext cx="304800" cy="369887"/>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X</a:t>
            </a:r>
          </a:p>
        </p:txBody>
      </p:sp>
      <p:sp>
        <p:nvSpPr>
          <p:cNvPr id="306231" name="ZoneTexte 386"/>
          <p:cNvSpPr txBox="1">
            <a:spLocks noChangeArrowheads="1"/>
          </p:cNvSpPr>
          <p:nvPr/>
        </p:nvSpPr>
        <p:spPr bwMode="auto">
          <a:xfrm>
            <a:off x="7596188" y="1700213"/>
            <a:ext cx="1189037" cy="647700"/>
          </a:xfrm>
          <a:prstGeom prst="rect">
            <a:avLst/>
          </a:prstGeom>
          <a:noFill/>
          <a:ln w="9525">
            <a:noFill/>
            <a:miter lim="800000"/>
            <a:headEnd/>
            <a:tailEnd/>
          </a:ln>
        </p:spPr>
        <p:txBody>
          <a:bodyPr wrap="none">
            <a:spAutoFit/>
          </a:bodyPr>
          <a:lstStyle/>
          <a:p>
            <a:pPr algn="ctr"/>
            <a:r>
              <a:rPr lang="fr-FR">
                <a:latin typeface="Calibri" pitchFamily="34" charset="0"/>
              </a:rPr>
              <a:t>Fourier </a:t>
            </a:r>
          </a:p>
          <a:p>
            <a:pPr algn="ctr"/>
            <a:r>
              <a:rPr lang="fr-FR">
                <a:latin typeface="Calibri" pitchFamily="34" charset="0"/>
              </a:rPr>
              <a:t>expansion </a:t>
            </a:r>
          </a:p>
        </p:txBody>
      </p:sp>
      <p:cxnSp>
        <p:nvCxnSpPr>
          <p:cNvPr id="388" name="Connecteur droit avec flèche 387"/>
          <p:cNvCxnSpPr>
            <a:endCxn id="306217" idx="0"/>
          </p:cNvCxnSpPr>
          <p:nvPr/>
        </p:nvCxnSpPr>
        <p:spPr>
          <a:xfrm rot="10800000" flipV="1">
            <a:off x="1947863" y="2205038"/>
            <a:ext cx="1976437" cy="50323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2" name="Connecteur droit avec flèche 391"/>
          <p:cNvCxnSpPr>
            <a:endCxn id="306218" idx="0"/>
          </p:cNvCxnSpPr>
          <p:nvPr/>
        </p:nvCxnSpPr>
        <p:spPr>
          <a:xfrm>
            <a:off x="5508625" y="2205038"/>
            <a:ext cx="1033463" cy="50323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306186" name="Object 10"/>
          <p:cNvGraphicFramePr>
            <a:graphicFrameLocks noChangeAspect="1"/>
          </p:cNvGraphicFramePr>
          <p:nvPr/>
        </p:nvGraphicFramePr>
        <p:xfrm>
          <a:off x="4818063" y="6038850"/>
          <a:ext cx="474662" cy="819150"/>
        </p:xfrm>
        <a:graphic>
          <a:graphicData uri="http://schemas.openxmlformats.org/presentationml/2006/ole">
            <p:oleObj spid="_x0000_s306186" name="Équation" r:id="rId12" imgW="228600" imgH="393480" progId="Equation.3">
              <p:embed/>
            </p:oleObj>
          </a:graphicData>
        </a:graphic>
      </p:graphicFrame>
      <p:sp>
        <p:nvSpPr>
          <p:cNvPr id="306234" name="Rectangle 58"/>
          <p:cNvSpPr>
            <a:spLocks noChangeArrowheads="1"/>
          </p:cNvSpPr>
          <p:nvPr/>
        </p:nvSpPr>
        <p:spPr bwMode="auto">
          <a:xfrm>
            <a:off x="2946400" y="5732463"/>
            <a:ext cx="5064125" cy="1016000"/>
          </a:xfrm>
          <a:prstGeom prst="rect">
            <a:avLst/>
          </a:prstGeom>
          <a:noFill/>
          <a:ln w="9525">
            <a:noFill/>
            <a:miter lim="800000"/>
            <a:headEnd/>
            <a:tailEnd/>
          </a:ln>
        </p:spPr>
        <p:txBody>
          <a:bodyPr wrap="none">
            <a:spAutoFit/>
          </a:bodyPr>
          <a:lstStyle/>
          <a:p>
            <a:r>
              <a:rPr lang="en-US" altLang="ja-JP" b="1">
                <a:latin typeface="Calibri" pitchFamily="34" charset="0"/>
                <a:cs typeface="ＭＳ Ｐゴシック"/>
                <a:sym typeface="Wingdings" pitchFamily="2" charset="2"/>
              </a:rPr>
              <a:t>    Depend on :</a:t>
            </a:r>
          </a:p>
          <a:p>
            <a:r>
              <a:rPr lang="en-US" altLang="ja-JP" b="1">
                <a:solidFill>
                  <a:srgbClr val="C00000"/>
                </a:solidFill>
                <a:latin typeface="Calibri" pitchFamily="34" charset="0"/>
                <a:cs typeface="ＭＳ Ｐゴシック"/>
                <a:sym typeface="Wingdings" pitchFamily="2" charset="2"/>
              </a:rPr>
              <a:t>centrality</a:t>
            </a:r>
            <a:endParaRPr lang="en-US" altLang="ja-JP">
              <a:solidFill>
                <a:srgbClr val="C00000"/>
              </a:solidFill>
              <a:latin typeface="Calibri" pitchFamily="34" charset="0"/>
              <a:cs typeface="ＭＳ Ｐゴシック"/>
              <a:sym typeface="Wingdings" pitchFamily="2" charset="2"/>
            </a:endParaRPr>
          </a:p>
          <a:p>
            <a:r>
              <a:rPr lang="en-US" altLang="ja-JP" b="1">
                <a:solidFill>
                  <a:srgbClr val="C00000"/>
                </a:solidFill>
                <a:latin typeface="Calibri" pitchFamily="34" charset="0"/>
                <a:cs typeface="ＭＳ Ｐゴシック"/>
                <a:sym typeface="Wingdings" pitchFamily="2" charset="2"/>
              </a:rPr>
              <a:t>pressure gradient :            equation of state : </a:t>
            </a:r>
            <a:r>
              <a:rPr lang="en-US" altLang="ja-JP" sz="2000" b="1">
                <a:solidFill>
                  <a:srgbClr val="C00000"/>
                </a:solidFill>
                <a:latin typeface="Calibri" pitchFamily="34" charset="0"/>
                <a:cs typeface="ＭＳ Ｐゴシック"/>
                <a:sym typeface="Wingdings" pitchFamily="2" charset="2"/>
              </a:rPr>
              <a:t>p</a:t>
            </a:r>
            <a:r>
              <a:rPr lang="en-US" altLang="ja-JP" b="1">
                <a:solidFill>
                  <a:srgbClr val="C00000"/>
                </a:solidFill>
                <a:latin typeface="Calibri" pitchFamily="34" charset="0"/>
                <a:cs typeface="ＭＳ Ｐゴシック"/>
                <a:sym typeface="Wingdings" pitchFamily="2" charset="2"/>
              </a:rPr>
              <a:t>=f(</a:t>
            </a:r>
            <a:r>
              <a:rPr lang="en-US" altLang="ja-JP" sz="2400" b="1">
                <a:solidFill>
                  <a:srgbClr val="C00000"/>
                </a:solidFill>
                <a:latin typeface="Symbol" pitchFamily="18" charset="2"/>
                <a:cs typeface="ＭＳ Ｐゴシック"/>
                <a:sym typeface="Wingdings" pitchFamily="2" charset="2"/>
              </a:rPr>
              <a:t>e</a:t>
            </a:r>
            <a:r>
              <a:rPr lang="en-US" altLang="ja-JP" b="1">
                <a:solidFill>
                  <a:srgbClr val="C00000"/>
                </a:solidFill>
                <a:latin typeface="Calibri" pitchFamily="34" charset="0"/>
                <a:cs typeface="ＭＳ Ｐゴシック"/>
                <a:sym typeface="Wingdings" pitchFamily="2" charset="2"/>
              </a:rPr>
              <a:t>) </a:t>
            </a:r>
            <a:endParaRPr lang="fr-FR">
              <a:solidFill>
                <a:srgbClr val="C00000"/>
              </a:solidFill>
              <a:latin typeface="Calibri" pitchFamily="34" charset="0"/>
            </a:endParaRPr>
          </a:p>
        </p:txBody>
      </p:sp>
      <p:grpSp>
        <p:nvGrpSpPr>
          <p:cNvPr id="306235" name="Groupe 59"/>
          <p:cNvGrpSpPr>
            <a:grpSpLocks/>
          </p:cNvGrpSpPr>
          <p:nvPr/>
        </p:nvGrpSpPr>
        <p:grpSpPr bwMode="auto">
          <a:xfrm>
            <a:off x="0" y="0"/>
            <a:ext cx="2273300" cy="398463"/>
            <a:chOff x="2677" y="33210"/>
            <a:chExt cx="2610852" cy="951127"/>
          </a:xfrm>
        </p:grpSpPr>
        <p:sp>
          <p:nvSpPr>
            <p:cNvPr id="61" name="Rectangle 60"/>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2" name="Rectangle 61"/>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a:t>
              </a:r>
              <a:endParaRPr lang="fr-FR" sz="1100" b="1" dirty="0"/>
            </a:p>
          </p:txBody>
        </p:sp>
      </p:grpSp>
      <p:grpSp>
        <p:nvGrpSpPr>
          <p:cNvPr id="306236" name="Groupe 62"/>
          <p:cNvGrpSpPr>
            <a:grpSpLocks/>
          </p:cNvGrpSpPr>
          <p:nvPr/>
        </p:nvGrpSpPr>
        <p:grpSpPr bwMode="auto">
          <a:xfrm>
            <a:off x="0" y="398463"/>
            <a:ext cx="2278063" cy="798512"/>
            <a:chOff x="2677" y="24119"/>
            <a:chExt cx="2615454" cy="3255040"/>
          </a:xfrm>
        </p:grpSpPr>
        <p:sp>
          <p:nvSpPr>
            <p:cNvPr id="64" name="Rectangle 63"/>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65" name="Rectangle 64"/>
            <p:cNvSpPr/>
            <p:nvPr/>
          </p:nvSpPr>
          <p:spPr>
            <a:xfrm>
              <a:off x="8145" y="24119"/>
              <a:ext cx="2609986" cy="22972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marL="171450" lvl="1" indent="-171450" defTabSz="844550" fontAlgn="auto">
                <a:lnSpc>
                  <a:spcPct val="90000"/>
                </a:lnSpc>
                <a:spcAft>
                  <a:spcPct val="15000"/>
                </a:spcAft>
                <a:buFontTx/>
                <a:buChar char="••"/>
                <a:defRPr/>
              </a:pPr>
              <a:r>
                <a:rPr lang="fr-FR" sz="1100" b="1" dirty="0" err="1"/>
                <a:t>Particle</a:t>
              </a:r>
              <a:r>
                <a:rPr lang="fr-FR" sz="1100" b="1" dirty="0"/>
                <a:t> Flow</a:t>
              </a:r>
              <a:endParaRPr lang="fr-FR" sz="1100" b="1" dirty="0"/>
            </a:p>
            <a:p>
              <a:pPr marL="171450" lvl="1" indent="-171450" defTabSz="844550" fontAlgn="auto">
                <a:lnSpc>
                  <a:spcPct val="90000"/>
                </a:lnSpc>
                <a:spcAft>
                  <a:spcPct val="15000"/>
                </a:spcAft>
                <a:buFontTx/>
                <a:buChar char="••"/>
                <a:defRPr/>
              </a:pPr>
              <a:r>
                <a:rPr lang="fr-FR" sz="1100" dirty="0"/>
                <a:t>Transverse distributions</a:t>
              </a:r>
              <a:endParaRPr lang="fr-FR" sz="1100" dirty="0"/>
            </a:p>
            <a:p>
              <a:pPr marL="171450" lvl="1" indent="-171450" defTabSz="844550" fontAlgn="auto">
                <a:lnSpc>
                  <a:spcPct val="90000"/>
                </a:lnSpc>
                <a:spcAft>
                  <a:spcPct val="15000"/>
                </a:spcAft>
                <a:buFontTx/>
                <a:buChar char="••"/>
                <a:defRPr/>
              </a:pPr>
              <a:r>
                <a:rPr lang="fr-FR" sz="1100" dirty="0"/>
                <a:t>Ratio of </a:t>
              </a:r>
              <a:r>
                <a:rPr lang="fr-FR" sz="1100" dirty="0" err="1"/>
                <a:t>particles</a:t>
              </a:r>
              <a:endParaRPr lang="fr-FR" sz="1100" dirty="0"/>
            </a:p>
            <a:p>
              <a:pPr marL="171450" lvl="1" indent="-171450" defTabSz="844550" fontAlgn="auto">
                <a:lnSpc>
                  <a:spcPct val="90000"/>
                </a:lnSpc>
                <a:spcAft>
                  <a:spcPct val="15000"/>
                </a:spcAft>
                <a:buFontTx/>
                <a:buChar char="••"/>
                <a:defRPr/>
              </a:pPr>
              <a:r>
                <a:rPr lang="fr-FR" sz="1100" dirty="0"/>
                <a:t>Thermal photons</a:t>
              </a:r>
              <a:endParaRPr lang="fr-FR" sz="1100" dirty="0"/>
            </a:p>
            <a:p>
              <a:pPr marL="171450" lvl="1" indent="-171450" defTabSz="844550" fontAlgn="auto">
                <a:lnSpc>
                  <a:spcPct val="90000"/>
                </a:lnSpc>
                <a:spcAft>
                  <a:spcPct val="15000"/>
                </a:spcAft>
                <a:buFontTx/>
                <a:buChar char="••"/>
                <a:defRPr/>
              </a:pPr>
              <a:endParaRPr lang="fr-FR" sz="1100" b="1" dirty="0"/>
            </a:p>
          </p:txBody>
        </p:sp>
      </p:grpSp>
      <p:sp>
        <p:nvSpPr>
          <p:cNvPr id="306237" name="Text Box 93"/>
          <p:cNvSpPr txBox="1">
            <a:spLocks noChangeArrowheads="1"/>
          </p:cNvSpPr>
          <p:nvPr/>
        </p:nvSpPr>
        <p:spPr bwMode="auto">
          <a:xfrm>
            <a:off x="7740650" y="4868863"/>
            <a:ext cx="1049338" cy="369887"/>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 in plane</a:t>
            </a:r>
          </a:p>
        </p:txBody>
      </p:sp>
      <p:sp>
        <p:nvSpPr>
          <p:cNvPr id="306238" name="Text Box 93"/>
          <p:cNvSpPr txBox="1">
            <a:spLocks noChangeArrowheads="1"/>
          </p:cNvSpPr>
          <p:nvPr/>
        </p:nvSpPr>
        <p:spPr bwMode="auto">
          <a:xfrm>
            <a:off x="7164388" y="5373688"/>
            <a:ext cx="1441450" cy="368300"/>
          </a:xfrm>
          <a:prstGeom prst="rect">
            <a:avLst/>
          </a:prstGeom>
          <a:noFill/>
          <a:ln w="9525">
            <a:noFill/>
            <a:miter lim="800000"/>
            <a:headEnd/>
            <a:tailEnd/>
          </a:ln>
        </p:spPr>
        <p:txBody>
          <a:bodyPr wrap="none">
            <a:spAutoFit/>
          </a:bodyPr>
          <a:lstStyle/>
          <a:p>
            <a:r>
              <a:rPr kumimoji="1" lang="en-US" altLang="ja-JP">
                <a:latin typeface="Calibri" pitchFamily="34" charset="0"/>
                <a:cs typeface="ＭＳ Ｐゴシック"/>
              </a:rPr>
              <a:t>: out of plane</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6" name="Espace réservé du contenu 2"/>
          <p:cNvSpPr>
            <a:spLocks noGrp="1"/>
          </p:cNvSpPr>
          <p:nvPr>
            <p:ph idx="1"/>
          </p:nvPr>
        </p:nvSpPr>
        <p:spPr>
          <a:xfrm>
            <a:off x="457200" y="1238250"/>
            <a:ext cx="8229600" cy="4525963"/>
          </a:xfrm>
        </p:spPr>
        <p:txBody>
          <a:bodyPr/>
          <a:lstStyle/>
          <a:p>
            <a:r>
              <a:rPr lang="en-US" sz="2000" smtClean="0"/>
              <a:t>When thermal equilibrium (=uniform temperature) is achieved, the </a:t>
            </a:r>
            <a:r>
              <a:rPr lang="en-US" sz="2000" smtClean="0">
                <a:solidFill>
                  <a:srgbClr val="C00000"/>
                </a:solidFill>
              </a:rPr>
              <a:t>transverse  momentum </a:t>
            </a:r>
            <a:r>
              <a:rPr lang="en-US" sz="2000" smtClean="0"/>
              <a:t>or </a:t>
            </a:r>
            <a:r>
              <a:rPr lang="en-US" sz="2000" smtClean="0">
                <a:solidFill>
                  <a:srgbClr val="C00000"/>
                </a:solidFill>
              </a:rPr>
              <a:t>transverse mass distribution</a:t>
            </a:r>
            <a:r>
              <a:rPr lang="en-US" sz="2000" smtClean="0"/>
              <a:t> of the particles can be described by a Maxwell-Boltzmann distribution. </a:t>
            </a:r>
          </a:p>
          <a:p>
            <a:pPr>
              <a:buFont typeface="Arial" charset="0"/>
              <a:buNone/>
            </a:pPr>
            <a:r>
              <a:rPr lang="en-US" sz="2000" smtClean="0"/>
              <a:t>      </a:t>
            </a:r>
          </a:p>
          <a:p>
            <a:pPr>
              <a:buFont typeface="Arial" charset="0"/>
              <a:buNone/>
            </a:pPr>
            <a:endParaRPr lang="en-US" sz="2000" i="1" smtClean="0"/>
          </a:p>
          <a:p>
            <a:pPr>
              <a:buFont typeface="Arial" charset="0"/>
              <a:buNone/>
            </a:pPr>
            <a:endParaRPr lang="en-US" sz="2000" i="1" smtClean="0"/>
          </a:p>
          <a:p>
            <a:pPr>
              <a:buFont typeface="Arial" charset="0"/>
              <a:buNone/>
            </a:pPr>
            <a:endParaRPr lang="en-US" sz="2000" i="1" smtClean="0"/>
          </a:p>
          <a:p>
            <a:endParaRPr lang="en-US" sz="2000" smtClean="0"/>
          </a:p>
          <a:p>
            <a:r>
              <a:rPr lang="en-US" sz="2000" smtClean="0"/>
              <a:t>Thermal motion + radial flow model: </a:t>
            </a:r>
          </a:p>
          <a:p>
            <a:endParaRPr lang="en-US" i="1" smtClean="0"/>
          </a:p>
          <a:p>
            <a:pPr>
              <a:buFont typeface="Arial" charset="0"/>
              <a:buNone/>
            </a:pPr>
            <a:endParaRPr lang="fr-FR" smtClean="0"/>
          </a:p>
          <a:p>
            <a:pPr>
              <a:buFont typeface="Arial" charset="0"/>
              <a:buNone/>
            </a:pPr>
            <a:endParaRPr lang="en-US" smtClean="0"/>
          </a:p>
          <a:p>
            <a:endParaRPr lang="en-US" smtClean="0"/>
          </a:p>
          <a:p>
            <a:endParaRPr lang="en-US" smtClean="0"/>
          </a:p>
          <a:p>
            <a:endParaRPr lang="en-US" smtClean="0"/>
          </a:p>
        </p:txBody>
      </p:sp>
      <p:sp>
        <p:nvSpPr>
          <p:cNvPr id="30720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F07DFD7A-E242-4FB1-A750-D149C399AB01}" type="slidenum">
              <a:rPr lang="fr-FR">
                <a:solidFill>
                  <a:schemeClr val="tx1"/>
                </a:solidFill>
              </a:rPr>
              <a:pPr fontAlgn="base">
                <a:spcBef>
                  <a:spcPct val="0"/>
                </a:spcBef>
                <a:spcAft>
                  <a:spcPct val="0"/>
                </a:spcAft>
              </a:pPr>
              <a:t>45</a:t>
            </a:fld>
            <a:endParaRPr lang="fr-FR">
              <a:solidFill>
                <a:schemeClr val="tx1"/>
              </a:solidFill>
            </a:endParaRPr>
          </a:p>
        </p:txBody>
      </p:sp>
      <p:sp>
        <p:nvSpPr>
          <p:cNvPr id="30720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fr-FR">
              <a:latin typeface="Calibri" pitchFamily="34" charset="0"/>
            </a:endParaRPr>
          </a:p>
        </p:txBody>
      </p:sp>
      <p:graphicFrame>
        <p:nvGraphicFramePr>
          <p:cNvPr id="307202" name="Object 2"/>
          <p:cNvGraphicFramePr>
            <a:graphicFrameLocks noChangeAspect="1"/>
          </p:cNvGraphicFramePr>
          <p:nvPr/>
        </p:nvGraphicFramePr>
        <p:xfrm>
          <a:off x="539750" y="2636838"/>
          <a:ext cx="2181225" cy="981075"/>
        </p:xfrm>
        <a:graphic>
          <a:graphicData uri="http://schemas.openxmlformats.org/presentationml/2006/ole">
            <p:oleObj spid="_x0000_s307202" name="Équation" r:id="rId4" imgW="952200" imgH="431640" progId="Equation.3">
              <p:embed/>
            </p:oleObj>
          </a:graphicData>
        </a:graphic>
      </p:graphicFrame>
      <p:sp>
        <p:nvSpPr>
          <p:cNvPr id="307209" name="ZoneTexte 7"/>
          <p:cNvSpPr txBox="1">
            <a:spLocks noChangeArrowheads="1"/>
          </p:cNvSpPr>
          <p:nvPr/>
        </p:nvSpPr>
        <p:spPr bwMode="auto">
          <a:xfrm>
            <a:off x="1547813" y="6053138"/>
            <a:ext cx="4044950" cy="400050"/>
          </a:xfrm>
          <a:prstGeom prst="rect">
            <a:avLst/>
          </a:prstGeom>
          <a:noFill/>
          <a:ln w="9525">
            <a:noFill/>
            <a:miter lim="800000"/>
            <a:headEnd/>
            <a:tailEnd/>
          </a:ln>
        </p:spPr>
        <p:txBody>
          <a:bodyPr wrap="none">
            <a:spAutoFit/>
          </a:bodyPr>
          <a:lstStyle/>
          <a:p>
            <a:r>
              <a:rPr lang="en-US">
                <a:latin typeface="Calibri" pitchFamily="34" charset="0"/>
              </a:rPr>
              <a:t>T</a:t>
            </a:r>
            <a:r>
              <a:rPr lang="en-US" baseline="-25000">
                <a:latin typeface="Calibri" pitchFamily="34" charset="0"/>
              </a:rPr>
              <a:t>F</a:t>
            </a:r>
            <a:r>
              <a:rPr lang="en-US">
                <a:latin typeface="Calibri" pitchFamily="34" charset="0"/>
              </a:rPr>
              <a:t> </a:t>
            </a:r>
            <a:r>
              <a:rPr lang="en-US" sz="2000" b="1">
                <a:solidFill>
                  <a:srgbClr val="C00000"/>
                </a:solidFill>
                <a:latin typeface="Calibri" pitchFamily="34" charset="0"/>
              </a:rPr>
              <a:t>: thermal freeze-out temperature </a:t>
            </a:r>
            <a:endParaRPr lang="fr-FR" b="1">
              <a:solidFill>
                <a:srgbClr val="C00000"/>
              </a:solidFill>
              <a:latin typeface="Calibri" pitchFamily="34" charset="0"/>
            </a:endParaRPr>
          </a:p>
        </p:txBody>
      </p:sp>
      <p:sp>
        <p:nvSpPr>
          <p:cNvPr id="9" name="Flèche droite 8"/>
          <p:cNvSpPr/>
          <p:nvPr/>
        </p:nvSpPr>
        <p:spPr>
          <a:xfrm>
            <a:off x="2771775" y="2852738"/>
            <a:ext cx="576263" cy="2889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1" name="Rectangle 10"/>
          <p:cNvSpPr/>
          <p:nvPr/>
        </p:nvSpPr>
        <p:spPr>
          <a:xfrm>
            <a:off x="2700338" y="0"/>
            <a:ext cx="6091237"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Transverse mass distribution</a:t>
            </a:r>
            <a:endParaRPr lang="fr-FR" sz="1200" dirty="0"/>
          </a:p>
        </p:txBody>
      </p:sp>
      <p:graphicFrame>
        <p:nvGraphicFramePr>
          <p:cNvPr id="307203" name="Object 3"/>
          <p:cNvGraphicFramePr>
            <a:graphicFrameLocks noChangeAspect="1"/>
          </p:cNvGraphicFramePr>
          <p:nvPr/>
        </p:nvGraphicFramePr>
        <p:xfrm>
          <a:off x="539750" y="4365625"/>
          <a:ext cx="7213600" cy="1054100"/>
        </p:xfrm>
        <a:graphic>
          <a:graphicData uri="http://schemas.openxmlformats.org/presentationml/2006/ole">
            <p:oleObj spid="_x0000_s307203" name="Équation" r:id="rId5" imgW="3098520" imgH="482400" progId="Equation.3">
              <p:embed/>
            </p:oleObj>
          </a:graphicData>
        </a:graphic>
      </p:graphicFrame>
      <p:sp>
        <p:nvSpPr>
          <p:cNvPr id="21" name="Flèche droite 20"/>
          <p:cNvSpPr/>
          <p:nvPr/>
        </p:nvSpPr>
        <p:spPr>
          <a:xfrm>
            <a:off x="900113" y="5981700"/>
            <a:ext cx="576262" cy="2873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graphicFrame>
        <p:nvGraphicFramePr>
          <p:cNvPr id="307204" name="Object 4"/>
          <p:cNvGraphicFramePr>
            <a:graphicFrameLocks noChangeAspect="1"/>
          </p:cNvGraphicFramePr>
          <p:nvPr/>
        </p:nvGraphicFramePr>
        <p:xfrm>
          <a:off x="1619250" y="5765800"/>
          <a:ext cx="1905000" cy="352425"/>
        </p:xfrm>
        <a:graphic>
          <a:graphicData uri="http://schemas.openxmlformats.org/presentationml/2006/ole">
            <p:oleObj spid="_x0000_s307204" name="Equation" r:id="rId6" imgW="1231560" imgH="228600" progId="Equation.3">
              <p:embed/>
            </p:oleObj>
          </a:graphicData>
        </a:graphic>
      </p:graphicFrame>
      <p:sp>
        <p:nvSpPr>
          <p:cNvPr id="307213" name="ZoneTexte 22"/>
          <p:cNvSpPr txBox="1">
            <a:spLocks noChangeArrowheads="1"/>
          </p:cNvSpPr>
          <p:nvPr/>
        </p:nvSpPr>
        <p:spPr bwMode="auto">
          <a:xfrm>
            <a:off x="3492500" y="2708275"/>
            <a:ext cx="4768850" cy="677863"/>
          </a:xfrm>
          <a:prstGeom prst="rect">
            <a:avLst/>
          </a:prstGeom>
          <a:noFill/>
          <a:ln w="9525">
            <a:noFill/>
            <a:miter lim="800000"/>
            <a:headEnd/>
            <a:tailEnd/>
          </a:ln>
        </p:spPr>
        <p:txBody>
          <a:bodyPr wrap="none">
            <a:spAutoFit/>
          </a:bodyPr>
          <a:lstStyle/>
          <a:p>
            <a:r>
              <a:rPr lang="en-US">
                <a:latin typeface="Calibri" pitchFamily="34" charset="0"/>
              </a:rPr>
              <a:t>T </a:t>
            </a:r>
            <a:r>
              <a:rPr lang="en-US" sz="2000">
                <a:latin typeface="Calibri" pitchFamily="34" charset="0"/>
              </a:rPr>
              <a:t>:  </a:t>
            </a:r>
            <a:r>
              <a:rPr lang="en-US" sz="2000" b="1">
                <a:solidFill>
                  <a:srgbClr val="C00000"/>
                </a:solidFill>
                <a:latin typeface="Calibri" pitchFamily="34" charset="0"/>
              </a:rPr>
              <a:t>apparent temperature</a:t>
            </a:r>
            <a:r>
              <a:rPr lang="en-US" sz="2000">
                <a:latin typeface="Calibri" pitchFamily="34" charset="0"/>
              </a:rPr>
              <a:t> </a:t>
            </a:r>
            <a:r>
              <a:rPr lang="en-US">
                <a:latin typeface="Calibri" pitchFamily="34" charset="0"/>
              </a:rPr>
              <a:t>reflecting both the </a:t>
            </a:r>
          </a:p>
          <a:p>
            <a:r>
              <a:rPr lang="en-US">
                <a:latin typeface="Calibri" pitchFamily="34" charset="0"/>
              </a:rPr>
              <a:t>transverse collective flow and thermal motion. </a:t>
            </a:r>
            <a:endParaRPr lang="fr-FR">
              <a:latin typeface="Calibri" pitchFamily="34" charset="0"/>
            </a:endParaRPr>
          </a:p>
        </p:txBody>
      </p:sp>
      <p:sp>
        <p:nvSpPr>
          <p:cNvPr id="307214" name="Rectangle 23"/>
          <p:cNvSpPr>
            <a:spLocks noChangeArrowheads="1"/>
          </p:cNvSpPr>
          <p:nvPr/>
        </p:nvSpPr>
        <p:spPr bwMode="auto">
          <a:xfrm>
            <a:off x="3492500" y="5765800"/>
            <a:ext cx="3889375" cy="400050"/>
          </a:xfrm>
          <a:prstGeom prst="rect">
            <a:avLst/>
          </a:prstGeom>
          <a:noFill/>
          <a:ln w="9525">
            <a:noFill/>
            <a:miter lim="800000"/>
            <a:headEnd/>
            <a:tailEnd/>
          </a:ln>
        </p:spPr>
        <p:txBody>
          <a:bodyPr wrap="none">
            <a:spAutoFit/>
          </a:bodyPr>
          <a:lstStyle/>
          <a:p>
            <a:r>
              <a:rPr lang="en-US" b="1">
                <a:solidFill>
                  <a:srgbClr val="C00000"/>
                </a:solidFill>
                <a:latin typeface="Calibri" pitchFamily="34" charset="0"/>
                <a:sym typeface="Symbol" pitchFamily="18" charset="2"/>
              </a:rPr>
              <a:t>: </a:t>
            </a:r>
            <a:r>
              <a:rPr lang="en-US" sz="2000" b="1">
                <a:solidFill>
                  <a:srgbClr val="C00000"/>
                </a:solidFill>
                <a:latin typeface="Calibri" pitchFamily="34" charset="0"/>
                <a:sym typeface="Symbol" pitchFamily="18" charset="2"/>
              </a:rPr>
              <a:t>transverse collective flow velocity</a:t>
            </a:r>
            <a:endParaRPr lang="fr-FR" b="1">
              <a:solidFill>
                <a:srgbClr val="C00000"/>
              </a:solidFill>
              <a:latin typeface="Calibri" pitchFamily="34" charset="0"/>
            </a:endParaRPr>
          </a:p>
        </p:txBody>
      </p:sp>
      <p:graphicFrame>
        <p:nvGraphicFramePr>
          <p:cNvPr id="307205" name="Object 5"/>
          <p:cNvGraphicFramePr>
            <a:graphicFrameLocks noChangeAspect="1"/>
          </p:cNvGraphicFramePr>
          <p:nvPr/>
        </p:nvGraphicFramePr>
        <p:xfrm>
          <a:off x="3563938" y="3255963"/>
          <a:ext cx="2665412" cy="412750"/>
        </p:xfrm>
        <a:graphic>
          <a:graphicData uri="http://schemas.openxmlformats.org/presentationml/2006/ole">
            <p:oleObj spid="_x0000_s307205" name="Équation" r:id="rId7" imgW="1371600" imgH="241200" progId="Equation.3">
              <p:embed/>
            </p:oleObj>
          </a:graphicData>
        </a:graphic>
      </p:graphicFrame>
      <p:grpSp>
        <p:nvGrpSpPr>
          <p:cNvPr id="307215" name="Groupe 14"/>
          <p:cNvGrpSpPr>
            <a:grpSpLocks/>
          </p:cNvGrpSpPr>
          <p:nvPr/>
        </p:nvGrpSpPr>
        <p:grpSpPr bwMode="auto">
          <a:xfrm>
            <a:off x="0" y="0"/>
            <a:ext cx="2273300" cy="398463"/>
            <a:chOff x="2677" y="33210"/>
            <a:chExt cx="2610852" cy="951127"/>
          </a:xfrm>
        </p:grpSpPr>
        <p:sp>
          <p:nvSpPr>
            <p:cNvPr id="16" name="Rectangle 15"/>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ectangle 16"/>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a:t>
              </a:r>
              <a:endParaRPr lang="fr-FR" sz="1100" b="1" dirty="0"/>
            </a:p>
          </p:txBody>
        </p:sp>
      </p:grpSp>
      <p:grpSp>
        <p:nvGrpSpPr>
          <p:cNvPr id="307216" name="Groupe 17"/>
          <p:cNvGrpSpPr>
            <a:grpSpLocks/>
          </p:cNvGrpSpPr>
          <p:nvPr/>
        </p:nvGrpSpPr>
        <p:grpSpPr bwMode="auto">
          <a:xfrm>
            <a:off x="0" y="398463"/>
            <a:ext cx="2278063" cy="798512"/>
            <a:chOff x="2677" y="24119"/>
            <a:chExt cx="2615454" cy="3255040"/>
          </a:xfrm>
        </p:grpSpPr>
        <p:sp>
          <p:nvSpPr>
            <p:cNvPr id="19" name="Rectangle 18"/>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0" name="Rectangle 19"/>
            <p:cNvSpPr/>
            <p:nvPr/>
          </p:nvSpPr>
          <p:spPr>
            <a:xfrm>
              <a:off x="8145" y="24119"/>
              <a:ext cx="2609986" cy="22972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marL="171450" lvl="1" indent="-171450" defTabSz="844550" fontAlgn="auto">
                <a:lnSpc>
                  <a:spcPct val="90000"/>
                </a:lnSpc>
                <a:spcAft>
                  <a:spcPct val="15000"/>
                </a:spcAft>
                <a:buFontTx/>
                <a:buChar char="••"/>
                <a:defRPr/>
              </a:pPr>
              <a:r>
                <a:rPr lang="fr-FR" sz="1100" dirty="0" err="1"/>
                <a:t>Particle</a:t>
              </a:r>
              <a:r>
                <a:rPr lang="fr-FR" sz="1100" dirty="0"/>
                <a:t> Flow</a:t>
              </a:r>
              <a:endParaRPr lang="fr-FR" sz="1100" dirty="0"/>
            </a:p>
            <a:p>
              <a:pPr marL="171450" lvl="1" indent="-171450" defTabSz="844550" fontAlgn="auto">
                <a:lnSpc>
                  <a:spcPct val="90000"/>
                </a:lnSpc>
                <a:spcAft>
                  <a:spcPct val="15000"/>
                </a:spcAft>
                <a:buFontTx/>
                <a:buChar char="••"/>
                <a:defRPr/>
              </a:pPr>
              <a:r>
                <a:rPr lang="fr-FR" sz="1100" b="1" dirty="0"/>
                <a:t>Transverse distributions</a:t>
              </a:r>
              <a:endParaRPr lang="fr-FR" sz="1100" b="1" dirty="0"/>
            </a:p>
            <a:p>
              <a:pPr marL="171450" lvl="1" indent="-171450" defTabSz="844550" fontAlgn="auto">
                <a:lnSpc>
                  <a:spcPct val="90000"/>
                </a:lnSpc>
                <a:spcAft>
                  <a:spcPct val="15000"/>
                </a:spcAft>
                <a:buFontTx/>
                <a:buChar char="••"/>
                <a:defRPr/>
              </a:pPr>
              <a:r>
                <a:rPr lang="fr-FR" sz="1100" dirty="0"/>
                <a:t>Ratio of </a:t>
              </a:r>
              <a:r>
                <a:rPr lang="fr-FR" sz="1100" dirty="0" err="1"/>
                <a:t>particles</a:t>
              </a:r>
              <a:endParaRPr lang="fr-FR" sz="1100" dirty="0"/>
            </a:p>
            <a:p>
              <a:pPr marL="171450" lvl="1" indent="-171450" defTabSz="844550" fontAlgn="auto">
                <a:lnSpc>
                  <a:spcPct val="90000"/>
                </a:lnSpc>
                <a:spcAft>
                  <a:spcPct val="15000"/>
                </a:spcAft>
                <a:buFontTx/>
                <a:buChar char="••"/>
                <a:defRPr/>
              </a:pPr>
              <a:r>
                <a:rPr lang="fr-FR" sz="1100" dirty="0"/>
                <a:t>Thermal photons</a:t>
              </a:r>
              <a:endParaRPr lang="fr-FR" sz="1100" dirty="0"/>
            </a:p>
            <a:p>
              <a:pPr marL="171450" lvl="1" indent="-171450" defTabSz="844550" fontAlgn="auto">
                <a:lnSpc>
                  <a:spcPct val="90000"/>
                </a:lnSpc>
                <a:spcAft>
                  <a:spcPct val="15000"/>
                </a:spcAft>
                <a:buFontTx/>
                <a:buChar char="••"/>
                <a:defRPr/>
              </a:pPr>
              <a:endParaRPr lang="fr-FR" sz="1100" b="1" dirty="0"/>
            </a:p>
          </p:txBody>
        </p:sp>
      </p:grpSp>
      <p:sp>
        <p:nvSpPr>
          <p:cNvPr id="307217" name="ZoneTexte 21"/>
          <p:cNvSpPr txBox="1">
            <a:spLocks noChangeArrowheads="1"/>
          </p:cNvSpPr>
          <p:nvPr/>
        </p:nvSpPr>
        <p:spPr bwMode="auto">
          <a:xfrm>
            <a:off x="3467100" y="3573463"/>
            <a:ext cx="5018088" cy="338137"/>
          </a:xfrm>
          <a:prstGeom prst="rect">
            <a:avLst/>
          </a:prstGeom>
          <a:noFill/>
          <a:ln w="9525">
            <a:noFill/>
            <a:miter lim="800000"/>
            <a:headEnd/>
            <a:tailEnd/>
          </a:ln>
        </p:spPr>
        <p:txBody>
          <a:bodyPr wrap="none">
            <a:spAutoFit/>
          </a:bodyPr>
          <a:lstStyle/>
          <a:p>
            <a:r>
              <a:rPr lang="fr-FR" sz="1600">
                <a:latin typeface="Calibri" pitchFamily="34" charset="0"/>
              </a:rPr>
              <a:t>Kinematic distributions are fixed at the thermal freeze-out</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Organigramme : Stockage à accès direct 18"/>
          <p:cNvSpPr/>
          <p:nvPr/>
        </p:nvSpPr>
        <p:spPr>
          <a:xfrm>
            <a:off x="2267743" y="3645024"/>
            <a:ext cx="1224136" cy="1152128"/>
          </a:xfrm>
          <a:prstGeom prst="flowChartMagneticDrum">
            <a:avLst/>
          </a:prstGeom>
          <a:gradFill flip="none" rotWithShape="1">
            <a:gsLst>
              <a:gs pos="0">
                <a:srgbClr val="FFF200">
                  <a:alpha val="44000"/>
                </a:srgbClr>
              </a:gs>
              <a:gs pos="45000">
                <a:srgbClr val="FF7A00"/>
              </a:gs>
              <a:gs pos="70000">
                <a:srgbClr val="FF0300"/>
              </a:gs>
              <a:gs pos="100000">
                <a:srgbClr val="4D0808"/>
              </a:gs>
            </a:gsLst>
            <a:path path="shap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08239" name="Espace réservé du contenu 2"/>
          <p:cNvSpPr>
            <a:spLocks noGrp="1"/>
          </p:cNvSpPr>
          <p:nvPr>
            <p:ph idx="1"/>
          </p:nvPr>
        </p:nvSpPr>
        <p:spPr/>
        <p:txBody>
          <a:bodyPr/>
          <a:lstStyle/>
          <a:p>
            <a:r>
              <a:rPr lang="fr-FR" sz="2000" smtClean="0"/>
              <a:t>Estimation of the </a:t>
            </a:r>
            <a:r>
              <a:rPr lang="fr-FR" sz="2400" b="1" smtClean="0">
                <a:solidFill>
                  <a:srgbClr val="C00000"/>
                </a:solidFill>
              </a:rPr>
              <a:t>initial energy density :</a:t>
            </a:r>
            <a:endParaRPr lang="en-US" sz="2000" b="1" smtClean="0">
              <a:solidFill>
                <a:srgbClr val="C00000"/>
              </a:solidFill>
              <a:latin typeface="Times New Roman" pitchFamily="18" charset="0"/>
            </a:endParaRPr>
          </a:p>
          <a:p>
            <a:endParaRPr lang="en-US" sz="2400" smtClean="0">
              <a:latin typeface="Times New Roman" pitchFamily="18" charset="0"/>
            </a:endParaRPr>
          </a:p>
          <a:p>
            <a:pPr>
              <a:buFont typeface="Arial" charset="0"/>
              <a:buNone/>
            </a:pPr>
            <a:r>
              <a:rPr lang="fr-FR" sz="2400" smtClean="0"/>
              <a:t>				</a:t>
            </a:r>
          </a:p>
        </p:txBody>
      </p:sp>
      <p:sp>
        <p:nvSpPr>
          <p:cNvPr id="308240"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F8285D7E-6031-4820-AC27-94F08031FCFB}" type="slidenum">
              <a:rPr lang="fr-FR">
                <a:solidFill>
                  <a:schemeClr val="tx1"/>
                </a:solidFill>
              </a:rPr>
              <a:pPr fontAlgn="base">
                <a:spcBef>
                  <a:spcPct val="0"/>
                </a:spcBef>
                <a:spcAft>
                  <a:spcPct val="0"/>
                </a:spcAft>
              </a:pPr>
              <a:t>46</a:t>
            </a:fld>
            <a:endParaRPr lang="fr-FR">
              <a:solidFill>
                <a:schemeClr val="tx1"/>
              </a:solidFill>
            </a:endParaRPr>
          </a:p>
        </p:txBody>
      </p:sp>
      <p:graphicFrame>
        <p:nvGraphicFramePr>
          <p:cNvPr id="308226" name="Object 2"/>
          <p:cNvGraphicFramePr>
            <a:graphicFrameLocks noChangeAspect="1"/>
          </p:cNvGraphicFramePr>
          <p:nvPr/>
        </p:nvGraphicFramePr>
        <p:xfrm>
          <a:off x="6237288" y="3068638"/>
          <a:ext cx="2230437" cy="987425"/>
        </p:xfrm>
        <a:graphic>
          <a:graphicData uri="http://schemas.openxmlformats.org/presentationml/2006/ole">
            <p:oleObj spid="_x0000_s308226" name="Équation" r:id="rId4" imgW="1117440" imgH="495000" progId="Equation.3">
              <p:embed/>
            </p:oleObj>
          </a:graphicData>
        </a:graphic>
      </p:graphicFrame>
      <p:sp>
        <p:nvSpPr>
          <p:cNvPr id="308241" name="Rectangle 6"/>
          <p:cNvSpPr>
            <a:spLocks noChangeArrowheads="1"/>
          </p:cNvSpPr>
          <p:nvPr/>
        </p:nvSpPr>
        <p:spPr bwMode="auto">
          <a:xfrm>
            <a:off x="900113" y="5445125"/>
            <a:ext cx="5224462" cy="923925"/>
          </a:xfrm>
          <a:prstGeom prst="rect">
            <a:avLst/>
          </a:prstGeom>
          <a:noFill/>
          <a:ln w="9525">
            <a:noFill/>
            <a:miter lim="800000"/>
            <a:headEnd/>
            <a:tailEnd/>
          </a:ln>
        </p:spPr>
        <p:txBody>
          <a:bodyPr wrap="none">
            <a:spAutoFit/>
          </a:bodyPr>
          <a:lstStyle/>
          <a:p>
            <a:r>
              <a:rPr lang="en-US">
                <a:solidFill>
                  <a:srgbClr val="CC0000"/>
                </a:solidFill>
                <a:latin typeface="Times New Roman" pitchFamily="18" charset="0"/>
              </a:rPr>
              <a:t> </a:t>
            </a:r>
            <a:r>
              <a:rPr lang="en-US" i="1">
                <a:latin typeface="Symbol" pitchFamily="18" charset="2"/>
              </a:rPr>
              <a:t>t</a:t>
            </a:r>
            <a:r>
              <a:rPr lang="en-US" baseline="-25000">
                <a:latin typeface="Symbol" pitchFamily="18" charset="2"/>
              </a:rPr>
              <a:t>0</a:t>
            </a:r>
            <a:r>
              <a:rPr lang="en-US">
                <a:latin typeface="Times New Roman" pitchFamily="18" charset="0"/>
              </a:rPr>
              <a:t> : formation time of QGP  (              )</a:t>
            </a:r>
          </a:p>
          <a:p>
            <a:endParaRPr lang="en-US">
              <a:latin typeface="Times New Roman" pitchFamily="18" charset="0"/>
            </a:endParaRPr>
          </a:p>
          <a:p>
            <a:r>
              <a:rPr lang="en-US">
                <a:latin typeface="Times New Roman" pitchFamily="18" charset="0"/>
              </a:rPr>
              <a:t> S</a:t>
            </a:r>
            <a:r>
              <a:rPr lang="en-US" baseline="-25000">
                <a:latin typeface="Times New Roman" pitchFamily="18" charset="0"/>
              </a:rPr>
              <a:t>z</a:t>
            </a:r>
            <a:r>
              <a:rPr lang="en-US">
                <a:latin typeface="Times New Roman" pitchFamily="18" charset="0"/>
              </a:rPr>
              <a:t>  :  lateral surface of overlap region                         ;</a:t>
            </a:r>
            <a:endParaRPr lang="fr-FR">
              <a:latin typeface="Calibri" pitchFamily="34" charset="0"/>
            </a:endParaRPr>
          </a:p>
        </p:txBody>
      </p:sp>
      <p:graphicFrame>
        <p:nvGraphicFramePr>
          <p:cNvPr id="308227" name="Object 23"/>
          <p:cNvGraphicFramePr>
            <a:graphicFrameLocks noChangeAspect="1"/>
          </p:cNvGraphicFramePr>
          <p:nvPr/>
        </p:nvGraphicFramePr>
        <p:xfrm>
          <a:off x="4643438" y="6024563"/>
          <a:ext cx="971550" cy="357187"/>
        </p:xfrm>
        <a:graphic>
          <a:graphicData uri="http://schemas.openxmlformats.org/presentationml/2006/ole">
            <p:oleObj spid="_x0000_s308227" name="Équation" r:id="rId5" imgW="622080" imgH="228600" progId="Equation.3">
              <p:embed/>
            </p:oleObj>
          </a:graphicData>
        </a:graphic>
      </p:graphicFrame>
      <p:graphicFrame>
        <p:nvGraphicFramePr>
          <p:cNvPr id="308228" name="Object 24"/>
          <p:cNvGraphicFramePr>
            <a:graphicFrameLocks noChangeAspect="1"/>
          </p:cNvGraphicFramePr>
          <p:nvPr/>
        </p:nvGraphicFramePr>
        <p:xfrm>
          <a:off x="5922963" y="6015038"/>
          <a:ext cx="1833562" cy="361950"/>
        </p:xfrm>
        <a:graphic>
          <a:graphicData uri="http://schemas.openxmlformats.org/presentationml/2006/ole">
            <p:oleObj spid="_x0000_s308228" name="Équation" r:id="rId6" imgW="1155600" imgH="228600" progId="Equation.3">
              <p:embed/>
            </p:oleObj>
          </a:graphicData>
        </a:graphic>
      </p:graphicFrame>
      <p:graphicFrame>
        <p:nvGraphicFramePr>
          <p:cNvPr id="308230" name="Object 6"/>
          <p:cNvGraphicFramePr>
            <a:graphicFrameLocks noChangeAspect="1"/>
          </p:cNvGraphicFramePr>
          <p:nvPr/>
        </p:nvGraphicFramePr>
        <p:xfrm>
          <a:off x="3714750" y="5530850"/>
          <a:ext cx="755650" cy="274638"/>
        </p:xfrm>
        <a:graphic>
          <a:graphicData uri="http://schemas.openxmlformats.org/presentationml/2006/ole">
            <p:oleObj spid="_x0000_s308230" name="Équation" r:id="rId7" imgW="558720" imgH="203040" progId="Equation.3">
              <p:embed/>
            </p:oleObj>
          </a:graphicData>
        </a:graphic>
      </p:graphicFrame>
      <p:sp>
        <p:nvSpPr>
          <p:cNvPr id="12" name="Rectangle 11"/>
          <p:cNvSpPr/>
          <p:nvPr/>
        </p:nvSpPr>
        <p:spPr>
          <a:xfrm>
            <a:off x="2339975" y="0"/>
            <a:ext cx="404336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Transverse </a:t>
            </a:r>
            <a:r>
              <a:rPr lang="fr-FR" sz="4000" dirty="0" err="1"/>
              <a:t>energy</a:t>
            </a:r>
            <a:r>
              <a:rPr lang="fr-FR" sz="4000" dirty="0"/>
              <a:t> </a:t>
            </a:r>
            <a:endParaRPr lang="fr-FR" sz="1200" dirty="0"/>
          </a:p>
        </p:txBody>
      </p:sp>
      <p:graphicFrame>
        <p:nvGraphicFramePr>
          <p:cNvPr id="308231" name="Object 13"/>
          <p:cNvGraphicFramePr>
            <a:graphicFrameLocks noChangeAspect="1"/>
          </p:cNvGraphicFramePr>
          <p:nvPr/>
        </p:nvGraphicFramePr>
        <p:xfrm>
          <a:off x="539750" y="2349500"/>
          <a:ext cx="4968875" cy="912813"/>
        </p:xfrm>
        <a:graphic>
          <a:graphicData uri="http://schemas.openxmlformats.org/presentationml/2006/ole">
            <p:oleObj spid="_x0000_s308231" name="Équation" r:id="rId8" imgW="2692080" imgH="495000" progId="Equation.3">
              <p:embed/>
            </p:oleObj>
          </a:graphicData>
        </a:graphic>
      </p:graphicFrame>
      <p:graphicFrame>
        <p:nvGraphicFramePr>
          <p:cNvPr id="308232" name="Object 8"/>
          <p:cNvGraphicFramePr>
            <a:graphicFrameLocks noChangeAspect="1"/>
          </p:cNvGraphicFramePr>
          <p:nvPr/>
        </p:nvGraphicFramePr>
        <p:xfrm>
          <a:off x="684213" y="4005263"/>
          <a:ext cx="1268412" cy="422275"/>
        </p:xfrm>
        <a:graphic>
          <a:graphicData uri="http://schemas.openxmlformats.org/presentationml/2006/ole">
            <p:oleObj spid="_x0000_s308232" name="Équation" r:id="rId9" imgW="685800" imgH="228600" progId="Equation.3">
              <p:embed/>
            </p:oleObj>
          </a:graphicData>
        </a:graphic>
      </p:graphicFrame>
      <p:graphicFrame>
        <p:nvGraphicFramePr>
          <p:cNvPr id="308233" name="Object 9"/>
          <p:cNvGraphicFramePr>
            <a:graphicFrameLocks noChangeAspect="1"/>
          </p:cNvGraphicFramePr>
          <p:nvPr/>
        </p:nvGraphicFramePr>
        <p:xfrm>
          <a:off x="3090863" y="3892550"/>
          <a:ext cx="328612" cy="400050"/>
        </p:xfrm>
        <a:graphic>
          <a:graphicData uri="http://schemas.openxmlformats.org/presentationml/2006/ole">
            <p:oleObj spid="_x0000_s308233" name="Équation" r:id="rId10" imgW="177480" imgH="215640" progId="Equation.3">
              <p:embed/>
            </p:oleObj>
          </a:graphicData>
        </a:graphic>
      </p:graphicFrame>
      <p:cxnSp>
        <p:nvCxnSpPr>
          <p:cNvPr id="16" name="Connecteur droit avec flèche 15"/>
          <p:cNvCxnSpPr/>
          <p:nvPr/>
        </p:nvCxnSpPr>
        <p:spPr>
          <a:xfrm flipV="1">
            <a:off x="2771775" y="4221163"/>
            <a:ext cx="1584325" cy="0"/>
          </a:xfrm>
          <a:prstGeom prst="straightConnector1">
            <a:avLst/>
          </a:prstGeom>
          <a:ln w="127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graphicFrame>
        <p:nvGraphicFramePr>
          <p:cNvPr id="308234" name="Object 10"/>
          <p:cNvGraphicFramePr>
            <a:graphicFrameLocks noChangeAspect="1"/>
          </p:cNvGraphicFramePr>
          <p:nvPr/>
        </p:nvGraphicFramePr>
        <p:xfrm>
          <a:off x="3781425" y="3997325"/>
          <a:ext cx="1150938" cy="227013"/>
        </p:xfrm>
        <a:graphic>
          <a:graphicData uri="http://schemas.openxmlformats.org/presentationml/2006/ole">
            <p:oleObj spid="_x0000_s308234" name="Équation" r:id="rId11" imgW="799920" imgH="177480" progId="Equation.3">
              <p:embed/>
            </p:oleObj>
          </a:graphicData>
        </a:graphic>
      </p:graphicFrame>
      <p:cxnSp>
        <p:nvCxnSpPr>
          <p:cNvPr id="21" name="Connecteur droit avec flèche 20"/>
          <p:cNvCxnSpPr/>
          <p:nvPr/>
        </p:nvCxnSpPr>
        <p:spPr>
          <a:xfrm flipV="1">
            <a:off x="2411413" y="4868863"/>
            <a:ext cx="936625" cy="0"/>
          </a:xfrm>
          <a:prstGeom prst="straightConnector1">
            <a:avLst/>
          </a:prstGeom>
          <a:ln w="12700">
            <a:solidFill>
              <a:schemeClr val="tx1"/>
            </a:solidFill>
            <a:headEnd type="arrow"/>
            <a:tailEnd type="arrow" w="lg" len="lg"/>
          </a:ln>
        </p:spPr>
        <p:style>
          <a:lnRef idx="1">
            <a:schemeClr val="accent1"/>
          </a:lnRef>
          <a:fillRef idx="0">
            <a:schemeClr val="accent1"/>
          </a:fillRef>
          <a:effectRef idx="0">
            <a:schemeClr val="accent1"/>
          </a:effectRef>
          <a:fontRef idx="minor">
            <a:schemeClr val="tx1"/>
          </a:fontRef>
        </p:style>
      </p:cxnSp>
      <p:graphicFrame>
        <p:nvGraphicFramePr>
          <p:cNvPr id="308235" name="Object 11"/>
          <p:cNvGraphicFramePr>
            <a:graphicFrameLocks noChangeAspect="1"/>
          </p:cNvGraphicFramePr>
          <p:nvPr/>
        </p:nvGraphicFramePr>
        <p:xfrm>
          <a:off x="2663825" y="4797425"/>
          <a:ext cx="468313" cy="422275"/>
        </p:xfrm>
        <a:graphic>
          <a:graphicData uri="http://schemas.openxmlformats.org/presentationml/2006/ole">
            <p:oleObj spid="_x0000_s308235" name="Équation" r:id="rId12" imgW="253800" imgH="228600" progId="Equation.3">
              <p:embed/>
            </p:oleObj>
          </a:graphicData>
        </a:graphic>
      </p:graphicFrame>
      <p:sp>
        <p:nvSpPr>
          <p:cNvPr id="308245" name="Rectangle 23"/>
          <p:cNvSpPr>
            <a:spLocks noChangeArrowheads="1"/>
          </p:cNvSpPr>
          <p:nvPr/>
        </p:nvSpPr>
        <p:spPr bwMode="auto">
          <a:xfrm>
            <a:off x="6443663" y="4076700"/>
            <a:ext cx="1903412" cy="369888"/>
          </a:xfrm>
          <a:prstGeom prst="rect">
            <a:avLst/>
          </a:prstGeom>
          <a:noFill/>
          <a:ln w="9525">
            <a:noFill/>
            <a:miter lim="800000"/>
            <a:headEnd/>
            <a:tailEnd/>
          </a:ln>
        </p:spPr>
        <p:txBody>
          <a:bodyPr wrap="none">
            <a:spAutoFit/>
          </a:bodyPr>
          <a:lstStyle/>
          <a:p>
            <a:r>
              <a:rPr lang="en-US" b="1">
                <a:solidFill>
                  <a:srgbClr val="C00000"/>
                </a:solidFill>
                <a:latin typeface="Times New Roman" pitchFamily="18" charset="0"/>
              </a:rPr>
              <a:t>Bjorken formula </a:t>
            </a:r>
            <a:endParaRPr lang="fr-FR">
              <a:latin typeface="Calibri" pitchFamily="34" charset="0"/>
            </a:endParaRPr>
          </a:p>
        </p:txBody>
      </p:sp>
      <p:grpSp>
        <p:nvGrpSpPr>
          <p:cNvPr id="308246" name="Groupe 19"/>
          <p:cNvGrpSpPr>
            <a:grpSpLocks/>
          </p:cNvGrpSpPr>
          <p:nvPr/>
        </p:nvGrpSpPr>
        <p:grpSpPr bwMode="auto">
          <a:xfrm>
            <a:off x="0" y="0"/>
            <a:ext cx="2273300" cy="398463"/>
            <a:chOff x="2677" y="33210"/>
            <a:chExt cx="2610852" cy="951127"/>
          </a:xfrm>
        </p:grpSpPr>
        <p:sp>
          <p:nvSpPr>
            <p:cNvPr id="22" name="Rectangle 21"/>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Rectangle 22"/>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a:t>
              </a:r>
              <a:endParaRPr lang="fr-FR" sz="1100" b="1" dirty="0"/>
            </a:p>
          </p:txBody>
        </p:sp>
      </p:grpSp>
      <p:grpSp>
        <p:nvGrpSpPr>
          <p:cNvPr id="308247" name="Groupe 24"/>
          <p:cNvGrpSpPr>
            <a:grpSpLocks/>
          </p:cNvGrpSpPr>
          <p:nvPr/>
        </p:nvGrpSpPr>
        <p:grpSpPr bwMode="auto">
          <a:xfrm>
            <a:off x="0" y="398463"/>
            <a:ext cx="2278063" cy="798512"/>
            <a:chOff x="2677" y="24119"/>
            <a:chExt cx="2615454" cy="3255040"/>
          </a:xfrm>
        </p:grpSpPr>
        <p:sp>
          <p:nvSpPr>
            <p:cNvPr id="26" name="Rectangle 25"/>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7" name="Rectangle 26"/>
            <p:cNvSpPr/>
            <p:nvPr/>
          </p:nvSpPr>
          <p:spPr>
            <a:xfrm>
              <a:off x="8145" y="24119"/>
              <a:ext cx="2609986" cy="22972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marL="171450" lvl="1" indent="-171450" defTabSz="844550" fontAlgn="auto">
                <a:lnSpc>
                  <a:spcPct val="90000"/>
                </a:lnSpc>
                <a:spcAft>
                  <a:spcPct val="15000"/>
                </a:spcAft>
                <a:buFontTx/>
                <a:buChar char="••"/>
                <a:defRPr/>
              </a:pPr>
              <a:r>
                <a:rPr lang="fr-FR" sz="1100" dirty="0" err="1"/>
                <a:t>Particle</a:t>
              </a:r>
              <a:r>
                <a:rPr lang="fr-FR" sz="1100" dirty="0"/>
                <a:t> Flow</a:t>
              </a:r>
              <a:endParaRPr lang="fr-FR" sz="1100" dirty="0"/>
            </a:p>
            <a:p>
              <a:pPr marL="171450" lvl="1" indent="-171450" defTabSz="844550" fontAlgn="auto">
                <a:lnSpc>
                  <a:spcPct val="90000"/>
                </a:lnSpc>
                <a:spcAft>
                  <a:spcPct val="15000"/>
                </a:spcAft>
                <a:buFontTx/>
                <a:buChar char="••"/>
                <a:defRPr/>
              </a:pPr>
              <a:r>
                <a:rPr lang="fr-FR" sz="1100" b="1" dirty="0"/>
                <a:t>Transverse distributions</a:t>
              </a:r>
              <a:endParaRPr lang="fr-FR" sz="1100" b="1" dirty="0"/>
            </a:p>
            <a:p>
              <a:pPr marL="171450" lvl="1" indent="-171450" defTabSz="844550" fontAlgn="auto">
                <a:lnSpc>
                  <a:spcPct val="90000"/>
                </a:lnSpc>
                <a:spcAft>
                  <a:spcPct val="15000"/>
                </a:spcAft>
                <a:buFontTx/>
                <a:buChar char="••"/>
                <a:defRPr/>
              </a:pPr>
              <a:r>
                <a:rPr lang="fr-FR" sz="1100" dirty="0"/>
                <a:t>Ratio of </a:t>
              </a:r>
              <a:r>
                <a:rPr lang="fr-FR" sz="1100" dirty="0" err="1"/>
                <a:t>particles</a:t>
              </a:r>
              <a:endParaRPr lang="fr-FR" sz="1100" dirty="0"/>
            </a:p>
            <a:p>
              <a:pPr marL="171450" lvl="1" indent="-171450" defTabSz="844550" fontAlgn="auto">
                <a:lnSpc>
                  <a:spcPct val="90000"/>
                </a:lnSpc>
                <a:spcAft>
                  <a:spcPct val="15000"/>
                </a:spcAft>
                <a:buFontTx/>
                <a:buChar char="••"/>
                <a:defRPr/>
              </a:pPr>
              <a:r>
                <a:rPr lang="fr-FR" sz="1100" dirty="0"/>
                <a:t>Thermal photons</a:t>
              </a:r>
              <a:endParaRPr lang="fr-FR" sz="1100" dirty="0"/>
            </a:p>
            <a:p>
              <a:pPr marL="171450" lvl="1" indent="-171450" defTabSz="844550" fontAlgn="auto">
                <a:lnSpc>
                  <a:spcPct val="90000"/>
                </a:lnSpc>
                <a:spcAft>
                  <a:spcPct val="15000"/>
                </a:spcAft>
                <a:buFontTx/>
                <a:buChar char="••"/>
                <a:defRPr/>
              </a:pPr>
              <a:endParaRPr lang="fr-FR" sz="1100" b="1" dirty="0"/>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1" name="Espace réservé du contenu 2"/>
          <p:cNvSpPr>
            <a:spLocks noGrp="1"/>
          </p:cNvSpPr>
          <p:nvPr>
            <p:ph idx="1"/>
          </p:nvPr>
        </p:nvSpPr>
        <p:spPr/>
        <p:txBody>
          <a:bodyPr/>
          <a:lstStyle/>
          <a:p>
            <a:r>
              <a:rPr lang="en-US" sz="2000" smtClean="0"/>
              <a:t>For particles produced by a thermal source at temperature T and baryon chemical potential </a:t>
            </a:r>
            <a:r>
              <a:rPr lang="en-US" sz="2000" smtClean="0">
                <a:latin typeface="Symbol" pitchFamily="18" charset="2"/>
              </a:rPr>
              <a:t>m</a:t>
            </a:r>
            <a:r>
              <a:rPr lang="en-US" sz="2000" baseline="-25000" smtClean="0"/>
              <a:t>B</a:t>
            </a:r>
            <a:r>
              <a:rPr lang="en-US" sz="2000" smtClean="0"/>
              <a:t>.  The number of particles of mass m produced per volume unit is </a:t>
            </a:r>
            <a:r>
              <a:rPr lang="en-US" sz="1600" smtClean="0"/>
              <a:t>(cf: J. Cleymans lecture) </a:t>
            </a:r>
            <a:r>
              <a:rPr lang="en-US" sz="2000" smtClean="0"/>
              <a:t>:   </a:t>
            </a:r>
          </a:p>
          <a:p>
            <a:endParaRPr lang="en-US" sz="2000" smtClean="0"/>
          </a:p>
          <a:p>
            <a:endParaRPr lang="en-US" sz="2000" smtClean="0"/>
          </a:p>
          <a:p>
            <a:endParaRPr lang="en-US" sz="2000" smtClean="0"/>
          </a:p>
          <a:p>
            <a:endParaRPr lang="en-US" sz="2000" smtClean="0"/>
          </a:p>
          <a:p>
            <a:r>
              <a:rPr lang="en-US" sz="2000" smtClean="0"/>
              <a:t>Ratio between yield of different particle species </a:t>
            </a:r>
            <a:r>
              <a:rPr lang="en-US" sz="1600" smtClean="0"/>
              <a:t>(ratio to cancel other effects)</a:t>
            </a:r>
            <a:endParaRPr lang="en-US" sz="2000" i="1" smtClean="0"/>
          </a:p>
          <a:p>
            <a:endParaRPr lang="en-US" i="1" smtClean="0"/>
          </a:p>
          <a:p>
            <a:pPr>
              <a:buFont typeface="Arial" charset="0"/>
              <a:buNone/>
            </a:pPr>
            <a:endParaRPr lang="fr-FR" smtClean="0"/>
          </a:p>
          <a:p>
            <a:pPr>
              <a:buFont typeface="Arial" charset="0"/>
              <a:buNone/>
            </a:pPr>
            <a:endParaRPr lang="fr-FR" smtClean="0"/>
          </a:p>
          <a:p>
            <a:endParaRPr lang="en-US" smtClean="0"/>
          </a:p>
          <a:p>
            <a:endParaRPr lang="en-US" smtClean="0"/>
          </a:p>
          <a:p>
            <a:endParaRPr lang="en-US" smtClean="0"/>
          </a:p>
          <a:p>
            <a:endParaRPr lang="en-US" smtClean="0"/>
          </a:p>
        </p:txBody>
      </p:sp>
      <p:sp>
        <p:nvSpPr>
          <p:cNvPr id="309252"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CAC77BB5-D24B-4FB7-993D-8A955E6C5C73}" type="slidenum">
              <a:rPr lang="fr-FR">
                <a:solidFill>
                  <a:schemeClr val="tx1"/>
                </a:solidFill>
              </a:rPr>
              <a:pPr fontAlgn="base">
                <a:spcBef>
                  <a:spcPct val="0"/>
                </a:spcBef>
                <a:spcAft>
                  <a:spcPct val="0"/>
                </a:spcAft>
              </a:pPr>
              <a:t>47</a:t>
            </a:fld>
            <a:endParaRPr lang="fr-FR">
              <a:solidFill>
                <a:schemeClr val="tx1"/>
              </a:solidFill>
            </a:endParaRPr>
          </a:p>
        </p:txBody>
      </p:sp>
      <p:sp>
        <p:nvSpPr>
          <p:cNvPr id="30925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fr-FR">
              <a:latin typeface="Calibri" pitchFamily="34" charset="0"/>
            </a:endParaRPr>
          </a:p>
        </p:txBody>
      </p:sp>
      <p:graphicFrame>
        <p:nvGraphicFramePr>
          <p:cNvPr id="309250" name="Object 2"/>
          <p:cNvGraphicFramePr>
            <a:graphicFrameLocks noChangeAspect="1"/>
          </p:cNvGraphicFramePr>
          <p:nvPr/>
        </p:nvGraphicFramePr>
        <p:xfrm>
          <a:off x="1016000" y="2636838"/>
          <a:ext cx="5991225" cy="1125537"/>
        </p:xfrm>
        <a:graphic>
          <a:graphicData uri="http://schemas.openxmlformats.org/presentationml/2006/ole">
            <p:oleObj spid="_x0000_s309250" name="Équation" r:id="rId4" imgW="2616120" imgH="495000" progId="Equation.3">
              <p:embed/>
            </p:oleObj>
          </a:graphicData>
        </a:graphic>
      </p:graphicFrame>
      <p:sp>
        <p:nvSpPr>
          <p:cNvPr id="309254" name="ZoneTexte 7"/>
          <p:cNvSpPr txBox="1">
            <a:spLocks noChangeArrowheads="1"/>
          </p:cNvSpPr>
          <p:nvPr/>
        </p:nvSpPr>
        <p:spPr bwMode="auto">
          <a:xfrm>
            <a:off x="2555875" y="4724400"/>
            <a:ext cx="4138613" cy="401638"/>
          </a:xfrm>
          <a:prstGeom prst="rect">
            <a:avLst/>
          </a:prstGeom>
          <a:noFill/>
          <a:ln w="9525">
            <a:noFill/>
            <a:miter lim="800000"/>
            <a:headEnd/>
            <a:tailEnd/>
          </a:ln>
        </p:spPr>
        <p:txBody>
          <a:bodyPr wrap="none">
            <a:spAutoFit/>
          </a:bodyPr>
          <a:lstStyle/>
          <a:p>
            <a:r>
              <a:rPr lang="fr-FR" sz="2000">
                <a:latin typeface="Calibri" pitchFamily="34" charset="0"/>
              </a:rPr>
              <a:t>T</a:t>
            </a:r>
            <a:r>
              <a:rPr lang="fr-FR" sz="2000" b="1">
                <a:solidFill>
                  <a:srgbClr val="C00000"/>
                </a:solidFill>
                <a:latin typeface="Calibri" pitchFamily="34" charset="0"/>
              </a:rPr>
              <a:t> : Chemical  freeze-out  temperature</a:t>
            </a:r>
          </a:p>
        </p:txBody>
      </p:sp>
      <p:sp>
        <p:nvSpPr>
          <p:cNvPr id="9" name="Flèche droite 8"/>
          <p:cNvSpPr/>
          <p:nvPr/>
        </p:nvSpPr>
        <p:spPr>
          <a:xfrm>
            <a:off x="1835150" y="5013325"/>
            <a:ext cx="576263" cy="2873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0" name="Rectangle 9"/>
          <p:cNvSpPr/>
          <p:nvPr/>
        </p:nvSpPr>
        <p:spPr>
          <a:xfrm>
            <a:off x="2268538" y="0"/>
            <a:ext cx="6748462"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Ratio </a:t>
            </a:r>
            <a:r>
              <a:rPr lang="fr-FR" sz="4000" dirty="0" err="1"/>
              <a:t>between</a:t>
            </a:r>
            <a:r>
              <a:rPr lang="fr-FR" sz="4000" dirty="0"/>
              <a:t> </a:t>
            </a:r>
            <a:r>
              <a:rPr lang="fr-FR" sz="4000" dirty="0" err="1"/>
              <a:t>yield</a:t>
            </a:r>
            <a:r>
              <a:rPr lang="fr-FR" sz="4000" dirty="0"/>
              <a:t> of </a:t>
            </a:r>
            <a:r>
              <a:rPr lang="fr-FR" sz="4000" dirty="0" err="1"/>
              <a:t>particles</a:t>
            </a:r>
            <a:endParaRPr lang="fr-FR" sz="1200" dirty="0"/>
          </a:p>
        </p:txBody>
      </p:sp>
      <p:sp>
        <p:nvSpPr>
          <p:cNvPr id="309257" name="ZoneTexte 10"/>
          <p:cNvSpPr txBox="1">
            <a:spLocks noChangeArrowheads="1"/>
          </p:cNvSpPr>
          <p:nvPr/>
        </p:nvSpPr>
        <p:spPr bwMode="auto">
          <a:xfrm>
            <a:off x="2608263" y="5157788"/>
            <a:ext cx="3468687" cy="400050"/>
          </a:xfrm>
          <a:prstGeom prst="rect">
            <a:avLst/>
          </a:prstGeom>
          <a:noFill/>
          <a:ln w="9525">
            <a:noFill/>
            <a:miter lim="800000"/>
            <a:headEnd/>
            <a:tailEnd/>
          </a:ln>
        </p:spPr>
        <p:txBody>
          <a:bodyPr wrap="none">
            <a:spAutoFit/>
          </a:bodyPr>
          <a:lstStyle/>
          <a:p>
            <a:r>
              <a:rPr lang="en-US" sz="2000">
                <a:latin typeface="Symbol" pitchFamily="18" charset="2"/>
              </a:rPr>
              <a:t>m</a:t>
            </a:r>
            <a:r>
              <a:rPr lang="en-US" sz="2000" baseline="-25000">
                <a:latin typeface="Calibri" pitchFamily="34" charset="0"/>
              </a:rPr>
              <a:t>B  </a:t>
            </a:r>
            <a:r>
              <a:rPr lang="fr-FR" sz="2000" b="1">
                <a:solidFill>
                  <a:srgbClr val="C00000"/>
                </a:solidFill>
                <a:latin typeface="Calibri" pitchFamily="34" charset="0"/>
              </a:rPr>
              <a:t>: Baryon chemical potential </a:t>
            </a:r>
          </a:p>
        </p:txBody>
      </p:sp>
      <p:grpSp>
        <p:nvGrpSpPr>
          <p:cNvPr id="309258" name="Groupe 11"/>
          <p:cNvGrpSpPr>
            <a:grpSpLocks/>
          </p:cNvGrpSpPr>
          <p:nvPr/>
        </p:nvGrpSpPr>
        <p:grpSpPr bwMode="auto">
          <a:xfrm>
            <a:off x="0" y="0"/>
            <a:ext cx="2273300" cy="398463"/>
            <a:chOff x="2677" y="33210"/>
            <a:chExt cx="2610852" cy="951127"/>
          </a:xfrm>
        </p:grpSpPr>
        <p:sp>
          <p:nvSpPr>
            <p:cNvPr id="13" name="Rectangle 12"/>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ectangle 13"/>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a:t>
              </a:r>
              <a:endParaRPr lang="fr-FR" sz="1100" b="1" dirty="0"/>
            </a:p>
          </p:txBody>
        </p:sp>
      </p:grpSp>
      <p:grpSp>
        <p:nvGrpSpPr>
          <p:cNvPr id="309259" name="Groupe 14"/>
          <p:cNvGrpSpPr>
            <a:grpSpLocks/>
          </p:cNvGrpSpPr>
          <p:nvPr/>
        </p:nvGrpSpPr>
        <p:grpSpPr bwMode="auto">
          <a:xfrm>
            <a:off x="0" y="398463"/>
            <a:ext cx="2278063" cy="798512"/>
            <a:chOff x="2677" y="24119"/>
            <a:chExt cx="2615454" cy="3255040"/>
          </a:xfrm>
        </p:grpSpPr>
        <p:sp>
          <p:nvSpPr>
            <p:cNvPr id="16" name="Rectangle 15"/>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7" name="Rectangle 16"/>
            <p:cNvSpPr/>
            <p:nvPr/>
          </p:nvSpPr>
          <p:spPr>
            <a:xfrm>
              <a:off x="8145" y="24119"/>
              <a:ext cx="2609986" cy="22972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marL="171450" lvl="1" indent="-171450" defTabSz="844550" fontAlgn="auto">
                <a:lnSpc>
                  <a:spcPct val="90000"/>
                </a:lnSpc>
                <a:spcAft>
                  <a:spcPct val="15000"/>
                </a:spcAft>
                <a:buFontTx/>
                <a:buChar char="••"/>
                <a:defRPr/>
              </a:pPr>
              <a:r>
                <a:rPr lang="fr-FR" sz="1100" dirty="0" err="1"/>
                <a:t>Particle</a:t>
              </a:r>
              <a:r>
                <a:rPr lang="fr-FR" sz="1100" dirty="0"/>
                <a:t> Flow</a:t>
              </a:r>
              <a:endParaRPr lang="fr-FR" sz="1100" dirty="0"/>
            </a:p>
            <a:p>
              <a:pPr marL="171450" lvl="1" indent="-171450" defTabSz="844550" fontAlgn="auto">
                <a:lnSpc>
                  <a:spcPct val="90000"/>
                </a:lnSpc>
                <a:spcAft>
                  <a:spcPct val="15000"/>
                </a:spcAft>
                <a:buFontTx/>
                <a:buChar char="••"/>
                <a:defRPr/>
              </a:pPr>
              <a:r>
                <a:rPr lang="fr-FR" sz="1100" dirty="0"/>
                <a:t>Transverse distributions</a:t>
              </a:r>
              <a:endParaRPr lang="fr-FR" sz="1100" dirty="0"/>
            </a:p>
            <a:p>
              <a:pPr marL="171450" lvl="1" indent="-171450" defTabSz="844550" fontAlgn="auto">
                <a:lnSpc>
                  <a:spcPct val="90000"/>
                </a:lnSpc>
                <a:spcAft>
                  <a:spcPct val="15000"/>
                </a:spcAft>
                <a:buFontTx/>
                <a:buChar char="••"/>
                <a:defRPr/>
              </a:pPr>
              <a:r>
                <a:rPr lang="fr-FR" sz="1100" b="1" dirty="0"/>
                <a:t>Ratio of </a:t>
              </a:r>
              <a:r>
                <a:rPr lang="fr-FR" sz="1100" b="1" dirty="0" err="1"/>
                <a:t>particles</a:t>
              </a:r>
              <a:endParaRPr lang="fr-FR" sz="1100" b="1" dirty="0"/>
            </a:p>
            <a:p>
              <a:pPr marL="171450" lvl="1" indent="-171450" defTabSz="844550" fontAlgn="auto">
                <a:lnSpc>
                  <a:spcPct val="90000"/>
                </a:lnSpc>
                <a:spcAft>
                  <a:spcPct val="15000"/>
                </a:spcAft>
                <a:buFontTx/>
                <a:buChar char="••"/>
                <a:defRPr/>
              </a:pPr>
              <a:r>
                <a:rPr lang="fr-FR" sz="1100" dirty="0"/>
                <a:t>Thermal photons</a:t>
              </a:r>
              <a:endParaRPr lang="fr-FR" sz="1100" dirty="0"/>
            </a:p>
            <a:p>
              <a:pPr marL="171450" lvl="1" indent="-171450" defTabSz="844550" fontAlgn="auto">
                <a:lnSpc>
                  <a:spcPct val="90000"/>
                </a:lnSpc>
                <a:spcAft>
                  <a:spcPct val="15000"/>
                </a:spcAft>
                <a:buFontTx/>
                <a:buChar char="••"/>
                <a:defRPr/>
              </a:pPr>
              <a:endParaRPr lang="fr-FR" sz="1100" b="1" dirty="0"/>
            </a:p>
          </p:txBody>
        </p:sp>
      </p:grpSp>
      <p:sp>
        <p:nvSpPr>
          <p:cNvPr id="309260" name="ZoneTexte 17"/>
          <p:cNvSpPr txBox="1">
            <a:spLocks noChangeArrowheads="1"/>
          </p:cNvSpPr>
          <p:nvPr/>
        </p:nvSpPr>
        <p:spPr bwMode="auto">
          <a:xfrm>
            <a:off x="900113" y="3789363"/>
            <a:ext cx="4824412" cy="338137"/>
          </a:xfrm>
          <a:prstGeom prst="rect">
            <a:avLst/>
          </a:prstGeom>
          <a:noFill/>
          <a:ln w="9525">
            <a:noFill/>
            <a:miter lim="800000"/>
            <a:headEnd/>
            <a:tailEnd/>
          </a:ln>
        </p:spPr>
        <p:txBody>
          <a:bodyPr wrap="none">
            <a:spAutoFit/>
          </a:bodyPr>
          <a:lstStyle/>
          <a:p>
            <a:r>
              <a:rPr lang="fr-FR" sz="1600">
                <a:latin typeface="Calibri" pitchFamily="34" charset="0"/>
              </a:rPr>
              <a:t>Chemical composition is fixed at the chemical freeze-out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rtlCol="0">
            <a:normAutofit fontScale="55000" lnSpcReduction="20000"/>
          </a:bodyPr>
          <a:lstStyle/>
          <a:p>
            <a:pPr fontAlgn="auto">
              <a:spcAft>
                <a:spcPts val="0"/>
              </a:spcAft>
              <a:buFont typeface="Arial" pitchFamily="34" charset="0"/>
              <a:buChar char="•"/>
              <a:defRPr/>
            </a:pPr>
            <a:r>
              <a:rPr lang="fr-FR" sz="3600" dirty="0" smtClean="0"/>
              <a:t>Photons </a:t>
            </a:r>
            <a:r>
              <a:rPr lang="fr-FR" sz="3600" dirty="0" err="1" smtClean="0"/>
              <a:t>produced</a:t>
            </a:r>
            <a:r>
              <a:rPr lang="fr-FR" sz="3600" dirty="0" smtClean="0"/>
              <a:t> </a:t>
            </a:r>
            <a:r>
              <a:rPr lang="fr-FR" sz="3600" dirty="0" err="1" smtClean="0"/>
              <a:t>during</a:t>
            </a:r>
            <a:r>
              <a:rPr lang="fr-FR" sz="3600" dirty="0" smtClean="0"/>
              <a:t> QGP </a:t>
            </a:r>
            <a:r>
              <a:rPr lang="fr-FR" sz="3600" dirty="0" err="1" smtClean="0"/>
              <a:t>step</a:t>
            </a:r>
            <a:r>
              <a:rPr lang="fr-FR" sz="3600" dirty="0" smtClean="0"/>
              <a:t> :</a:t>
            </a:r>
          </a:p>
          <a:p>
            <a:pPr fontAlgn="auto">
              <a:spcAft>
                <a:spcPts val="0"/>
              </a:spcAft>
              <a:buFont typeface="Arial" pitchFamily="34" charset="0"/>
              <a:buNone/>
              <a:defRPr/>
            </a:pPr>
            <a:r>
              <a:rPr lang="fr-FR" sz="3600" dirty="0" smtClean="0"/>
              <a:t> </a:t>
            </a:r>
          </a:p>
          <a:p>
            <a:pPr fontAlgn="auto">
              <a:spcAft>
                <a:spcPts val="0"/>
              </a:spcAft>
              <a:buFont typeface="Arial" pitchFamily="34" charset="0"/>
              <a:buNone/>
              <a:defRPr/>
            </a:pPr>
            <a:endParaRPr lang="fr-FR" sz="2600" b="1" dirty="0" smtClean="0">
              <a:solidFill>
                <a:srgbClr val="C00000"/>
              </a:solidFill>
            </a:endParaRPr>
          </a:p>
          <a:p>
            <a:pPr fontAlgn="auto">
              <a:spcAft>
                <a:spcPts val="0"/>
              </a:spcAft>
              <a:buFont typeface="Arial" pitchFamily="34" charset="0"/>
              <a:buChar char="•"/>
              <a:defRPr/>
            </a:pPr>
            <a:r>
              <a:rPr lang="en-US" sz="3600" dirty="0" smtClean="0"/>
              <a:t>not sensitive to strong interaction: </a:t>
            </a:r>
          </a:p>
          <a:p>
            <a:pPr fontAlgn="auto">
              <a:spcAft>
                <a:spcPts val="0"/>
              </a:spcAft>
              <a:buFont typeface="Arial" pitchFamily="34" charset="0"/>
              <a:buNone/>
              <a:defRPr/>
            </a:pPr>
            <a:r>
              <a:rPr lang="en-US" sz="3600" dirty="0" smtClean="0"/>
              <a:t>      not affected by</a:t>
            </a:r>
            <a:r>
              <a:rPr lang="fr-FR" sz="3600" dirty="0" smtClean="0"/>
              <a:t> </a:t>
            </a:r>
            <a:r>
              <a:rPr lang="fr-FR" sz="3600" dirty="0" err="1" smtClean="0"/>
              <a:t>hadronisation</a:t>
            </a:r>
            <a:r>
              <a:rPr lang="fr-FR" sz="3600" dirty="0" smtClean="0"/>
              <a:t> </a:t>
            </a:r>
            <a:r>
              <a:rPr lang="fr-FR" sz="3600" dirty="0" err="1" smtClean="0"/>
              <a:t>step</a:t>
            </a:r>
            <a:endParaRPr lang="fr-FR" sz="3600" dirty="0" smtClean="0"/>
          </a:p>
          <a:p>
            <a:pPr fontAlgn="auto">
              <a:spcAft>
                <a:spcPts val="0"/>
              </a:spcAft>
              <a:buFont typeface="Arial" pitchFamily="34" charset="0"/>
              <a:buNone/>
              <a:defRPr/>
            </a:pPr>
            <a:endParaRPr lang="fr-FR" sz="3600" dirty="0" smtClean="0"/>
          </a:p>
          <a:p>
            <a:pPr fontAlgn="auto">
              <a:spcAft>
                <a:spcPts val="0"/>
              </a:spcAft>
              <a:buFont typeface="Arial" pitchFamily="34" charset="0"/>
              <a:buChar char="•"/>
              <a:defRPr/>
            </a:pPr>
            <a:r>
              <a:rPr lang="fr-FR" sz="3600" b="1" dirty="0" smtClean="0">
                <a:solidFill>
                  <a:srgbClr val="C00000"/>
                </a:solidFill>
              </a:rPr>
              <a:t>Sensitive to the </a:t>
            </a:r>
            <a:r>
              <a:rPr lang="fr-FR" sz="3600" b="1" dirty="0" err="1" smtClean="0">
                <a:solidFill>
                  <a:srgbClr val="C00000"/>
                </a:solidFill>
              </a:rPr>
              <a:t>temperature</a:t>
            </a:r>
            <a:r>
              <a:rPr lang="fr-FR" sz="3600" b="1" dirty="0" smtClean="0">
                <a:solidFill>
                  <a:srgbClr val="C00000"/>
                </a:solidFill>
              </a:rPr>
              <a:t> of </a:t>
            </a:r>
          </a:p>
          <a:p>
            <a:pPr fontAlgn="auto">
              <a:spcAft>
                <a:spcPts val="0"/>
              </a:spcAft>
              <a:buFont typeface="Arial" pitchFamily="34" charset="0"/>
              <a:buNone/>
              <a:defRPr/>
            </a:pPr>
            <a:r>
              <a:rPr lang="fr-FR" sz="3600" b="1" dirty="0" smtClean="0">
                <a:solidFill>
                  <a:srgbClr val="C00000"/>
                </a:solidFill>
              </a:rPr>
              <a:t>	medium (QGP = </a:t>
            </a:r>
            <a:r>
              <a:rPr lang="fr-FR" sz="3600" b="1" dirty="0" err="1" smtClean="0">
                <a:solidFill>
                  <a:srgbClr val="C00000"/>
                </a:solidFill>
              </a:rPr>
              <a:t>radiate</a:t>
            </a:r>
            <a:r>
              <a:rPr lang="fr-FR" sz="3600" b="1" dirty="0" smtClean="0">
                <a:solidFill>
                  <a:srgbClr val="C00000"/>
                </a:solidFill>
              </a:rPr>
              <a:t> light)  </a:t>
            </a:r>
            <a:r>
              <a:rPr lang="fr-FR" sz="3600" b="1" dirty="0" smtClean="0">
                <a:solidFill>
                  <a:srgbClr val="C00000"/>
                </a:solidFill>
                <a:latin typeface="Symbol" pitchFamily="18" charset="2"/>
              </a:rPr>
              <a:t>a</a:t>
            </a:r>
            <a:r>
              <a:rPr lang="fr-FR" sz="3600" b="1" dirty="0" smtClean="0">
                <a:solidFill>
                  <a:srgbClr val="C00000"/>
                </a:solidFill>
              </a:rPr>
              <a:t> T</a:t>
            </a:r>
            <a:r>
              <a:rPr lang="fr-FR" sz="3600" b="1" baseline="30000" dirty="0" smtClean="0">
                <a:solidFill>
                  <a:srgbClr val="C00000"/>
                </a:solidFill>
              </a:rPr>
              <a:t>4</a:t>
            </a:r>
            <a:r>
              <a:rPr lang="fr-FR" sz="3600" b="1" dirty="0" smtClean="0">
                <a:solidFill>
                  <a:srgbClr val="C00000"/>
                </a:solidFill>
              </a:rPr>
              <a:t> </a:t>
            </a:r>
          </a:p>
          <a:p>
            <a:pPr lvl="1" fontAlgn="auto">
              <a:spcAft>
                <a:spcPts val="0"/>
              </a:spcAft>
              <a:buFont typeface="Arial" pitchFamily="34" charset="0"/>
              <a:buNone/>
              <a:defRPr/>
            </a:pPr>
            <a:endParaRPr lang="fr-FR" sz="4400" dirty="0" smtClean="0"/>
          </a:p>
          <a:p>
            <a:pPr fontAlgn="auto">
              <a:spcAft>
                <a:spcPts val="0"/>
              </a:spcAft>
              <a:buFont typeface="Arial" pitchFamily="34" charset="0"/>
              <a:buChar char="•"/>
              <a:defRPr/>
            </a:pPr>
            <a:r>
              <a:rPr lang="fr-FR" sz="3300" dirty="0" smtClean="0"/>
              <a:t>important background :</a:t>
            </a:r>
          </a:p>
          <a:p>
            <a:pPr lvl="1" fontAlgn="auto">
              <a:spcAft>
                <a:spcPts val="0"/>
              </a:spcAft>
              <a:buFont typeface="Arial" pitchFamily="34" charset="0"/>
              <a:buNone/>
              <a:defRPr/>
            </a:pPr>
            <a:r>
              <a:rPr lang="fr-FR" sz="3300" dirty="0" smtClean="0"/>
              <a:t>     photons </a:t>
            </a:r>
            <a:r>
              <a:rPr lang="fr-FR" sz="3300" dirty="0" err="1" smtClean="0"/>
              <a:t>produced</a:t>
            </a:r>
            <a:r>
              <a:rPr lang="fr-FR" sz="3300" dirty="0" smtClean="0"/>
              <a:t> </a:t>
            </a:r>
            <a:r>
              <a:rPr lang="fr-FR" sz="3300" dirty="0" err="1" smtClean="0"/>
              <a:t>during</a:t>
            </a:r>
            <a:r>
              <a:rPr lang="fr-FR" sz="3300" dirty="0" smtClean="0"/>
              <a:t> initial stage</a:t>
            </a:r>
          </a:p>
          <a:p>
            <a:pPr lvl="1" fontAlgn="auto">
              <a:spcAft>
                <a:spcPts val="0"/>
              </a:spcAft>
              <a:buFont typeface="Arial" pitchFamily="34" charset="0"/>
              <a:buNone/>
              <a:defRPr/>
            </a:pPr>
            <a:r>
              <a:rPr lang="fr-FR" sz="3300" dirty="0" smtClean="0"/>
              <a:t>     photons </a:t>
            </a:r>
            <a:r>
              <a:rPr lang="fr-FR" sz="3300" dirty="0" err="1" smtClean="0"/>
              <a:t>produces</a:t>
            </a:r>
            <a:r>
              <a:rPr lang="fr-FR" sz="3300" dirty="0" smtClean="0"/>
              <a:t> </a:t>
            </a:r>
            <a:r>
              <a:rPr lang="fr-FR" sz="3300" dirty="0" err="1" smtClean="0"/>
              <a:t>during</a:t>
            </a:r>
            <a:r>
              <a:rPr lang="fr-FR" sz="3300" dirty="0" smtClean="0"/>
              <a:t> </a:t>
            </a:r>
            <a:r>
              <a:rPr lang="fr-FR" sz="3300" dirty="0" err="1" smtClean="0"/>
              <a:t>hadronic</a:t>
            </a:r>
            <a:r>
              <a:rPr lang="fr-FR" sz="3300" dirty="0" smtClean="0"/>
              <a:t> phase</a:t>
            </a:r>
          </a:p>
          <a:p>
            <a:pPr lvl="1" fontAlgn="auto">
              <a:spcAft>
                <a:spcPts val="0"/>
              </a:spcAft>
              <a:buFont typeface="Arial" pitchFamily="34" charset="0"/>
              <a:buNone/>
              <a:defRPr/>
            </a:pPr>
            <a:r>
              <a:rPr lang="fr-FR" sz="3300" dirty="0" smtClean="0"/>
              <a:t>     photons </a:t>
            </a:r>
            <a:r>
              <a:rPr lang="fr-FR" sz="3300" dirty="0" err="1" smtClean="0"/>
              <a:t>from</a:t>
            </a:r>
            <a:r>
              <a:rPr lang="fr-FR" sz="3300" dirty="0" smtClean="0"/>
              <a:t> </a:t>
            </a:r>
            <a:r>
              <a:rPr lang="fr-FR" sz="3300" dirty="0" err="1" smtClean="0"/>
              <a:t>particle</a:t>
            </a:r>
            <a:r>
              <a:rPr lang="fr-FR" sz="3300" dirty="0" smtClean="0"/>
              <a:t> </a:t>
            </a:r>
            <a:r>
              <a:rPr lang="fr-FR" sz="3300" dirty="0" err="1" smtClean="0"/>
              <a:t>decay</a:t>
            </a:r>
            <a:r>
              <a:rPr lang="fr-FR" sz="3300" dirty="0" smtClean="0"/>
              <a:t> (</a:t>
            </a:r>
            <a:r>
              <a:rPr lang="fr-FR" sz="3300" dirty="0" smtClean="0">
                <a:latin typeface="Symbol" pitchFamily="18" charset="2"/>
              </a:rPr>
              <a:t>p</a:t>
            </a:r>
            <a:r>
              <a:rPr lang="fr-FR" sz="3300" baseline="30000" dirty="0" smtClean="0"/>
              <a:t>0</a:t>
            </a:r>
            <a:r>
              <a:rPr lang="fr-FR" sz="3300" dirty="0" smtClean="0"/>
              <a:t>→</a:t>
            </a:r>
            <a:r>
              <a:rPr lang="fr-FR" sz="3300" dirty="0" err="1" smtClean="0">
                <a:latin typeface="Symbol" pitchFamily="18" charset="2"/>
              </a:rPr>
              <a:t>gg</a:t>
            </a:r>
            <a:r>
              <a:rPr lang="fr-FR" sz="3300" dirty="0" smtClean="0"/>
              <a:t>)  </a:t>
            </a:r>
          </a:p>
          <a:p>
            <a:pPr lvl="1" fontAlgn="auto">
              <a:spcAft>
                <a:spcPts val="0"/>
              </a:spcAft>
              <a:buFont typeface="Arial" pitchFamily="34" charset="0"/>
              <a:buNone/>
              <a:defRPr/>
            </a:pPr>
            <a:endParaRPr lang="fr-FR" sz="2600" dirty="0" smtClean="0"/>
          </a:p>
          <a:p>
            <a:pPr lvl="1" fontAlgn="auto">
              <a:spcAft>
                <a:spcPts val="0"/>
              </a:spcAft>
              <a:buFont typeface="Arial" pitchFamily="34" charset="0"/>
              <a:buNone/>
              <a:defRPr/>
            </a:pPr>
            <a:endParaRPr lang="fr-FR" sz="2600" dirty="0" smtClean="0"/>
          </a:p>
          <a:p>
            <a:pPr lvl="1" fontAlgn="auto">
              <a:spcAft>
                <a:spcPts val="0"/>
              </a:spcAft>
              <a:buFont typeface="Arial" pitchFamily="34" charset="0"/>
              <a:buNone/>
              <a:defRPr/>
            </a:pPr>
            <a:r>
              <a:rPr lang="fr-FR" sz="2600" dirty="0" smtClean="0"/>
              <a:t>   </a:t>
            </a:r>
          </a:p>
          <a:p>
            <a:pPr lvl="1" fontAlgn="auto">
              <a:spcAft>
                <a:spcPts val="0"/>
              </a:spcAft>
              <a:buFont typeface="Arial" pitchFamily="34" charset="0"/>
              <a:buNone/>
              <a:defRPr/>
            </a:pPr>
            <a:endParaRPr lang="fr-FR" sz="2600" dirty="0" smtClean="0"/>
          </a:p>
          <a:p>
            <a:pPr lvl="1" fontAlgn="auto">
              <a:spcAft>
                <a:spcPts val="0"/>
              </a:spcAft>
              <a:buFont typeface="Arial" pitchFamily="34" charset="0"/>
              <a:buNone/>
              <a:defRPr/>
            </a:pPr>
            <a:endParaRPr lang="fr-FR" sz="2600" dirty="0" smtClean="0"/>
          </a:p>
        </p:txBody>
      </p:sp>
      <p:sp>
        <p:nvSpPr>
          <p:cNvPr id="753666"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FBECA5C6-D20F-48DE-8D02-A260E386C431}" type="slidenum">
              <a:rPr lang="fr-FR">
                <a:solidFill>
                  <a:schemeClr val="tx1"/>
                </a:solidFill>
              </a:rPr>
              <a:pPr fontAlgn="base">
                <a:spcBef>
                  <a:spcPct val="0"/>
                </a:spcBef>
                <a:spcAft>
                  <a:spcPct val="0"/>
                </a:spcAft>
              </a:pPr>
              <a:t>48</a:t>
            </a:fld>
            <a:endParaRPr lang="fr-FR">
              <a:solidFill>
                <a:schemeClr val="tx1"/>
              </a:solidFill>
            </a:endParaRPr>
          </a:p>
        </p:txBody>
      </p:sp>
      <p:pic>
        <p:nvPicPr>
          <p:cNvPr id="753667" name="Picture 2" descr="LightCone"/>
          <p:cNvPicPr>
            <a:picLocks noChangeAspect="1" noChangeArrowheads="1"/>
          </p:cNvPicPr>
          <p:nvPr/>
        </p:nvPicPr>
        <p:blipFill>
          <a:blip r:embed="rId3"/>
          <a:srcRect b="7707"/>
          <a:stretch>
            <a:fillRect/>
          </a:stretch>
        </p:blipFill>
        <p:spPr bwMode="auto">
          <a:xfrm>
            <a:off x="5651500" y="620713"/>
            <a:ext cx="3711575" cy="2576512"/>
          </a:xfrm>
          <a:prstGeom prst="rect">
            <a:avLst/>
          </a:prstGeom>
          <a:noFill/>
          <a:ln w="9525">
            <a:noFill/>
            <a:miter lim="800000"/>
            <a:headEnd/>
            <a:tailEnd/>
          </a:ln>
        </p:spPr>
      </p:pic>
      <p:pic>
        <p:nvPicPr>
          <p:cNvPr id="9" name="Picture 3" descr="photons_pt"/>
          <p:cNvPicPr>
            <a:picLocks noChangeAspect="1" noChangeArrowheads="1"/>
          </p:cNvPicPr>
          <p:nvPr/>
        </p:nvPicPr>
        <p:blipFill>
          <a:blip r:embed="rId4"/>
          <a:srcRect/>
          <a:stretch>
            <a:fillRect/>
          </a:stretch>
        </p:blipFill>
        <p:spPr bwMode="auto">
          <a:xfrm>
            <a:off x="5219700" y="4437063"/>
            <a:ext cx="3521075" cy="1516062"/>
          </a:xfrm>
          <a:prstGeom prst="rect">
            <a:avLst/>
          </a:prstGeom>
          <a:noFill/>
          <a:ln w="9525">
            <a:noFill/>
            <a:miter lim="800000"/>
            <a:headEnd/>
            <a:tailEnd/>
          </a:ln>
        </p:spPr>
      </p:pic>
      <p:sp>
        <p:nvSpPr>
          <p:cNvPr id="10" name="Rectangle 9"/>
          <p:cNvSpPr/>
          <p:nvPr/>
        </p:nvSpPr>
        <p:spPr>
          <a:xfrm>
            <a:off x="2268538" y="0"/>
            <a:ext cx="38576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Thermal photons </a:t>
            </a:r>
            <a:endParaRPr lang="fr-FR" sz="1200" dirty="0"/>
          </a:p>
        </p:txBody>
      </p:sp>
      <p:grpSp>
        <p:nvGrpSpPr>
          <p:cNvPr id="753670" name="Groupe 12"/>
          <p:cNvGrpSpPr>
            <a:grpSpLocks/>
          </p:cNvGrpSpPr>
          <p:nvPr/>
        </p:nvGrpSpPr>
        <p:grpSpPr bwMode="auto">
          <a:xfrm>
            <a:off x="0" y="0"/>
            <a:ext cx="2273300" cy="398463"/>
            <a:chOff x="2677" y="33210"/>
            <a:chExt cx="2610852" cy="951127"/>
          </a:xfrm>
        </p:grpSpPr>
        <p:sp>
          <p:nvSpPr>
            <p:cNvPr id="14" name="Rectangle 13"/>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ectangle 14"/>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a:t>
              </a:r>
              <a:endParaRPr lang="fr-FR" sz="1100" b="1" dirty="0"/>
            </a:p>
          </p:txBody>
        </p:sp>
      </p:grpSp>
      <p:grpSp>
        <p:nvGrpSpPr>
          <p:cNvPr id="753671" name="Groupe 15"/>
          <p:cNvGrpSpPr>
            <a:grpSpLocks/>
          </p:cNvGrpSpPr>
          <p:nvPr/>
        </p:nvGrpSpPr>
        <p:grpSpPr bwMode="auto">
          <a:xfrm>
            <a:off x="0" y="398463"/>
            <a:ext cx="2278063" cy="798512"/>
            <a:chOff x="2677" y="24119"/>
            <a:chExt cx="2615454" cy="3255040"/>
          </a:xfrm>
        </p:grpSpPr>
        <p:sp>
          <p:nvSpPr>
            <p:cNvPr id="17" name="Rectangle 16"/>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8" name="Rectangle 17"/>
            <p:cNvSpPr/>
            <p:nvPr/>
          </p:nvSpPr>
          <p:spPr>
            <a:xfrm>
              <a:off x="8145" y="24119"/>
              <a:ext cx="2609986" cy="22972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marL="171450" lvl="1" indent="-171450" defTabSz="844550" fontAlgn="auto">
                <a:lnSpc>
                  <a:spcPct val="90000"/>
                </a:lnSpc>
                <a:spcAft>
                  <a:spcPct val="15000"/>
                </a:spcAft>
                <a:buFontTx/>
                <a:buChar char="••"/>
                <a:defRPr/>
              </a:pPr>
              <a:r>
                <a:rPr lang="fr-FR" sz="1100" dirty="0" err="1"/>
                <a:t>Particle</a:t>
              </a:r>
              <a:r>
                <a:rPr lang="fr-FR" sz="1100" dirty="0"/>
                <a:t> Flow</a:t>
              </a:r>
            </a:p>
            <a:p>
              <a:pPr marL="171450" lvl="1" indent="-171450" defTabSz="844550" fontAlgn="auto">
                <a:lnSpc>
                  <a:spcPct val="90000"/>
                </a:lnSpc>
                <a:spcAft>
                  <a:spcPct val="15000"/>
                </a:spcAft>
                <a:buFontTx/>
                <a:buChar char="••"/>
                <a:defRPr/>
              </a:pPr>
              <a:r>
                <a:rPr lang="fr-FR" sz="1100" dirty="0"/>
                <a:t>Transverse distributions</a:t>
              </a:r>
            </a:p>
            <a:p>
              <a:pPr marL="171450" lvl="1" indent="-171450" defTabSz="844550" fontAlgn="auto">
                <a:lnSpc>
                  <a:spcPct val="90000"/>
                </a:lnSpc>
                <a:spcAft>
                  <a:spcPct val="15000"/>
                </a:spcAft>
                <a:buFontTx/>
                <a:buChar char="••"/>
                <a:defRPr/>
              </a:pPr>
              <a:r>
                <a:rPr lang="fr-FR" sz="1100" dirty="0"/>
                <a:t>Ratio of </a:t>
              </a:r>
              <a:r>
                <a:rPr lang="fr-FR" sz="1100" dirty="0" err="1"/>
                <a:t>particles</a:t>
              </a:r>
              <a:endParaRPr lang="fr-FR" sz="1100" dirty="0"/>
            </a:p>
            <a:p>
              <a:pPr marL="171450" lvl="1" indent="-171450" defTabSz="844550" fontAlgn="auto">
                <a:lnSpc>
                  <a:spcPct val="90000"/>
                </a:lnSpc>
                <a:spcAft>
                  <a:spcPct val="15000"/>
                </a:spcAft>
                <a:buFontTx/>
                <a:buChar char="••"/>
                <a:defRPr/>
              </a:pPr>
              <a:r>
                <a:rPr lang="fr-FR" sz="1100" b="1" dirty="0"/>
                <a:t>Thermal photons</a:t>
              </a:r>
              <a:endParaRPr lang="fr-FR" sz="1100" b="1" dirty="0"/>
            </a:p>
            <a:p>
              <a:pPr marL="171450" lvl="1" indent="-171450" defTabSz="844550" fontAlgn="auto">
                <a:lnSpc>
                  <a:spcPct val="90000"/>
                </a:lnSpc>
                <a:spcAft>
                  <a:spcPct val="15000"/>
                </a:spcAft>
                <a:buFontTx/>
                <a:buChar char="••"/>
                <a:defRPr/>
              </a:pPr>
              <a:endParaRPr lang="fr-FR" sz="1100" b="1" dirty="0"/>
            </a:p>
          </p:txBody>
        </p:sp>
      </p:grpSp>
      <p:sp>
        <p:nvSpPr>
          <p:cNvPr id="19" name="Rectangle 18"/>
          <p:cNvSpPr>
            <a:spLocks noChangeArrowheads="1"/>
          </p:cNvSpPr>
          <p:nvPr/>
        </p:nvSpPr>
        <p:spPr bwMode="auto">
          <a:xfrm>
            <a:off x="6804025" y="4508500"/>
            <a:ext cx="1800225" cy="339725"/>
          </a:xfrm>
          <a:prstGeom prst="rect">
            <a:avLst/>
          </a:prstGeom>
          <a:noFill/>
          <a:ln w="9525">
            <a:noFill/>
            <a:miter lim="800000"/>
            <a:headEnd/>
            <a:tailEnd/>
          </a:ln>
        </p:spPr>
        <p:txBody>
          <a:bodyPr>
            <a:spAutoFit/>
          </a:bodyPr>
          <a:lstStyle/>
          <a:p>
            <a:r>
              <a:rPr lang="fr-FR" sz="1600" b="1">
                <a:solidFill>
                  <a:srgbClr val="C00000"/>
                </a:solidFill>
                <a:latin typeface="Calibri" pitchFamily="34" charset="0"/>
              </a:rPr>
              <a:t>Thermal photons </a:t>
            </a:r>
          </a:p>
        </p:txBody>
      </p:sp>
      <p:cxnSp>
        <p:nvCxnSpPr>
          <p:cNvPr id="20" name="Connecteur droit avec flèche 19"/>
          <p:cNvCxnSpPr>
            <a:stCxn id="19" idx="2"/>
          </p:cNvCxnSpPr>
          <p:nvPr/>
        </p:nvCxnSpPr>
        <p:spPr>
          <a:xfrm rot="5400000">
            <a:off x="6955631" y="4625182"/>
            <a:ext cx="525463" cy="97155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animEffect transition="in" filter="blinds(horizontal)">
                                      <p:cBhvr>
                                        <p:cTn id="7" dur="500"/>
                                        <p:tgtEl>
                                          <p:spTgt spid="3">
                                            <p:txEl>
                                              <p:pRg st="9" end="9"/>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0" end="10"/>
                                            </p:txEl>
                                          </p:spTgt>
                                        </p:tgtEl>
                                        <p:attrNameLst>
                                          <p:attrName>style.visibility</p:attrName>
                                        </p:attrNameLst>
                                      </p:cBhvr>
                                      <p:to>
                                        <p:strVal val="visible"/>
                                      </p:to>
                                    </p:set>
                                    <p:animEffect transition="in" filter="blinds(horizontal)">
                                      <p:cBhvr>
                                        <p:cTn id="10" dur="500"/>
                                        <p:tgtEl>
                                          <p:spTgt spid="3">
                                            <p:txEl>
                                              <p:pRg st="10" end="10"/>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11" end="11"/>
                                            </p:txEl>
                                          </p:spTgt>
                                        </p:tgtEl>
                                        <p:attrNameLst>
                                          <p:attrName>style.visibility</p:attrName>
                                        </p:attrNameLst>
                                      </p:cBhvr>
                                      <p:to>
                                        <p:strVal val="visible"/>
                                      </p:to>
                                    </p:set>
                                    <p:animEffect transition="in" filter="blinds(horizontal)">
                                      <p:cBhvr>
                                        <p:cTn id="13" dur="500"/>
                                        <p:tgtEl>
                                          <p:spTgt spid="3">
                                            <p:txEl>
                                              <p:pRg st="11" end="11"/>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12" end="12"/>
                                            </p:txEl>
                                          </p:spTgt>
                                        </p:tgtEl>
                                        <p:attrNameLst>
                                          <p:attrName>style.visibility</p:attrName>
                                        </p:attrNameLst>
                                      </p:cBhvr>
                                      <p:to>
                                        <p:strVal val="visible"/>
                                      </p:to>
                                    </p:set>
                                    <p:animEffect transition="in" filter="blinds(horizontal)">
                                      <p:cBhvr>
                                        <p:cTn id="16" dur="500"/>
                                        <p:tgtEl>
                                          <p:spTgt spid="3">
                                            <p:txEl>
                                              <p:pRg st="12" end="12"/>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15" end="15"/>
                                            </p:txEl>
                                          </p:spTgt>
                                        </p:tgtEl>
                                        <p:attrNameLst>
                                          <p:attrName>style.visibility</p:attrName>
                                        </p:attrNameLst>
                                      </p:cBhvr>
                                      <p:to>
                                        <p:strVal val="visible"/>
                                      </p:to>
                                    </p:set>
                                    <p:animEffect transition="in" filter="blinds(horizontal)">
                                      <p:cBhvr>
                                        <p:cTn id="19" dur="500"/>
                                        <p:tgtEl>
                                          <p:spTgt spid="3">
                                            <p:txEl>
                                              <p:pRg st="15" end="15"/>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par>
                                <p:cTn id="23" presetID="3" presetClass="entr" presetSubtype="1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blinds(horizontal)">
                                      <p:cBhvr>
                                        <p:cTn id="25" dur="500"/>
                                        <p:tgtEl>
                                          <p:spTgt spid="20"/>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blinds(horizontal)">
                                      <p:cBhvr>
                                        <p:cTn id="2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3B9F91D1-0793-473D-AB5F-02EC2ABF022A}" type="slidenum">
              <a:rPr lang="fr-FR">
                <a:solidFill>
                  <a:schemeClr val="tx1"/>
                </a:solidFill>
              </a:rPr>
              <a:pPr fontAlgn="base">
                <a:spcBef>
                  <a:spcPct val="0"/>
                </a:spcBef>
                <a:spcAft>
                  <a:spcPct val="0"/>
                </a:spcAft>
              </a:pPr>
              <a:t>49</a:t>
            </a:fld>
            <a:endParaRPr lang="fr-FR">
              <a:solidFill>
                <a:schemeClr val="tx1"/>
              </a:solidFill>
            </a:endParaRPr>
          </a:p>
        </p:txBody>
      </p:sp>
      <p:sp>
        <p:nvSpPr>
          <p:cNvPr id="6" name="Rectangle 5"/>
          <p:cNvSpPr/>
          <p:nvPr/>
        </p:nvSpPr>
        <p:spPr>
          <a:xfrm>
            <a:off x="2268538" y="0"/>
            <a:ext cx="49466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solidFill>
                  <a:prstClr val="black"/>
                </a:solidFill>
                <a:ea typeface="+mj-ea"/>
                <a:cs typeface="+mj-cs"/>
              </a:rPr>
              <a:t>Low</a:t>
            </a:r>
            <a:r>
              <a:rPr lang="fr-FR" sz="4000" dirty="0">
                <a:solidFill>
                  <a:prstClr val="black"/>
                </a:solidFill>
                <a:ea typeface="+mj-ea"/>
                <a:cs typeface="+mj-cs"/>
              </a:rPr>
              <a:t> mass </a:t>
            </a:r>
            <a:r>
              <a:rPr lang="fr-FR" sz="4000" dirty="0" err="1">
                <a:solidFill>
                  <a:prstClr val="black"/>
                </a:solidFill>
                <a:ea typeface="+mj-ea"/>
                <a:cs typeface="+mj-cs"/>
              </a:rPr>
              <a:t>resonnances</a:t>
            </a:r>
            <a:endParaRPr lang="fr-FR" sz="4000" dirty="0">
              <a:solidFill>
                <a:prstClr val="black"/>
              </a:solidFill>
              <a:ea typeface="+mj-ea"/>
              <a:cs typeface="+mj-cs"/>
            </a:endParaRPr>
          </a:p>
        </p:txBody>
      </p:sp>
      <p:graphicFrame>
        <p:nvGraphicFramePr>
          <p:cNvPr id="235521" name="Object 1"/>
          <p:cNvGraphicFramePr>
            <a:graphicFrameLocks noChangeAspect="1"/>
          </p:cNvGraphicFramePr>
          <p:nvPr/>
        </p:nvGraphicFramePr>
        <p:xfrm>
          <a:off x="4211638" y="1557338"/>
          <a:ext cx="3287712" cy="428625"/>
        </p:xfrm>
        <a:graphic>
          <a:graphicData uri="http://schemas.openxmlformats.org/presentationml/2006/ole">
            <p:oleObj spid="_x0000_s235521" name="Équation" r:id="rId4" imgW="2145960" imgH="279360" progId="Equation.3">
              <p:embed/>
            </p:oleObj>
          </a:graphicData>
        </a:graphic>
      </p:graphicFrame>
      <p:pic>
        <p:nvPicPr>
          <p:cNvPr id="235524" name="Picture 13"/>
          <p:cNvPicPr>
            <a:picLocks noChangeAspect="1" noChangeArrowheads="1"/>
          </p:cNvPicPr>
          <p:nvPr/>
        </p:nvPicPr>
        <p:blipFill>
          <a:blip r:embed="rId5"/>
          <a:srcRect/>
          <a:stretch>
            <a:fillRect/>
          </a:stretch>
        </p:blipFill>
        <p:spPr bwMode="auto">
          <a:xfrm>
            <a:off x="900113" y="1052513"/>
            <a:ext cx="2292350" cy="1976437"/>
          </a:xfrm>
          <a:prstGeom prst="rect">
            <a:avLst/>
          </a:prstGeom>
          <a:noFill/>
          <a:ln w="9525">
            <a:noFill/>
            <a:miter lim="800000"/>
            <a:headEnd/>
            <a:tailEnd/>
          </a:ln>
        </p:spPr>
      </p:pic>
      <p:pic>
        <p:nvPicPr>
          <p:cNvPr id="9" name="Picture 35"/>
          <p:cNvPicPr>
            <a:picLocks noChangeAspect="1" noChangeArrowheads="1"/>
          </p:cNvPicPr>
          <p:nvPr/>
        </p:nvPicPr>
        <p:blipFill>
          <a:blip r:embed="rId6"/>
          <a:srcRect b="2466"/>
          <a:stretch>
            <a:fillRect/>
          </a:stretch>
        </p:blipFill>
        <p:spPr bwMode="auto">
          <a:xfrm>
            <a:off x="395288" y="3284538"/>
            <a:ext cx="4413250" cy="3132137"/>
          </a:xfrm>
          <a:prstGeom prst="rect">
            <a:avLst/>
          </a:prstGeom>
          <a:noFill/>
          <a:ln w="9525">
            <a:noFill/>
            <a:miter lim="800000"/>
            <a:headEnd/>
            <a:tailEnd/>
          </a:ln>
        </p:spPr>
      </p:pic>
      <p:sp>
        <p:nvSpPr>
          <p:cNvPr id="235526" name="Rectangle 9"/>
          <p:cNvSpPr>
            <a:spLocks noChangeArrowheads="1"/>
          </p:cNvSpPr>
          <p:nvPr/>
        </p:nvSpPr>
        <p:spPr bwMode="auto">
          <a:xfrm>
            <a:off x="3779838" y="1125538"/>
            <a:ext cx="3276600" cy="400050"/>
          </a:xfrm>
          <a:prstGeom prst="rect">
            <a:avLst/>
          </a:prstGeom>
          <a:noFill/>
          <a:ln w="9525">
            <a:noFill/>
            <a:miter lim="800000"/>
            <a:headEnd/>
            <a:tailEnd/>
          </a:ln>
        </p:spPr>
        <p:txBody>
          <a:bodyPr wrap="none">
            <a:spAutoFit/>
          </a:bodyPr>
          <a:lstStyle/>
          <a:p>
            <a:r>
              <a:rPr lang="fr-FR" sz="2000">
                <a:latin typeface="Calibri" pitchFamily="34" charset="0"/>
              </a:rPr>
              <a:t>Chiral symmetry restoration : </a:t>
            </a:r>
          </a:p>
        </p:txBody>
      </p:sp>
      <p:sp>
        <p:nvSpPr>
          <p:cNvPr id="11" name="Rectangle 10"/>
          <p:cNvSpPr>
            <a:spLocks noChangeArrowheads="1"/>
          </p:cNvSpPr>
          <p:nvPr/>
        </p:nvSpPr>
        <p:spPr bwMode="auto">
          <a:xfrm>
            <a:off x="5183188" y="4221163"/>
            <a:ext cx="3960812" cy="647700"/>
          </a:xfrm>
          <a:prstGeom prst="rect">
            <a:avLst/>
          </a:prstGeom>
          <a:noFill/>
          <a:ln w="9525">
            <a:noFill/>
            <a:miter lim="800000"/>
            <a:headEnd/>
            <a:tailEnd/>
          </a:ln>
        </p:spPr>
        <p:txBody>
          <a:bodyPr>
            <a:spAutoFit/>
          </a:bodyPr>
          <a:lstStyle/>
          <a:p>
            <a:pPr>
              <a:buFont typeface="Arial" charset="0"/>
              <a:buChar char="•"/>
            </a:pPr>
            <a:r>
              <a:rPr lang="fr-FR">
                <a:latin typeface="Calibri" pitchFamily="34" charset="0"/>
              </a:rPr>
              <a:t>  Modification of the shape for low mass resonnances and mass shift </a:t>
            </a:r>
          </a:p>
        </p:txBody>
      </p:sp>
      <p:pic>
        <p:nvPicPr>
          <p:cNvPr id="12" name="Picture 32"/>
          <p:cNvPicPr>
            <a:picLocks noChangeAspect="1" noChangeArrowheads="1"/>
          </p:cNvPicPr>
          <p:nvPr/>
        </p:nvPicPr>
        <p:blipFill>
          <a:blip r:embed="rId7"/>
          <a:srcRect l="7906" t="8894" r="27370" b="12100"/>
          <a:stretch>
            <a:fillRect/>
          </a:stretch>
        </p:blipFill>
        <p:spPr bwMode="auto">
          <a:xfrm>
            <a:off x="6659563" y="2133600"/>
            <a:ext cx="2124075" cy="1831975"/>
          </a:xfrm>
          <a:prstGeom prst="rect">
            <a:avLst/>
          </a:prstGeom>
          <a:noFill/>
          <a:ln w="9525">
            <a:noFill/>
            <a:miter lim="800000"/>
            <a:headEnd/>
            <a:tailEnd/>
          </a:ln>
        </p:spPr>
      </p:pic>
      <p:sp>
        <p:nvSpPr>
          <p:cNvPr id="13" name="Rectangle 12"/>
          <p:cNvSpPr>
            <a:spLocks noChangeArrowheads="1"/>
          </p:cNvSpPr>
          <p:nvPr/>
        </p:nvSpPr>
        <p:spPr bwMode="auto">
          <a:xfrm>
            <a:off x="3995738" y="1557338"/>
            <a:ext cx="2759075" cy="922337"/>
          </a:xfrm>
          <a:prstGeom prst="rect">
            <a:avLst/>
          </a:prstGeom>
          <a:noFill/>
          <a:ln w="9525">
            <a:noFill/>
            <a:miter lim="800000"/>
            <a:headEnd/>
            <a:tailEnd/>
          </a:ln>
        </p:spPr>
        <p:txBody>
          <a:bodyPr wrap="none">
            <a:spAutoFit/>
          </a:bodyPr>
          <a:lstStyle/>
          <a:p>
            <a:pPr>
              <a:buFont typeface="Arial" charset="0"/>
              <a:buChar char="•"/>
            </a:pPr>
            <a:r>
              <a:rPr lang="en-US">
                <a:latin typeface="Calibri" pitchFamily="34" charset="0"/>
              </a:rPr>
              <a:t> </a:t>
            </a:r>
          </a:p>
          <a:p>
            <a:pPr>
              <a:buFont typeface="Arial" charset="0"/>
              <a:buChar char="•"/>
            </a:pPr>
            <a:endParaRPr lang="en-US">
              <a:latin typeface="Calibri" pitchFamily="34" charset="0"/>
            </a:endParaRPr>
          </a:p>
          <a:p>
            <a:pPr>
              <a:buFont typeface="Arial" charset="0"/>
              <a:buChar char="•"/>
            </a:pPr>
            <a:r>
              <a:rPr lang="en-US">
                <a:latin typeface="Calibri" pitchFamily="34" charset="0"/>
              </a:rPr>
              <a:t>  Chiral partner are mixed: </a:t>
            </a:r>
            <a:endParaRPr lang="fr-FR">
              <a:latin typeface="Calibri" pitchFamily="34" charset="0"/>
            </a:endParaRPr>
          </a:p>
        </p:txBody>
      </p:sp>
      <p:sp>
        <p:nvSpPr>
          <p:cNvPr id="15" name="Text Box 37"/>
          <p:cNvSpPr txBox="1">
            <a:spLocks noChangeArrowheads="1"/>
          </p:cNvSpPr>
          <p:nvPr/>
        </p:nvSpPr>
        <p:spPr bwMode="auto">
          <a:xfrm>
            <a:off x="6804025" y="3860800"/>
            <a:ext cx="2100263" cy="338138"/>
          </a:xfrm>
          <a:prstGeom prst="rect">
            <a:avLst/>
          </a:prstGeom>
          <a:noFill/>
          <a:ln w="9525">
            <a:noFill/>
            <a:miter lim="800000"/>
            <a:headEnd/>
            <a:tailEnd/>
          </a:ln>
        </p:spPr>
        <p:txBody>
          <a:bodyPr>
            <a:spAutoFit/>
          </a:bodyPr>
          <a:lstStyle/>
          <a:p>
            <a:r>
              <a:rPr lang="en-US" sz="1600" b="1">
                <a:latin typeface="Calibri" pitchFamily="34" charset="0"/>
              </a:rPr>
              <a:t>J</a:t>
            </a:r>
            <a:r>
              <a:rPr lang="en-US" sz="1600" b="1" baseline="30000">
                <a:latin typeface="Calibri" pitchFamily="34" charset="0"/>
              </a:rPr>
              <a:t>P</a:t>
            </a:r>
            <a:r>
              <a:rPr lang="en-US" sz="1600" b="1">
                <a:latin typeface="Calibri" pitchFamily="34" charset="0"/>
              </a:rPr>
              <a:t>=0</a:t>
            </a:r>
            <a:r>
              <a:rPr lang="en-US" sz="1600" b="1" baseline="30000">
                <a:latin typeface="Calibri" pitchFamily="34" charset="0"/>
                <a:cs typeface="Times New Roman" pitchFamily="18" charset="0"/>
              </a:rPr>
              <a:t>±</a:t>
            </a:r>
            <a:r>
              <a:rPr lang="en-US" sz="1600" b="1">
                <a:latin typeface="Calibri" pitchFamily="34" charset="0"/>
                <a:cs typeface="Times New Roman" pitchFamily="18" charset="0"/>
              </a:rPr>
              <a:t>         1</a:t>
            </a:r>
            <a:r>
              <a:rPr lang="en-US" sz="1600" b="1" baseline="30000">
                <a:latin typeface="Calibri" pitchFamily="34" charset="0"/>
                <a:cs typeface="Times New Roman" pitchFamily="18" charset="0"/>
              </a:rPr>
              <a:t>±</a:t>
            </a:r>
            <a:r>
              <a:rPr lang="en-US" sz="1600" b="1">
                <a:latin typeface="Calibri" pitchFamily="34" charset="0"/>
                <a:cs typeface="Times New Roman" pitchFamily="18" charset="0"/>
              </a:rPr>
              <a:t>          1/2</a:t>
            </a:r>
            <a:r>
              <a:rPr lang="en-US" sz="1600" b="1" baseline="30000">
                <a:latin typeface="Calibri" pitchFamily="34" charset="0"/>
                <a:cs typeface="Times New Roman" pitchFamily="18" charset="0"/>
              </a:rPr>
              <a:t>±</a:t>
            </a:r>
          </a:p>
        </p:txBody>
      </p:sp>
      <p:sp>
        <p:nvSpPr>
          <p:cNvPr id="14" name="Ellipse 13"/>
          <p:cNvSpPr/>
          <p:nvPr/>
        </p:nvSpPr>
        <p:spPr>
          <a:xfrm>
            <a:off x="7451725" y="2349500"/>
            <a:ext cx="792163" cy="10795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6" name="Flèche droite 15"/>
          <p:cNvSpPr/>
          <p:nvPr/>
        </p:nvSpPr>
        <p:spPr>
          <a:xfrm flipH="1">
            <a:off x="4787900" y="4221163"/>
            <a:ext cx="403225"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7" name="ZoneTexte 16"/>
          <p:cNvSpPr txBox="1">
            <a:spLocks noChangeArrowheads="1"/>
          </p:cNvSpPr>
          <p:nvPr/>
        </p:nvSpPr>
        <p:spPr bwMode="auto">
          <a:xfrm>
            <a:off x="5867400" y="5589588"/>
            <a:ext cx="2963863" cy="400050"/>
          </a:xfrm>
          <a:prstGeom prst="rect">
            <a:avLst/>
          </a:prstGeom>
          <a:noFill/>
          <a:ln w="9525">
            <a:noFill/>
            <a:miter lim="800000"/>
            <a:headEnd/>
            <a:tailEnd/>
          </a:ln>
        </p:spPr>
        <p:txBody>
          <a:bodyPr wrap="none">
            <a:spAutoFit/>
          </a:bodyPr>
          <a:lstStyle/>
          <a:p>
            <a:r>
              <a:rPr lang="en-US" sz="2000" b="1">
                <a:solidFill>
                  <a:srgbClr val="C00000"/>
                </a:solidFill>
                <a:latin typeface="Calibri" pitchFamily="34" charset="0"/>
              </a:rPr>
              <a:t>Signal for phase transition</a:t>
            </a:r>
            <a:endParaRPr lang="fr-FR" sz="2000" b="1">
              <a:solidFill>
                <a:srgbClr val="C00000"/>
              </a:solidFill>
              <a:latin typeface="Calibri" pitchFamily="34" charset="0"/>
            </a:endParaRPr>
          </a:p>
        </p:txBody>
      </p:sp>
      <p:sp>
        <p:nvSpPr>
          <p:cNvPr id="18" name="Flèche droite 17"/>
          <p:cNvSpPr/>
          <p:nvPr/>
        </p:nvSpPr>
        <p:spPr>
          <a:xfrm>
            <a:off x="5292725" y="5661025"/>
            <a:ext cx="574675" cy="2889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grpSp>
        <p:nvGrpSpPr>
          <p:cNvPr id="235535" name="Groupe 18"/>
          <p:cNvGrpSpPr>
            <a:grpSpLocks/>
          </p:cNvGrpSpPr>
          <p:nvPr/>
        </p:nvGrpSpPr>
        <p:grpSpPr bwMode="auto">
          <a:xfrm>
            <a:off x="0" y="0"/>
            <a:ext cx="2273300" cy="398463"/>
            <a:chOff x="2677" y="33210"/>
            <a:chExt cx="2610852" cy="951127"/>
          </a:xfrm>
        </p:grpSpPr>
        <p:sp>
          <p:nvSpPr>
            <p:cNvPr id="20" name="Rectangle 19"/>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Rectangle 20"/>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 sensitive to chiral </a:t>
              </a:r>
              <a:r>
                <a:rPr lang="fr-FR" sz="1100" b="1" dirty="0" err="1"/>
                <a:t>symmetry</a:t>
              </a:r>
              <a:r>
                <a:rPr lang="fr-FR" sz="1100" b="1" dirty="0"/>
                <a:t> </a:t>
              </a:r>
              <a:r>
                <a:rPr lang="fr-FR" sz="1100" b="1" dirty="0" err="1"/>
                <a:t>restoration</a:t>
              </a:r>
              <a:r>
                <a:rPr lang="fr-FR" sz="1100" b="1" dirty="0"/>
                <a:t> </a:t>
              </a:r>
            </a:p>
          </p:txBody>
        </p:sp>
      </p:grpSp>
      <p:grpSp>
        <p:nvGrpSpPr>
          <p:cNvPr id="235536" name="Groupe 21"/>
          <p:cNvGrpSpPr>
            <a:grpSpLocks/>
          </p:cNvGrpSpPr>
          <p:nvPr/>
        </p:nvGrpSpPr>
        <p:grpSpPr bwMode="auto">
          <a:xfrm>
            <a:off x="0" y="398463"/>
            <a:ext cx="2278063" cy="654050"/>
            <a:chOff x="2677" y="24119"/>
            <a:chExt cx="2615454" cy="3255040"/>
          </a:xfrm>
        </p:grpSpPr>
        <p:sp>
          <p:nvSpPr>
            <p:cNvPr id="23" name="Rectangle 22"/>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4" name="Rectangle 23"/>
            <p:cNvSpPr/>
            <p:nvPr/>
          </p:nvSpPr>
          <p:spPr>
            <a:xfrm>
              <a:off x="8145" y="24119"/>
              <a:ext cx="2609986" cy="22911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fontAlgn="auto">
                <a:spcBef>
                  <a:spcPts val="0"/>
                </a:spcBef>
                <a:spcAft>
                  <a:spcPts val="0"/>
                </a:spcAft>
                <a:buFont typeface="Arial" pitchFamily="34" charset="0"/>
                <a:buChar char="•"/>
                <a:defRPr/>
              </a:pPr>
              <a:r>
                <a:rPr lang="fr-FR" sz="1200" b="1" dirty="0"/>
                <a:t> </a:t>
              </a:r>
              <a:r>
                <a:rPr lang="fr-FR" sz="1200" b="1" dirty="0" err="1"/>
                <a:t>Low</a:t>
              </a:r>
              <a:r>
                <a:rPr lang="fr-FR" sz="1200" b="1" dirty="0"/>
                <a:t> mass </a:t>
              </a:r>
              <a:r>
                <a:rPr lang="fr-FR" sz="1200" b="1" dirty="0" err="1"/>
                <a:t>resonnances</a:t>
              </a:r>
              <a:endParaRPr lang="fr-FR" sz="1100" b="1" dirty="0"/>
            </a:p>
          </p:txBody>
        </p:sp>
      </p:grpSp>
      <p:sp>
        <p:nvSpPr>
          <p:cNvPr id="235537" name="Text Box 14"/>
          <p:cNvSpPr txBox="1">
            <a:spLocks noChangeArrowheads="1"/>
          </p:cNvSpPr>
          <p:nvPr/>
        </p:nvSpPr>
        <p:spPr bwMode="auto">
          <a:xfrm>
            <a:off x="1711325" y="2924175"/>
            <a:ext cx="1565275" cy="369888"/>
          </a:xfrm>
          <a:prstGeom prst="rect">
            <a:avLst/>
          </a:prstGeom>
          <a:noFill/>
          <a:ln w="9525">
            <a:noFill/>
            <a:miter lim="800000"/>
            <a:headEnd/>
            <a:tailEnd/>
          </a:ln>
        </p:spPr>
        <p:txBody>
          <a:bodyPr wrap="none">
            <a:spAutoFit/>
          </a:bodyPr>
          <a:lstStyle/>
          <a:p>
            <a:r>
              <a:rPr lang="en-US">
                <a:latin typeface="Calibri" pitchFamily="34" charset="0"/>
              </a:rPr>
              <a:t>1.0              T/T</a:t>
            </a:r>
            <a:r>
              <a:rPr lang="en-US" baseline="-25000">
                <a:latin typeface="Calibri" pitchFamily="34" charset="0"/>
              </a:rPr>
              <a: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par>
                                <p:cTn id="11" presetID="3" presetClass="entr" presetSubtype="1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linds(horizontal)">
                                      <p:cBhvr>
                                        <p:cTn id="16" dur="500"/>
                                        <p:tgtEl>
                                          <p:spTgt spid="1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linds(horizontal)">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par>
                                <p:cTn id="25" presetID="3" presetClass="entr" presetSubtype="10" fill="hold" grpId="1"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blinds(horizontal)">
                                      <p:cBhvr>
                                        <p:cTn id="27" dur="500"/>
                                        <p:tgtEl>
                                          <p:spTgt spid="16"/>
                                        </p:tgtEl>
                                      </p:cBhvr>
                                    </p:animEffect>
                                  </p:childTnLst>
                                </p:cTn>
                              </p:par>
                              <p:par>
                                <p:cTn id="28" presetID="3" presetClass="entr" presetSubtype="10" fill="hold" grpId="1"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blinds(horizontal)">
                                      <p:cBhvr>
                                        <p:cTn id="30" dur="500"/>
                                        <p:tgtEl>
                                          <p:spTgt spid="11"/>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linds(horizontal)">
                                      <p:cBhvr>
                                        <p:cTn id="33" dur="500"/>
                                        <p:tgtEl>
                                          <p:spTgt spid="17"/>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blinds(horizontal)">
                                      <p:cBhvr>
                                        <p:cTn id="3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1"/>
      <p:bldP spid="13" grpId="0"/>
      <p:bldP spid="15" grpId="0"/>
      <p:bldP spid="14" grpId="0" animBg="1"/>
      <p:bldP spid="16" grpId="1" animBg="1"/>
      <p:bldP spid="17" grpId="0"/>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4000500" y="4286250"/>
            <a:ext cx="4857750" cy="1428750"/>
          </a:xfrm>
        </p:spPr>
        <p:txBody>
          <a:bodyPr rtlCol="0">
            <a:normAutofit fontScale="92500"/>
          </a:bodyPr>
          <a:lstStyle/>
          <a:p>
            <a:pPr fontAlgn="auto">
              <a:spcAft>
                <a:spcPts val="0"/>
              </a:spcAft>
              <a:buFont typeface="Arial" pitchFamily="34" charset="0"/>
              <a:buChar char="•"/>
              <a:defRPr/>
            </a:pPr>
            <a:r>
              <a:rPr lang="fr-FR" sz="2000" dirty="0" err="1" smtClean="0"/>
              <a:t>Heavy</a:t>
            </a:r>
            <a:r>
              <a:rPr lang="fr-FR" sz="2000" dirty="0" smtClean="0"/>
              <a:t> ions </a:t>
            </a:r>
            <a:r>
              <a:rPr lang="fr-FR" sz="1800" dirty="0" smtClean="0"/>
              <a:t>(=</a:t>
            </a:r>
            <a:r>
              <a:rPr lang="fr-FR" sz="1800" dirty="0" err="1" smtClean="0"/>
              <a:t>heavy</a:t>
            </a:r>
            <a:r>
              <a:rPr lang="fr-FR" sz="1800" dirty="0" smtClean="0"/>
              <a:t> nucleus</a:t>
            </a:r>
            <a:r>
              <a:rPr lang="fr-FR" sz="2000" dirty="0" smtClean="0"/>
              <a:t>) are </a:t>
            </a:r>
            <a:r>
              <a:rPr lang="fr-FR" sz="2000" dirty="0" err="1" smtClean="0"/>
              <a:t>composed</a:t>
            </a:r>
            <a:r>
              <a:rPr lang="fr-FR" sz="2000" dirty="0" smtClean="0"/>
              <a:t> by quarks </a:t>
            </a:r>
            <a:r>
              <a:rPr lang="fr-FR" sz="2000" dirty="0" err="1" smtClean="0"/>
              <a:t>confined</a:t>
            </a:r>
            <a:r>
              <a:rPr lang="fr-FR" sz="2000" dirty="0" smtClean="0"/>
              <a:t> in  hadrons (</a:t>
            </a:r>
            <a:r>
              <a:rPr lang="fr-FR" sz="1800" dirty="0" smtClean="0"/>
              <a:t>protons and neutrons</a:t>
            </a:r>
            <a:r>
              <a:rPr lang="fr-FR" sz="2000" dirty="0" smtClean="0"/>
              <a:t>) </a:t>
            </a:r>
            <a:r>
              <a:rPr lang="fr-FR" sz="2000" dirty="0" err="1" smtClean="0"/>
              <a:t>surround</a:t>
            </a:r>
            <a:r>
              <a:rPr lang="fr-FR" sz="2000" dirty="0" smtClean="0"/>
              <a:t> by quarks-antiquarks and gluons of the QCD vacuum.</a:t>
            </a:r>
          </a:p>
          <a:p>
            <a:pPr fontAlgn="auto">
              <a:spcAft>
                <a:spcPts val="0"/>
              </a:spcAft>
              <a:buFont typeface="Arial" pitchFamily="34" charset="0"/>
              <a:buNone/>
              <a:defRPr/>
            </a:pPr>
            <a:endParaRPr lang="fr-FR" dirty="0" smtClean="0"/>
          </a:p>
          <a:p>
            <a:pPr fontAlgn="auto">
              <a:spcAft>
                <a:spcPts val="0"/>
              </a:spcAft>
              <a:buFont typeface="Arial" pitchFamily="34" charset="0"/>
              <a:buNone/>
              <a:defRPr/>
            </a:pPr>
            <a:endParaRPr lang="fr-FR" sz="2800" dirty="0" smtClean="0"/>
          </a:p>
          <a:p>
            <a:pPr fontAlgn="auto">
              <a:spcAft>
                <a:spcPts val="0"/>
              </a:spcAft>
              <a:buFont typeface="Arial" pitchFamily="34" charset="0"/>
              <a:buChar char="•"/>
              <a:defRPr/>
            </a:pPr>
            <a:endParaRPr lang="fr-FR" dirty="0" smtClean="0"/>
          </a:p>
        </p:txBody>
      </p:sp>
      <p:sp>
        <p:nvSpPr>
          <p:cNvPr id="21" name="Espace réservé du numéro de diapositive 20"/>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96C2D011-E5EF-4137-B27F-06ED97EF164E}" type="slidenum">
              <a:rPr lang="fr-FR">
                <a:solidFill>
                  <a:schemeClr val="tx1"/>
                </a:solidFill>
              </a:rPr>
              <a:pPr fontAlgn="base">
                <a:spcBef>
                  <a:spcPct val="0"/>
                </a:spcBef>
                <a:spcAft>
                  <a:spcPct val="0"/>
                </a:spcAft>
              </a:pPr>
              <a:t>5</a:t>
            </a:fld>
            <a:endParaRPr lang="fr-FR">
              <a:solidFill>
                <a:schemeClr val="tx1"/>
              </a:solidFill>
            </a:endParaRPr>
          </a:p>
        </p:txBody>
      </p:sp>
      <p:pic>
        <p:nvPicPr>
          <p:cNvPr id="2052" name="Image 28" descr="Image02.JPG"/>
          <p:cNvPicPr>
            <a:picLocks noChangeAspect="1"/>
          </p:cNvPicPr>
          <p:nvPr/>
        </p:nvPicPr>
        <p:blipFill>
          <a:blip r:embed="rId4"/>
          <a:srcRect/>
          <a:stretch>
            <a:fillRect/>
          </a:stretch>
        </p:blipFill>
        <p:spPr bwMode="auto">
          <a:xfrm>
            <a:off x="428625" y="1714500"/>
            <a:ext cx="3071813" cy="1727200"/>
          </a:xfrm>
          <a:prstGeom prst="rect">
            <a:avLst/>
          </a:prstGeom>
          <a:noFill/>
          <a:ln w="9525">
            <a:noFill/>
            <a:miter lim="800000"/>
            <a:headEnd/>
            <a:tailEnd/>
          </a:ln>
        </p:spPr>
      </p:pic>
      <p:sp>
        <p:nvSpPr>
          <p:cNvPr id="30" name="ZoneTexte 29"/>
          <p:cNvSpPr txBox="1">
            <a:spLocks noChangeArrowheads="1"/>
          </p:cNvSpPr>
          <p:nvPr/>
        </p:nvSpPr>
        <p:spPr bwMode="auto">
          <a:xfrm>
            <a:off x="4357688" y="5715000"/>
            <a:ext cx="3857625" cy="954088"/>
          </a:xfrm>
          <a:prstGeom prst="rect">
            <a:avLst/>
          </a:prstGeom>
          <a:noFill/>
          <a:ln w="9525">
            <a:noFill/>
            <a:miter lim="800000"/>
            <a:headEnd/>
            <a:tailEnd/>
          </a:ln>
        </p:spPr>
        <p:txBody>
          <a:bodyPr>
            <a:spAutoFit/>
          </a:bodyPr>
          <a:lstStyle/>
          <a:p>
            <a:pPr algn="ctr"/>
            <a:r>
              <a:rPr lang="fr-FR" sz="2800" b="1">
                <a:solidFill>
                  <a:srgbClr val="FF0000"/>
                </a:solidFill>
                <a:latin typeface="Calibri" pitchFamily="34" charset="0"/>
              </a:rPr>
              <a:t>Heavy ions behavior describe by QCD</a:t>
            </a:r>
          </a:p>
        </p:txBody>
      </p:sp>
      <p:sp>
        <p:nvSpPr>
          <p:cNvPr id="2054" name="ZoneTexte 30"/>
          <p:cNvSpPr txBox="1">
            <a:spLocks noChangeArrowheads="1"/>
          </p:cNvSpPr>
          <p:nvPr/>
        </p:nvSpPr>
        <p:spPr bwMode="auto">
          <a:xfrm>
            <a:off x="428625" y="3643313"/>
            <a:ext cx="3429000" cy="2185987"/>
          </a:xfrm>
          <a:prstGeom prst="rect">
            <a:avLst/>
          </a:prstGeom>
          <a:noFill/>
          <a:ln w="9525">
            <a:noFill/>
            <a:miter lim="800000"/>
            <a:headEnd/>
            <a:tailEnd/>
          </a:ln>
        </p:spPr>
        <p:txBody>
          <a:bodyPr>
            <a:spAutoFit/>
          </a:bodyPr>
          <a:lstStyle/>
          <a:p>
            <a:pPr marL="0" lvl="1"/>
            <a:r>
              <a:rPr lang="fr-FR">
                <a:latin typeface="Calibri" pitchFamily="34" charset="0"/>
              </a:rPr>
              <a:t>Proton =  uud        Neutron = udd        </a:t>
            </a:r>
          </a:p>
          <a:p>
            <a:pPr marL="0" lvl="1"/>
            <a:r>
              <a:rPr lang="fr-FR" sz="1600">
                <a:latin typeface="Calibri" pitchFamily="34" charset="0"/>
              </a:rPr>
              <a:t>  m</a:t>
            </a:r>
            <a:r>
              <a:rPr lang="fr-FR" sz="1600" baseline="-25000">
                <a:latin typeface="Calibri" pitchFamily="34" charset="0"/>
              </a:rPr>
              <a:t>p </a:t>
            </a:r>
            <a:r>
              <a:rPr lang="fr-FR" sz="1600">
                <a:latin typeface="Calibri" pitchFamily="34" charset="0"/>
              </a:rPr>
              <a:t>= 938 MeV            m</a:t>
            </a:r>
            <a:r>
              <a:rPr lang="fr-FR" sz="1600" baseline="-25000">
                <a:latin typeface="Calibri" pitchFamily="34" charset="0"/>
              </a:rPr>
              <a:t>n</a:t>
            </a:r>
            <a:r>
              <a:rPr lang="fr-FR" sz="1600">
                <a:latin typeface="Calibri" pitchFamily="34" charset="0"/>
              </a:rPr>
              <a:t>= 939 MeV</a:t>
            </a:r>
          </a:p>
          <a:p>
            <a:pPr marL="0" lvl="1"/>
            <a:r>
              <a:rPr lang="fr-FR" sz="1600">
                <a:latin typeface="Calibri" pitchFamily="34" charset="0"/>
              </a:rPr>
              <a:t>  </a:t>
            </a:r>
          </a:p>
          <a:p>
            <a:pPr marL="0" lvl="1"/>
            <a:r>
              <a:rPr lang="fr-FR" sz="1600">
                <a:latin typeface="Calibri" pitchFamily="34" charset="0"/>
              </a:rPr>
              <a:t>                   m</a:t>
            </a:r>
            <a:r>
              <a:rPr lang="fr-FR" sz="1600" baseline="-25000">
                <a:latin typeface="Calibri" pitchFamily="34" charset="0"/>
              </a:rPr>
              <a:t>u</a:t>
            </a:r>
            <a:r>
              <a:rPr lang="fr-FR" sz="1600">
                <a:latin typeface="Calibri" pitchFamily="34" charset="0"/>
              </a:rPr>
              <a:t> ~ 3 MeV</a:t>
            </a:r>
          </a:p>
          <a:p>
            <a:pPr marL="0" lvl="1"/>
            <a:r>
              <a:rPr lang="fr-FR" sz="1600">
                <a:latin typeface="Calibri" pitchFamily="34" charset="0"/>
              </a:rPr>
              <a:t>                   m</a:t>
            </a:r>
            <a:r>
              <a:rPr lang="fr-FR" sz="1600" baseline="-25000">
                <a:latin typeface="Calibri" pitchFamily="34" charset="0"/>
              </a:rPr>
              <a:t>d</a:t>
            </a:r>
            <a:r>
              <a:rPr lang="fr-FR" sz="1600">
                <a:latin typeface="Calibri" pitchFamily="34" charset="0"/>
              </a:rPr>
              <a:t> ~ 6 MeV</a:t>
            </a:r>
          </a:p>
          <a:p>
            <a:endParaRPr lang="fr-FR">
              <a:latin typeface="Calibri" pitchFamily="34" charset="0"/>
            </a:endParaRPr>
          </a:p>
          <a:p>
            <a:r>
              <a:rPr lang="fr-FR">
                <a:latin typeface="Calibri" pitchFamily="34" charset="0"/>
              </a:rPr>
              <a:t>    only ~ 1.3 – 1.5 % of the mass</a:t>
            </a:r>
          </a:p>
          <a:p>
            <a:r>
              <a:rPr lang="fr-FR">
                <a:latin typeface="Calibri" pitchFamily="34" charset="0"/>
              </a:rPr>
              <a:t> </a:t>
            </a:r>
          </a:p>
        </p:txBody>
      </p:sp>
      <p:pic>
        <p:nvPicPr>
          <p:cNvPr id="32" name="Image 31" descr="ucn.jpg"/>
          <p:cNvPicPr>
            <a:picLocks noChangeAspect="1"/>
          </p:cNvPicPr>
          <p:nvPr/>
        </p:nvPicPr>
        <p:blipFill>
          <a:blip r:embed="rId5"/>
          <a:srcRect/>
          <a:stretch>
            <a:fillRect/>
          </a:stretch>
        </p:blipFill>
        <p:spPr bwMode="auto">
          <a:xfrm>
            <a:off x="3995738" y="1628775"/>
            <a:ext cx="2428875" cy="2428875"/>
          </a:xfrm>
          <a:prstGeom prst="rect">
            <a:avLst/>
          </a:prstGeom>
          <a:noFill/>
          <a:ln w="9525">
            <a:noFill/>
            <a:miter lim="800000"/>
            <a:headEnd/>
            <a:tailEnd/>
          </a:ln>
        </p:spPr>
      </p:pic>
      <p:sp>
        <p:nvSpPr>
          <p:cNvPr id="34" name="Rectangle 33"/>
          <p:cNvSpPr>
            <a:spLocks noChangeArrowheads="1"/>
          </p:cNvSpPr>
          <p:nvPr/>
        </p:nvSpPr>
        <p:spPr bwMode="auto">
          <a:xfrm>
            <a:off x="6516688" y="2276475"/>
            <a:ext cx="2627312" cy="2032000"/>
          </a:xfrm>
          <a:prstGeom prst="rect">
            <a:avLst/>
          </a:prstGeom>
          <a:noFill/>
          <a:ln w="9525">
            <a:noFill/>
            <a:miter lim="800000"/>
            <a:headEnd/>
            <a:tailEnd/>
          </a:ln>
        </p:spPr>
        <p:txBody>
          <a:bodyPr>
            <a:spAutoFit/>
          </a:bodyPr>
          <a:lstStyle/>
          <a:p>
            <a:pPr marL="0" lvl="1"/>
            <a:endParaRPr lang="en-US">
              <a:solidFill>
                <a:srgbClr val="FF0000"/>
              </a:solidFill>
              <a:latin typeface="Calibri" pitchFamily="34" charset="0"/>
            </a:endParaRPr>
          </a:p>
          <a:p>
            <a:pPr marL="0" lvl="1"/>
            <a:r>
              <a:rPr lang="en-US">
                <a:latin typeface="Calibri" pitchFamily="34" charset="0"/>
              </a:rPr>
              <a:t>Most part of the mass is composed by the energy of interacting  quarks-antiquarks and gluons of the QCD vacuum</a:t>
            </a:r>
          </a:p>
          <a:p>
            <a:pPr marL="0" lvl="1"/>
            <a:r>
              <a:rPr lang="fr-FR">
                <a:latin typeface="Calibri" pitchFamily="34" charset="0"/>
              </a:rPr>
              <a:t>                 </a:t>
            </a:r>
          </a:p>
        </p:txBody>
      </p:sp>
      <p:sp>
        <p:nvSpPr>
          <p:cNvPr id="35" name="Rectangle 34"/>
          <p:cNvSpPr/>
          <p:nvPr/>
        </p:nvSpPr>
        <p:spPr>
          <a:xfrm>
            <a:off x="4000500" y="4214813"/>
            <a:ext cx="4929188" cy="2428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6" name="Rectangle 35"/>
          <p:cNvSpPr/>
          <p:nvPr/>
        </p:nvSpPr>
        <p:spPr>
          <a:xfrm>
            <a:off x="285750" y="1285875"/>
            <a:ext cx="3429000" cy="471487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2" name="Titre 1"/>
          <p:cNvSpPr txBox="1">
            <a:spLocks/>
          </p:cNvSpPr>
          <p:nvPr/>
        </p:nvSpPr>
        <p:spPr>
          <a:xfrm>
            <a:off x="0" y="0"/>
            <a:ext cx="6227763" cy="836613"/>
          </a:xfrm>
          <a:prstGeom prst="rect">
            <a:avLst/>
          </a:prstGeom>
        </p:spPr>
        <p:style>
          <a:lnRef idx="2">
            <a:schemeClr val="dk1"/>
          </a:lnRef>
          <a:fillRef idx="1">
            <a:schemeClr val="lt1"/>
          </a:fillRef>
          <a:effectRef idx="0">
            <a:schemeClr val="dk1"/>
          </a:effectRef>
          <a:fontRef idx="minor">
            <a:schemeClr val="dk1"/>
          </a:fontRef>
        </p:style>
        <p:txBody>
          <a:bodyPr anchor="ctr">
            <a:normAutofit/>
          </a:bodyPr>
          <a:lstStyle/>
          <a:p>
            <a:pPr fontAlgn="auto">
              <a:spcAft>
                <a:spcPts val="0"/>
              </a:spcAft>
              <a:defRPr/>
            </a:pPr>
            <a:r>
              <a:rPr lang="fr-FR" sz="4000" dirty="0" err="1">
                <a:solidFill>
                  <a:schemeClr val="tx1"/>
                </a:solidFill>
                <a:latin typeface="+mj-lt"/>
                <a:ea typeface="+mj-ea"/>
                <a:cs typeface="+mj-cs"/>
              </a:rPr>
              <a:t>Nuclear</a:t>
            </a:r>
            <a:r>
              <a:rPr lang="fr-FR" sz="4000" dirty="0">
                <a:solidFill>
                  <a:schemeClr val="tx1"/>
                </a:solidFill>
                <a:latin typeface="+mj-lt"/>
                <a:ea typeface="+mj-ea"/>
                <a:cs typeface="+mj-cs"/>
              </a:rPr>
              <a:t> </a:t>
            </a:r>
            <a:r>
              <a:rPr lang="fr-FR" sz="4000" dirty="0" err="1">
                <a:solidFill>
                  <a:schemeClr val="tx1"/>
                </a:solidFill>
                <a:latin typeface="+mj-lt"/>
                <a:ea typeface="+mj-ea"/>
                <a:cs typeface="+mj-cs"/>
              </a:rPr>
              <a:t>Matter</a:t>
            </a:r>
            <a:r>
              <a:rPr lang="fr-FR" sz="4000" dirty="0">
                <a:solidFill>
                  <a:schemeClr val="tx1"/>
                </a:solidFill>
                <a:latin typeface="+mj-lt"/>
                <a:ea typeface="+mj-ea"/>
                <a:cs typeface="+mj-cs"/>
              </a:rPr>
              <a:t> constituants </a:t>
            </a:r>
            <a:endParaRPr lang="fr-FR" sz="4000" dirty="0">
              <a:solidFill>
                <a:schemeClr val="tx1"/>
              </a:solidFill>
              <a:latin typeface="+mj-lt"/>
              <a:ea typeface="+mj-ea"/>
              <a:cs typeface="+mj-cs"/>
            </a:endParaRPr>
          </a:p>
        </p:txBody>
      </p:sp>
      <p:graphicFrame>
        <p:nvGraphicFramePr>
          <p:cNvPr id="13" name="Object 1"/>
          <p:cNvGraphicFramePr>
            <a:graphicFrameLocks noChangeAspect="1"/>
          </p:cNvGraphicFramePr>
          <p:nvPr/>
        </p:nvGraphicFramePr>
        <p:xfrm>
          <a:off x="6443663" y="1187450"/>
          <a:ext cx="2413000" cy="1055688"/>
        </p:xfrm>
        <a:graphic>
          <a:graphicData uri="http://schemas.openxmlformats.org/presentationml/2006/ole">
            <p:oleObj spid="_x0000_s2049" name="Équation" r:id="rId6" imgW="1625400" imgH="711000" progId="Equation.3">
              <p:embed/>
            </p:oleObj>
          </a:graphicData>
        </a:graphic>
      </p:graphicFrame>
      <p:sp>
        <p:nvSpPr>
          <p:cNvPr id="14" name="Accolade ouvrante 13"/>
          <p:cNvSpPr/>
          <p:nvPr/>
        </p:nvSpPr>
        <p:spPr>
          <a:xfrm rot="16200000">
            <a:off x="8243888" y="1403350"/>
            <a:ext cx="288925" cy="1152525"/>
          </a:xfrm>
          <a:prstGeom prst="lef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15" name="Rectangle 14"/>
          <p:cNvSpPr>
            <a:spLocks noChangeArrowheads="1"/>
          </p:cNvSpPr>
          <p:nvPr/>
        </p:nvSpPr>
        <p:spPr bwMode="auto">
          <a:xfrm>
            <a:off x="7747000" y="2124075"/>
            <a:ext cx="1397000" cy="368300"/>
          </a:xfrm>
          <a:prstGeom prst="rect">
            <a:avLst/>
          </a:prstGeom>
          <a:noFill/>
          <a:ln w="9525">
            <a:noFill/>
            <a:miter lim="800000"/>
            <a:headEnd/>
            <a:tailEnd/>
          </a:ln>
        </p:spPr>
        <p:txBody>
          <a:bodyPr wrap="none">
            <a:spAutoFit/>
          </a:bodyPr>
          <a:lstStyle/>
          <a:p>
            <a:r>
              <a:rPr lang="fr-FR">
                <a:solidFill>
                  <a:srgbClr val="FF0000"/>
                </a:solidFill>
                <a:latin typeface="Calibri" pitchFamily="34" charset="0"/>
              </a:rPr>
              <a:t>QCD vacuum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par>
                                <p:cTn id="17" presetID="3" presetClass="entr" presetSubtype="1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linds(horizontal)">
                                      <p:cBhvr>
                                        <p:cTn id="19" dur="500"/>
                                        <p:tgtEl>
                                          <p:spTgt spid="14"/>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linds(horizontal)">
                                      <p:cBhvr>
                                        <p:cTn id="22" dur="500"/>
                                        <p:tgtEl>
                                          <p:spTgt spid="15"/>
                                        </p:tgtEl>
                                      </p:cBhvr>
                                    </p:animEffect>
                                  </p:childTnLst>
                                </p:cTn>
                              </p:par>
                              <p:par>
                                <p:cTn id="23" presetID="3" presetClass="entr" presetSubtype="1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linds(horizontal)">
                                      <p:cBhvr>
                                        <p:cTn id="25" dur="500"/>
                                        <p:tgtEl>
                                          <p:spTgt spid="13"/>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additive="base">
                                        <p:cTn id="34" dur="500" fill="hold"/>
                                        <p:tgtEl>
                                          <p:spTgt spid="30"/>
                                        </p:tgtEl>
                                        <p:attrNameLst>
                                          <p:attrName>ppt_x</p:attrName>
                                        </p:attrNameLst>
                                      </p:cBhvr>
                                      <p:tavLst>
                                        <p:tav tm="0">
                                          <p:val>
                                            <p:strVal val="#ppt_x"/>
                                          </p:val>
                                        </p:tav>
                                        <p:tav tm="100000">
                                          <p:val>
                                            <p:strVal val="#ppt_x"/>
                                          </p:val>
                                        </p:tav>
                                      </p:tavLst>
                                    </p:anim>
                                    <p:anim calcmode="lin" valueType="num">
                                      <p:cBhvr additive="base">
                                        <p:cTn id="35" dur="500" fill="hold"/>
                                        <p:tgtEl>
                                          <p:spTgt spid="3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ppt_x"/>
                                          </p:val>
                                        </p:tav>
                                        <p:tav tm="100000">
                                          <p:val>
                                            <p:strVal val="#ppt_x"/>
                                          </p:val>
                                        </p:tav>
                                      </p:tavLst>
                                    </p:anim>
                                    <p:anim calcmode="lin" valueType="num">
                                      <p:cBhvr additive="base">
                                        <p:cTn id="39"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1" grpId="0"/>
      <p:bldP spid="30" grpId="0"/>
      <p:bldP spid="34" grpId="0"/>
      <p:bldP spid="35" grpId="0" animBg="1"/>
      <p:bldP spid="14" grpId="0" animBg="1"/>
      <p:bldP spid="1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13E33F2D-536E-42C3-AB89-359AD4241A25}" type="slidenum">
              <a:rPr lang="fr-FR">
                <a:solidFill>
                  <a:schemeClr val="tx1"/>
                </a:solidFill>
              </a:rPr>
              <a:pPr fontAlgn="base">
                <a:spcBef>
                  <a:spcPct val="0"/>
                </a:spcBef>
                <a:spcAft>
                  <a:spcPct val="0"/>
                </a:spcAft>
              </a:pPr>
              <a:t>50</a:t>
            </a:fld>
            <a:endParaRPr lang="fr-FR">
              <a:solidFill>
                <a:schemeClr val="tx1"/>
              </a:solidFill>
            </a:endParaRPr>
          </a:p>
        </p:txBody>
      </p:sp>
      <p:sp>
        <p:nvSpPr>
          <p:cNvPr id="5" name="Rectangle 4"/>
          <p:cNvSpPr/>
          <p:nvPr/>
        </p:nvSpPr>
        <p:spPr>
          <a:xfrm>
            <a:off x="2268538" y="0"/>
            <a:ext cx="665480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err="1">
                <a:solidFill>
                  <a:prstClr val="black"/>
                </a:solidFill>
                <a:ea typeface="+mj-ea"/>
                <a:cs typeface="+mj-cs"/>
              </a:rPr>
              <a:t>Strangeness</a:t>
            </a:r>
            <a:r>
              <a:rPr lang="fr-FR" sz="4000" dirty="0">
                <a:solidFill>
                  <a:prstClr val="black"/>
                </a:solidFill>
                <a:ea typeface="+mj-ea"/>
                <a:cs typeface="+mj-cs"/>
              </a:rPr>
              <a:t> : </a:t>
            </a:r>
            <a:r>
              <a:rPr lang="fr-FR" sz="3200" dirty="0" err="1">
                <a:solidFill>
                  <a:prstClr val="black"/>
                </a:solidFill>
                <a:ea typeface="+mj-ea"/>
                <a:cs typeface="+mj-cs"/>
              </a:rPr>
              <a:t>strange</a:t>
            </a:r>
            <a:r>
              <a:rPr lang="fr-FR" sz="3200" dirty="0">
                <a:solidFill>
                  <a:prstClr val="black"/>
                </a:solidFill>
                <a:ea typeface="+mj-ea"/>
                <a:cs typeface="+mj-cs"/>
              </a:rPr>
              <a:t> </a:t>
            </a:r>
            <a:r>
              <a:rPr lang="fr-FR" sz="3200" dirty="0" err="1">
                <a:solidFill>
                  <a:prstClr val="black"/>
                </a:solidFill>
                <a:ea typeface="+mj-ea"/>
                <a:cs typeface="+mj-cs"/>
              </a:rPr>
              <a:t>particle</a:t>
            </a:r>
            <a:r>
              <a:rPr lang="fr-FR" sz="3200" dirty="0">
                <a:solidFill>
                  <a:prstClr val="black"/>
                </a:solidFill>
                <a:ea typeface="+mj-ea"/>
                <a:cs typeface="+mj-cs"/>
              </a:rPr>
              <a:t> </a:t>
            </a:r>
            <a:r>
              <a:rPr lang="fr-FR" sz="3200" dirty="0" err="1">
                <a:solidFill>
                  <a:prstClr val="black"/>
                </a:solidFill>
                <a:ea typeface="+mj-ea"/>
                <a:cs typeface="+mj-cs"/>
              </a:rPr>
              <a:t>study</a:t>
            </a:r>
            <a:endParaRPr lang="fr-FR" sz="3200" dirty="0">
              <a:solidFill>
                <a:prstClr val="black"/>
              </a:solidFill>
              <a:ea typeface="+mj-ea"/>
              <a:cs typeface="+mj-cs"/>
            </a:endParaRPr>
          </a:p>
        </p:txBody>
      </p:sp>
      <p:sp>
        <p:nvSpPr>
          <p:cNvPr id="6" name="Rectangle 5"/>
          <p:cNvSpPr>
            <a:spLocks noChangeArrowheads="1"/>
          </p:cNvSpPr>
          <p:nvPr/>
        </p:nvSpPr>
        <p:spPr bwMode="auto">
          <a:xfrm>
            <a:off x="323850" y="1557338"/>
            <a:ext cx="5040313" cy="3230562"/>
          </a:xfrm>
          <a:prstGeom prst="rect">
            <a:avLst/>
          </a:prstGeom>
          <a:noFill/>
          <a:ln w="9525">
            <a:noFill/>
            <a:miter lim="800000"/>
            <a:headEnd/>
            <a:tailEnd/>
          </a:ln>
        </p:spPr>
        <p:txBody>
          <a:bodyPr>
            <a:spAutoFit/>
          </a:bodyPr>
          <a:lstStyle/>
          <a:p>
            <a:pPr>
              <a:buFont typeface="Arial" charset="0"/>
              <a:buChar char="•"/>
            </a:pPr>
            <a:r>
              <a:rPr lang="fr-FR" sz="2000">
                <a:latin typeface="Calibri" pitchFamily="34" charset="0"/>
              </a:rPr>
              <a:t> Strange quarks pair </a:t>
            </a:r>
            <a:r>
              <a:rPr lang="fr-FR">
                <a:latin typeface="Calibri" pitchFamily="34" charset="0"/>
              </a:rPr>
              <a:t>are produced </a:t>
            </a:r>
            <a:r>
              <a:rPr lang="en-US">
                <a:latin typeface="Calibri" pitchFamily="34" charset="0"/>
              </a:rPr>
              <a:t>(</a:t>
            </a:r>
            <a:r>
              <a:rPr lang="en-US" sz="1600">
                <a:latin typeface="Calibri" pitchFamily="34" charset="0"/>
              </a:rPr>
              <a:t>g+g</a:t>
            </a:r>
            <a:r>
              <a:rPr lang="en-US" sz="1600">
                <a:latin typeface="Calibri" pitchFamily="34" charset="0"/>
                <a:sym typeface="Wingdings" pitchFamily="2" charset="2"/>
              </a:rPr>
              <a:t>s+s and </a:t>
            </a:r>
            <a:r>
              <a:rPr lang="en-US" sz="1600">
                <a:latin typeface="Calibri" pitchFamily="34" charset="0"/>
              </a:rPr>
              <a:t>q+q</a:t>
            </a:r>
            <a:r>
              <a:rPr lang="en-US" sz="1600">
                <a:latin typeface="Calibri" pitchFamily="34" charset="0"/>
                <a:sym typeface="Wingdings" pitchFamily="2" charset="2"/>
              </a:rPr>
              <a:t>s+s </a:t>
            </a:r>
            <a:r>
              <a:rPr lang="en-US">
                <a:latin typeface="Calibri" pitchFamily="34" charset="0"/>
                <a:sym typeface="Wingdings" pitchFamily="2" charset="2"/>
              </a:rPr>
              <a:t>) during and before QGP phase.</a:t>
            </a:r>
          </a:p>
          <a:p>
            <a:pPr>
              <a:buFont typeface="Arial" charset="0"/>
              <a:buChar char="•"/>
            </a:pPr>
            <a:endParaRPr lang="en-US">
              <a:latin typeface="Calibri" pitchFamily="34" charset="0"/>
              <a:sym typeface="Wingdings" pitchFamily="2" charset="2"/>
            </a:endParaRPr>
          </a:p>
          <a:p>
            <a:pPr>
              <a:buFont typeface="Arial" charset="0"/>
              <a:buChar char="•"/>
            </a:pPr>
            <a:r>
              <a:rPr lang="en-US">
                <a:latin typeface="Calibri" pitchFamily="34" charset="0"/>
                <a:sym typeface="Wingdings" pitchFamily="2" charset="2"/>
              </a:rPr>
              <a:t> At T&gt;T</a:t>
            </a:r>
            <a:r>
              <a:rPr lang="en-US" baseline="-25000">
                <a:latin typeface="Calibri" pitchFamily="34" charset="0"/>
                <a:sym typeface="Wingdings" pitchFamily="2" charset="2"/>
              </a:rPr>
              <a:t>c</a:t>
            </a:r>
            <a:r>
              <a:rPr lang="en-US">
                <a:latin typeface="Calibri" pitchFamily="34" charset="0"/>
                <a:sym typeface="Wingdings" pitchFamily="2" charset="2"/>
              </a:rPr>
              <a:t> s-quark production increases</a:t>
            </a:r>
          </a:p>
          <a:p>
            <a:endParaRPr lang="en-US">
              <a:latin typeface="Calibri" pitchFamily="34" charset="0"/>
              <a:sym typeface="Wingdings" pitchFamily="2" charset="2"/>
            </a:endParaRPr>
          </a:p>
          <a:p>
            <a:endParaRPr lang="en-US">
              <a:latin typeface="Calibri" pitchFamily="34" charset="0"/>
              <a:sym typeface="Wingdings" pitchFamily="2" charset="2"/>
            </a:endParaRPr>
          </a:p>
          <a:p>
            <a:pPr>
              <a:buFont typeface="Arial" charset="0"/>
              <a:buChar char="•"/>
            </a:pPr>
            <a:r>
              <a:rPr lang="en-US">
                <a:latin typeface="Calibri" pitchFamily="34" charset="0"/>
                <a:sym typeface="Wingdings" pitchFamily="2" charset="2"/>
              </a:rPr>
              <a:t> Hadronisation : production of strange hadrons and mesons</a:t>
            </a:r>
            <a:endParaRPr lang="fr-FR">
              <a:latin typeface="Calibri" pitchFamily="34" charset="0"/>
            </a:endParaRPr>
          </a:p>
          <a:p>
            <a:r>
              <a:rPr lang="fr-FR">
                <a:latin typeface="Calibri" pitchFamily="34" charset="0"/>
              </a:rPr>
              <a:t> </a:t>
            </a:r>
          </a:p>
          <a:p>
            <a:endParaRPr lang="en-US" sz="2000">
              <a:solidFill>
                <a:srgbClr val="FF0000"/>
              </a:solidFill>
              <a:latin typeface="Calibri" pitchFamily="34" charset="0"/>
            </a:endParaRPr>
          </a:p>
          <a:p>
            <a:endParaRPr lang="en-US" sz="2000">
              <a:solidFill>
                <a:srgbClr val="FF0000"/>
              </a:solidFill>
              <a:latin typeface="Calibri" pitchFamily="34" charset="0"/>
            </a:endParaRPr>
          </a:p>
        </p:txBody>
      </p:sp>
      <p:cxnSp>
        <p:nvCxnSpPr>
          <p:cNvPr id="165" name="Connecteur droit 164"/>
          <p:cNvCxnSpPr/>
          <p:nvPr/>
        </p:nvCxnSpPr>
        <p:spPr>
          <a:xfrm>
            <a:off x="1116013" y="1989138"/>
            <a:ext cx="7143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755717" name="Picture 2"/>
          <p:cNvPicPr>
            <a:picLocks noChangeAspect="1" noChangeArrowheads="1"/>
          </p:cNvPicPr>
          <p:nvPr/>
        </p:nvPicPr>
        <p:blipFill>
          <a:blip r:embed="rId3"/>
          <a:srcRect/>
          <a:stretch>
            <a:fillRect/>
          </a:stretch>
        </p:blipFill>
        <p:spPr bwMode="auto">
          <a:xfrm>
            <a:off x="5651500" y="1844675"/>
            <a:ext cx="3179763" cy="3744913"/>
          </a:xfrm>
          <a:prstGeom prst="rect">
            <a:avLst/>
          </a:prstGeom>
          <a:noFill/>
          <a:ln w="9525">
            <a:noFill/>
            <a:miter lim="800000"/>
            <a:headEnd/>
            <a:tailEnd/>
          </a:ln>
        </p:spPr>
      </p:pic>
      <p:sp>
        <p:nvSpPr>
          <p:cNvPr id="171" name="Rectangle 170"/>
          <p:cNvSpPr>
            <a:spLocks noChangeArrowheads="1"/>
          </p:cNvSpPr>
          <p:nvPr/>
        </p:nvSpPr>
        <p:spPr bwMode="auto">
          <a:xfrm>
            <a:off x="287338" y="4283075"/>
            <a:ext cx="4572000" cy="923925"/>
          </a:xfrm>
          <a:prstGeom prst="rect">
            <a:avLst/>
          </a:prstGeom>
          <a:noFill/>
          <a:ln w="9525">
            <a:noFill/>
            <a:miter lim="800000"/>
            <a:headEnd/>
            <a:tailEnd/>
          </a:ln>
        </p:spPr>
        <p:txBody>
          <a:bodyPr>
            <a:spAutoFit/>
          </a:bodyPr>
          <a:lstStyle/>
          <a:p>
            <a:pPr>
              <a:buFont typeface="Arial" charset="0"/>
              <a:buChar char="•"/>
            </a:pPr>
            <a:r>
              <a:rPr lang="en-US">
                <a:latin typeface="Calibri" pitchFamily="34" charset="0"/>
              </a:rPr>
              <a:t> We expect an enhancement in the yields of strange and multi-strange particles in nucleus-nucleus reactions</a:t>
            </a:r>
            <a:endParaRPr lang="fr-FR">
              <a:latin typeface="Calibri" pitchFamily="34" charset="0"/>
            </a:endParaRPr>
          </a:p>
        </p:txBody>
      </p:sp>
      <p:cxnSp>
        <p:nvCxnSpPr>
          <p:cNvPr id="178" name="Connecteur droit 177"/>
          <p:cNvCxnSpPr/>
          <p:nvPr/>
        </p:nvCxnSpPr>
        <p:spPr>
          <a:xfrm>
            <a:off x="684213" y="1989138"/>
            <a:ext cx="7143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755720" name="Groupe 179"/>
          <p:cNvGrpSpPr>
            <a:grpSpLocks/>
          </p:cNvGrpSpPr>
          <p:nvPr/>
        </p:nvGrpSpPr>
        <p:grpSpPr bwMode="auto">
          <a:xfrm>
            <a:off x="0" y="0"/>
            <a:ext cx="2273300" cy="398463"/>
            <a:chOff x="2677" y="33210"/>
            <a:chExt cx="2610852" cy="951127"/>
          </a:xfrm>
        </p:grpSpPr>
        <p:sp>
          <p:nvSpPr>
            <p:cNvPr id="181" name="Rectangle 180"/>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2" name="Rectangle 181"/>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the </a:t>
              </a:r>
              <a:r>
                <a:rPr lang="fr-FR" sz="1100" b="1" dirty="0" err="1"/>
                <a:t>nuclear</a:t>
              </a:r>
              <a:r>
                <a:rPr lang="fr-FR" sz="1100" b="1" dirty="0"/>
                <a:t> medium</a:t>
              </a:r>
            </a:p>
          </p:txBody>
        </p:sp>
      </p:grpSp>
      <p:grpSp>
        <p:nvGrpSpPr>
          <p:cNvPr id="755721" name="Groupe 182"/>
          <p:cNvGrpSpPr>
            <a:grpSpLocks/>
          </p:cNvGrpSpPr>
          <p:nvPr/>
        </p:nvGrpSpPr>
        <p:grpSpPr bwMode="auto">
          <a:xfrm>
            <a:off x="0" y="398463"/>
            <a:ext cx="2278063" cy="654050"/>
            <a:chOff x="2677" y="24119"/>
            <a:chExt cx="2615454" cy="3255040"/>
          </a:xfrm>
        </p:grpSpPr>
        <p:sp>
          <p:nvSpPr>
            <p:cNvPr id="184" name="Rectangle 183"/>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85" name="Rectangle 184"/>
            <p:cNvSpPr/>
            <p:nvPr/>
          </p:nvSpPr>
          <p:spPr>
            <a:xfrm>
              <a:off x="8145" y="24119"/>
              <a:ext cx="2609986" cy="22911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fontAlgn="auto">
                <a:spcBef>
                  <a:spcPts val="0"/>
                </a:spcBef>
                <a:spcAft>
                  <a:spcPts val="0"/>
                </a:spcAft>
                <a:buFont typeface="Arial" pitchFamily="34" charset="0"/>
                <a:buChar char="•"/>
                <a:defRPr/>
              </a:pPr>
              <a:r>
                <a:rPr lang="fr-FR" sz="1200" dirty="0"/>
                <a:t>  </a:t>
              </a:r>
              <a:r>
                <a:rPr lang="fr-FR" sz="1200" b="1" dirty="0" err="1"/>
                <a:t>strangeness</a:t>
              </a:r>
              <a:endParaRPr lang="fr-FR" sz="1200" b="1" dirty="0"/>
            </a:p>
            <a:p>
              <a:pPr fontAlgn="auto">
                <a:spcBef>
                  <a:spcPts val="0"/>
                </a:spcBef>
                <a:spcAft>
                  <a:spcPts val="0"/>
                </a:spcAft>
                <a:buFont typeface="Arial" pitchFamily="34" charset="0"/>
                <a:buChar char="•"/>
                <a:defRPr/>
              </a:pPr>
              <a:r>
                <a:rPr lang="fr-FR" sz="1200" dirty="0"/>
                <a:t> Jets </a:t>
              </a:r>
            </a:p>
            <a:p>
              <a:pPr fontAlgn="auto">
                <a:spcBef>
                  <a:spcPts val="0"/>
                </a:spcBef>
                <a:spcAft>
                  <a:spcPts val="0"/>
                </a:spcAft>
                <a:buFont typeface="Arial" pitchFamily="34" charset="0"/>
                <a:buChar char="•"/>
                <a:defRPr/>
              </a:pPr>
              <a:r>
                <a:rPr lang="fr-FR" sz="1200" dirty="0"/>
                <a:t>  High mass </a:t>
              </a:r>
              <a:r>
                <a:rPr lang="fr-FR" sz="1200" dirty="0" err="1"/>
                <a:t>resonnances</a:t>
              </a:r>
              <a:endParaRPr lang="fr-FR" sz="1200" dirty="0"/>
            </a:p>
          </p:txBody>
        </p:sp>
      </p:grpSp>
      <p:sp>
        <p:nvSpPr>
          <p:cNvPr id="186" name="Rectangle 185"/>
          <p:cNvSpPr>
            <a:spLocks noChangeArrowheads="1"/>
          </p:cNvSpPr>
          <p:nvPr/>
        </p:nvSpPr>
        <p:spPr bwMode="auto">
          <a:xfrm>
            <a:off x="827088" y="5373688"/>
            <a:ext cx="3862387" cy="400050"/>
          </a:xfrm>
          <a:prstGeom prst="rect">
            <a:avLst/>
          </a:prstGeom>
          <a:noFill/>
          <a:ln w="9525">
            <a:noFill/>
            <a:miter lim="800000"/>
            <a:headEnd/>
            <a:tailEnd/>
          </a:ln>
        </p:spPr>
        <p:txBody>
          <a:bodyPr wrap="none">
            <a:spAutoFit/>
          </a:bodyPr>
          <a:lstStyle/>
          <a:p>
            <a:r>
              <a:rPr lang="en-US" sz="2000" b="1">
                <a:solidFill>
                  <a:srgbClr val="C00000"/>
                </a:solidFill>
                <a:latin typeface="Calibri" pitchFamily="34" charset="0"/>
              </a:rPr>
              <a:t>→ indication for a phase transition</a:t>
            </a:r>
          </a:p>
        </p:txBody>
      </p:sp>
      <p:cxnSp>
        <p:nvCxnSpPr>
          <p:cNvPr id="170" name="Connecteur droit 169"/>
          <p:cNvCxnSpPr/>
          <p:nvPr/>
        </p:nvCxnSpPr>
        <p:spPr>
          <a:xfrm>
            <a:off x="4643438" y="1700213"/>
            <a:ext cx="730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2" name="Flèche vers le bas 171"/>
          <p:cNvSpPr/>
          <p:nvPr/>
        </p:nvSpPr>
        <p:spPr>
          <a:xfrm>
            <a:off x="6732588" y="4724400"/>
            <a:ext cx="576262" cy="428625"/>
          </a:xfrm>
          <a:prstGeom prst="downArrow">
            <a:avLst/>
          </a:prstGeom>
        </p:spPr>
        <p:style>
          <a:lnRef idx="1">
            <a:schemeClr val="accent1"/>
          </a:lnRef>
          <a:fillRef idx="2">
            <a:schemeClr val="accent1"/>
          </a:fillRef>
          <a:effectRef idx="1">
            <a:schemeClr val="accent1"/>
          </a:effectRef>
          <a:fontRef idx="minor">
            <a:schemeClr val="dk1"/>
          </a:fontRef>
        </p:style>
        <p:txBody>
          <a:bodyPr lIns="0" rIns="0" anchor="ctr"/>
          <a:lstStyle/>
          <a:p>
            <a:pPr algn="ctr" fontAlgn="auto">
              <a:spcBef>
                <a:spcPts val="0"/>
              </a:spcBef>
              <a:spcAft>
                <a:spcPts val="0"/>
              </a:spcAft>
              <a:defRPr/>
            </a:pPr>
            <a:r>
              <a:rPr lang="fr-FR" dirty="0"/>
              <a:t>T</a:t>
            </a:r>
            <a:r>
              <a:rPr lang="fr-FR" baseline="-25000" dirty="0"/>
              <a:t>c</a:t>
            </a:r>
            <a:endParaRPr lang="fr-FR" baseline="-25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5" end="5"/>
                                            </p:txEl>
                                          </p:spTgt>
                                        </p:tgtEl>
                                        <p:attrNameLst>
                                          <p:attrName>style.visibility</p:attrName>
                                        </p:attrNameLst>
                                      </p:cBhvr>
                                      <p:to>
                                        <p:strVal val="visible"/>
                                      </p:to>
                                    </p:set>
                                    <p:animEffect transition="in" filter="blinds(horizontal)">
                                      <p:cBhvr>
                                        <p:cTn id="7" dur="500"/>
                                        <p:tgtEl>
                                          <p:spTgt spid="6">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1"/>
                                        </p:tgtEl>
                                        <p:attrNameLst>
                                          <p:attrName>style.visibility</p:attrName>
                                        </p:attrNameLst>
                                      </p:cBhvr>
                                      <p:to>
                                        <p:strVal val="visible"/>
                                      </p:to>
                                    </p:set>
                                    <p:animEffect transition="in" filter="blinds(horizontal)">
                                      <p:cBhvr>
                                        <p:cTn id="12" dur="500"/>
                                        <p:tgtEl>
                                          <p:spTgt spid="171"/>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86"/>
                                        </p:tgtEl>
                                        <p:attrNameLst>
                                          <p:attrName>style.visibility</p:attrName>
                                        </p:attrNameLst>
                                      </p:cBhvr>
                                      <p:to>
                                        <p:strVal val="visible"/>
                                      </p:to>
                                    </p:set>
                                    <p:animEffect transition="in" filter="blinds(horizontal)">
                                      <p:cBhvr>
                                        <p:cTn id="15" dur="500"/>
                                        <p:tgtEl>
                                          <p:spTgt spid="1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186"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6737" name="Groupe 55"/>
          <p:cNvGrpSpPr>
            <a:grpSpLocks/>
          </p:cNvGrpSpPr>
          <p:nvPr/>
        </p:nvGrpSpPr>
        <p:grpSpPr bwMode="auto">
          <a:xfrm>
            <a:off x="0" y="0"/>
            <a:ext cx="2273300" cy="398463"/>
            <a:chOff x="2677" y="33210"/>
            <a:chExt cx="2610852" cy="951127"/>
          </a:xfrm>
        </p:grpSpPr>
        <p:sp>
          <p:nvSpPr>
            <p:cNvPr id="57" name="Rectangle 56"/>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8" name="Rectangle 57"/>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the </a:t>
              </a:r>
              <a:r>
                <a:rPr lang="fr-FR" sz="1100" b="1" dirty="0" err="1"/>
                <a:t>nuclear</a:t>
              </a:r>
              <a:r>
                <a:rPr lang="fr-FR" sz="1100" b="1" dirty="0"/>
                <a:t> medium</a:t>
              </a:r>
            </a:p>
          </p:txBody>
        </p:sp>
      </p:grpSp>
      <p:grpSp>
        <p:nvGrpSpPr>
          <p:cNvPr id="756738" name="Groupe 58"/>
          <p:cNvGrpSpPr>
            <a:grpSpLocks/>
          </p:cNvGrpSpPr>
          <p:nvPr/>
        </p:nvGrpSpPr>
        <p:grpSpPr bwMode="auto">
          <a:xfrm>
            <a:off x="0" y="398463"/>
            <a:ext cx="2278063" cy="654050"/>
            <a:chOff x="2677" y="24119"/>
            <a:chExt cx="2615454" cy="3255040"/>
          </a:xfrm>
        </p:grpSpPr>
        <p:sp>
          <p:nvSpPr>
            <p:cNvPr id="60" name="Rectangle 59"/>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61" name="Rectangle 60"/>
            <p:cNvSpPr/>
            <p:nvPr/>
          </p:nvSpPr>
          <p:spPr>
            <a:xfrm>
              <a:off x="8145" y="24119"/>
              <a:ext cx="2609986" cy="22911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fontAlgn="auto">
                <a:spcBef>
                  <a:spcPts val="0"/>
                </a:spcBef>
                <a:spcAft>
                  <a:spcPts val="0"/>
                </a:spcAft>
                <a:buFont typeface="Arial" pitchFamily="34" charset="0"/>
                <a:buChar char="•"/>
                <a:defRPr/>
              </a:pPr>
              <a:r>
                <a:rPr lang="fr-FR" sz="1200" dirty="0"/>
                <a:t> </a:t>
              </a:r>
              <a:r>
                <a:rPr lang="fr-FR" sz="1200" dirty="0" err="1"/>
                <a:t>strangeness</a:t>
              </a:r>
              <a:r>
                <a:rPr lang="fr-FR" sz="1200" dirty="0"/>
                <a:t> </a:t>
              </a:r>
            </a:p>
            <a:p>
              <a:pPr fontAlgn="auto">
                <a:spcBef>
                  <a:spcPts val="0"/>
                </a:spcBef>
                <a:spcAft>
                  <a:spcPts val="0"/>
                </a:spcAft>
                <a:buFont typeface="Arial" pitchFamily="34" charset="0"/>
                <a:buChar char="•"/>
                <a:defRPr/>
              </a:pPr>
              <a:r>
                <a:rPr lang="fr-FR" sz="1200" dirty="0"/>
                <a:t> </a:t>
              </a:r>
              <a:r>
                <a:rPr lang="fr-FR" sz="1200" b="1" dirty="0"/>
                <a:t>Jets </a:t>
              </a:r>
            </a:p>
            <a:p>
              <a:pPr fontAlgn="auto">
                <a:spcBef>
                  <a:spcPts val="0"/>
                </a:spcBef>
                <a:spcAft>
                  <a:spcPts val="0"/>
                </a:spcAft>
                <a:buFont typeface="Arial" pitchFamily="34" charset="0"/>
                <a:buChar char="•"/>
                <a:defRPr/>
              </a:pPr>
              <a:r>
                <a:rPr lang="fr-FR" sz="1200" dirty="0"/>
                <a:t>  High mass </a:t>
              </a:r>
              <a:r>
                <a:rPr lang="fr-FR" sz="1200" dirty="0" err="1"/>
                <a:t>resonnances</a:t>
              </a:r>
              <a:endParaRPr lang="fr-FR" sz="1200" dirty="0"/>
            </a:p>
          </p:txBody>
        </p:sp>
      </p:grpSp>
      <p:sp>
        <p:nvSpPr>
          <p:cNvPr id="756739"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43825B18-0CC8-4587-AF63-FCD69D767DE4}" type="slidenum">
              <a:rPr lang="fr-FR">
                <a:solidFill>
                  <a:schemeClr val="tx1"/>
                </a:solidFill>
              </a:rPr>
              <a:pPr fontAlgn="base">
                <a:spcBef>
                  <a:spcPct val="0"/>
                </a:spcBef>
                <a:spcAft>
                  <a:spcPct val="0"/>
                </a:spcAft>
              </a:pPr>
              <a:t>51</a:t>
            </a:fld>
            <a:endParaRPr lang="fr-FR">
              <a:solidFill>
                <a:schemeClr val="tx1"/>
              </a:solidFill>
            </a:endParaRPr>
          </a:p>
        </p:txBody>
      </p:sp>
      <p:sp>
        <p:nvSpPr>
          <p:cNvPr id="5" name="Espace réservé du contenu 2"/>
          <p:cNvSpPr>
            <a:spLocks noGrp="1"/>
          </p:cNvSpPr>
          <p:nvPr>
            <p:ph idx="1"/>
          </p:nvPr>
        </p:nvSpPr>
        <p:spPr>
          <a:xfrm>
            <a:off x="468313" y="1412875"/>
            <a:ext cx="5903912" cy="4895850"/>
          </a:xfrm>
        </p:spPr>
        <p:txBody>
          <a:bodyPr rtlCol="0">
            <a:normAutofit fontScale="25000" lnSpcReduction="20000"/>
          </a:bodyPr>
          <a:lstStyle/>
          <a:p>
            <a:pPr fontAlgn="auto">
              <a:spcAft>
                <a:spcPts val="0"/>
              </a:spcAft>
              <a:buFont typeface="Arial" pitchFamily="34" charset="0"/>
              <a:buChar char="•"/>
              <a:defRPr/>
            </a:pPr>
            <a:r>
              <a:rPr lang="fr-FR" sz="8000" dirty="0" smtClean="0"/>
              <a:t>Jets = </a:t>
            </a:r>
            <a:r>
              <a:rPr lang="fr-FR" sz="8000" dirty="0" err="1" smtClean="0"/>
              <a:t>cone</a:t>
            </a:r>
            <a:r>
              <a:rPr lang="fr-FR" sz="8000" dirty="0" smtClean="0"/>
              <a:t> of </a:t>
            </a:r>
            <a:r>
              <a:rPr lang="fr-FR" sz="8000" dirty="0" err="1" smtClean="0"/>
              <a:t>particles</a:t>
            </a:r>
            <a:r>
              <a:rPr lang="fr-FR" sz="8000" dirty="0" smtClean="0"/>
              <a:t> </a:t>
            </a:r>
            <a:r>
              <a:rPr lang="fr-FR" sz="8000" dirty="0" err="1" smtClean="0"/>
              <a:t>produced</a:t>
            </a:r>
            <a:r>
              <a:rPr lang="fr-FR" sz="8000" dirty="0" smtClean="0"/>
              <a:t> </a:t>
            </a:r>
            <a:r>
              <a:rPr lang="fr-FR" sz="8000" dirty="0" err="1" smtClean="0"/>
              <a:t>during</a:t>
            </a:r>
            <a:r>
              <a:rPr lang="fr-FR" sz="8000" dirty="0" smtClean="0"/>
              <a:t> </a:t>
            </a:r>
            <a:r>
              <a:rPr lang="fr-FR" sz="8000" dirty="0" err="1" smtClean="0"/>
              <a:t>hadronisation</a:t>
            </a:r>
            <a:r>
              <a:rPr lang="fr-FR" sz="8000" dirty="0" smtClean="0"/>
              <a:t> of </a:t>
            </a:r>
            <a:r>
              <a:rPr lang="fr-FR" sz="8000" dirty="0" err="1" smtClean="0"/>
              <a:t>high</a:t>
            </a:r>
            <a:r>
              <a:rPr lang="fr-FR" sz="8000" dirty="0" smtClean="0"/>
              <a:t> </a:t>
            </a:r>
            <a:r>
              <a:rPr lang="fr-FR" sz="8000" dirty="0" err="1" smtClean="0"/>
              <a:t>p</a:t>
            </a:r>
            <a:r>
              <a:rPr lang="fr-FR" sz="8000" baseline="-25000" dirty="0" err="1" smtClean="0"/>
              <a:t>T</a:t>
            </a:r>
            <a:r>
              <a:rPr lang="fr-FR" sz="8000" dirty="0" smtClean="0"/>
              <a:t> quarks</a:t>
            </a:r>
          </a:p>
          <a:p>
            <a:pPr fontAlgn="auto">
              <a:spcAft>
                <a:spcPts val="0"/>
              </a:spcAft>
              <a:buFont typeface="Arial" pitchFamily="34" charset="0"/>
              <a:buNone/>
              <a:defRPr/>
            </a:pPr>
            <a:r>
              <a:rPr lang="fr-FR" sz="8000" dirty="0" smtClean="0"/>
              <a:t>     </a:t>
            </a:r>
            <a:r>
              <a:rPr lang="en-US" sz="8000" dirty="0" smtClean="0"/>
              <a:t>(</a:t>
            </a:r>
            <a:r>
              <a:rPr lang="en-US" sz="8000" dirty="0" err="1" smtClean="0"/>
              <a:t>q+q</a:t>
            </a:r>
            <a:r>
              <a:rPr lang="en-US" sz="8000" dirty="0" err="1" smtClean="0">
                <a:sym typeface="Wingdings" pitchFamily="2" charset="2"/>
              </a:rPr>
              <a:t>q+</a:t>
            </a:r>
            <a:r>
              <a:rPr lang="en-US" sz="8000" dirty="0" err="1" smtClean="0">
                <a:latin typeface="+mj-lt"/>
                <a:sym typeface="Wingdings" pitchFamily="2" charset="2"/>
              </a:rPr>
              <a:t>q</a:t>
            </a:r>
            <a:r>
              <a:rPr lang="en-US" sz="8000" dirty="0" smtClean="0">
                <a:latin typeface="+mj-lt"/>
                <a:sym typeface="Wingdings" pitchFamily="2" charset="2"/>
              </a:rPr>
              <a:t> </a:t>
            </a:r>
            <a:r>
              <a:rPr lang="en-US" sz="8000" dirty="0" smtClean="0">
                <a:sym typeface="Wingdings" pitchFamily="2" charset="2"/>
              </a:rPr>
              <a:t> </a:t>
            </a:r>
            <a:r>
              <a:rPr lang="en-US" sz="8000" dirty="0" err="1" smtClean="0"/>
              <a:t>q+g</a:t>
            </a:r>
            <a:r>
              <a:rPr lang="en-US" sz="8000" dirty="0" err="1" smtClean="0">
                <a:sym typeface="Wingdings" pitchFamily="2" charset="2"/>
              </a:rPr>
              <a:t>q+</a:t>
            </a:r>
            <a:r>
              <a:rPr lang="en-US" sz="8000" dirty="0" err="1" smtClean="0">
                <a:latin typeface="Symbol" pitchFamily="18" charset="2"/>
                <a:sym typeface="Wingdings" pitchFamily="2" charset="2"/>
              </a:rPr>
              <a:t>g</a:t>
            </a:r>
            <a:r>
              <a:rPr lang="en-US" sz="8000" dirty="0" smtClean="0">
                <a:sym typeface="Wingdings" pitchFamily="2" charset="2"/>
              </a:rPr>
              <a:t> and </a:t>
            </a:r>
            <a:r>
              <a:rPr lang="en-US" sz="8000" dirty="0" err="1" smtClean="0"/>
              <a:t>q+q</a:t>
            </a:r>
            <a:r>
              <a:rPr lang="en-US" sz="8000" dirty="0" err="1" smtClean="0">
                <a:sym typeface="Wingdings" pitchFamily="2" charset="2"/>
              </a:rPr>
              <a:t>g+</a:t>
            </a:r>
            <a:r>
              <a:rPr lang="en-US" sz="8000" dirty="0" err="1" smtClean="0">
                <a:latin typeface="Symbol" pitchFamily="18" charset="2"/>
                <a:sym typeface="Wingdings" pitchFamily="2" charset="2"/>
              </a:rPr>
              <a:t>g</a:t>
            </a:r>
            <a:r>
              <a:rPr lang="en-US" sz="8000" dirty="0" smtClean="0">
                <a:sym typeface="Wingdings" pitchFamily="2" charset="2"/>
              </a:rPr>
              <a:t>)</a:t>
            </a:r>
            <a:r>
              <a:rPr lang="fr-FR" sz="8000" dirty="0" smtClean="0"/>
              <a:t> </a:t>
            </a:r>
          </a:p>
          <a:p>
            <a:pPr fontAlgn="auto">
              <a:spcAft>
                <a:spcPts val="0"/>
              </a:spcAft>
              <a:buFont typeface="Arial" pitchFamily="34" charset="0"/>
              <a:buNone/>
              <a:defRPr/>
            </a:pPr>
            <a:r>
              <a:rPr lang="fr-FR" sz="7200" dirty="0" smtClean="0"/>
              <a:t> </a:t>
            </a:r>
          </a:p>
          <a:p>
            <a:pPr fontAlgn="auto">
              <a:spcAft>
                <a:spcPts val="0"/>
              </a:spcAft>
              <a:buFont typeface="Arial" pitchFamily="34" charset="0"/>
              <a:buNone/>
              <a:defRPr/>
            </a:pPr>
            <a:endParaRPr lang="fr-FR" sz="8000" dirty="0" smtClean="0"/>
          </a:p>
          <a:p>
            <a:pPr fontAlgn="auto">
              <a:spcAft>
                <a:spcPts val="0"/>
              </a:spcAft>
              <a:buFont typeface="Arial" pitchFamily="34" charset="0"/>
              <a:buChar char="•"/>
              <a:defRPr/>
            </a:pPr>
            <a:r>
              <a:rPr lang="fr-FR" sz="8000" dirty="0" smtClean="0"/>
              <a:t>radiative </a:t>
            </a:r>
            <a:r>
              <a:rPr lang="fr-FR" sz="8000" dirty="0" err="1" smtClean="0"/>
              <a:t>energy</a:t>
            </a:r>
            <a:r>
              <a:rPr lang="fr-FR" sz="8000" dirty="0" smtClean="0"/>
              <a:t> </a:t>
            </a:r>
            <a:r>
              <a:rPr lang="fr-FR" sz="8000" dirty="0" err="1" smtClean="0"/>
              <a:t>loss</a:t>
            </a:r>
            <a:r>
              <a:rPr lang="fr-FR" sz="8000" dirty="0" smtClean="0"/>
              <a:t> </a:t>
            </a:r>
            <a:r>
              <a:rPr lang="fr-FR" sz="8000" dirty="0" err="1" smtClean="0"/>
              <a:t>when</a:t>
            </a:r>
            <a:r>
              <a:rPr lang="fr-FR" sz="8000" dirty="0" smtClean="0"/>
              <a:t> quarks </a:t>
            </a:r>
            <a:r>
              <a:rPr lang="fr-FR" sz="8000" dirty="0" err="1" smtClean="0"/>
              <a:t>travel</a:t>
            </a:r>
            <a:r>
              <a:rPr lang="fr-FR" sz="8000" dirty="0" smtClean="0"/>
              <a:t> </a:t>
            </a:r>
            <a:r>
              <a:rPr lang="fr-FR" sz="8000" dirty="0" err="1" smtClean="0"/>
              <a:t>through</a:t>
            </a:r>
            <a:r>
              <a:rPr lang="fr-FR" sz="8000" dirty="0" smtClean="0"/>
              <a:t> </a:t>
            </a:r>
            <a:r>
              <a:rPr lang="fr-FR" sz="8000" dirty="0" err="1" smtClean="0"/>
              <a:t>nuclear</a:t>
            </a:r>
            <a:r>
              <a:rPr lang="fr-FR" sz="8000" dirty="0" smtClean="0"/>
              <a:t> medium</a:t>
            </a:r>
            <a:r>
              <a:rPr lang="fr-FR" sz="9600" dirty="0" smtClean="0"/>
              <a:t> </a:t>
            </a:r>
            <a:r>
              <a:rPr lang="fr-FR" sz="7200" dirty="0" smtClean="0">
                <a:solidFill>
                  <a:prstClr val="black"/>
                </a:solidFill>
              </a:rPr>
              <a:t>(jets or hadrons </a:t>
            </a:r>
            <a:r>
              <a:rPr lang="fr-FR" sz="7200" dirty="0" err="1" smtClean="0">
                <a:solidFill>
                  <a:prstClr val="black"/>
                </a:solidFill>
              </a:rPr>
              <a:t>p</a:t>
            </a:r>
            <a:r>
              <a:rPr lang="fr-FR" sz="7200" baseline="-25000" dirty="0" err="1" smtClean="0">
                <a:solidFill>
                  <a:prstClr val="black"/>
                </a:solidFill>
              </a:rPr>
              <a:t>T</a:t>
            </a:r>
            <a:r>
              <a:rPr lang="fr-FR" sz="7200" baseline="-25000" dirty="0" smtClean="0">
                <a:solidFill>
                  <a:prstClr val="black"/>
                </a:solidFill>
              </a:rPr>
              <a:t> </a:t>
            </a:r>
            <a:r>
              <a:rPr lang="fr-FR" sz="7200" dirty="0" err="1" smtClean="0">
                <a:solidFill>
                  <a:prstClr val="black"/>
                </a:solidFill>
              </a:rPr>
              <a:t>decrease</a:t>
            </a:r>
            <a:r>
              <a:rPr lang="fr-FR" sz="7200" dirty="0" smtClean="0">
                <a:solidFill>
                  <a:prstClr val="black"/>
                </a:solidFill>
              </a:rPr>
              <a:t>)</a:t>
            </a:r>
            <a:r>
              <a:rPr lang="fr-FR" sz="9600" dirty="0" smtClean="0"/>
              <a:t> </a:t>
            </a:r>
          </a:p>
          <a:p>
            <a:pPr fontAlgn="auto">
              <a:spcAft>
                <a:spcPts val="0"/>
              </a:spcAft>
              <a:buFont typeface="Arial" pitchFamily="34" charset="0"/>
              <a:buNone/>
              <a:defRPr/>
            </a:pPr>
            <a:r>
              <a:rPr lang="fr-FR" sz="8000" dirty="0" smtClean="0"/>
              <a:t>        </a:t>
            </a:r>
            <a:r>
              <a:rPr lang="fr-FR" sz="7200" dirty="0" smtClean="0"/>
              <a:t>= </a:t>
            </a:r>
            <a:r>
              <a:rPr lang="fr-FR" sz="9600" u="sng" dirty="0" smtClean="0"/>
              <a:t>Jet </a:t>
            </a:r>
            <a:r>
              <a:rPr lang="fr-FR" sz="9600" u="sng" dirty="0" err="1" smtClean="0"/>
              <a:t>Quenching</a:t>
            </a:r>
            <a:r>
              <a:rPr lang="fr-FR" sz="9600" u="sng" dirty="0" smtClean="0"/>
              <a:t> </a:t>
            </a:r>
            <a:endParaRPr lang="fr-FR" sz="11200" u="sng" dirty="0" smtClean="0"/>
          </a:p>
          <a:p>
            <a:pPr fontAlgn="auto">
              <a:spcAft>
                <a:spcPts val="0"/>
              </a:spcAft>
              <a:buFont typeface="Arial" pitchFamily="34" charset="0"/>
              <a:buNone/>
              <a:defRPr/>
            </a:pPr>
            <a:r>
              <a:rPr lang="fr-FR" sz="8000" dirty="0" smtClean="0"/>
              <a:t>		</a:t>
            </a:r>
            <a:r>
              <a:rPr lang="fr-FR" sz="8000" dirty="0" err="1" smtClean="0"/>
              <a:t>high</a:t>
            </a:r>
            <a:r>
              <a:rPr lang="fr-FR" sz="8000" dirty="0" smtClean="0"/>
              <a:t> </a:t>
            </a:r>
            <a:r>
              <a:rPr lang="fr-FR" sz="8000" dirty="0" err="1" smtClean="0"/>
              <a:t>p</a:t>
            </a:r>
            <a:r>
              <a:rPr lang="fr-FR" sz="8000" baseline="-25000" dirty="0" err="1" smtClean="0"/>
              <a:t>T</a:t>
            </a:r>
            <a:r>
              <a:rPr lang="fr-FR" sz="8000" dirty="0" smtClean="0"/>
              <a:t> hadron distributions</a:t>
            </a:r>
          </a:p>
          <a:p>
            <a:pPr fontAlgn="auto">
              <a:spcAft>
                <a:spcPts val="0"/>
              </a:spcAft>
              <a:buFont typeface="Arial" pitchFamily="34" charset="0"/>
              <a:buNone/>
              <a:defRPr/>
            </a:pPr>
            <a:r>
              <a:rPr lang="fr-FR" sz="8000" dirty="0" smtClean="0"/>
              <a:t>                di-jets and </a:t>
            </a:r>
            <a:r>
              <a:rPr lang="fr-FR" sz="8000" dirty="0" smtClean="0">
                <a:latin typeface="Symbol" pitchFamily="18" charset="2"/>
              </a:rPr>
              <a:t>g</a:t>
            </a:r>
            <a:r>
              <a:rPr lang="fr-FR" sz="8000" dirty="0" smtClean="0"/>
              <a:t>-jet </a:t>
            </a:r>
            <a:r>
              <a:rPr lang="fr-FR" sz="8000" dirty="0" err="1" smtClean="0"/>
              <a:t>correlations</a:t>
            </a:r>
            <a:endParaRPr lang="fr-FR" sz="8000" dirty="0" smtClean="0"/>
          </a:p>
          <a:p>
            <a:pPr fontAlgn="auto">
              <a:spcAft>
                <a:spcPts val="0"/>
              </a:spcAft>
              <a:buFont typeface="Arial" pitchFamily="34" charset="0"/>
              <a:buNone/>
              <a:defRPr/>
            </a:pPr>
            <a:endParaRPr lang="fr-FR" sz="8000" dirty="0" smtClean="0"/>
          </a:p>
          <a:p>
            <a:pPr fontAlgn="auto">
              <a:spcAft>
                <a:spcPts val="0"/>
              </a:spcAft>
              <a:buFont typeface="Arial" pitchFamily="34" charset="0"/>
              <a:buNone/>
              <a:defRPr/>
            </a:pPr>
            <a:endParaRPr lang="fr-FR" sz="8000" dirty="0" smtClean="0"/>
          </a:p>
          <a:p>
            <a:pPr fontAlgn="auto">
              <a:spcAft>
                <a:spcPts val="0"/>
              </a:spcAft>
              <a:buFont typeface="Arial" pitchFamily="34" charset="0"/>
              <a:buChar char="•"/>
              <a:defRPr/>
            </a:pPr>
            <a:r>
              <a:rPr lang="fr-FR" sz="8000" b="1" dirty="0" smtClean="0">
                <a:solidFill>
                  <a:srgbClr val="C00000"/>
                </a:solidFill>
              </a:rPr>
              <a:t>sensitive to the </a:t>
            </a:r>
            <a:r>
              <a:rPr lang="fr-FR" sz="8000" b="1" dirty="0" err="1" smtClean="0">
                <a:solidFill>
                  <a:srgbClr val="C00000"/>
                </a:solidFill>
              </a:rPr>
              <a:t>energy</a:t>
            </a:r>
            <a:r>
              <a:rPr lang="fr-FR" sz="8000" b="1" dirty="0" smtClean="0">
                <a:solidFill>
                  <a:srgbClr val="C00000"/>
                </a:solidFill>
              </a:rPr>
              <a:t> </a:t>
            </a:r>
            <a:r>
              <a:rPr lang="fr-FR" sz="8000" b="1" dirty="0" err="1" smtClean="0">
                <a:solidFill>
                  <a:srgbClr val="C00000"/>
                </a:solidFill>
              </a:rPr>
              <a:t>density</a:t>
            </a:r>
            <a:r>
              <a:rPr lang="fr-FR" sz="8000" b="1" dirty="0" smtClean="0">
                <a:solidFill>
                  <a:srgbClr val="C00000"/>
                </a:solidFill>
              </a:rPr>
              <a:t> </a:t>
            </a:r>
          </a:p>
          <a:p>
            <a:pPr fontAlgn="auto">
              <a:spcAft>
                <a:spcPts val="0"/>
              </a:spcAft>
              <a:buFont typeface="Arial" pitchFamily="34" charset="0"/>
              <a:buChar char="•"/>
              <a:defRPr/>
            </a:pPr>
            <a:r>
              <a:rPr lang="fr-FR" sz="8000" dirty="0" err="1" smtClean="0"/>
              <a:t>Expect</a:t>
            </a:r>
            <a:r>
              <a:rPr lang="fr-FR" sz="8000" dirty="0" smtClean="0"/>
              <a:t> </a:t>
            </a:r>
            <a:r>
              <a:rPr lang="fr-FR" sz="8000" dirty="0" err="1" smtClean="0"/>
              <a:t>difference</a:t>
            </a:r>
            <a:r>
              <a:rPr lang="fr-FR" sz="8000" dirty="0" smtClean="0"/>
              <a:t> </a:t>
            </a:r>
            <a:r>
              <a:rPr lang="fr-FR" sz="8000" dirty="0" err="1" smtClean="0"/>
              <a:t>between</a:t>
            </a:r>
            <a:r>
              <a:rPr lang="fr-FR" sz="8000" dirty="0" smtClean="0"/>
              <a:t> QGP and HG</a:t>
            </a:r>
            <a:endParaRPr lang="fr-FR" sz="7200" dirty="0" smtClean="0"/>
          </a:p>
          <a:p>
            <a:pPr fontAlgn="auto">
              <a:spcAft>
                <a:spcPts val="0"/>
              </a:spcAft>
              <a:buFont typeface="Arial" pitchFamily="34" charset="0"/>
              <a:buNone/>
              <a:defRPr/>
            </a:pPr>
            <a:endParaRPr lang="fr-FR" sz="2900" dirty="0" smtClean="0">
              <a:solidFill>
                <a:srgbClr val="FF0000"/>
              </a:solidFill>
            </a:endParaRPr>
          </a:p>
          <a:p>
            <a:pPr fontAlgn="auto">
              <a:spcAft>
                <a:spcPts val="0"/>
              </a:spcAft>
              <a:buFont typeface="Arial" pitchFamily="34" charset="0"/>
              <a:buNone/>
              <a:defRPr/>
            </a:pPr>
            <a:r>
              <a:rPr lang="fr-FR" sz="2900" dirty="0" smtClean="0">
                <a:solidFill>
                  <a:srgbClr val="FF0000"/>
                </a:solidFill>
              </a:rPr>
              <a:t> </a:t>
            </a:r>
          </a:p>
          <a:p>
            <a:pPr fontAlgn="auto">
              <a:spcAft>
                <a:spcPts val="0"/>
              </a:spcAft>
              <a:buFont typeface="Arial" pitchFamily="34" charset="0"/>
              <a:buNone/>
              <a:defRPr/>
            </a:pPr>
            <a:endParaRPr lang="fr-FR" sz="2900" dirty="0" smtClean="0">
              <a:solidFill>
                <a:srgbClr val="FF0000"/>
              </a:solidFill>
            </a:endParaRPr>
          </a:p>
          <a:p>
            <a:pPr fontAlgn="auto">
              <a:spcAft>
                <a:spcPts val="0"/>
              </a:spcAft>
              <a:buFont typeface="Arial" pitchFamily="34" charset="0"/>
              <a:buNone/>
              <a:defRPr/>
            </a:pPr>
            <a:endParaRPr lang="fr-FR" sz="2900" dirty="0" smtClean="0">
              <a:solidFill>
                <a:srgbClr val="FF0000"/>
              </a:solidFill>
            </a:endParaRPr>
          </a:p>
          <a:p>
            <a:pPr fontAlgn="auto">
              <a:spcAft>
                <a:spcPts val="0"/>
              </a:spcAft>
              <a:buFont typeface="Arial" pitchFamily="34" charset="0"/>
              <a:buNone/>
              <a:defRPr/>
            </a:pPr>
            <a:endParaRPr lang="fr-FR" sz="2900" dirty="0" smtClean="0">
              <a:solidFill>
                <a:srgbClr val="FF0000"/>
              </a:solidFill>
            </a:endParaRPr>
          </a:p>
          <a:p>
            <a:pPr lvl="1" fontAlgn="auto">
              <a:spcAft>
                <a:spcPts val="0"/>
              </a:spcAft>
              <a:buFont typeface="Arial" pitchFamily="34" charset="0"/>
              <a:buNone/>
              <a:defRPr/>
            </a:pPr>
            <a:endParaRPr lang="fr-FR" sz="2600" dirty="0" smtClean="0"/>
          </a:p>
        </p:txBody>
      </p:sp>
      <p:grpSp>
        <p:nvGrpSpPr>
          <p:cNvPr id="756741" name="Group 4"/>
          <p:cNvGrpSpPr>
            <a:grpSpLocks/>
          </p:cNvGrpSpPr>
          <p:nvPr/>
        </p:nvGrpSpPr>
        <p:grpSpPr bwMode="auto">
          <a:xfrm>
            <a:off x="6554788" y="1844675"/>
            <a:ext cx="2338387" cy="1800225"/>
            <a:chOff x="333" y="961"/>
            <a:chExt cx="853" cy="1425"/>
          </a:xfrm>
        </p:grpSpPr>
        <p:sp>
          <p:nvSpPr>
            <p:cNvPr id="756767" name="Freeform 6"/>
            <p:cNvSpPr>
              <a:spLocks/>
            </p:cNvSpPr>
            <p:nvPr/>
          </p:nvSpPr>
          <p:spPr bwMode="auto">
            <a:xfrm>
              <a:off x="335" y="1459"/>
              <a:ext cx="467" cy="190"/>
            </a:xfrm>
            <a:custGeom>
              <a:avLst/>
              <a:gdLst>
                <a:gd name="T0" fmla="*/ 0 w 856"/>
                <a:gd name="T1" fmla="*/ 328 h 328"/>
                <a:gd name="T2" fmla="*/ 680 w 856"/>
                <a:gd name="T3" fmla="*/ 328 h 328"/>
                <a:gd name="T4" fmla="*/ 856 w 856"/>
                <a:gd name="T5" fmla="*/ 0 h 328"/>
                <a:gd name="T6" fmla="*/ 0 60000 65536"/>
                <a:gd name="T7" fmla="*/ 0 60000 65536"/>
                <a:gd name="T8" fmla="*/ 0 60000 65536"/>
                <a:gd name="T9" fmla="*/ 0 w 856"/>
                <a:gd name="T10" fmla="*/ 0 h 328"/>
                <a:gd name="T11" fmla="*/ 856 w 856"/>
                <a:gd name="T12" fmla="*/ 328 h 328"/>
              </a:gdLst>
              <a:ahLst/>
              <a:cxnLst>
                <a:cxn ang="T6">
                  <a:pos x="T0" y="T1"/>
                </a:cxn>
                <a:cxn ang="T7">
                  <a:pos x="T2" y="T3"/>
                </a:cxn>
                <a:cxn ang="T8">
                  <a:pos x="T4" y="T5"/>
                </a:cxn>
              </a:cxnLst>
              <a:rect l="T9" t="T10" r="T11" b="T12"/>
              <a:pathLst>
                <a:path w="856" h="328">
                  <a:moveTo>
                    <a:pt x="0" y="328"/>
                  </a:moveTo>
                  <a:lnTo>
                    <a:pt x="680" y="328"/>
                  </a:lnTo>
                  <a:lnTo>
                    <a:pt x="856" y="0"/>
                  </a:lnTo>
                </a:path>
              </a:pathLst>
            </a:custGeom>
            <a:noFill/>
            <a:ln w="38100">
              <a:solidFill>
                <a:srgbClr val="0000FF"/>
              </a:solidFill>
              <a:round/>
              <a:headEnd/>
              <a:tailEnd/>
            </a:ln>
          </p:spPr>
          <p:txBody>
            <a:bodyPr wrap="none" anchor="ctr"/>
            <a:lstStyle/>
            <a:p>
              <a:endParaRPr lang="fr-FR">
                <a:latin typeface="Calibri" pitchFamily="34" charset="0"/>
              </a:endParaRPr>
            </a:p>
          </p:txBody>
        </p:sp>
        <p:sp>
          <p:nvSpPr>
            <p:cNvPr id="756768" name="Freeform 7"/>
            <p:cNvSpPr>
              <a:spLocks/>
            </p:cNvSpPr>
            <p:nvPr/>
          </p:nvSpPr>
          <p:spPr bwMode="auto">
            <a:xfrm flipH="1" flipV="1">
              <a:off x="680" y="1750"/>
              <a:ext cx="467" cy="189"/>
            </a:xfrm>
            <a:custGeom>
              <a:avLst/>
              <a:gdLst>
                <a:gd name="T0" fmla="*/ 0 w 856"/>
                <a:gd name="T1" fmla="*/ 328 h 328"/>
                <a:gd name="T2" fmla="*/ 680 w 856"/>
                <a:gd name="T3" fmla="*/ 328 h 328"/>
                <a:gd name="T4" fmla="*/ 856 w 856"/>
                <a:gd name="T5" fmla="*/ 0 h 328"/>
                <a:gd name="T6" fmla="*/ 0 60000 65536"/>
                <a:gd name="T7" fmla="*/ 0 60000 65536"/>
                <a:gd name="T8" fmla="*/ 0 60000 65536"/>
                <a:gd name="T9" fmla="*/ 0 w 856"/>
                <a:gd name="T10" fmla="*/ 0 h 328"/>
                <a:gd name="T11" fmla="*/ 856 w 856"/>
                <a:gd name="T12" fmla="*/ 328 h 328"/>
              </a:gdLst>
              <a:ahLst/>
              <a:cxnLst>
                <a:cxn ang="T6">
                  <a:pos x="T0" y="T1"/>
                </a:cxn>
                <a:cxn ang="T7">
                  <a:pos x="T2" y="T3"/>
                </a:cxn>
                <a:cxn ang="T8">
                  <a:pos x="T4" y="T5"/>
                </a:cxn>
              </a:cxnLst>
              <a:rect l="T9" t="T10" r="T11" b="T12"/>
              <a:pathLst>
                <a:path w="856" h="328">
                  <a:moveTo>
                    <a:pt x="0" y="328"/>
                  </a:moveTo>
                  <a:lnTo>
                    <a:pt x="680" y="328"/>
                  </a:lnTo>
                  <a:lnTo>
                    <a:pt x="856" y="0"/>
                  </a:lnTo>
                </a:path>
              </a:pathLst>
            </a:custGeom>
            <a:noFill/>
            <a:ln w="38100">
              <a:solidFill>
                <a:srgbClr val="0000FF"/>
              </a:solidFill>
              <a:round/>
              <a:headEnd/>
              <a:tailEnd/>
            </a:ln>
          </p:spPr>
          <p:txBody>
            <a:bodyPr wrap="none" anchor="ctr"/>
            <a:lstStyle/>
            <a:p>
              <a:endParaRPr lang="fr-FR">
                <a:latin typeface="Calibri" pitchFamily="34" charset="0"/>
              </a:endParaRPr>
            </a:p>
          </p:txBody>
        </p:sp>
        <p:sp>
          <p:nvSpPr>
            <p:cNvPr id="756769" name="Text Box 8"/>
            <p:cNvSpPr txBox="1">
              <a:spLocks noChangeArrowheads="1"/>
            </p:cNvSpPr>
            <p:nvPr/>
          </p:nvSpPr>
          <p:spPr bwMode="auto">
            <a:xfrm>
              <a:off x="333" y="1454"/>
              <a:ext cx="116" cy="141"/>
            </a:xfrm>
            <a:prstGeom prst="rect">
              <a:avLst/>
            </a:prstGeom>
            <a:noFill/>
            <a:ln w="9525">
              <a:noFill/>
              <a:miter lim="800000"/>
              <a:headEnd/>
              <a:tailEnd/>
            </a:ln>
          </p:spPr>
          <p:txBody>
            <a:bodyPr wrap="none">
              <a:spAutoFit/>
            </a:bodyPr>
            <a:lstStyle/>
            <a:p>
              <a:pPr eaLnBrk="0" hangingPunct="0"/>
              <a:r>
                <a:rPr lang="en-US" sz="1200" b="1">
                  <a:latin typeface="Times New Roman" pitchFamily="18" charset="0"/>
                </a:rPr>
                <a:t>q</a:t>
              </a:r>
            </a:p>
          </p:txBody>
        </p:sp>
        <p:sp>
          <p:nvSpPr>
            <p:cNvPr id="756770" name="Text Box 9"/>
            <p:cNvSpPr txBox="1">
              <a:spLocks noChangeArrowheads="1"/>
            </p:cNvSpPr>
            <p:nvPr/>
          </p:nvSpPr>
          <p:spPr bwMode="auto">
            <a:xfrm>
              <a:off x="1069" y="1759"/>
              <a:ext cx="117" cy="141"/>
            </a:xfrm>
            <a:prstGeom prst="rect">
              <a:avLst/>
            </a:prstGeom>
            <a:noFill/>
            <a:ln w="9525">
              <a:noFill/>
              <a:miter lim="800000"/>
              <a:headEnd/>
              <a:tailEnd/>
            </a:ln>
          </p:spPr>
          <p:txBody>
            <a:bodyPr wrap="none">
              <a:spAutoFit/>
            </a:bodyPr>
            <a:lstStyle/>
            <a:p>
              <a:pPr eaLnBrk="0" hangingPunct="0"/>
              <a:r>
                <a:rPr lang="en-US" sz="1200" b="1">
                  <a:latin typeface="Times New Roman" pitchFamily="18" charset="0"/>
                </a:rPr>
                <a:t>q</a:t>
              </a:r>
            </a:p>
          </p:txBody>
        </p:sp>
        <p:sp>
          <p:nvSpPr>
            <p:cNvPr id="756771" name="Line 10"/>
            <p:cNvSpPr>
              <a:spLocks noChangeShapeType="1"/>
            </p:cNvSpPr>
            <p:nvPr/>
          </p:nvSpPr>
          <p:spPr bwMode="auto">
            <a:xfrm rot="20991552" flipV="1">
              <a:off x="798" y="1109"/>
              <a:ext cx="187" cy="283"/>
            </a:xfrm>
            <a:prstGeom prst="line">
              <a:avLst/>
            </a:prstGeom>
            <a:noFill/>
            <a:ln w="9525">
              <a:solidFill>
                <a:schemeClr val="tx1"/>
              </a:solidFill>
              <a:round/>
              <a:headEnd/>
              <a:tailEnd type="triangle" w="med" len="med"/>
            </a:ln>
          </p:spPr>
          <p:txBody>
            <a:bodyPr wrap="none" anchor="ctr"/>
            <a:lstStyle/>
            <a:p>
              <a:endParaRPr lang="fr-FR"/>
            </a:p>
          </p:txBody>
        </p:sp>
        <p:sp>
          <p:nvSpPr>
            <p:cNvPr id="756772" name="Line 11"/>
            <p:cNvSpPr>
              <a:spLocks noChangeShapeType="1"/>
            </p:cNvSpPr>
            <p:nvPr/>
          </p:nvSpPr>
          <p:spPr bwMode="auto">
            <a:xfrm flipV="1">
              <a:off x="788" y="961"/>
              <a:ext cx="162" cy="513"/>
            </a:xfrm>
            <a:prstGeom prst="line">
              <a:avLst/>
            </a:prstGeom>
            <a:noFill/>
            <a:ln w="9525">
              <a:solidFill>
                <a:schemeClr val="tx1"/>
              </a:solidFill>
              <a:round/>
              <a:headEnd/>
              <a:tailEnd type="triangle" w="med" len="med"/>
            </a:ln>
          </p:spPr>
          <p:txBody>
            <a:bodyPr wrap="none" anchor="ctr"/>
            <a:lstStyle/>
            <a:p>
              <a:endParaRPr lang="fr-FR"/>
            </a:p>
          </p:txBody>
        </p:sp>
        <p:sp>
          <p:nvSpPr>
            <p:cNvPr id="756773" name="Line 12"/>
            <p:cNvSpPr>
              <a:spLocks noChangeShapeType="1"/>
            </p:cNvSpPr>
            <p:nvPr/>
          </p:nvSpPr>
          <p:spPr bwMode="auto">
            <a:xfrm flipV="1">
              <a:off x="788" y="1303"/>
              <a:ext cx="118" cy="171"/>
            </a:xfrm>
            <a:prstGeom prst="line">
              <a:avLst/>
            </a:prstGeom>
            <a:noFill/>
            <a:ln w="9525">
              <a:solidFill>
                <a:schemeClr val="tx1"/>
              </a:solidFill>
              <a:round/>
              <a:headEnd/>
              <a:tailEnd type="triangle" w="med" len="med"/>
            </a:ln>
          </p:spPr>
          <p:txBody>
            <a:bodyPr wrap="none" anchor="ctr"/>
            <a:lstStyle/>
            <a:p>
              <a:endParaRPr lang="fr-FR"/>
            </a:p>
          </p:txBody>
        </p:sp>
        <p:sp>
          <p:nvSpPr>
            <p:cNvPr id="756774" name="Line 13"/>
            <p:cNvSpPr>
              <a:spLocks noChangeShapeType="1"/>
            </p:cNvSpPr>
            <p:nvPr/>
          </p:nvSpPr>
          <p:spPr bwMode="auto">
            <a:xfrm flipV="1">
              <a:off x="815" y="1091"/>
              <a:ext cx="48" cy="309"/>
            </a:xfrm>
            <a:prstGeom prst="line">
              <a:avLst/>
            </a:prstGeom>
            <a:noFill/>
            <a:ln w="9525">
              <a:solidFill>
                <a:schemeClr val="tx1"/>
              </a:solidFill>
              <a:round/>
              <a:headEnd/>
              <a:tailEnd type="triangle" w="med" len="med"/>
            </a:ln>
          </p:spPr>
          <p:txBody>
            <a:bodyPr wrap="none" anchor="ctr"/>
            <a:lstStyle/>
            <a:p>
              <a:endParaRPr lang="fr-FR"/>
            </a:p>
          </p:txBody>
        </p:sp>
        <p:sp>
          <p:nvSpPr>
            <p:cNvPr id="756775" name="Line 16"/>
            <p:cNvSpPr>
              <a:spLocks noChangeShapeType="1"/>
            </p:cNvSpPr>
            <p:nvPr/>
          </p:nvSpPr>
          <p:spPr bwMode="auto">
            <a:xfrm flipH="1">
              <a:off x="583" y="1930"/>
              <a:ext cx="100" cy="338"/>
            </a:xfrm>
            <a:prstGeom prst="line">
              <a:avLst/>
            </a:prstGeom>
            <a:noFill/>
            <a:ln w="9525">
              <a:solidFill>
                <a:schemeClr val="tx1"/>
              </a:solidFill>
              <a:round/>
              <a:headEnd/>
              <a:tailEnd type="triangle" w="med" len="med"/>
            </a:ln>
          </p:spPr>
          <p:txBody>
            <a:bodyPr wrap="none" anchor="ctr"/>
            <a:lstStyle/>
            <a:p>
              <a:endParaRPr lang="fr-FR"/>
            </a:p>
          </p:txBody>
        </p:sp>
        <p:sp>
          <p:nvSpPr>
            <p:cNvPr id="756776" name="Line 17"/>
            <p:cNvSpPr>
              <a:spLocks noChangeShapeType="1"/>
            </p:cNvSpPr>
            <p:nvPr/>
          </p:nvSpPr>
          <p:spPr bwMode="auto">
            <a:xfrm flipH="1">
              <a:off x="548" y="1930"/>
              <a:ext cx="135" cy="180"/>
            </a:xfrm>
            <a:prstGeom prst="line">
              <a:avLst/>
            </a:prstGeom>
            <a:noFill/>
            <a:ln w="9525">
              <a:solidFill>
                <a:schemeClr val="tx1"/>
              </a:solidFill>
              <a:round/>
              <a:headEnd/>
              <a:tailEnd type="triangle" w="med" len="med"/>
            </a:ln>
          </p:spPr>
          <p:txBody>
            <a:bodyPr wrap="none" anchor="ctr"/>
            <a:lstStyle/>
            <a:p>
              <a:endParaRPr lang="fr-FR"/>
            </a:p>
          </p:txBody>
        </p:sp>
        <p:sp>
          <p:nvSpPr>
            <p:cNvPr id="756777" name="Line 18"/>
            <p:cNvSpPr>
              <a:spLocks noChangeShapeType="1"/>
            </p:cNvSpPr>
            <p:nvPr/>
          </p:nvSpPr>
          <p:spPr bwMode="auto">
            <a:xfrm flipH="1">
              <a:off x="447" y="1930"/>
              <a:ext cx="236" cy="228"/>
            </a:xfrm>
            <a:prstGeom prst="line">
              <a:avLst/>
            </a:prstGeom>
            <a:noFill/>
            <a:ln w="9525">
              <a:solidFill>
                <a:schemeClr val="tx1"/>
              </a:solidFill>
              <a:round/>
              <a:headEnd/>
              <a:tailEnd type="triangle" w="med" len="med"/>
            </a:ln>
          </p:spPr>
          <p:txBody>
            <a:bodyPr wrap="none" anchor="ctr"/>
            <a:lstStyle/>
            <a:p>
              <a:endParaRPr lang="fr-FR"/>
            </a:p>
          </p:txBody>
        </p:sp>
        <p:sp>
          <p:nvSpPr>
            <p:cNvPr id="756778" name="Line 19"/>
            <p:cNvSpPr>
              <a:spLocks noChangeShapeType="1"/>
            </p:cNvSpPr>
            <p:nvPr/>
          </p:nvSpPr>
          <p:spPr bwMode="auto">
            <a:xfrm flipH="1">
              <a:off x="604" y="1930"/>
              <a:ext cx="79" cy="456"/>
            </a:xfrm>
            <a:prstGeom prst="line">
              <a:avLst/>
            </a:prstGeom>
            <a:noFill/>
            <a:ln w="9525">
              <a:solidFill>
                <a:schemeClr val="tx1"/>
              </a:solidFill>
              <a:round/>
              <a:headEnd/>
              <a:tailEnd type="triangle" w="med" len="med"/>
            </a:ln>
          </p:spPr>
          <p:txBody>
            <a:bodyPr wrap="none" anchor="ctr"/>
            <a:lstStyle/>
            <a:p>
              <a:endParaRPr lang="fr-FR"/>
            </a:p>
          </p:txBody>
        </p:sp>
        <p:sp>
          <p:nvSpPr>
            <p:cNvPr id="756779" name="Freeform 25"/>
            <p:cNvSpPr>
              <a:spLocks/>
            </p:cNvSpPr>
            <p:nvPr/>
          </p:nvSpPr>
          <p:spPr bwMode="auto">
            <a:xfrm>
              <a:off x="712" y="1649"/>
              <a:ext cx="66" cy="101"/>
            </a:xfrm>
            <a:custGeom>
              <a:avLst/>
              <a:gdLst>
                <a:gd name="T0" fmla="*/ 0 w 109"/>
                <a:gd name="T1" fmla="*/ 11 h 140"/>
                <a:gd name="T2" fmla="*/ 80 w 109"/>
                <a:gd name="T3" fmla="*/ 11 h 140"/>
                <a:gd name="T4" fmla="*/ 16 w 109"/>
                <a:gd name="T5" fmla="*/ 75 h 140"/>
                <a:gd name="T6" fmla="*/ 104 w 109"/>
                <a:gd name="T7" fmla="*/ 75 h 140"/>
                <a:gd name="T8" fmla="*/ 48 w 109"/>
                <a:gd name="T9" fmla="*/ 131 h 140"/>
                <a:gd name="T10" fmla="*/ 96 w 109"/>
                <a:gd name="T11" fmla="*/ 131 h 140"/>
                <a:gd name="T12" fmla="*/ 0 60000 65536"/>
                <a:gd name="T13" fmla="*/ 0 60000 65536"/>
                <a:gd name="T14" fmla="*/ 0 60000 65536"/>
                <a:gd name="T15" fmla="*/ 0 60000 65536"/>
                <a:gd name="T16" fmla="*/ 0 60000 65536"/>
                <a:gd name="T17" fmla="*/ 0 60000 65536"/>
                <a:gd name="T18" fmla="*/ 0 w 109"/>
                <a:gd name="T19" fmla="*/ 0 h 140"/>
                <a:gd name="T20" fmla="*/ 109 w 109"/>
                <a:gd name="T21" fmla="*/ 140 h 140"/>
              </a:gdLst>
              <a:ahLst/>
              <a:cxnLst>
                <a:cxn ang="T12">
                  <a:pos x="T0" y="T1"/>
                </a:cxn>
                <a:cxn ang="T13">
                  <a:pos x="T2" y="T3"/>
                </a:cxn>
                <a:cxn ang="T14">
                  <a:pos x="T4" y="T5"/>
                </a:cxn>
                <a:cxn ang="T15">
                  <a:pos x="T6" y="T7"/>
                </a:cxn>
                <a:cxn ang="T16">
                  <a:pos x="T8" y="T9"/>
                </a:cxn>
                <a:cxn ang="T17">
                  <a:pos x="T10" y="T11"/>
                </a:cxn>
              </a:cxnLst>
              <a:rect l="T18" t="T19" r="T20" b="T21"/>
              <a:pathLst>
                <a:path w="109" h="140">
                  <a:moveTo>
                    <a:pt x="0" y="11"/>
                  </a:moveTo>
                  <a:cubicBezTo>
                    <a:pt x="38" y="5"/>
                    <a:pt x="77" y="0"/>
                    <a:pt x="80" y="11"/>
                  </a:cubicBezTo>
                  <a:cubicBezTo>
                    <a:pt x="83" y="22"/>
                    <a:pt x="12" y="64"/>
                    <a:pt x="16" y="75"/>
                  </a:cubicBezTo>
                  <a:cubicBezTo>
                    <a:pt x="20" y="86"/>
                    <a:pt x="99" y="66"/>
                    <a:pt x="104" y="75"/>
                  </a:cubicBezTo>
                  <a:cubicBezTo>
                    <a:pt x="109" y="84"/>
                    <a:pt x="49" y="122"/>
                    <a:pt x="48" y="131"/>
                  </a:cubicBezTo>
                  <a:cubicBezTo>
                    <a:pt x="47" y="140"/>
                    <a:pt x="88" y="132"/>
                    <a:pt x="96" y="131"/>
                  </a:cubicBezTo>
                </a:path>
              </a:pathLst>
            </a:custGeom>
            <a:noFill/>
            <a:ln w="9525">
              <a:solidFill>
                <a:schemeClr val="tx1"/>
              </a:solidFill>
              <a:round/>
              <a:headEnd/>
              <a:tailEnd/>
            </a:ln>
          </p:spPr>
          <p:txBody>
            <a:bodyPr wrap="none" anchor="ctr"/>
            <a:lstStyle/>
            <a:p>
              <a:endParaRPr lang="fr-FR">
                <a:latin typeface="Calibri" pitchFamily="34" charset="0"/>
              </a:endParaRPr>
            </a:p>
          </p:txBody>
        </p:sp>
      </p:grpSp>
      <p:grpSp>
        <p:nvGrpSpPr>
          <p:cNvPr id="756742" name="Group 4"/>
          <p:cNvGrpSpPr>
            <a:grpSpLocks/>
          </p:cNvGrpSpPr>
          <p:nvPr/>
        </p:nvGrpSpPr>
        <p:grpSpPr bwMode="auto">
          <a:xfrm>
            <a:off x="6554788" y="4365625"/>
            <a:ext cx="2338387" cy="1185863"/>
            <a:chOff x="333" y="961"/>
            <a:chExt cx="853" cy="939"/>
          </a:xfrm>
        </p:grpSpPr>
        <p:sp>
          <p:nvSpPr>
            <p:cNvPr id="756758" name="Freeform 6"/>
            <p:cNvSpPr>
              <a:spLocks/>
            </p:cNvSpPr>
            <p:nvPr/>
          </p:nvSpPr>
          <p:spPr bwMode="auto">
            <a:xfrm>
              <a:off x="335" y="1459"/>
              <a:ext cx="467" cy="190"/>
            </a:xfrm>
            <a:custGeom>
              <a:avLst/>
              <a:gdLst>
                <a:gd name="T0" fmla="*/ 0 w 856"/>
                <a:gd name="T1" fmla="*/ 328 h 328"/>
                <a:gd name="T2" fmla="*/ 680 w 856"/>
                <a:gd name="T3" fmla="*/ 328 h 328"/>
                <a:gd name="T4" fmla="*/ 856 w 856"/>
                <a:gd name="T5" fmla="*/ 0 h 328"/>
                <a:gd name="T6" fmla="*/ 0 60000 65536"/>
                <a:gd name="T7" fmla="*/ 0 60000 65536"/>
                <a:gd name="T8" fmla="*/ 0 60000 65536"/>
                <a:gd name="T9" fmla="*/ 0 w 856"/>
                <a:gd name="T10" fmla="*/ 0 h 328"/>
                <a:gd name="T11" fmla="*/ 856 w 856"/>
                <a:gd name="T12" fmla="*/ 328 h 328"/>
              </a:gdLst>
              <a:ahLst/>
              <a:cxnLst>
                <a:cxn ang="T6">
                  <a:pos x="T0" y="T1"/>
                </a:cxn>
                <a:cxn ang="T7">
                  <a:pos x="T2" y="T3"/>
                </a:cxn>
                <a:cxn ang="T8">
                  <a:pos x="T4" y="T5"/>
                </a:cxn>
              </a:cxnLst>
              <a:rect l="T9" t="T10" r="T11" b="T12"/>
              <a:pathLst>
                <a:path w="856" h="328">
                  <a:moveTo>
                    <a:pt x="0" y="328"/>
                  </a:moveTo>
                  <a:lnTo>
                    <a:pt x="680" y="328"/>
                  </a:lnTo>
                  <a:lnTo>
                    <a:pt x="856" y="0"/>
                  </a:lnTo>
                </a:path>
              </a:pathLst>
            </a:custGeom>
            <a:noFill/>
            <a:ln w="38100">
              <a:solidFill>
                <a:srgbClr val="0000FF"/>
              </a:solidFill>
              <a:round/>
              <a:headEnd/>
              <a:tailEnd/>
            </a:ln>
          </p:spPr>
          <p:txBody>
            <a:bodyPr wrap="none" anchor="ctr"/>
            <a:lstStyle/>
            <a:p>
              <a:endParaRPr lang="fr-FR">
                <a:latin typeface="Calibri" pitchFamily="34" charset="0"/>
              </a:endParaRPr>
            </a:p>
          </p:txBody>
        </p:sp>
        <p:sp>
          <p:nvSpPr>
            <p:cNvPr id="756759" name="Freeform 7"/>
            <p:cNvSpPr>
              <a:spLocks/>
            </p:cNvSpPr>
            <p:nvPr/>
          </p:nvSpPr>
          <p:spPr bwMode="auto">
            <a:xfrm flipH="1" flipV="1">
              <a:off x="753" y="1750"/>
              <a:ext cx="394" cy="36"/>
            </a:xfrm>
            <a:custGeom>
              <a:avLst/>
              <a:gdLst>
                <a:gd name="T0" fmla="*/ 0 w 856"/>
                <a:gd name="T1" fmla="*/ 328 h 328"/>
                <a:gd name="T2" fmla="*/ 680 w 856"/>
                <a:gd name="T3" fmla="*/ 328 h 328"/>
                <a:gd name="T4" fmla="*/ 856 w 856"/>
                <a:gd name="T5" fmla="*/ 0 h 328"/>
                <a:gd name="T6" fmla="*/ 0 60000 65536"/>
                <a:gd name="T7" fmla="*/ 0 60000 65536"/>
                <a:gd name="T8" fmla="*/ 0 60000 65536"/>
                <a:gd name="T9" fmla="*/ 0 w 856"/>
                <a:gd name="T10" fmla="*/ 0 h 328"/>
                <a:gd name="T11" fmla="*/ 856 w 856"/>
                <a:gd name="T12" fmla="*/ 328 h 328"/>
              </a:gdLst>
              <a:ahLst/>
              <a:cxnLst>
                <a:cxn ang="T6">
                  <a:pos x="T0" y="T1"/>
                </a:cxn>
                <a:cxn ang="T7">
                  <a:pos x="T2" y="T3"/>
                </a:cxn>
                <a:cxn ang="T8">
                  <a:pos x="T4" y="T5"/>
                </a:cxn>
              </a:cxnLst>
              <a:rect l="T9" t="T10" r="T11" b="T12"/>
              <a:pathLst>
                <a:path w="856" h="328">
                  <a:moveTo>
                    <a:pt x="0" y="328"/>
                  </a:moveTo>
                  <a:lnTo>
                    <a:pt x="680" y="328"/>
                  </a:lnTo>
                  <a:lnTo>
                    <a:pt x="856" y="0"/>
                  </a:lnTo>
                </a:path>
              </a:pathLst>
            </a:custGeom>
            <a:noFill/>
            <a:ln w="38100">
              <a:solidFill>
                <a:srgbClr val="0000FF"/>
              </a:solidFill>
              <a:round/>
              <a:headEnd/>
              <a:tailEnd/>
            </a:ln>
          </p:spPr>
          <p:txBody>
            <a:bodyPr wrap="none" anchor="ctr"/>
            <a:lstStyle/>
            <a:p>
              <a:endParaRPr lang="fr-FR">
                <a:latin typeface="Calibri" pitchFamily="34" charset="0"/>
              </a:endParaRPr>
            </a:p>
          </p:txBody>
        </p:sp>
        <p:sp>
          <p:nvSpPr>
            <p:cNvPr id="756760" name="Text Box 8"/>
            <p:cNvSpPr txBox="1">
              <a:spLocks noChangeArrowheads="1"/>
            </p:cNvSpPr>
            <p:nvPr/>
          </p:nvSpPr>
          <p:spPr bwMode="auto">
            <a:xfrm>
              <a:off x="333" y="1454"/>
              <a:ext cx="116" cy="141"/>
            </a:xfrm>
            <a:prstGeom prst="rect">
              <a:avLst/>
            </a:prstGeom>
            <a:noFill/>
            <a:ln w="9525">
              <a:noFill/>
              <a:miter lim="800000"/>
              <a:headEnd/>
              <a:tailEnd/>
            </a:ln>
          </p:spPr>
          <p:txBody>
            <a:bodyPr wrap="none">
              <a:spAutoFit/>
            </a:bodyPr>
            <a:lstStyle/>
            <a:p>
              <a:pPr eaLnBrk="0" hangingPunct="0"/>
              <a:r>
                <a:rPr lang="en-US" sz="1200" b="1">
                  <a:latin typeface="Times New Roman" pitchFamily="18" charset="0"/>
                </a:rPr>
                <a:t>q</a:t>
              </a:r>
            </a:p>
          </p:txBody>
        </p:sp>
        <p:sp>
          <p:nvSpPr>
            <p:cNvPr id="756761" name="Text Box 9"/>
            <p:cNvSpPr txBox="1">
              <a:spLocks noChangeArrowheads="1"/>
            </p:cNvSpPr>
            <p:nvPr/>
          </p:nvSpPr>
          <p:spPr bwMode="auto">
            <a:xfrm>
              <a:off x="1069" y="1759"/>
              <a:ext cx="117" cy="141"/>
            </a:xfrm>
            <a:prstGeom prst="rect">
              <a:avLst/>
            </a:prstGeom>
            <a:noFill/>
            <a:ln w="9525">
              <a:noFill/>
              <a:miter lim="800000"/>
              <a:headEnd/>
              <a:tailEnd/>
            </a:ln>
          </p:spPr>
          <p:txBody>
            <a:bodyPr wrap="none">
              <a:spAutoFit/>
            </a:bodyPr>
            <a:lstStyle/>
            <a:p>
              <a:pPr eaLnBrk="0" hangingPunct="0"/>
              <a:r>
                <a:rPr lang="en-US" sz="1200" b="1">
                  <a:latin typeface="Times New Roman" pitchFamily="18" charset="0"/>
                </a:rPr>
                <a:t>q</a:t>
              </a:r>
            </a:p>
          </p:txBody>
        </p:sp>
        <p:sp>
          <p:nvSpPr>
            <p:cNvPr id="756762" name="Line 10"/>
            <p:cNvSpPr>
              <a:spLocks noChangeShapeType="1"/>
            </p:cNvSpPr>
            <p:nvPr/>
          </p:nvSpPr>
          <p:spPr bwMode="auto">
            <a:xfrm rot="20991552" flipV="1">
              <a:off x="798" y="1109"/>
              <a:ext cx="187" cy="283"/>
            </a:xfrm>
            <a:prstGeom prst="line">
              <a:avLst/>
            </a:prstGeom>
            <a:noFill/>
            <a:ln w="9525">
              <a:solidFill>
                <a:schemeClr val="tx1"/>
              </a:solidFill>
              <a:round/>
              <a:headEnd/>
              <a:tailEnd type="triangle" w="med" len="med"/>
            </a:ln>
          </p:spPr>
          <p:txBody>
            <a:bodyPr wrap="none" anchor="ctr"/>
            <a:lstStyle/>
            <a:p>
              <a:endParaRPr lang="fr-FR"/>
            </a:p>
          </p:txBody>
        </p:sp>
        <p:sp>
          <p:nvSpPr>
            <p:cNvPr id="756763" name="Line 11"/>
            <p:cNvSpPr>
              <a:spLocks noChangeShapeType="1"/>
            </p:cNvSpPr>
            <p:nvPr/>
          </p:nvSpPr>
          <p:spPr bwMode="auto">
            <a:xfrm flipV="1">
              <a:off x="788" y="961"/>
              <a:ext cx="162" cy="513"/>
            </a:xfrm>
            <a:prstGeom prst="line">
              <a:avLst/>
            </a:prstGeom>
            <a:noFill/>
            <a:ln w="9525">
              <a:solidFill>
                <a:schemeClr val="tx1"/>
              </a:solidFill>
              <a:round/>
              <a:headEnd/>
              <a:tailEnd type="triangle" w="med" len="med"/>
            </a:ln>
          </p:spPr>
          <p:txBody>
            <a:bodyPr wrap="none" anchor="ctr"/>
            <a:lstStyle/>
            <a:p>
              <a:endParaRPr lang="fr-FR"/>
            </a:p>
          </p:txBody>
        </p:sp>
        <p:sp>
          <p:nvSpPr>
            <p:cNvPr id="756764" name="Line 12"/>
            <p:cNvSpPr>
              <a:spLocks noChangeShapeType="1"/>
            </p:cNvSpPr>
            <p:nvPr/>
          </p:nvSpPr>
          <p:spPr bwMode="auto">
            <a:xfrm flipV="1">
              <a:off x="788" y="1303"/>
              <a:ext cx="118" cy="171"/>
            </a:xfrm>
            <a:prstGeom prst="line">
              <a:avLst/>
            </a:prstGeom>
            <a:noFill/>
            <a:ln w="9525">
              <a:solidFill>
                <a:schemeClr val="tx1"/>
              </a:solidFill>
              <a:round/>
              <a:headEnd/>
              <a:tailEnd type="triangle" w="med" len="med"/>
            </a:ln>
          </p:spPr>
          <p:txBody>
            <a:bodyPr wrap="none" anchor="ctr"/>
            <a:lstStyle/>
            <a:p>
              <a:endParaRPr lang="fr-FR"/>
            </a:p>
          </p:txBody>
        </p:sp>
        <p:sp>
          <p:nvSpPr>
            <p:cNvPr id="756765" name="Line 13"/>
            <p:cNvSpPr>
              <a:spLocks noChangeShapeType="1"/>
            </p:cNvSpPr>
            <p:nvPr/>
          </p:nvSpPr>
          <p:spPr bwMode="auto">
            <a:xfrm flipV="1">
              <a:off x="815" y="1091"/>
              <a:ext cx="48" cy="309"/>
            </a:xfrm>
            <a:prstGeom prst="line">
              <a:avLst/>
            </a:prstGeom>
            <a:noFill/>
            <a:ln w="9525">
              <a:solidFill>
                <a:schemeClr val="tx1"/>
              </a:solidFill>
              <a:round/>
              <a:headEnd/>
              <a:tailEnd type="triangle" w="med" len="med"/>
            </a:ln>
          </p:spPr>
          <p:txBody>
            <a:bodyPr wrap="none" anchor="ctr"/>
            <a:lstStyle/>
            <a:p>
              <a:endParaRPr lang="fr-FR"/>
            </a:p>
          </p:txBody>
        </p:sp>
        <p:sp>
          <p:nvSpPr>
            <p:cNvPr id="756766" name="Freeform 25"/>
            <p:cNvSpPr>
              <a:spLocks/>
            </p:cNvSpPr>
            <p:nvPr/>
          </p:nvSpPr>
          <p:spPr bwMode="auto">
            <a:xfrm>
              <a:off x="712" y="1649"/>
              <a:ext cx="66" cy="101"/>
            </a:xfrm>
            <a:custGeom>
              <a:avLst/>
              <a:gdLst>
                <a:gd name="T0" fmla="*/ 0 w 109"/>
                <a:gd name="T1" fmla="*/ 11 h 140"/>
                <a:gd name="T2" fmla="*/ 80 w 109"/>
                <a:gd name="T3" fmla="*/ 11 h 140"/>
                <a:gd name="T4" fmla="*/ 16 w 109"/>
                <a:gd name="T5" fmla="*/ 75 h 140"/>
                <a:gd name="T6" fmla="*/ 104 w 109"/>
                <a:gd name="T7" fmla="*/ 75 h 140"/>
                <a:gd name="T8" fmla="*/ 48 w 109"/>
                <a:gd name="T9" fmla="*/ 131 h 140"/>
                <a:gd name="T10" fmla="*/ 96 w 109"/>
                <a:gd name="T11" fmla="*/ 131 h 140"/>
                <a:gd name="T12" fmla="*/ 0 60000 65536"/>
                <a:gd name="T13" fmla="*/ 0 60000 65536"/>
                <a:gd name="T14" fmla="*/ 0 60000 65536"/>
                <a:gd name="T15" fmla="*/ 0 60000 65536"/>
                <a:gd name="T16" fmla="*/ 0 60000 65536"/>
                <a:gd name="T17" fmla="*/ 0 60000 65536"/>
                <a:gd name="T18" fmla="*/ 0 w 109"/>
                <a:gd name="T19" fmla="*/ 0 h 140"/>
                <a:gd name="T20" fmla="*/ 109 w 109"/>
                <a:gd name="T21" fmla="*/ 140 h 140"/>
              </a:gdLst>
              <a:ahLst/>
              <a:cxnLst>
                <a:cxn ang="T12">
                  <a:pos x="T0" y="T1"/>
                </a:cxn>
                <a:cxn ang="T13">
                  <a:pos x="T2" y="T3"/>
                </a:cxn>
                <a:cxn ang="T14">
                  <a:pos x="T4" y="T5"/>
                </a:cxn>
                <a:cxn ang="T15">
                  <a:pos x="T6" y="T7"/>
                </a:cxn>
                <a:cxn ang="T16">
                  <a:pos x="T8" y="T9"/>
                </a:cxn>
                <a:cxn ang="T17">
                  <a:pos x="T10" y="T11"/>
                </a:cxn>
              </a:cxnLst>
              <a:rect l="T18" t="T19" r="T20" b="T21"/>
              <a:pathLst>
                <a:path w="109" h="140">
                  <a:moveTo>
                    <a:pt x="0" y="11"/>
                  </a:moveTo>
                  <a:cubicBezTo>
                    <a:pt x="38" y="5"/>
                    <a:pt x="77" y="0"/>
                    <a:pt x="80" y="11"/>
                  </a:cubicBezTo>
                  <a:cubicBezTo>
                    <a:pt x="83" y="22"/>
                    <a:pt x="12" y="64"/>
                    <a:pt x="16" y="75"/>
                  </a:cubicBezTo>
                  <a:cubicBezTo>
                    <a:pt x="20" y="86"/>
                    <a:pt x="99" y="66"/>
                    <a:pt x="104" y="75"/>
                  </a:cubicBezTo>
                  <a:cubicBezTo>
                    <a:pt x="109" y="84"/>
                    <a:pt x="49" y="122"/>
                    <a:pt x="48" y="131"/>
                  </a:cubicBezTo>
                  <a:cubicBezTo>
                    <a:pt x="47" y="140"/>
                    <a:pt x="88" y="132"/>
                    <a:pt x="96" y="131"/>
                  </a:cubicBezTo>
                </a:path>
              </a:pathLst>
            </a:custGeom>
            <a:noFill/>
            <a:ln w="9525">
              <a:solidFill>
                <a:schemeClr val="tx1"/>
              </a:solidFill>
              <a:round/>
              <a:headEnd/>
              <a:tailEnd/>
            </a:ln>
          </p:spPr>
          <p:txBody>
            <a:bodyPr wrap="none" anchor="ctr"/>
            <a:lstStyle/>
            <a:p>
              <a:endParaRPr lang="fr-FR">
                <a:latin typeface="Calibri" pitchFamily="34" charset="0"/>
              </a:endParaRPr>
            </a:p>
          </p:txBody>
        </p:sp>
      </p:grpSp>
      <p:sp>
        <p:nvSpPr>
          <p:cNvPr id="44" name="Forme libre 43"/>
          <p:cNvSpPr/>
          <p:nvPr/>
        </p:nvSpPr>
        <p:spPr>
          <a:xfrm rot="20766143">
            <a:off x="7318375" y="5403850"/>
            <a:ext cx="485775" cy="647700"/>
          </a:xfrm>
          <a:custGeom>
            <a:avLst/>
            <a:gdLst>
              <a:gd name="connsiteX0" fmla="*/ 360556 w 360556"/>
              <a:gd name="connsiteY0" fmla="*/ 53898 h 299224"/>
              <a:gd name="connsiteX1" fmla="*/ 260195 w 360556"/>
              <a:gd name="connsiteY1" fmla="*/ 9293 h 299224"/>
              <a:gd name="connsiteX2" fmla="*/ 271346 w 360556"/>
              <a:gd name="connsiteY2" fmla="*/ 109654 h 299224"/>
              <a:gd name="connsiteX3" fmla="*/ 170985 w 360556"/>
              <a:gd name="connsiteY3" fmla="*/ 76200 h 299224"/>
              <a:gd name="connsiteX4" fmla="*/ 182136 w 360556"/>
              <a:gd name="connsiteY4" fmla="*/ 176561 h 299224"/>
              <a:gd name="connsiteX5" fmla="*/ 92927 w 360556"/>
              <a:gd name="connsiteY5" fmla="*/ 143107 h 299224"/>
              <a:gd name="connsiteX6" fmla="*/ 92927 w 360556"/>
              <a:gd name="connsiteY6" fmla="*/ 243468 h 299224"/>
              <a:gd name="connsiteX7" fmla="*/ 14868 w 360556"/>
              <a:gd name="connsiteY7" fmla="*/ 210015 h 299224"/>
              <a:gd name="connsiteX8" fmla="*/ 3717 w 360556"/>
              <a:gd name="connsiteY8" fmla="*/ 299224 h 299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0556" h="299224">
                <a:moveTo>
                  <a:pt x="360556" y="53898"/>
                </a:moveTo>
                <a:cubicBezTo>
                  <a:pt x="317809" y="26949"/>
                  <a:pt x="275063" y="0"/>
                  <a:pt x="260195" y="9293"/>
                </a:cubicBezTo>
                <a:cubicBezTo>
                  <a:pt x="245327" y="18586"/>
                  <a:pt x="286214" y="98503"/>
                  <a:pt x="271346" y="109654"/>
                </a:cubicBezTo>
                <a:cubicBezTo>
                  <a:pt x="256478" y="120805"/>
                  <a:pt x="185853" y="65049"/>
                  <a:pt x="170985" y="76200"/>
                </a:cubicBezTo>
                <a:cubicBezTo>
                  <a:pt x="156117" y="87351"/>
                  <a:pt x="195146" y="165410"/>
                  <a:pt x="182136" y="176561"/>
                </a:cubicBezTo>
                <a:cubicBezTo>
                  <a:pt x="169126" y="187712"/>
                  <a:pt x="107795" y="131956"/>
                  <a:pt x="92927" y="143107"/>
                </a:cubicBezTo>
                <a:cubicBezTo>
                  <a:pt x="78059" y="154258"/>
                  <a:pt x="105937" y="232317"/>
                  <a:pt x="92927" y="243468"/>
                </a:cubicBezTo>
                <a:cubicBezTo>
                  <a:pt x="79917" y="254619"/>
                  <a:pt x="29736" y="200722"/>
                  <a:pt x="14868" y="210015"/>
                </a:cubicBezTo>
                <a:cubicBezTo>
                  <a:pt x="0" y="219308"/>
                  <a:pt x="1858" y="259266"/>
                  <a:pt x="3717" y="299224"/>
                </a:cubicBezTo>
              </a:path>
            </a:pathLst>
          </a:cu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56744" name="Text Box 9"/>
          <p:cNvSpPr txBox="1">
            <a:spLocks noChangeArrowheads="1"/>
          </p:cNvSpPr>
          <p:nvPr/>
        </p:nvSpPr>
        <p:spPr bwMode="auto">
          <a:xfrm>
            <a:off x="7418388" y="5949950"/>
            <a:ext cx="320675" cy="287338"/>
          </a:xfrm>
          <a:prstGeom prst="rect">
            <a:avLst/>
          </a:prstGeom>
          <a:noFill/>
          <a:ln w="9525">
            <a:noFill/>
            <a:miter lim="800000"/>
            <a:headEnd/>
            <a:tailEnd/>
          </a:ln>
        </p:spPr>
        <p:txBody>
          <a:bodyPr>
            <a:spAutoFit/>
          </a:bodyPr>
          <a:lstStyle/>
          <a:p>
            <a:pPr eaLnBrk="0" hangingPunct="0"/>
            <a:r>
              <a:rPr lang="en-US" sz="1200" b="1">
                <a:latin typeface="Symbol" pitchFamily="18" charset="2"/>
              </a:rPr>
              <a:t>g</a:t>
            </a:r>
          </a:p>
        </p:txBody>
      </p:sp>
      <p:sp>
        <p:nvSpPr>
          <p:cNvPr id="39" name="Ellipse 38"/>
          <p:cNvSpPr/>
          <p:nvPr/>
        </p:nvSpPr>
        <p:spPr>
          <a:xfrm>
            <a:off x="7202488" y="4797425"/>
            <a:ext cx="1008062" cy="1295400"/>
          </a:xfrm>
          <a:prstGeom prst="ellipse">
            <a:avLst/>
          </a:prstGeom>
          <a:solidFill>
            <a:schemeClr val="accent6">
              <a:alpha val="49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0" name="Ellipse 39"/>
          <p:cNvSpPr/>
          <p:nvPr/>
        </p:nvSpPr>
        <p:spPr>
          <a:xfrm>
            <a:off x="7059613" y="2276475"/>
            <a:ext cx="1008062" cy="1296988"/>
          </a:xfrm>
          <a:prstGeom prst="ellipse">
            <a:avLst/>
          </a:prstGeom>
          <a:solidFill>
            <a:schemeClr val="accent6">
              <a:alpha val="49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1" name="Forme libre 40"/>
          <p:cNvSpPr/>
          <p:nvPr/>
        </p:nvSpPr>
        <p:spPr>
          <a:xfrm rot="16376770">
            <a:off x="7513638" y="2460625"/>
            <a:ext cx="303212" cy="46038"/>
          </a:xfrm>
          <a:custGeom>
            <a:avLst/>
            <a:gdLst>
              <a:gd name="connsiteX0" fmla="*/ 0 w 470210"/>
              <a:gd name="connsiteY0" fmla="*/ 135672 h 180277"/>
              <a:gd name="connsiteX1" fmla="*/ 66908 w 470210"/>
              <a:gd name="connsiteY1" fmla="*/ 1858 h 180277"/>
              <a:gd name="connsiteX2" fmla="*/ 133815 w 470210"/>
              <a:gd name="connsiteY2" fmla="*/ 124521 h 180277"/>
              <a:gd name="connsiteX3" fmla="*/ 66908 w 470210"/>
              <a:gd name="connsiteY3" fmla="*/ 157975 h 180277"/>
              <a:gd name="connsiteX4" fmla="*/ 66908 w 470210"/>
              <a:gd name="connsiteY4" fmla="*/ 79916 h 180277"/>
              <a:gd name="connsiteX5" fmla="*/ 133815 w 470210"/>
              <a:gd name="connsiteY5" fmla="*/ 13009 h 180277"/>
              <a:gd name="connsiteX6" fmla="*/ 189571 w 470210"/>
              <a:gd name="connsiteY6" fmla="*/ 24160 h 180277"/>
              <a:gd name="connsiteX7" fmla="*/ 234176 w 470210"/>
              <a:gd name="connsiteY7" fmla="*/ 124521 h 180277"/>
              <a:gd name="connsiteX8" fmla="*/ 189571 w 470210"/>
              <a:gd name="connsiteY8" fmla="*/ 169126 h 180277"/>
              <a:gd name="connsiteX9" fmla="*/ 167269 w 470210"/>
              <a:gd name="connsiteY9" fmla="*/ 113370 h 180277"/>
              <a:gd name="connsiteX10" fmla="*/ 189571 w 470210"/>
              <a:gd name="connsiteY10" fmla="*/ 57614 h 180277"/>
              <a:gd name="connsiteX11" fmla="*/ 278781 w 470210"/>
              <a:gd name="connsiteY11" fmla="*/ 13009 h 180277"/>
              <a:gd name="connsiteX12" fmla="*/ 323386 w 470210"/>
              <a:gd name="connsiteY12" fmla="*/ 57614 h 180277"/>
              <a:gd name="connsiteX13" fmla="*/ 345688 w 470210"/>
              <a:gd name="connsiteY13" fmla="*/ 146824 h 180277"/>
              <a:gd name="connsiteX14" fmla="*/ 278781 w 470210"/>
              <a:gd name="connsiteY14" fmla="*/ 169126 h 180277"/>
              <a:gd name="connsiteX15" fmla="*/ 289932 w 470210"/>
              <a:gd name="connsiteY15" fmla="*/ 79916 h 180277"/>
              <a:gd name="connsiteX16" fmla="*/ 367991 w 470210"/>
              <a:gd name="connsiteY16" fmla="*/ 24160 h 180277"/>
              <a:gd name="connsiteX17" fmla="*/ 412596 w 470210"/>
              <a:gd name="connsiteY17" fmla="*/ 24160 h 180277"/>
              <a:gd name="connsiteX18" fmla="*/ 457200 w 470210"/>
              <a:gd name="connsiteY18" fmla="*/ 102219 h 180277"/>
              <a:gd name="connsiteX19" fmla="*/ 457200 w 470210"/>
              <a:gd name="connsiteY19" fmla="*/ 169126 h 180277"/>
              <a:gd name="connsiteX20" fmla="*/ 379142 w 470210"/>
              <a:gd name="connsiteY20" fmla="*/ 146824 h 180277"/>
              <a:gd name="connsiteX21" fmla="*/ 412596 w 470210"/>
              <a:gd name="connsiteY21" fmla="*/ 68765 h 180277"/>
              <a:gd name="connsiteX22" fmla="*/ 468352 w 470210"/>
              <a:gd name="connsiteY22" fmla="*/ 35311 h 18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70210" h="180277">
                <a:moveTo>
                  <a:pt x="0" y="135672"/>
                </a:moveTo>
                <a:cubicBezTo>
                  <a:pt x="22303" y="69694"/>
                  <a:pt x="44606" y="3716"/>
                  <a:pt x="66908" y="1858"/>
                </a:cubicBezTo>
                <a:cubicBezTo>
                  <a:pt x="89210" y="0"/>
                  <a:pt x="133815" y="98502"/>
                  <a:pt x="133815" y="124521"/>
                </a:cubicBezTo>
                <a:cubicBezTo>
                  <a:pt x="133815" y="150540"/>
                  <a:pt x="78059" y="165409"/>
                  <a:pt x="66908" y="157975"/>
                </a:cubicBezTo>
                <a:cubicBezTo>
                  <a:pt x="55757" y="150541"/>
                  <a:pt x="55757" y="104077"/>
                  <a:pt x="66908" y="79916"/>
                </a:cubicBezTo>
                <a:cubicBezTo>
                  <a:pt x="78059" y="55755"/>
                  <a:pt x="113371" y="22302"/>
                  <a:pt x="133815" y="13009"/>
                </a:cubicBezTo>
                <a:cubicBezTo>
                  <a:pt x="154259" y="3716"/>
                  <a:pt x="172844" y="5575"/>
                  <a:pt x="189571" y="24160"/>
                </a:cubicBezTo>
                <a:cubicBezTo>
                  <a:pt x="206298" y="42745"/>
                  <a:pt x="234176" y="100360"/>
                  <a:pt x="234176" y="124521"/>
                </a:cubicBezTo>
                <a:cubicBezTo>
                  <a:pt x="234176" y="148682"/>
                  <a:pt x="200722" y="170984"/>
                  <a:pt x="189571" y="169126"/>
                </a:cubicBezTo>
                <a:cubicBezTo>
                  <a:pt x="178420" y="167268"/>
                  <a:pt x="167269" y="131955"/>
                  <a:pt x="167269" y="113370"/>
                </a:cubicBezTo>
                <a:cubicBezTo>
                  <a:pt x="167269" y="94785"/>
                  <a:pt x="170986" y="74341"/>
                  <a:pt x="189571" y="57614"/>
                </a:cubicBezTo>
                <a:cubicBezTo>
                  <a:pt x="208156" y="40887"/>
                  <a:pt x="256479" y="13009"/>
                  <a:pt x="278781" y="13009"/>
                </a:cubicBezTo>
                <a:cubicBezTo>
                  <a:pt x="301083" y="13009"/>
                  <a:pt x="312235" y="35312"/>
                  <a:pt x="323386" y="57614"/>
                </a:cubicBezTo>
                <a:cubicBezTo>
                  <a:pt x="334537" y="79917"/>
                  <a:pt x="353122" y="128239"/>
                  <a:pt x="345688" y="146824"/>
                </a:cubicBezTo>
                <a:cubicBezTo>
                  <a:pt x="338254" y="165409"/>
                  <a:pt x="288074" y="180277"/>
                  <a:pt x="278781" y="169126"/>
                </a:cubicBezTo>
                <a:cubicBezTo>
                  <a:pt x="269488" y="157975"/>
                  <a:pt x="275064" y="104077"/>
                  <a:pt x="289932" y="79916"/>
                </a:cubicBezTo>
                <a:cubicBezTo>
                  <a:pt x="304800" y="55755"/>
                  <a:pt x="347547" y="33453"/>
                  <a:pt x="367991" y="24160"/>
                </a:cubicBezTo>
                <a:cubicBezTo>
                  <a:pt x="388435" y="14867"/>
                  <a:pt x="397728" y="11150"/>
                  <a:pt x="412596" y="24160"/>
                </a:cubicBezTo>
                <a:cubicBezTo>
                  <a:pt x="427464" y="37170"/>
                  <a:pt x="449766" y="78058"/>
                  <a:pt x="457200" y="102219"/>
                </a:cubicBezTo>
                <a:cubicBezTo>
                  <a:pt x="464634" y="126380"/>
                  <a:pt x="470210" y="161692"/>
                  <a:pt x="457200" y="169126"/>
                </a:cubicBezTo>
                <a:cubicBezTo>
                  <a:pt x="444190" y="176560"/>
                  <a:pt x="386576" y="163551"/>
                  <a:pt x="379142" y="146824"/>
                </a:cubicBezTo>
                <a:cubicBezTo>
                  <a:pt x="371708" y="130097"/>
                  <a:pt x="397728" y="87351"/>
                  <a:pt x="412596" y="68765"/>
                </a:cubicBezTo>
                <a:cubicBezTo>
                  <a:pt x="427464" y="50180"/>
                  <a:pt x="447908" y="42745"/>
                  <a:pt x="468352" y="35311"/>
                </a:cubicBezTo>
              </a:path>
            </a:pathLst>
          </a:cu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47" name="Forme libre 46"/>
          <p:cNvSpPr/>
          <p:nvPr/>
        </p:nvSpPr>
        <p:spPr>
          <a:xfrm rot="16966823">
            <a:off x="7538244" y="2983706"/>
            <a:ext cx="304800" cy="46038"/>
          </a:xfrm>
          <a:custGeom>
            <a:avLst/>
            <a:gdLst>
              <a:gd name="connsiteX0" fmla="*/ 0 w 470210"/>
              <a:gd name="connsiteY0" fmla="*/ 135672 h 180277"/>
              <a:gd name="connsiteX1" fmla="*/ 66908 w 470210"/>
              <a:gd name="connsiteY1" fmla="*/ 1858 h 180277"/>
              <a:gd name="connsiteX2" fmla="*/ 133815 w 470210"/>
              <a:gd name="connsiteY2" fmla="*/ 124521 h 180277"/>
              <a:gd name="connsiteX3" fmla="*/ 66908 w 470210"/>
              <a:gd name="connsiteY3" fmla="*/ 157975 h 180277"/>
              <a:gd name="connsiteX4" fmla="*/ 66908 w 470210"/>
              <a:gd name="connsiteY4" fmla="*/ 79916 h 180277"/>
              <a:gd name="connsiteX5" fmla="*/ 133815 w 470210"/>
              <a:gd name="connsiteY5" fmla="*/ 13009 h 180277"/>
              <a:gd name="connsiteX6" fmla="*/ 189571 w 470210"/>
              <a:gd name="connsiteY6" fmla="*/ 24160 h 180277"/>
              <a:gd name="connsiteX7" fmla="*/ 234176 w 470210"/>
              <a:gd name="connsiteY7" fmla="*/ 124521 h 180277"/>
              <a:gd name="connsiteX8" fmla="*/ 189571 w 470210"/>
              <a:gd name="connsiteY8" fmla="*/ 169126 h 180277"/>
              <a:gd name="connsiteX9" fmla="*/ 167269 w 470210"/>
              <a:gd name="connsiteY9" fmla="*/ 113370 h 180277"/>
              <a:gd name="connsiteX10" fmla="*/ 189571 w 470210"/>
              <a:gd name="connsiteY10" fmla="*/ 57614 h 180277"/>
              <a:gd name="connsiteX11" fmla="*/ 278781 w 470210"/>
              <a:gd name="connsiteY11" fmla="*/ 13009 h 180277"/>
              <a:gd name="connsiteX12" fmla="*/ 323386 w 470210"/>
              <a:gd name="connsiteY12" fmla="*/ 57614 h 180277"/>
              <a:gd name="connsiteX13" fmla="*/ 345688 w 470210"/>
              <a:gd name="connsiteY13" fmla="*/ 146824 h 180277"/>
              <a:gd name="connsiteX14" fmla="*/ 278781 w 470210"/>
              <a:gd name="connsiteY14" fmla="*/ 169126 h 180277"/>
              <a:gd name="connsiteX15" fmla="*/ 289932 w 470210"/>
              <a:gd name="connsiteY15" fmla="*/ 79916 h 180277"/>
              <a:gd name="connsiteX16" fmla="*/ 367991 w 470210"/>
              <a:gd name="connsiteY16" fmla="*/ 24160 h 180277"/>
              <a:gd name="connsiteX17" fmla="*/ 412596 w 470210"/>
              <a:gd name="connsiteY17" fmla="*/ 24160 h 180277"/>
              <a:gd name="connsiteX18" fmla="*/ 457200 w 470210"/>
              <a:gd name="connsiteY18" fmla="*/ 102219 h 180277"/>
              <a:gd name="connsiteX19" fmla="*/ 457200 w 470210"/>
              <a:gd name="connsiteY19" fmla="*/ 169126 h 180277"/>
              <a:gd name="connsiteX20" fmla="*/ 379142 w 470210"/>
              <a:gd name="connsiteY20" fmla="*/ 146824 h 180277"/>
              <a:gd name="connsiteX21" fmla="*/ 412596 w 470210"/>
              <a:gd name="connsiteY21" fmla="*/ 68765 h 180277"/>
              <a:gd name="connsiteX22" fmla="*/ 468352 w 470210"/>
              <a:gd name="connsiteY22" fmla="*/ 35311 h 18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70210" h="180277">
                <a:moveTo>
                  <a:pt x="0" y="135672"/>
                </a:moveTo>
                <a:cubicBezTo>
                  <a:pt x="22303" y="69694"/>
                  <a:pt x="44606" y="3716"/>
                  <a:pt x="66908" y="1858"/>
                </a:cubicBezTo>
                <a:cubicBezTo>
                  <a:pt x="89210" y="0"/>
                  <a:pt x="133815" y="98502"/>
                  <a:pt x="133815" y="124521"/>
                </a:cubicBezTo>
                <a:cubicBezTo>
                  <a:pt x="133815" y="150540"/>
                  <a:pt x="78059" y="165409"/>
                  <a:pt x="66908" y="157975"/>
                </a:cubicBezTo>
                <a:cubicBezTo>
                  <a:pt x="55757" y="150541"/>
                  <a:pt x="55757" y="104077"/>
                  <a:pt x="66908" y="79916"/>
                </a:cubicBezTo>
                <a:cubicBezTo>
                  <a:pt x="78059" y="55755"/>
                  <a:pt x="113371" y="22302"/>
                  <a:pt x="133815" y="13009"/>
                </a:cubicBezTo>
                <a:cubicBezTo>
                  <a:pt x="154259" y="3716"/>
                  <a:pt x="172844" y="5575"/>
                  <a:pt x="189571" y="24160"/>
                </a:cubicBezTo>
                <a:cubicBezTo>
                  <a:pt x="206298" y="42745"/>
                  <a:pt x="234176" y="100360"/>
                  <a:pt x="234176" y="124521"/>
                </a:cubicBezTo>
                <a:cubicBezTo>
                  <a:pt x="234176" y="148682"/>
                  <a:pt x="200722" y="170984"/>
                  <a:pt x="189571" y="169126"/>
                </a:cubicBezTo>
                <a:cubicBezTo>
                  <a:pt x="178420" y="167268"/>
                  <a:pt x="167269" y="131955"/>
                  <a:pt x="167269" y="113370"/>
                </a:cubicBezTo>
                <a:cubicBezTo>
                  <a:pt x="167269" y="94785"/>
                  <a:pt x="170986" y="74341"/>
                  <a:pt x="189571" y="57614"/>
                </a:cubicBezTo>
                <a:cubicBezTo>
                  <a:pt x="208156" y="40887"/>
                  <a:pt x="256479" y="13009"/>
                  <a:pt x="278781" y="13009"/>
                </a:cubicBezTo>
                <a:cubicBezTo>
                  <a:pt x="301083" y="13009"/>
                  <a:pt x="312235" y="35312"/>
                  <a:pt x="323386" y="57614"/>
                </a:cubicBezTo>
                <a:cubicBezTo>
                  <a:pt x="334537" y="79917"/>
                  <a:pt x="353122" y="128239"/>
                  <a:pt x="345688" y="146824"/>
                </a:cubicBezTo>
                <a:cubicBezTo>
                  <a:pt x="338254" y="165409"/>
                  <a:pt x="288074" y="180277"/>
                  <a:pt x="278781" y="169126"/>
                </a:cubicBezTo>
                <a:cubicBezTo>
                  <a:pt x="269488" y="157975"/>
                  <a:pt x="275064" y="104077"/>
                  <a:pt x="289932" y="79916"/>
                </a:cubicBezTo>
                <a:cubicBezTo>
                  <a:pt x="304800" y="55755"/>
                  <a:pt x="347547" y="33453"/>
                  <a:pt x="367991" y="24160"/>
                </a:cubicBezTo>
                <a:cubicBezTo>
                  <a:pt x="388435" y="14867"/>
                  <a:pt x="397728" y="11150"/>
                  <a:pt x="412596" y="24160"/>
                </a:cubicBezTo>
                <a:cubicBezTo>
                  <a:pt x="427464" y="37170"/>
                  <a:pt x="449766" y="78058"/>
                  <a:pt x="457200" y="102219"/>
                </a:cubicBezTo>
                <a:cubicBezTo>
                  <a:pt x="464634" y="126380"/>
                  <a:pt x="470210" y="161692"/>
                  <a:pt x="457200" y="169126"/>
                </a:cubicBezTo>
                <a:cubicBezTo>
                  <a:pt x="444190" y="176560"/>
                  <a:pt x="386576" y="163551"/>
                  <a:pt x="379142" y="146824"/>
                </a:cubicBezTo>
                <a:cubicBezTo>
                  <a:pt x="371708" y="130097"/>
                  <a:pt x="397728" y="87351"/>
                  <a:pt x="412596" y="68765"/>
                </a:cubicBezTo>
                <a:cubicBezTo>
                  <a:pt x="427464" y="50180"/>
                  <a:pt x="447908" y="42745"/>
                  <a:pt x="468352" y="35311"/>
                </a:cubicBezTo>
              </a:path>
            </a:pathLst>
          </a:cu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48" name="Forme libre 47"/>
          <p:cNvSpPr/>
          <p:nvPr/>
        </p:nvSpPr>
        <p:spPr>
          <a:xfrm rot="21449291">
            <a:off x="7348538" y="2932113"/>
            <a:ext cx="303212" cy="44450"/>
          </a:xfrm>
          <a:custGeom>
            <a:avLst/>
            <a:gdLst>
              <a:gd name="connsiteX0" fmla="*/ 0 w 470210"/>
              <a:gd name="connsiteY0" fmla="*/ 135672 h 180277"/>
              <a:gd name="connsiteX1" fmla="*/ 66908 w 470210"/>
              <a:gd name="connsiteY1" fmla="*/ 1858 h 180277"/>
              <a:gd name="connsiteX2" fmla="*/ 133815 w 470210"/>
              <a:gd name="connsiteY2" fmla="*/ 124521 h 180277"/>
              <a:gd name="connsiteX3" fmla="*/ 66908 w 470210"/>
              <a:gd name="connsiteY3" fmla="*/ 157975 h 180277"/>
              <a:gd name="connsiteX4" fmla="*/ 66908 w 470210"/>
              <a:gd name="connsiteY4" fmla="*/ 79916 h 180277"/>
              <a:gd name="connsiteX5" fmla="*/ 133815 w 470210"/>
              <a:gd name="connsiteY5" fmla="*/ 13009 h 180277"/>
              <a:gd name="connsiteX6" fmla="*/ 189571 w 470210"/>
              <a:gd name="connsiteY6" fmla="*/ 24160 h 180277"/>
              <a:gd name="connsiteX7" fmla="*/ 234176 w 470210"/>
              <a:gd name="connsiteY7" fmla="*/ 124521 h 180277"/>
              <a:gd name="connsiteX8" fmla="*/ 189571 w 470210"/>
              <a:gd name="connsiteY8" fmla="*/ 169126 h 180277"/>
              <a:gd name="connsiteX9" fmla="*/ 167269 w 470210"/>
              <a:gd name="connsiteY9" fmla="*/ 113370 h 180277"/>
              <a:gd name="connsiteX10" fmla="*/ 189571 w 470210"/>
              <a:gd name="connsiteY10" fmla="*/ 57614 h 180277"/>
              <a:gd name="connsiteX11" fmla="*/ 278781 w 470210"/>
              <a:gd name="connsiteY11" fmla="*/ 13009 h 180277"/>
              <a:gd name="connsiteX12" fmla="*/ 323386 w 470210"/>
              <a:gd name="connsiteY12" fmla="*/ 57614 h 180277"/>
              <a:gd name="connsiteX13" fmla="*/ 345688 w 470210"/>
              <a:gd name="connsiteY13" fmla="*/ 146824 h 180277"/>
              <a:gd name="connsiteX14" fmla="*/ 278781 w 470210"/>
              <a:gd name="connsiteY14" fmla="*/ 169126 h 180277"/>
              <a:gd name="connsiteX15" fmla="*/ 289932 w 470210"/>
              <a:gd name="connsiteY15" fmla="*/ 79916 h 180277"/>
              <a:gd name="connsiteX16" fmla="*/ 367991 w 470210"/>
              <a:gd name="connsiteY16" fmla="*/ 24160 h 180277"/>
              <a:gd name="connsiteX17" fmla="*/ 412596 w 470210"/>
              <a:gd name="connsiteY17" fmla="*/ 24160 h 180277"/>
              <a:gd name="connsiteX18" fmla="*/ 457200 w 470210"/>
              <a:gd name="connsiteY18" fmla="*/ 102219 h 180277"/>
              <a:gd name="connsiteX19" fmla="*/ 457200 w 470210"/>
              <a:gd name="connsiteY19" fmla="*/ 169126 h 180277"/>
              <a:gd name="connsiteX20" fmla="*/ 379142 w 470210"/>
              <a:gd name="connsiteY20" fmla="*/ 146824 h 180277"/>
              <a:gd name="connsiteX21" fmla="*/ 412596 w 470210"/>
              <a:gd name="connsiteY21" fmla="*/ 68765 h 180277"/>
              <a:gd name="connsiteX22" fmla="*/ 468352 w 470210"/>
              <a:gd name="connsiteY22" fmla="*/ 35311 h 18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70210" h="180277">
                <a:moveTo>
                  <a:pt x="0" y="135672"/>
                </a:moveTo>
                <a:cubicBezTo>
                  <a:pt x="22303" y="69694"/>
                  <a:pt x="44606" y="3716"/>
                  <a:pt x="66908" y="1858"/>
                </a:cubicBezTo>
                <a:cubicBezTo>
                  <a:pt x="89210" y="0"/>
                  <a:pt x="133815" y="98502"/>
                  <a:pt x="133815" y="124521"/>
                </a:cubicBezTo>
                <a:cubicBezTo>
                  <a:pt x="133815" y="150540"/>
                  <a:pt x="78059" y="165409"/>
                  <a:pt x="66908" y="157975"/>
                </a:cubicBezTo>
                <a:cubicBezTo>
                  <a:pt x="55757" y="150541"/>
                  <a:pt x="55757" y="104077"/>
                  <a:pt x="66908" y="79916"/>
                </a:cubicBezTo>
                <a:cubicBezTo>
                  <a:pt x="78059" y="55755"/>
                  <a:pt x="113371" y="22302"/>
                  <a:pt x="133815" y="13009"/>
                </a:cubicBezTo>
                <a:cubicBezTo>
                  <a:pt x="154259" y="3716"/>
                  <a:pt x="172844" y="5575"/>
                  <a:pt x="189571" y="24160"/>
                </a:cubicBezTo>
                <a:cubicBezTo>
                  <a:pt x="206298" y="42745"/>
                  <a:pt x="234176" y="100360"/>
                  <a:pt x="234176" y="124521"/>
                </a:cubicBezTo>
                <a:cubicBezTo>
                  <a:pt x="234176" y="148682"/>
                  <a:pt x="200722" y="170984"/>
                  <a:pt x="189571" y="169126"/>
                </a:cubicBezTo>
                <a:cubicBezTo>
                  <a:pt x="178420" y="167268"/>
                  <a:pt x="167269" y="131955"/>
                  <a:pt x="167269" y="113370"/>
                </a:cubicBezTo>
                <a:cubicBezTo>
                  <a:pt x="167269" y="94785"/>
                  <a:pt x="170986" y="74341"/>
                  <a:pt x="189571" y="57614"/>
                </a:cubicBezTo>
                <a:cubicBezTo>
                  <a:pt x="208156" y="40887"/>
                  <a:pt x="256479" y="13009"/>
                  <a:pt x="278781" y="13009"/>
                </a:cubicBezTo>
                <a:cubicBezTo>
                  <a:pt x="301083" y="13009"/>
                  <a:pt x="312235" y="35312"/>
                  <a:pt x="323386" y="57614"/>
                </a:cubicBezTo>
                <a:cubicBezTo>
                  <a:pt x="334537" y="79917"/>
                  <a:pt x="353122" y="128239"/>
                  <a:pt x="345688" y="146824"/>
                </a:cubicBezTo>
                <a:cubicBezTo>
                  <a:pt x="338254" y="165409"/>
                  <a:pt x="288074" y="180277"/>
                  <a:pt x="278781" y="169126"/>
                </a:cubicBezTo>
                <a:cubicBezTo>
                  <a:pt x="269488" y="157975"/>
                  <a:pt x="275064" y="104077"/>
                  <a:pt x="289932" y="79916"/>
                </a:cubicBezTo>
                <a:cubicBezTo>
                  <a:pt x="304800" y="55755"/>
                  <a:pt x="347547" y="33453"/>
                  <a:pt x="367991" y="24160"/>
                </a:cubicBezTo>
                <a:cubicBezTo>
                  <a:pt x="388435" y="14867"/>
                  <a:pt x="397728" y="11150"/>
                  <a:pt x="412596" y="24160"/>
                </a:cubicBezTo>
                <a:cubicBezTo>
                  <a:pt x="427464" y="37170"/>
                  <a:pt x="449766" y="78058"/>
                  <a:pt x="457200" y="102219"/>
                </a:cubicBezTo>
                <a:cubicBezTo>
                  <a:pt x="464634" y="126380"/>
                  <a:pt x="470210" y="161692"/>
                  <a:pt x="457200" y="169126"/>
                </a:cubicBezTo>
                <a:cubicBezTo>
                  <a:pt x="444190" y="176560"/>
                  <a:pt x="386576" y="163551"/>
                  <a:pt x="379142" y="146824"/>
                </a:cubicBezTo>
                <a:cubicBezTo>
                  <a:pt x="371708" y="130097"/>
                  <a:pt x="397728" y="87351"/>
                  <a:pt x="412596" y="68765"/>
                </a:cubicBezTo>
                <a:cubicBezTo>
                  <a:pt x="427464" y="50180"/>
                  <a:pt x="447908" y="42745"/>
                  <a:pt x="468352" y="35311"/>
                </a:cubicBezTo>
              </a:path>
            </a:pathLst>
          </a:cu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49" name="Forme libre 48"/>
          <p:cNvSpPr/>
          <p:nvPr/>
        </p:nvSpPr>
        <p:spPr>
          <a:xfrm rot="16966823">
            <a:off x="7394575" y="3136900"/>
            <a:ext cx="304800" cy="44450"/>
          </a:xfrm>
          <a:custGeom>
            <a:avLst/>
            <a:gdLst>
              <a:gd name="connsiteX0" fmla="*/ 0 w 470210"/>
              <a:gd name="connsiteY0" fmla="*/ 135672 h 180277"/>
              <a:gd name="connsiteX1" fmla="*/ 66908 w 470210"/>
              <a:gd name="connsiteY1" fmla="*/ 1858 h 180277"/>
              <a:gd name="connsiteX2" fmla="*/ 133815 w 470210"/>
              <a:gd name="connsiteY2" fmla="*/ 124521 h 180277"/>
              <a:gd name="connsiteX3" fmla="*/ 66908 w 470210"/>
              <a:gd name="connsiteY3" fmla="*/ 157975 h 180277"/>
              <a:gd name="connsiteX4" fmla="*/ 66908 w 470210"/>
              <a:gd name="connsiteY4" fmla="*/ 79916 h 180277"/>
              <a:gd name="connsiteX5" fmla="*/ 133815 w 470210"/>
              <a:gd name="connsiteY5" fmla="*/ 13009 h 180277"/>
              <a:gd name="connsiteX6" fmla="*/ 189571 w 470210"/>
              <a:gd name="connsiteY6" fmla="*/ 24160 h 180277"/>
              <a:gd name="connsiteX7" fmla="*/ 234176 w 470210"/>
              <a:gd name="connsiteY7" fmla="*/ 124521 h 180277"/>
              <a:gd name="connsiteX8" fmla="*/ 189571 w 470210"/>
              <a:gd name="connsiteY8" fmla="*/ 169126 h 180277"/>
              <a:gd name="connsiteX9" fmla="*/ 167269 w 470210"/>
              <a:gd name="connsiteY9" fmla="*/ 113370 h 180277"/>
              <a:gd name="connsiteX10" fmla="*/ 189571 w 470210"/>
              <a:gd name="connsiteY10" fmla="*/ 57614 h 180277"/>
              <a:gd name="connsiteX11" fmla="*/ 278781 w 470210"/>
              <a:gd name="connsiteY11" fmla="*/ 13009 h 180277"/>
              <a:gd name="connsiteX12" fmla="*/ 323386 w 470210"/>
              <a:gd name="connsiteY12" fmla="*/ 57614 h 180277"/>
              <a:gd name="connsiteX13" fmla="*/ 345688 w 470210"/>
              <a:gd name="connsiteY13" fmla="*/ 146824 h 180277"/>
              <a:gd name="connsiteX14" fmla="*/ 278781 w 470210"/>
              <a:gd name="connsiteY14" fmla="*/ 169126 h 180277"/>
              <a:gd name="connsiteX15" fmla="*/ 289932 w 470210"/>
              <a:gd name="connsiteY15" fmla="*/ 79916 h 180277"/>
              <a:gd name="connsiteX16" fmla="*/ 367991 w 470210"/>
              <a:gd name="connsiteY16" fmla="*/ 24160 h 180277"/>
              <a:gd name="connsiteX17" fmla="*/ 412596 w 470210"/>
              <a:gd name="connsiteY17" fmla="*/ 24160 h 180277"/>
              <a:gd name="connsiteX18" fmla="*/ 457200 w 470210"/>
              <a:gd name="connsiteY18" fmla="*/ 102219 h 180277"/>
              <a:gd name="connsiteX19" fmla="*/ 457200 w 470210"/>
              <a:gd name="connsiteY19" fmla="*/ 169126 h 180277"/>
              <a:gd name="connsiteX20" fmla="*/ 379142 w 470210"/>
              <a:gd name="connsiteY20" fmla="*/ 146824 h 180277"/>
              <a:gd name="connsiteX21" fmla="*/ 412596 w 470210"/>
              <a:gd name="connsiteY21" fmla="*/ 68765 h 180277"/>
              <a:gd name="connsiteX22" fmla="*/ 468352 w 470210"/>
              <a:gd name="connsiteY22" fmla="*/ 35311 h 18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70210" h="180277">
                <a:moveTo>
                  <a:pt x="0" y="135672"/>
                </a:moveTo>
                <a:cubicBezTo>
                  <a:pt x="22303" y="69694"/>
                  <a:pt x="44606" y="3716"/>
                  <a:pt x="66908" y="1858"/>
                </a:cubicBezTo>
                <a:cubicBezTo>
                  <a:pt x="89210" y="0"/>
                  <a:pt x="133815" y="98502"/>
                  <a:pt x="133815" y="124521"/>
                </a:cubicBezTo>
                <a:cubicBezTo>
                  <a:pt x="133815" y="150540"/>
                  <a:pt x="78059" y="165409"/>
                  <a:pt x="66908" y="157975"/>
                </a:cubicBezTo>
                <a:cubicBezTo>
                  <a:pt x="55757" y="150541"/>
                  <a:pt x="55757" y="104077"/>
                  <a:pt x="66908" y="79916"/>
                </a:cubicBezTo>
                <a:cubicBezTo>
                  <a:pt x="78059" y="55755"/>
                  <a:pt x="113371" y="22302"/>
                  <a:pt x="133815" y="13009"/>
                </a:cubicBezTo>
                <a:cubicBezTo>
                  <a:pt x="154259" y="3716"/>
                  <a:pt x="172844" y="5575"/>
                  <a:pt x="189571" y="24160"/>
                </a:cubicBezTo>
                <a:cubicBezTo>
                  <a:pt x="206298" y="42745"/>
                  <a:pt x="234176" y="100360"/>
                  <a:pt x="234176" y="124521"/>
                </a:cubicBezTo>
                <a:cubicBezTo>
                  <a:pt x="234176" y="148682"/>
                  <a:pt x="200722" y="170984"/>
                  <a:pt x="189571" y="169126"/>
                </a:cubicBezTo>
                <a:cubicBezTo>
                  <a:pt x="178420" y="167268"/>
                  <a:pt x="167269" y="131955"/>
                  <a:pt x="167269" y="113370"/>
                </a:cubicBezTo>
                <a:cubicBezTo>
                  <a:pt x="167269" y="94785"/>
                  <a:pt x="170986" y="74341"/>
                  <a:pt x="189571" y="57614"/>
                </a:cubicBezTo>
                <a:cubicBezTo>
                  <a:pt x="208156" y="40887"/>
                  <a:pt x="256479" y="13009"/>
                  <a:pt x="278781" y="13009"/>
                </a:cubicBezTo>
                <a:cubicBezTo>
                  <a:pt x="301083" y="13009"/>
                  <a:pt x="312235" y="35312"/>
                  <a:pt x="323386" y="57614"/>
                </a:cubicBezTo>
                <a:cubicBezTo>
                  <a:pt x="334537" y="79917"/>
                  <a:pt x="353122" y="128239"/>
                  <a:pt x="345688" y="146824"/>
                </a:cubicBezTo>
                <a:cubicBezTo>
                  <a:pt x="338254" y="165409"/>
                  <a:pt x="288074" y="180277"/>
                  <a:pt x="278781" y="169126"/>
                </a:cubicBezTo>
                <a:cubicBezTo>
                  <a:pt x="269488" y="157975"/>
                  <a:pt x="275064" y="104077"/>
                  <a:pt x="289932" y="79916"/>
                </a:cubicBezTo>
                <a:cubicBezTo>
                  <a:pt x="304800" y="55755"/>
                  <a:pt x="347547" y="33453"/>
                  <a:pt x="367991" y="24160"/>
                </a:cubicBezTo>
                <a:cubicBezTo>
                  <a:pt x="388435" y="14867"/>
                  <a:pt x="397728" y="11150"/>
                  <a:pt x="412596" y="24160"/>
                </a:cubicBezTo>
                <a:cubicBezTo>
                  <a:pt x="427464" y="37170"/>
                  <a:pt x="449766" y="78058"/>
                  <a:pt x="457200" y="102219"/>
                </a:cubicBezTo>
                <a:cubicBezTo>
                  <a:pt x="464634" y="126380"/>
                  <a:pt x="470210" y="161692"/>
                  <a:pt x="457200" y="169126"/>
                </a:cubicBezTo>
                <a:cubicBezTo>
                  <a:pt x="444190" y="176560"/>
                  <a:pt x="386576" y="163551"/>
                  <a:pt x="379142" y="146824"/>
                </a:cubicBezTo>
                <a:cubicBezTo>
                  <a:pt x="371708" y="130097"/>
                  <a:pt x="397728" y="87351"/>
                  <a:pt x="412596" y="68765"/>
                </a:cubicBezTo>
                <a:cubicBezTo>
                  <a:pt x="427464" y="50180"/>
                  <a:pt x="447908" y="42745"/>
                  <a:pt x="468352" y="35311"/>
                </a:cubicBezTo>
              </a:path>
            </a:pathLst>
          </a:cu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50" name="Forme libre 49"/>
          <p:cNvSpPr/>
          <p:nvPr/>
        </p:nvSpPr>
        <p:spPr>
          <a:xfrm rot="16376770">
            <a:off x="7512844" y="4980781"/>
            <a:ext cx="304800" cy="46038"/>
          </a:xfrm>
          <a:custGeom>
            <a:avLst/>
            <a:gdLst>
              <a:gd name="connsiteX0" fmla="*/ 0 w 470210"/>
              <a:gd name="connsiteY0" fmla="*/ 135672 h 180277"/>
              <a:gd name="connsiteX1" fmla="*/ 66908 w 470210"/>
              <a:gd name="connsiteY1" fmla="*/ 1858 h 180277"/>
              <a:gd name="connsiteX2" fmla="*/ 133815 w 470210"/>
              <a:gd name="connsiteY2" fmla="*/ 124521 h 180277"/>
              <a:gd name="connsiteX3" fmla="*/ 66908 w 470210"/>
              <a:gd name="connsiteY3" fmla="*/ 157975 h 180277"/>
              <a:gd name="connsiteX4" fmla="*/ 66908 w 470210"/>
              <a:gd name="connsiteY4" fmla="*/ 79916 h 180277"/>
              <a:gd name="connsiteX5" fmla="*/ 133815 w 470210"/>
              <a:gd name="connsiteY5" fmla="*/ 13009 h 180277"/>
              <a:gd name="connsiteX6" fmla="*/ 189571 w 470210"/>
              <a:gd name="connsiteY6" fmla="*/ 24160 h 180277"/>
              <a:gd name="connsiteX7" fmla="*/ 234176 w 470210"/>
              <a:gd name="connsiteY7" fmla="*/ 124521 h 180277"/>
              <a:gd name="connsiteX8" fmla="*/ 189571 w 470210"/>
              <a:gd name="connsiteY8" fmla="*/ 169126 h 180277"/>
              <a:gd name="connsiteX9" fmla="*/ 167269 w 470210"/>
              <a:gd name="connsiteY9" fmla="*/ 113370 h 180277"/>
              <a:gd name="connsiteX10" fmla="*/ 189571 w 470210"/>
              <a:gd name="connsiteY10" fmla="*/ 57614 h 180277"/>
              <a:gd name="connsiteX11" fmla="*/ 278781 w 470210"/>
              <a:gd name="connsiteY11" fmla="*/ 13009 h 180277"/>
              <a:gd name="connsiteX12" fmla="*/ 323386 w 470210"/>
              <a:gd name="connsiteY12" fmla="*/ 57614 h 180277"/>
              <a:gd name="connsiteX13" fmla="*/ 345688 w 470210"/>
              <a:gd name="connsiteY13" fmla="*/ 146824 h 180277"/>
              <a:gd name="connsiteX14" fmla="*/ 278781 w 470210"/>
              <a:gd name="connsiteY14" fmla="*/ 169126 h 180277"/>
              <a:gd name="connsiteX15" fmla="*/ 289932 w 470210"/>
              <a:gd name="connsiteY15" fmla="*/ 79916 h 180277"/>
              <a:gd name="connsiteX16" fmla="*/ 367991 w 470210"/>
              <a:gd name="connsiteY16" fmla="*/ 24160 h 180277"/>
              <a:gd name="connsiteX17" fmla="*/ 412596 w 470210"/>
              <a:gd name="connsiteY17" fmla="*/ 24160 h 180277"/>
              <a:gd name="connsiteX18" fmla="*/ 457200 w 470210"/>
              <a:gd name="connsiteY18" fmla="*/ 102219 h 180277"/>
              <a:gd name="connsiteX19" fmla="*/ 457200 w 470210"/>
              <a:gd name="connsiteY19" fmla="*/ 169126 h 180277"/>
              <a:gd name="connsiteX20" fmla="*/ 379142 w 470210"/>
              <a:gd name="connsiteY20" fmla="*/ 146824 h 180277"/>
              <a:gd name="connsiteX21" fmla="*/ 412596 w 470210"/>
              <a:gd name="connsiteY21" fmla="*/ 68765 h 180277"/>
              <a:gd name="connsiteX22" fmla="*/ 468352 w 470210"/>
              <a:gd name="connsiteY22" fmla="*/ 35311 h 18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70210" h="180277">
                <a:moveTo>
                  <a:pt x="0" y="135672"/>
                </a:moveTo>
                <a:cubicBezTo>
                  <a:pt x="22303" y="69694"/>
                  <a:pt x="44606" y="3716"/>
                  <a:pt x="66908" y="1858"/>
                </a:cubicBezTo>
                <a:cubicBezTo>
                  <a:pt x="89210" y="0"/>
                  <a:pt x="133815" y="98502"/>
                  <a:pt x="133815" y="124521"/>
                </a:cubicBezTo>
                <a:cubicBezTo>
                  <a:pt x="133815" y="150540"/>
                  <a:pt x="78059" y="165409"/>
                  <a:pt x="66908" y="157975"/>
                </a:cubicBezTo>
                <a:cubicBezTo>
                  <a:pt x="55757" y="150541"/>
                  <a:pt x="55757" y="104077"/>
                  <a:pt x="66908" y="79916"/>
                </a:cubicBezTo>
                <a:cubicBezTo>
                  <a:pt x="78059" y="55755"/>
                  <a:pt x="113371" y="22302"/>
                  <a:pt x="133815" y="13009"/>
                </a:cubicBezTo>
                <a:cubicBezTo>
                  <a:pt x="154259" y="3716"/>
                  <a:pt x="172844" y="5575"/>
                  <a:pt x="189571" y="24160"/>
                </a:cubicBezTo>
                <a:cubicBezTo>
                  <a:pt x="206298" y="42745"/>
                  <a:pt x="234176" y="100360"/>
                  <a:pt x="234176" y="124521"/>
                </a:cubicBezTo>
                <a:cubicBezTo>
                  <a:pt x="234176" y="148682"/>
                  <a:pt x="200722" y="170984"/>
                  <a:pt x="189571" y="169126"/>
                </a:cubicBezTo>
                <a:cubicBezTo>
                  <a:pt x="178420" y="167268"/>
                  <a:pt x="167269" y="131955"/>
                  <a:pt x="167269" y="113370"/>
                </a:cubicBezTo>
                <a:cubicBezTo>
                  <a:pt x="167269" y="94785"/>
                  <a:pt x="170986" y="74341"/>
                  <a:pt x="189571" y="57614"/>
                </a:cubicBezTo>
                <a:cubicBezTo>
                  <a:pt x="208156" y="40887"/>
                  <a:pt x="256479" y="13009"/>
                  <a:pt x="278781" y="13009"/>
                </a:cubicBezTo>
                <a:cubicBezTo>
                  <a:pt x="301083" y="13009"/>
                  <a:pt x="312235" y="35312"/>
                  <a:pt x="323386" y="57614"/>
                </a:cubicBezTo>
                <a:cubicBezTo>
                  <a:pt x="334537" y="79917"/>
                  <a:pt x="353122" y="128239"/>
                  <a:pt x="345688" y="146824"/>
                </a:cubicBezTo>
                <a:cubicBezTo>
                  <a:pt x="338254" y="165409"/>
                  <a:pt x="288074" y="180277"/>
                  <a:pt x="278781" y="169126"/>
                </a:cubicBezTo>
                <a:cubicBezTo>
                  <a:pt x="269488" y="157975"/>
                  <a:pt x="275064" y="104077"/>
                  <a:pt x="289932" y="79916"/>
                </a:cubicBezTo>
                <a:cubicBezTo>
                  <a:pt x="304800" y="55755"/>
                  <a:pt x="347547" y="33453"/>
                  <a:pt x="367991" y="24160"/>
                </a:cubicBezTo>
                <a:cubicBezTo>
                  <a:pt x="388435" y="14867"/>
                  <a:pt x="397728" y="11150"/>
                  <a:pt x="412596" y="24160"/>
                </a:cubicBezTo>
                <a:cubicBezTo>
                  <a:pt x="427464" y="37170"/>
                  <a:pt x="449766" y="78058"/>
                  <a:pt x="457200" y="102219"/>
                </a:cubicBezTo>
                <a:cubicBezTo>
                  <a:pt x="464634" y="126380"/>
                  <a:pt x="470210" y="161692"/>
                  <a:pt x="457200" y="169126"/>
                </a:cubicBezTo>
                <a:cubicBezTo>
                  <a:pt x="444190" y="176560"/>
                  <a:pt x="386576" y="163551"/>
                  <a:pt x="379142" y="146824"/>
                </a:cubicBezTo>
                <a:cubicBezTo>
                  <a:pt x="371708" y="130097"/>
                  <a:pt x="397728" y="87351"/>
                  <a:pt x="412596" y="68765"/>
                </a:cubicBezTo>
                <a:cubicBezTo>
                  <a:pt x="427464" y="50180"/>
                  <a:pt x="447908" y="42745"/>
                  <a:pt x="468352" y="35311"/>
                </a:cubicBezTo>
              </a:path>
            </a:pathLst>
          </a:cu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52" name="ZoneTexte 51"/>
          <p:cNvSpPr txBox="1">
            <a:spLocks noChangeArrowheads="1"/>
          </p:cNvSpPr>
          <p:nvPr/>
        </p:nvSpPr>
        <p:spPr bwMode="auto">
          <a:xfrm>
            <a:off x="7418388" y="1412875"/>
            <a:ext cx="500062" cy="369888"/>
          </a:xfrm>
          <a:prstGeom prst="rect">
            <a:avLst/>
          </a:prstGeom>
          <a:noFill/>
          <a:ln w="9525">
            <a:noFill/>
            <a:miter lim="800000"/>
            <a:headEnd/>
            <a:tailEnd/>
          </a:ln>
        </p:spPr>
        <p:txBody>
          <a:bodyPr wrap="none">
            <a:spAutoFit/>
          </a:bodyPr>
          <a:lstStyle/>
          <a:p>
            <a:r>
              <a:rPr lang="fr-FR">
                <a:latin typeface="Calibri" pitchFamily="34" charset="0"/>
              </a:rPr>
              <a:t>p-p</a:t>
            </a:r>
          </a:p>
        </p:txBody>
      </p:sp>
      <p:sp>
        <p:nvSpPr>
          <p:cNvPr id="53" name="ZoneTexte 52"/>
          <p:cNvSpPr txBox="1">
            <a:spLocks noChangeArrowheads="1"/>
          </p:cNvSpPr>
          <p:nvPr/>
        </p:nvSpPr>
        <p:spPr bwMode="auto">
          <a:xfrm>
            <a:off x="7418388" y="1412875"/>
            <a:ext cx="522287" cy="369888"/>
          </a:xfrm>
          <a:prstGeom prst="rect">
            <a:avLst/>
          </a:prstGeom>
          <a:noFill/>
          <a:ln w="9525">
            <a:noFill/>
            <a:miter lim="800000"/>
            <a:headEnd/>
            <a:tailEnd/>
          </a:ln>
        </p:spPr>
        <p:txBody>
          <a:bodyPr wrap="none">
            <a:spAutoFit/>
          </a:bodyPr>
          <a:lstStyle/>
          <a:p>
            <a:r>
              <a:rPr lang="fr-FR">
                <a:latin typeface="Calibri" pitchFamily="34" charset="0"/>
              </a:rPr>
              <a:t>A-A</a:t>
            </a:r>
          </a:p>
        </p:txBody>
      </p:sp>
      <p:sp>
        <p:nvSpPr>
          <p:cNvPr id="54" name="Rectangle 53"/>
          <p:cNvSpPr/>
          <p:nvPr/>
        </p:nvSpPr>
        <p:spPr>
          <a:xfrm>
            <a:off x="2268538" y="0"/>
            <a:ext cx="9715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Jets</a:t>
            </a:r>
            <a:endParaRPr lang="fr-FR" sz="1200" dirty="0"/>
          </a:p>
        </p:txBody>
      </p:sp>
      <p:sp>
        <p:nvSpPr>
          <p:cNvPr id="756755" name="Line 4"/>
          <p:cNvSpPr>
            <a:spLocks noChangeShapeType="1"/>
          </p:cNvSpPr>
          <p:nvPr/>
        </p:nvSpPr>
        <p:spPr bwMode="auto">
          <a:xfrm>
            <a:off x="1187450" y="1989138"/>
            <a:ext cx="144463" cy="0"/>
          </a:xfrm>
          <a:prstGeom prst="line">
            <a:avLst/>
          </a:prstGeom>
          <a:noFill/>
          <a:ln w="9525">
            <a:solidFill>
              <a:schemeClr val="tx1"/>
            </a:solidFill>
            <a:round/>
            <a:headEnd/>
            <a:tailEnd/>
          </a:ln>
        </p:spPr>
        <p:txBody>
          <a:bodyPr/>
          <a:lstStyle/>
          <a:p>
            <a:endParaRPr lang="fr-FR"/>
          </a:p>
        </p:txBody>
      </p:sp>
      <p:sp>
        <p:nvSpPr>
          <p:cNvPr id="756756" name="Line 4"/>
          <p:cNvSpPr>
            <a:spLocks noChangeShapeType="1"/>
          </p:cNvSpPr>
          <p:nvPr/>
        </p:nvSpPr>
        <p:spPr bwMode="auto">
          <a:xfrm>
            <a:off x="1763713" y="1989138"/>
            <a:ext cx="144462" cy="0"/>
          </a:xfrm>
          <a:prstGeom prst="line">
            <a:avLst/>
          </a:prstGeom>
          <a:noFill/>
          <a:ln w="9525">
            <a:solidFill>
              <a:schemeClr val="tx1"/>
            </a:solidFill>
            <a:round/>
            <a:headEnd/>
            <a:tailEnd/>
          </a:ln>
        </p:spPr>
        <p:txBody>
          <a:bodyPr/>
          <a:lstStyle/>
          <a:p>
            <a:endParaRPr lang="fr-FR"/>
          </a:p>
        </p:txBody>
      </p:sp>
      <p:sp>
        <p:nvSpPr>
          <p:cNvPr id="756757" name="Line 4"/>
          <p:cNvSpPr>
            <a:spLocks noChangeShapeType="1"/>
          </p:cNvSpPr>
          <p:nvPr/>
        </p:nvSpPr>
        <p:spPr bwMode="auto">
          <a:xfrm>
            <a:off x="3779838" y="1989138"/>
            <a:ext cx="144462" cy="0"/>
          </a:xfrm>
          <a:prstGeom prst="line">
            <a:avLst/>
          </a:prstGeom>
          <a:noFill/>
          <a:ln w="9525">
            <a:solidFill>
              <a:schemeClr val="tx1"/>
            </a:solidFill>
            <a:round/>
            <a:headEnd/>
            <a:tailEnd/>
          </a:ln>
        </p:spPr>
        <p:txBody>
          <a:bodyP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linds(horizontal)">
                                      <p:cBhvr>
                                        <p:cTn id="7" dur="500"/>
                                        <p:tgtEl>
                                          <p:spTgt spid="4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blinds(horizontal)">
                                      <p:cBhvr>
                                        <p:cTn id="10" dur="500"/>
                                        <p:tgtEl>
                                          <p:spTgt spid="39"/>
                                        </p:tgtEl>
                                      </p:cBhvr>
                                    </p:animEffect>
                                  </p:childTnLst>
                                </p:cTn>
                              </p:par>
                              <p:par>
                                <p:cTn id="11" presetID="3" presetClass="exit" presetSubtype="10" fill="hold" grpId="0" nodeType="withEffect">
                                  <p:stCondLst>
                                    <p:cond delay="0"/>
                                  </p:stCondLst>
                                  <p:childTnLst>
                                    <p:animEffect transition="out" filter="blinds(horizontal)">
                                      <p:cBhvr>
                                        <p:cTn id="12" dur="500"/>
                                        <p:tgtEl>
                                          <p:spTgt spid="52"/>
                                        </p:tgtEl>
                                      </p:cBhvr>
                                    </p:animEffect>
                                    <p:set>
                                      <p:cBhvr>
                                        <p:cTn id="13" dur="1" fill="hold">
                                          <p:stCondLst>
                                            <p:cond delay="499"/>
                                          </p:stCondLst>
                                        </p:cTn>
                                        <p:tgtEl>
                                          <p:spTgt spid="52"/>
                                        </p:tgtEl>
                                        <p:attrNameLst>
                                          <p:attrName>style.visibility</p:attrName>
                                        </p:attrNameLst>
                                      </p:cBhvr>
                                      <p:to>
                                        <p:strVal val="hidden"/>
                                      </p:to>
                                    </p:set>
                                  </p:childTnLst>
                                </p:cTn>
                              </p:par>
                              <p:par>
                                <p:cTn id="14" presetID="3" presetClass="entr" presetSubtype="10" fill="hold" grpId="0"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blinds(horizontal)">
                                      <p:cBhvr>
                                        <p:cTn id="16" dur="500"/>
                                        <p:tgtEl>
                                          <p:spTgt spid="53"/>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blinds(horizontal)">
                                      <p:cBhvr>
                                        <p:cTn id="21" dur="500"/>
                                        <p:tgtEl>
                                          <p:spTgt spid="41"/>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blinds(horizontal)">
                                      <p:cBhvr>
                                        <p:cTn id="24" dur="500"/>
                                        <p:tgtEl>
                                          <p:spTgt spid="47"/>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blinds(horizontal)">
                                      <p:cBhvr>
                                        <p:cTn id="27" dur="500"/>
                                        <p:tgtEl>
                                          <p:spTgt spid="48"/>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blinds(horizontal)">
                                      <p:cBhvr>
                                        <p:cTn id="30" dur="500"/>
                                        <p:tgtEl>
                                          <p:spTgt spid="49"/>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blinds(horizontal)">
                                      <p:cBhvr>
                                        <p:cTn id="33" dur="500"/>
                                        <p:tgtEl>
                                          <p:spTgt spid="50"/>
                                        </p:tgtEl>
                                      </p:cBhvr>
                                    </p:animEffect>
                                  </p:childTnLst>
                                </p:cTn>
                              </p:par>
                              <p:par>
                                <p:cTn id="34" presetID="3" presetClass="entr" presetSubtype="10" fill="hold" nodeType="withEffect">
                                  <p:stCondLst>
                                    <p:cond delay="0"/>
                                  </p:stCondLst>
                                  <p:childTnLst>
                                    <p:set>
                                      <p:cBhvr>
                                        <p:cTn id="35" dur="1" fill="hold">
                                          <p:stCondLst>
                                            <p:cond delay="0"/>
                                          </p:stCondLst>
                                        </p:cTn>
                                        <p:tgtEl>
                                          <p:spTgt spid="5">
                                            <p:txEl>
                                              <p:pRg st="4" end="4"/>
                                            </p:txEl>
                                          </p:spTgt>
                                        </p:tgtEl>
                                        <p:attrNameLst>
                                          <p:attrName>style.visibility</p:attrName>
                                        </p:attrNameLst>
                                      </p:cBhvr>
                                      <p:to>
                                        <p:strVal val="visible"/>
                                      </p:to>
                                    </p:set>
                                    <p:animEffect transition="in" filter="blinds(horizontal)">
                                      <p:cBhvr>
                                        <p:cTn id="36" dur="500"/>
                                        <p:tgtEl>
                                          <p:spTgt spid="5">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nodeType="click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Effect transition="in" filter="blinds(horizontal)">
                                      <p:cBhvr>
                                        <p:cTn id="41" dur="500"/>
                                        <p:tgtEl>
                                          <p:spTgt spid="5">
                                            <p:txEl>
                                              <p:pRg st="5" end="5"/>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3" presetClass="entr" presetSubtype="10" fill="hold" nodeType="clickEffect">
                                  <p:stCondLst>
                                    <p:cond delay="0"/>
                                  </p:stCondLst>
                                  <p:childTnLst>
                                    <p:set>
                                      <p:cBhvr>
                                        <p:cTn id="45" dur="1" fill="hold">
                                          <p:stCondLst>
                                            <p:cond delay="0"/>
                                          </p:stCondLst>
                                        </p:cTn>
                                        <p:tgtEl>
                                          <p:spTgt spid="5">
                                            <p:txEl>
                                              <p:pRg st="6" end="6"/>
                                            </p:txEl>
                                          </p:spTgt>
                                        </p:tgtEl>
                                        <p:attrNameLst>
                                          <p:attrName>style.visibility</p:attrName>
                                        </p:attrNameLst>
                                      </p:cBhvr>
                                      <p:to>
                                        <p:strVal val="visible"/>
                                      </p:to>
                                    </p:set>
                                    <p:animEffect transition="in" filter="blinds(horizontal)">
                                      <p:cBhvr>
                                        <p:cTn id="46" dur="500"/>
                                        <p:tgtEl>
                                          <p:spTgt spid="5">
                                            <p:txEl>
                                              <p:pRg st="6" end="6"/>
                                            </p:txEl>
                                          </p:spTgt>
                                        </p:tgtEl>
                                      </p:cBhvr>
                                    </p:animEffect>
                                  </p:childTnLst>
                                </p:cTn>
                              </p:par>
                              <p:par>
                                <p:cTn id="47" presetID="3" presetClass="entr" presetSubtype="10" fill="hold" nodeType="withEffect">
                                  <p:stCondLst>
                                    <p:cond delay="0"/>
                                  </p:stCondLst>
                                  <p:childTnLst>
                                    <p:set>
                                      <p:cBhvr>
                                        <p:cTn id="48" dur="1" fill="hold">
                                          <p:stCondLst>
                                            <p:cond delay="0"/>
                                          </p:stCondLst>
                                        </p:cTn>
                                        <p:tgtEl>
                                          <p:spTgt spid="5">
                                            <p:txEl>
                                              <p:pRg st="7" end="7"/>
                                            </p:txEl>
                                          </p:spTgt>
                                        </p:tgtEl>
                                        <p:attrNameLst>
                                          <p:attrName>style.visibility</p:attrName>
                                        </p:attrNameLst>
                                      </p:cBhvr>
                                      <p:to>
                                        <p:strVal val="visible"/>
                                      </p:to>
                                    </p:set>
                                    <p:animEffect transition="in" filter="blinds(horizontal)">
                                      <p:cBhvr>
                                        <p:cTn id="49" dur="500"/>
                                        <p:tgtEl>
                                          <p:spTgt spid="5">
                                            <p:txEl>
                                              <p:pRg st="7" end="7"/>
                                            </p:txEl>
                                          </p:spTgt>
                                        </p:tgtEl>
                                      </p:cBhvr>
                                    </p:animEffect>
                                  </p:childTnLst>
                                </p:cTn>
                              </p:par>
                              <p:par>
                                <p:cTn id="50" presetID="3" presetClass="entr" presetSubtype="10" fill="hold" nodeType="withEffect">
                                  <p:stCondLst>
                                    <p:cond delay="0"/>
                                  </p:stCondLst>
                                  <p:childTnLst>
                                    <p:set>
                                      <p:cBhvr>
                                        <p:cTn id="51" dur="1" fill="hold">
                                          <p:stCondLst>
                                            <p:cond delay="0"/>
                                          </p:stCondLst>
                                        </p:cTn>
                                        <p:tgtEl>
                                          <p:spTgt spid="5">
                                            <p:txEl>
                                              <p:pRg st="10" end="10"/>
                                            </p:txEl>
                                          </p:spTgt>
                                        </p:tgtEl>
                                        <p:attrNameLst>
                                          <p:attrName>style.visibility</p:attrName>
                                        </p:attrNameLst>
                                      </p:cBhvr>
                                      <p:to>
                                        <p:strVal val="visible"/>
                                      </p:to>
                                    </p:set>
                                    <p:animEffect transition="in" filter="blinds(horizontal)">
                                      <p:cBhvr>
                                        <p:cTn id="52" dur="500"/>
                                        <p:tgtEl>
                                          <p:spTgt spid="5">
                                            <p:txEl>
                                              <p:pRg st="10" end="10"/>
                                            </p:txEl>
                                          </p:spTgt>
                                        </p:tgtEl>
                                      </p:cBhvr>
                                    </p:animEffect>
                                  </p:childTnLst>
                                </p:cTn>
                              </p:par>
                              <p:par>
                                <p:cTn id="53" presetID="3" presetClass="entr" presetSubtype="10" fill="hold" nodeType="withEffect">
                                  <p:stCondLst>
                                    <p:cond delay="0"/>
                                  </p:stCondLst>
                                  <p:childTnLst>
                                    <p:set>
                                      <p:cBhvr>
                                        <p:cTn id="54" dur="1" fill="hold">
                                          <p:stCondLst>
                                            <p:cond delay="0"/>
                                          </p:stCondLst>
                                        </p:cTn>
                                        <p:tgtEl>
                                          <p:spTgt spid="5">
                                            <p:txEl>
                                              <p:pRg st="11" end="11"/>
                                            </p:txEl>
                                          </p:spTgt>
                                        </p:tgtEl>
                                        <p:attrNameLst>
                                          <p:attrName>style.visibility</p:attrName>
                                        </p:attrNameLst>
                                      </p:cBhvr>
                                      <p:to>
                                        <p:strVal val="visible"/>
                                      </p:to>
                                    </p:set>
                                    <p:animEffect transition="in" filter="blinds(horizontal)">
                                      <p:cBhvr>
                                        <p:cTn id="55" dur="500"/>
                                        <p:tgtEl>
                                          <p:spTgt spid="5">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7" grpId="0" animBg="1"/>
      <p:bldP spid="48" grpId="0" animBg="1"/>
      <p:bldP spid="49" grpId="0" animBg="1"/>
      <p:bldP spid="50" grpId="0" animBg="1"/>
      <p:bldP spid="52" grpId="0"/>
      <p:bldP spid="5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61"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EBDA1F9-74FD-455F-B1C2-3BAB3FE5D5FF}" type="slidenum">
              <a:rPr lang="fr-FR">
                <a:solidFill>
                  <a:schemeClr val="tx1"/>
                </a:solidFill>
              </a:rPr>
              <a:pPr fontAlgn="base">
                <a:spcBef>
                  <a:spcPct val="0"/>
                </a:spcBef>
                <a:spcAft>
                  <a:spcPct val="0"/>
                </a:spcAft>
              </a:pPr>
              <a:t>52</a:t>
            </a:fld>
            <a:endParaRPr lang="fr-FR">
              <a:solidFill>
                <a:schemeClr val="tx1"/>
              </a:solidFill>
            </a:endParaRPr>
          </a:p>
        </p:txBody>
      </p:sp>
      <p:sp>
        <p:nvSpPr>
          <p:cNvPr id="757762" name="Rectangle 4"/>
          <p:cNvSpPr>
            <a:spLocks noChangeArrowheads="1"/>
          </p:cNvSpPr>
          <p:nvPr/>
        </p:nvSpPr>
        <p:spPr bwMode="auto">
          <a:xfrm>
            <a:off x="539750" y="1125538"/>
            <a:ext cx="7993063" cy="430212"/>
          </a:xfrm>
          <a:prstGeom prst="rect">
            <a:avLst/>
          </a:prstGeom>
          <a:noFill/>
          <a:ln w="9525">
            <a:noFill/>
            <a:miter lim="800000"/>
            <a:headEnd/>
            <a:tailEnd/>
          </a:ln>
        </p:spPr>
        <p:txBody>
          <a:bodyPr>
            <a:spAutoFit/>
          </a:bodyPr>
          <a:lstStyle/>
          <a:p>
            <a:pPr marL="742950" lvl="1" indent="-285750">
              <a:spcBef>
                <a:spcPct val="20000"/>
              </a:spcBef>
            </a:pPr>
            <a:r>
              <a:rPr lang="fr-FR" sz="2200">
                <a:solidFill>
                  <a:srgbClr val="000000"/>
                </a:solidFill>
                <a:latin typeface="Calibri" pitchFamily="34" charset="0"/>
              </a:rPr>
              <a:t>difficulties to reconstruct jets in central heavy ions collision</a:t>
            </a:r>
          </a:p>
        </p:txBody>
      </p:sp>
      <p:sp>
        <p:nvSpPr>
          <p:cNvPr id="757763" name="ZoneTexte 6"/>
          <p:cNvSpPr txBox="1">
            <a:spLocks noChangeArrowheads="1"/>
          </p:cNvSpPr>
          <p:nvPr/>
        </p:nvSpPr>
        <p:spPr bwMode="auto">
          <a:xfrm>
            <a:off x="4787900" y="1557338"/>
            <a:ext cx="2605088" cy="646112"/>
          </a:xfrm>
          <a:prstGeom prst="rect">
            <a:avLst/>
          </a:prstGeom>
          <a:noFill/>
          <a:ln w="9525">
            <a:noFill/>
            <a:miter lim="800000"/>
            <a:headEnd/>
            <a:tailEnd/>
          </a:ln>
        </p:spPr>
        <p:txBody>
          <a:bodyPr wrap="none">
            <a:spAutoFit/>
          </a:bodyPr>
          <a:lstStyle/>
          <a:p>
            <a:r>
              <a:rPr lang="fr-FR">
                <a:latin typeface="Calibri" pitchFamily="34" charset="0"/>
              </a:rPr>
              <a:t>Au-Au → how many jets ?</a:t>
            </a:r>
          </a:p>
          <a:p>
            <a:endParaRPr lang="fr-FR">
              <a:latin typeface="Calibri" pitchFamily="34" charset="0"/>
            </a:endParaRPr>
          </a:p>
        </p:txBody>
      </p:sp>
      <p:sp>
        <p:nvSpPr>
          <p:cNvPr id="757764" name="ZoneTexte 7"/>
          <p:cNvSpPr txBox="1">
            <a:spLocks noChangeArrowheads="1"/>
          </p:cNvSpPr>
          <p:nvPr/>
        </p:nvSpPr>
        <p:spPr bwMode="auto">
          <a:xfrm>
            <a:off x="2051050" y="1557338"/>
            <a:ext cx="1319213" cy="368300"/>
          </a:xfrm>
          <a:prstGeom prst="rect">
            <a:avLst/>
          </a:prstGeom>
          <a:noFill/>
          <a:ln w="9525">
            <a:noFill/>
            <a:miter lim="800000"/>
            <a:headEnd/>
            <a:tailEnd/>
          </a:ln>
        </p:spPr>
        <p:txBody>
          <a:bodyPr wrap="none">
            <a:spAutoFit/>
          </a:bodyPr>
          <a:lstStyle/>
          <a:p>
            <a:r>
              <a:rPr lang="fr-FR">
                <a:latin typeface="Calibri" pitchFamily="34" charset="0"/>
              </a:rPr>
              <a:t>p-p → 2 jets</a:t>
            </a:r>
          </a:p>
        </p:txBody>
      </p:sp>
      <p:sp>
        <p:nvSpPr>
          <p:cNvPr id="9" name="Rectangle 8"/>
          <p:cNvSpPr/>
          <p:nvPr/>
        </p:nvSpPr>
        <p:spPr>
          <a:xfrm>
            <a:off x="2268538" y="0"/>
            <a:ext cx="9715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t>Jets</a:t>
            </a:r>
            <a:endParaRPr lang="fr-FR" sz="1200" dirty="0"/>
          </a:p>
        </p:txBody>
      </p:sp>
      <p:pic>
        <p:nvPicPr>
          <p:cNvPr id="757766" name="Picture 1"/>
          <p:cNvPicPr>
            <a:picLocks noChangeAspect="1" noChangeArrowheads="1"/>
          </p:cNvPicPr>
          <p:nvPr/>
        </p:nvPicPr>
        <p:blipFill>
          <a:blip r:embed="rId3"/>
          <a:srcRect/>
          <a:stretch>
            <a:fillRect/>
          </a:stretch>
        </p:blipFill>
        <p:spPr bwMode="auto">
          <a:xfrm>
            <a:off x="755650" y="1989138"/>
            <a:ext cx="7200900" cy="3548062"/>
          </a:xfrm>
          <a:prstGeom prst="rect">
            <a:avLst/>
          </a:prstGeom>
          <a:noFill/>
          <a:ln w="9525">
            <a:noFill/>
            <a:miter lim="800000"/>
            <a:headEnd/>
            <a:tailEnd/>
          </a:ln>
        </p:spPr>
      </p:pic>
      <p:sp>
        <p:nvSpPr>
          <p:cNvPr id="10" name="Flèche vers le bas 9"/>
          <p:cNvSpPr/>
          <p:nvPr/>
        </p:nvSpPr>
        <p:spPr>
          <a:xfrm>
            <a:off x="5867400" y="5589588"/>
            <a:ext cx="285750" cy="215900"/>
          </a:xfrm>
          <a:prstGeom prst="downArrow">
            <a:avLst/>
          </a:prstGeom>
          <a:solidFill>
            <a:srgbClr val="FF0000">
              <a:alpha val="51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57768" name="Rectangle 10"/>
          <p:cNvSpPr>
            <a:spLocks noChangeArrowheads="1"/>
          </p:cNvSpPr>
          <p:nvPr/>
        </p:nvSpPr>
        <p:spPr bwMode="auto">
          <a:xfrm>
            <a:off x="5048250" y="5805488"/>
            <a:ext cx="2116138" cy="369887"/>
          </a:xfrm>
          <a:prstGeom prst="rect">
            <a:avLst/>
          </a:prstGeom>
          <a:noFill/>
          <a:ln w="9525">
            <a:noFill/>
            <a:miter lim="800000"/>
            <a:headEnd/>
            <a:tailEnd/>
          </a:ln>
        </p:spPr>
        <p:txBody>
          <a:bodyPr wrap="none">
            <a:spAutoFit/>
          </a:bodyPr>
          <a:lstStyle/>
          <a:p>
            <a:r>
              <a:rPr lang="fr-FR">
                <a:solidFill>
                  <a:srgbClr val="000000"/>
                </a:solidFill>
                <a:latin typeface="Calibri" pitchFamily="34" charset="0"/>
              </a:rPr>
              <a:t>Jet finder algorithms</a:t>
            </a:r>
            <a:endParaRPr lang="fr-FR">
              <a:latin typeface="Calibri" pitchFamily="34" charset="0"/>
            </a:endParaRPr>
          </a:p>
        </p:txBody>
      </p:sp>
      <p:grpSp>
        <p:nvGrpSpPr>
          <p:cNvPr id="757769" name="Groupe 12"/>
          <p:cNvGrpSpPr>
            <a:grpSpLocks/>
          </p:cNvGrpSpPr>
          <p:nvPr/>
        </p:nvGrpSpPr>
        <p:grpSpPr bwMode="auto">
          <a:xfrm>
            <a:off x="0" y="0"/>
            <a:ext cx="2273300" cy="398463"/>
            <a:chOff x="2677" y="33210"/>
            <a:chExt cx="2610852" cy="951127"/>
          </a:xfrm>
        </p:grpSpPr>
        <p:sp>
          <p:nvSpPr>
            <p:cNvPr id="14" name="Rectangle 13"/>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Rectangle 14"/>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the </a:t>
              </a:r>
              <a:r>
                <a:rPr lang="fr-FR" sz="1100" b="1" dirty="0" err="1"/>
                <a:t>nuclear</a:t>
              </a:r>
              <a:r>
                <a:rPr lang="fr-FR" sz="1100" b="1" dirty="0"/>
                <a:t> medium</a:t>
              </a:r>
            </a:p>
          </p:txBody>
        </p:sp>
      </p:grpSp>
      <p:grpSp>
        <p:nvGrpSpPr>
          <p:cNvPr id="757770" name="Groupe 15"/>
          <p:cNvGrpSpPr>
            <a:grpSpLocks/>
          </p:cNvGrpSpPr>
          <p:nvPr/>
        </p:nvGrpSpPr>
        <p:grpSpPr bwMode="auto">
          <a:xfrm>
            <a:off x="0" y="398463"/>
            <a:ext cx="2278063" cy="654050"/>
            <a:chOff x="2677" y="24119"/>
            <a:chExt cx="2615454" cy="3255040"/>
          </a:xfrm>
        </p:grpSpPr>
        <p:sp>
          <p:nvSpPr>
            <p:cNvPr id="17" name="Rectangle 16"/>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8" name="Rectangle 17"/>
            <p:cNvSpPr/>
            <p:nvPr/>
          </p:nvSpPr>
          <p:spPr>
            <a:xfrm>
              <a:off x="8145" y="24119"/>
              <a:ext cx="2609986" cy="22911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fontAlgn="auto">
                <a:spcBef>
                  <a:spcPts val="0"/>
                </a:spcBef>
                <a:spcAft>
                  <a:spcPts val="0"/>
                </a:spcAft>
                <a:buFont typeface="Arial" pitchFamily="34" charset="0"/>
                <a:buChar char="•"/>
                <a:defRPr/>
              </a:pPr>
              <a:r>
                <a:rPr lang="fr-FR" sz="1200" dirty="0"/>
                <a:t> </a:t>
              </a:r>
              <a:r>
                <a:rPr lang="fr-FR" sz="1200" dirty="0" err="1"/>
                <a:t>strangeness</a:t>
              </a:r>
              <a:r>
                <a:rPr lang="fr-FR" sz="1200" dirty="0"/>
                <a:t> </a:t>
              </a:r>
            </a:p>
            <a:p>
              <a:pPr fontAlgn="auto">
                <a:spcBef>
                  <a:spcPts val="0"/>
                </a:spcBef>
                <a:spcAft>
                  <a:spcPts val="0"/>
                </a:spcAft>
                <a:buFont typeface="Arial" pitchFamily="34" charset="0"/>
                <a:buChar char="•"/>
                <a:defRPr/>
              </a:pPr>
              <a:r>
                <a:rPr lang="fr-FR" sz="1200" dirty="0"/>
                <a:t> </a:t>
              </a:r>
              <a:r>
                <a:rPr lang="fr-FR" sz="1200" b="1" dirty="0"/>
                <a:t>Jets </a:t>
              </a:r>
            </a:p>
            <a:p>
              <a:pPr fontAlgn="auto">
                <a:spcBef>
                  <a:spcPts val="0"/>
                </a:spcBef>
                <a:spcAft>
                  <a:spcPts val="0"/>
                </a:spcAft>
                <a:buFont typeface="Arial" pitchFamily="34" charset="0"/>
                <a:buChar char="•"/>
                <a:defRPr/>
              </a:pPr>
              <a:r>
                <a:rPr lang="fr-FR" sz="1200" dirty="0"/>
                <a:t>  High mass </a:t>
              </a:r>
              <a:r>
                <a:rPr lang="fr-FR" sz="1200" dirty="0" err="1"/>
                <a:t>resonnances</a:t>
              </a:r>
              <a:endParaRPr lang="fr-FR" sz="1200" dirty="0"/>
            </a:p>
          </p:txBody>
        </p:sp>
      </p:gr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4"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8168740-580B-4A1F-BDAE-B6B3BDC1918F}" type="slidenum">
              <a:rPr lang="fr-FR">
                <a:solidFill>
                  <a:schemeClr val="tx1"/>
                </a:solidFill>
              </a:rPr>
              <a:pPr fontAlgn="base">
                <a:spcBef>
                  <a:spcPct val="0"/>
                </a:spcBef>
                <a:spcAft>
                  <a:spcPct val="0"/>
                </a:spcAft>
              </a:pPr>
              <a:t>53</a:t>
            </a:fld>
            <a:endParaRPr lang="fr-FR">
              <a:solidFill>
                <a:schemeClr val="tx1"/>
              </a:solidFill>
            </a:endParaRPr>
          </a:p>
        </p:txBody>
      </p:sp>
      <p:sp>
        <p:nvSpPr>
          <p:cNvPr id="5" name="Rectangle 4"/>
          <p:cNvSpPr/>
          <p:nvPr/>
        </p:nvSpPr>
        <p:spPr>
          <a:xfrm>
            <a:off x="2268538" y="0"/>
            <a:ext cx="5975350" cy="12001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fr-FR" sz="4000" dirty="0">
                <a:solidFill>
                  <a:prstClr val="black"/>
                </a:solidFill>
                <a:ea typeface="+mj-ea"/>
                <a:cs typeface="+mj-cs"/>
              </a:rPr>
              <a:t>High Mass </a:t>
            </a:r>
            <a:r>
              <a:rPr lang="fr-FR" sz="4000" dirty="0" err="1">
                <a:solidFill>
                  <a:prstClr val="black"/>
                </a:solidFill>
                <a:ea typeface="+mj-ea"/>
                <a:cs typeface="+mj-cs"/>
              </a:rPr>
              <a:t>Resonnances</a:t>
            </a:r>
            <a:r>
              <a:rPr lang="fr-FR" sz="4000" dirty="0">
                <a:solidFill>
                  <a:prstClr val="black"/>
                </a:solidFill>
                <a:ea typeface="+mj-ea"/>
                <a:cs typeface="+mj-cs"/>
              </a:rPr>
              <a:t> : </a:t>
            </a:r>
          </a:p>
          <a:p>
            <a:pPr fontAlgn="auto">
              <a:spcBef>
                <a:spcPts val="0"/>
              </a:spcBef>
              <a:spcAft>
                <a:spcPts val="0"/>
              </a:spcAft>
              <a:defRPr/>
            </a:pPr>
            <a:r>
              <a:rPr lang="fr-FR" sz="3200" dirty="0" err="1">
                <a:solidFill>
                  <a:prstClr val="black"/>
                </a:solidFill>
                <a:ea typeface="+mj-ea"/>
                <a:cs typeface="+mj-cs"/>
              </a:rPr>
              <a:t>Quarkonia</a:t>
            </a:r>
            <a:r>
              <a:rPr lang="fr-FR" sz="3200" dirty="0">
                <a:solidFill>
                  <a:prstClr val="black"/>
                </a:solidFill>
                <a:ea typeface="+mj-ea"/>
                <a:cs typeface="+mj-cs"/>
              </a:rPr>
              <a:t> suppression</a:t>
            </a:r>
            <a:endParaRPr lang="fr-FR" sz="1050" dirty="0"/>
          </a:p>
        </p:txBody>
      </p:sp>
      <p:graphicFrame>
        <p:nvGraphicFramePr>
          <p:cNvPr id="220163" name="Object 3"/>
          <p:cNvGraphicFramePr>
            <a:graphicFrameLocks noChangeAspect="1"/>
          </p:cNvGraphicFramePr>
          <p:nvPr/>
        </p:nvGraphicFramePr>
        <p:xfrm>
          <a:off x="514350" y="3357563"/>
          <a:ext cx="5353050" cy="1511300"/>
        </p:xfrm>
        <a:graphic>
          <a:graphicData uri="http://schemas.openxmlformats.org/presentationml/2006/ole">
            <p:oleObj spid="_x0000_s220163" name="Équation" r:id="rId4" imgW="2971800" imgH="838080" progId="Equation.3">
              <p:embed/>
            </p:oleObj>
          </a:graphicData>
        </a:graphic>
      </p:graphicFrame>
      <p:grpSp>
        <p:nvGrpSpPr>
          <p:cNvPr id="220166" name="Groupe 13"/>
          <p:cNvGrpSpPr>
            <a:grpSpLocks/>
          </p:cNvGrpSpPr>
          <p:nvPr/>
        </p:nvGrpSpPr>
        <p:grpSpPr bwMode="auto">
          <a:xfrm>
            <a:off x="323850" y="1628775"/>
            <a:ext cx="5400675" cy="830263"/>
            <a:chOff x="395536" y="1556792"/>
            <a:chExt cx="5400600" cy="830997"/>
          </a:xfrm>
        </p:grpSpPr>
        <p:sp>
          <p:nvSpPr>
            <p:cNvPr id="220187" name="Rectangle 7"/>
            <p:cNvSpPr>
              <a:spLocks noChangeArrowheads="1"/>
            </p:cNvSpPr>
            <p:nvPr/>
          </p:nvSpPr>
          <p:spPr bwMode="auto">
            <a:xfrm>
              <a:off x="395536" y="1556792"/>
              <a:ext cx="5400600" cy="830997"/>
            </a:xfrm>
            <a:prstGeom prst="rect">
              <a:avLst/>
            </a:prstGeom>
            <a:noFill/>
            <a:ln w="9525">
              <a:noFill/>
              <a:miter lim="800000"/>
              <a:headEnd/>
              <a:tailEnd/>
            </a:ln>
          </p:spPr>
          <p:txBody>
            <a:bodyPr>
              <a:spAutoFit/>
            </a:bodyPr>
            <a:lstStyle/>
            <a:p>
              <a:r>
                <a:rPr lang="en-GB" sz="2400">
                  <a:latin typeface="Chancery L"/>
                  <a:ea typeface="HG Mincho Light J"/>
                  <a:cs typeface="HG Mincho Light J"/>
                </a:rPr>
                <a:t>J/</a:t>
              </a:r>
              <a:r>
                <a:rPr lang="en-GB" sz="2400">
                  <a:latin typeface="Symbol" pitchFamily="18" charset="2"/>
                  <a:ea typeface="HG Mincho Light J"/>
                  <a:cs typeface="HG Mincho Light J"/>
                </a:rPr>
                <a:t></a:t>
              </a:r>
              <a:r>
                <a:rPr lang="en-GB" sz="2400">
                  <a:latin typeface="Chancery L"/>
                  <a:ea typeface="HG Mincho Light J"/>
                  <a:cs typeface="HG Mincho Light J"/>
                </a:rPr>
                <a:t>  :  </a:t>
              </a:r>
              <a:r>
                <a:rPr lang="en-GB">
                  <a:latin typeface="Calibri" pitchFamily="34" charset="0"/>
                  <a:ea typeface="HG Mincho Light J"/>
                  <a:cs typeface="HG Mincho Light J"/>
                </a:rPr>
                <a:t>the bound state  </a:t>
              </a:r>
              <a:r>
                <a:rPr lang="en-GB">
                  <a:latin typeface="Chancery L"/>
                  <a:ea typeface="HG Mincho Light J"/>
                  <a:cs typeface="HG Mincho Light J"/>
                </a:rPr>
                <a:t>cc</a:t>
              </a:r>
            </a:p>
            <a:p>
              <a:r>
                <a:rPr lang="en-GB" sz="2400">
                  <a:latin typeface="Chancery L"/>
                  <a:ea typeface="HG Mincho Light J"/>
                  <a:cs typeface="HG Mincho Light J"/>
                </a:rPr>
                <a:t>  </a:t>
              </a:r>
              <a:r>
                <a:rPr lang="en-GB" sz="2400">
                  <a:latin typeface="Symbol" pitchFamily="18" charset="2"/>
                  <a:ea typeface="HG Mincho Light J"/>
                  <a:cs typeface="HG Mincho Light J"/>
                </a:rPr>
                <a:t>U</a:t>
              </a:r>
              <a:r>
                <a:rPr lang="en-GB" sz="2400">
                  <a:latin typeface="Chancery L"/>
                  <a:ea typeface="HG Mincho Light J"/>
                  <a:cs typeface="HG Mincho Light J"/>
                </a:rPr>
                <a:t>   :  </a:t>
              </a:r>
              <a:r>
                <a:rPr lang="en-GB">
                  <a:latin typeface="Calibri" pitchFamily="34" charset="0"/>
                  <a:ea typeface="HG Mincho Light J"/>
                  <a:cs typeface="HG Mincho Light J"/>
                </a:rPr>
                <a:t>the bound state  </a:t>
              </a:r>
              <a:r>
                <a:rPr lang="en-GB">
                  <a:latin typeface="Chancery L"/>
                  <a:ea typeface="HG Mincho Light J"/>
                  <a:cs typeface="HG Mincho Light J"/>
                </a:rPr>
                <a:t>bb</a:t>
              </a:r>
              <a:endParaRPr lang="fr-FR">
                <a:latin typeface="Calibri" pitchFamily="34" charset="0"/>
              </a:endParaRPr>
            </a:p>
          </p:txBody>
        </p:sp>
        <p:cxnSp>
          <p:nvCxnSpPr>
            <p:cNvPr id="10" name="Connecteur droit 9"/>
            <p:cNvCxnSpPr/>
            <p:nvPr/>
          </p:nvCxnSpPr>
          <p:spPr>
            <a:xfrm>
              <a:off x="3059324" y="1701383"/>
              <a:ext cx="14446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3059324" y="2060475"/>
              <a:ext cx="14446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20167" name="Picture 6" descr="C:\nagle\talks\CENT99\psi.gif"/>
          <p:cNvPicPr>
            <a:picLocks noChangeAspect="1" noChangeArrowheads="1"/>
          </p:cNvPicPr>
          <p:nvPr/>
        </p:nvPicPr>
        <p:blipFill>
          <a:blip r:embed="rId5"/>
          <a:srcRect/>
          <a:stretch>
            <a:fillRect/>
          </a:stretch>
        </p:blipFill>
        <p:spPr bwMode="auto">
          <a:xfrm>
            <a:off x="6156325" y="1412875"/>
            <a:ext cx="2808288" cy="1319213"/>
          </a:xfrm>
          <a:prstGeom prst="rect">
            <a:avLst/>
          </a:prstGeom>
          <a:noFill/>
          <a:ln w="9525">
            <a:noFill/>
            <a:miter lim="800000"/>
            <a:headEnd/>
            <a:tailEnd/>
          </a:ln>
        </p:spPr>
      </p:pic>
      <p:sp>
        <p:nvSpPr>
          <p:cNvPr id="19" name="ZoneTexte 18"/>
          <p:cNvSpPr txBox="1">
            <a:spLocks noChangeArrowheads="1"/>
          </p:cNvSpPr>
          <p:nvPr/>
        </p:nvSpPr>
        <p:spPr bwMode="auto">
          <a:xfrm>
            <a:off x="250825" y="2924175"/>
            <a:ext cx="5397500" cy="369888"/>
          </a:xfrm>
          <a:prstGeom prst="rect">
            <a:avLst/>
          </a:prstGeom>
          <a:noFill/>
          <a:ln w="9525">
            <a:noFill/>
            <a:miter lim="800000"/>
            <a:headEnd/>
            <a:tailEnd/>
          </a:ln>
        </p:spPr>
        <p:txBody>
          <a:bodyPr wrap="none">
            <a:spAutoFit/>
          </a:bodyPr>
          <a:lstStyle/>
          <a:p>
            <a:r>
              <a:rPr lang="fr-FR" b="1">
                <a:solidFill>
                  <a:srgbClr val="C00000"/>
                </a:solidFill>
                <a:latin typeface="Calibri" pitchFamily="34" charset="0"/>
              </a:rPr>
              <a:t>Color screening  </a:t>
            </a:r>
            <a:r>
              <a:rPr lang="fr-FR">
                <a:latin typeface="Calibri" pitchFamily="34" charset="0"/>
              </a:rPr>
              <a:t>( ~ Debye screening for electric fields)  </a:t>
            </a:r>
            <a:endParaRPr lang="fr-FR" sz="2400">
              <a:latin typeface="Calibri" pitchFamily="34" charset="0"/>
            </a:endParaRPr>
          </a:p>
        </p:txBody>
      </p:sp>
      <p:grpSp>
        <p:nvGrpSpPr>
          <p:cNvPr id="22" name="Groupe 21"/>
          <p:cNvGrpSpPr>
            <a:grpSpLocks/>
          </p:cNvGrpSpPr>
          <p:nvPr/>
        </p:nvGrpSpPr>
        <p:grpSpPr bwMode="auto">
          <a:xfrm>
            <a:off x="179388" y="4941888"/>
            <a:ext cx="5688012" cy="1322387"/>
            <a:chOff x="179512" y="4941168"/>
            <a:chExt cx="5688632" cy="1323439"/>
          </a:xfrm>
        </p:grpSpPr>
        <p:sp>
          <p:nvSpPr>
            <p:cNvPr id="220184" name="Rectangle 6"/>
            <p:cNvSpPr>
              <a:spLocks noChangeArrowheads="1"/>
            </p:cNvSpPr>
            <p:nvPr/>
          </p:nvSpPr>
          <p:spPr bwMode="auto">
            <a:xfrm>
              <a:off x="179512" y="4941168"/>
              <a:ext cx="5688632" cy="1323439"/>
            </a:xfrm>
            <a:prstGeom prst="rect">
              <a:avLst/>
            </a:prstGeom>
            <a:noFill/>
            <a:ln w="9525">
              <a:noFill/>
              <a:miter lim="800000"/>
              <a:headEnd/>
              <a:tailEnd/>
            </a:ln>
          </p:spPr>
          <p:txBody>
            <a:bodyPr>
              <a:spAutoFit/>
            </a:bodyPr>
            <a:lstStyle/>
            <a:p>
              <a:r>
                <a:rPr lang="fr-FR" sz="2000" b="1">
                  <a:latin typeface="Calibri" pitchFamily="34" charset="0"/>
                  <a:sym typeface="Symbol" pitchFamily="18" charset="2"/>
                </a:rPr>
                <a:t>Screening radius  :</a:t>
              </a:r>
            </a:p>
            <a:p>
              <a:r>
                <a:rPr lang="fr-FR" sz="2000" i="1">
                  <a:latin typeface="Calibri" pitchFamily="34" charset="0"/>
                  <a:sym typeface="Symbol" pitchFamily="18" charset="2"/>
                </a:rPr>
                <a:t>r</a:t>
              </a:r>
              <a:r>
                <a:rPr lang="fr-FR" sz="2000" i="1" baseline="-25000">
                  <a:latin typeface="Calibri" pitchFamily="34" charset="0"/>
                  <a:sym typeface="Symbol" pitchFamily="18" charset="2"/>
                </a:rPr>
                <a:t>D</a:t>
              </a:r>
              <a:r>
                <a:rPr lang="fr-FR" sz="2000" i="1">
                  <a:latin typeface="Calibri" pitchFamily="34" charset="0"/>
                  <a:sym typeface="Symbol" pitchFamily="18" charset="2"/>
                </a:rPr>
                <a:t> = 1 / µ(T)  </a:t>
              </a:r>
              <a:r>
                <a:rPr lang="fr-FR" sz="2000">
                  <a:latin typeface="Calibri" pitchFamily="34" charset="0"/>
                  <a:sym typeface="Symbol" pitchFamily="18" charset="2"/>
                </a:rPr>
                <a:t>decreases with temperature</a:t>
              </a:r>
            </a:p>
            <a:p>
              <a:r>
                <a:rPr lang="fr-FR" sz="2000">
                  <a:latin typeface="Calibri" pitchFamily="34" charset="0"/>
                  <a:sym typeface="Symbol" pitchFamily="18" charset="2"/>
                </a:rPr>
                <a:t>when </a:t>
              </a:r>
              <a:r>
                <a:rPr lang="fr-FR" sz="2000" b="1">
                  <a:latin typeface="Calibri" pitchFamily="34" charset="0"/>
                  <a:sym typeface="Symbol" pitchFamily="18" charset="2"/>
                </a:rPr>
                <a:t> </a:t>
              </a:r>
              <a:r>
                <a:rPr lang="fr-FR" sz="2000" i="1">
                  <a:latin typeface="Calibri" pitchFamily="34" charset="0"/>
                  <a:sym typeface="Symbol" pitchFamily="18" charset="2"/>
                </a:rPr>
                <a:t>r</a:t>
              </a:r>
              <a:r>
                <a:rPr lang="fr-FR" sz="2000" i="1" baseline="-25000">
                  <a:latin typeface="Calibri" pitchFamily="34" charset="0"/>
                  <a:sym typeface="Symbol" pitchFamily="18" charset="2"/>
                </a:rPr>
                <a:t>D</a:t>
              </a:r>
              <a:r>
                <a:rPr lang="fr-FR" sz="2000" i="1">
                  <a:latin typeface="Calibri" pitchFamily="34" charset="0"/>
                  <a:sym typeface="Symbol" pitchFamily="18" charset="2"/>
                </a:rPr>
                <a:t>  &lt;  r</a:t>
              </a:r>
              <a:r>
                <a:rPr lang="fr-FR" sz="2000" i="1" baseline="-25000">
                  <a:latin typeface="Calibri" pitchFamily="34" charset="0"/>
                  <a:sym typeface="Symbol" pitchFamily="18" charset="2"/>
                </a:rPr>
                <a:t>i</a:t>
              </a:r>
              <a:r>
                <a:rPr lang="fr-FR" sz="2000" i="1">
                  <a:latin typeface="Calibri" pitchFamily="34" charset="0"/>
                  <a:sym typeface="Symbol" pitchFamily="18" charset="2"/>
                </a:rPr>
                <a:t> </a:t>
              </a:r>
              <a:r>
                <a:rPr lang="fr-FR" sz="2000">
                  <a:latin typeface="Calibri" pitchFamily="34" charset="0"/>
                  <a:sym typeface="Symbol" pitchFamily="18" charset="2"/>
                </a:rPr>
                <a:t>radius of a qq state i, q and q cannot bind and the quakonium cannot be create.</a:t>
              </a:r>
              <a:endParaRPr lang="fr-FR" sz="2000">
                <a:latin typeface="Calibri" pitchFamily="34" charset="0"/>
              </a:endParaRPr>
            </a:p>
          </p:txBody>
        </p:sp>
        <p:cxnSp>
          <p:nvCxnSpPr>
            <p:cNvPr id="20" name="Connecteur droit 19"/>
            <p:cNvCxnSpPr/>
            <p:nvPr/>
          </p:nvCxnSpPr>
          <p:spPr>
            <a:xfrm>
              <a:off x="2915072" y="5660877"/>
              <a:ext cx="14447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a:off x="4572603" y="5660877"/>
              <a:ext cx="14289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0170" name="Rectangle 22"/>
          <p:cNvSpPr>
            <a:spLocks noChangeArrowheads="1"/>
          </p:cNvSpPr>
          <p:nvPr/>
        </p:nvSpPr>
        <p:spPr bwMode="auto">
          <a:xfrm>
            <a:off x="3695700" y="1773238"/>
            <a:ext cx="2295525" cy="646112"/>
          </a:xfrm>
          <a:prstGeom prst="rect">
            <a:avLst/>
          </a:prstGeom>
          <a:noFill/>
          <a:ln w="9525">
            <a:noFill/>
            <a:miter lim="800000"/>
            <a:headEnd/>
            <a:tailEnd/>
          </a:ln>
        </p:spPr>
        <p:txBody>
          <a:bodyPr wrap="none">
            <a:spAutoFit/>
          </a:bodyPr>
          <a:lstStyle/>
          <a:p>
            <a:pPr algn="ctr"/>
            <a:r>
              <a:rPr lang="fr-FR">
                <a:latin typeface="Calibri" pitchFamily="34" charset="0"/>
              </a:rPr>
              <a:t>production </a:t>
            </a:r>
            <a:r>
              <a:rPr lang="en-US">
                <a:latin typeface="Calibri" pitchFamily="34" charset="0"/>
              </a:rPr>
              <a:t>dominated</a:t>
            </a:r>
          </a:p>
          <a:p>
            <a:pPr algn="ctr"/>
            <a:r>
              <a:rPr lang="en-US">
                <a:latin typeface="Calibri" pitchFamily="34" charset="0"/>
              </a:rPr>
              <a:t>by gluon fusion</a:t>
            </a:r>
            <a:endParaRPr lang="fr-FR">
              <a:latin typeface="Calibri" pitchFamily="34" charset="0"/>
            </a:endParaRPr>
          </a:p>
        </p:txBody>
      </p:sp>
      <p:sp>
        <p:nvSpPr>
          <p:cNvPr id="24" name="Accolade fermante 23"/>
          <p:cNvSpPr/>
          <p:nvPr/>
        </p:nvSpPr>
        <p:spPr>
          <a:xfrm rot="10800000" flipH="1">
            <a:off x="3203575" y="1628775"/>
            <a:ext cx="504825" cy="881063"/>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26" name="Flèche courbée vers la droite 25"/>
          <p:cNvSpPr/>
          <p:nvPr/>
        </p:nvSpPr>
        <p:spPr>
          <a:xfrm>
            <a:off x="179388" y="3716338"/>
            <a:ext cx="288925" cy="792162"/>
          </a:xfrm>
          <a:prstGeom prst="curvedRightArrow">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fr-FR">
              <a:solidFill>
                <a:schemeClr val="tx1"/>
              </a:solidFill>
            </a:endParaRPr>
          </a:p>
        </p:txBody>
      </p:sp>
      <p:sp>
        <p:nvSpPr>
          <p:cNvPr id="27" name="ZoneTexte 26"/>
          <p:cNvSpPr txBox="1">
            <a:spLocks noChangeArrowheads="1"/>
          </p:cNvSpPr>
          <p:nvPr/>
        </p:nvSpPr>
        <p:spPr bwMode="auto">
          <a:xfrm>
            <a:off x="138113" y="3933825"/>
            <a:ext cx="546100" cy="368300"/>
          </a:xfrm>
          <a:prstGeom prst="rect">
            <a:avLst/>
          </a:prstGeom>
          <a:noFill/>
          <a:ln w="9525">
            <a:noFill/>
            <a:miter lim="800000"/>
            <a:headEnd/>
            <a:tailEnd/>
          </a:ln>
        </p:spPr>
        <p:txBody>
          <a:bodyPr wrap="none">
            <a:spAutoFit/>
          </a:bodyPr>
          <a:lstStyle/>
          <a:p>
            <a:r>
              <a:rPr lang="fr-FR" b="1">
                <a:solidFill>
                  <a:schemeClr val="accent2"/>
                </a:solidFill>
                <a:latin typeface="Calibri" pitchFamily="34" charset="0"/>
              </a:rPr>
              <a:t>T ↗</a:t>
            </a:r>
          </a:p>
        </p:txBody>
      </p:sp>
      <p:pic>
        <p:nvPicPr>
          <p:cNvPr id="28" name="Picture 18" descr="図7"/>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6162675" y="3644900"/>
            <a:ext cx="2981325" cy="2305050"/>
          </a:xfrm>
          <a:prstGeom prst="rect">
            <a:avLst/>
          </a:prstGeom>
          <a:noFill/>
          <a:effectLst>
            <a:outerShdw dist="35921" dir="2700000" algn="ctr" rotWithShape="0">
              <a:srgbClr val="C0C0C0">
                <a:alpha val="50000"/>
              </a:srgbClr>
            </a:outerShdw>
          </a:effectLst>
        </p:spPr>
      </p:pic>
      <p:sp>
        <p:nvSpPr>
          <p:cNvPr id="30" name="Rectangle 29"/>
          <p:cNvSpPr>
            <a:spLocks noChangeArrowheads="1"/>
          </p:cNvSpPr>
          <p:nvPr/>
        </p:nvSpPr>
        <p:spPr bwMode="auto">
          <a:xfrm>
            <a:off x="6659563" y="5229225"/>
            <a:ext cx="1887537" cy="554038"/>
          </a:xfrm>
          <a:prstGeom prst="rect">
            <a:avLst/>
          </a:prstGeom>
          <a:noFill/>
          <a:ln w="9525">
            <a:noFill/>
            <a:miter lim="800000"/>
            <a:headEnd/>
            <a:tailEnd/>
          </a:ln>
        </p:spPr>
        <p:txBody>
          <a:bodyPr wrap="none">
            <a:spAutoFit/>
          </a:bodyPr>
          <a:lstStyle/>
          <a:p>
            <a:r>
              <a:rPr lang="en-US" altLang="ja-JP" sz="1400">
                <a:latin typeface="Calibri" pitchFamily="34" charset="0"/>
                <a:cs typeface="ＭＳ Ｐゴシック"/>
              </a:rPr>
              <a:t>At </a:t>
            </a:r>
            <a:r>
              <a:rPr lang="en-US" altLang="ja-JP" sz="1600" i="1">
                <a:latin typeface="Times New Roman" pitchFamily="18" charset="0"/>
                <a:cs typeface="ＭＳ Ｐゴシック"/>
              </a:rPr>
              <a:t>T</a:t>
            </a:r>
            <a:r>
              <a:rPr lang="en-US" altLang="ja-JP" sz="1600">
                <a:latin typeface="Times New Roman" pitchFamily="18" charset="0"/>
                <a:cs typeface="ＭＳ Ｐゴシック"/>
              </a:rPr>
              <a:t> &gt; </a:t>
            </a:r>
            <a:r>
              <a:rPr lang="en-US" altLang="ja-JP" sz="1600" i="1">
                <a:latin typeface="Times New Roman" pitchFamily="18" charset="0"/>
                <a:cs typeface="ＭＳ Ｐゴシック"/>
              </a:rPr>
              <a:t>T</a:t>
            </a:r>
            <a:r>
              <a:rPr lang="en-US" altLang="ja-JP" sz="1600" i="1" baseline="-25000">
                <a:latin typeface="Times New Roman" pitchFamily="18" charset="0"/>
                <a:cs typeface="ＭＳ Ｐゴシック"/>
              </a:rPr>
              <a:t>d</a:t>
            </a:r>
            <a:r>
              <a:rPr lang="en-US" altLang="ja-JP" sz="1400">
                <a:latin typeface="Calibri" pitchFamily="34" charset="0"/>
                <a:cs typeface="ＭＳ Ｐゴシック"/>
              </a:rPr>
              <a:t> </a:t>
            </a:r>
          </a:p>
          <a:p>
            <a:r>
              <a:rPr lang="en-US" altLang="ja-JP" sz="1400">
                <a:latin typeface="Calibri" pitchFamily="34" charset="0"/>
                <a:cs typeface="ＭＳ Ｐゴシック"/>
              </a:rPr>
              <a:t>screening effect in QGP</a:t>
            </a:r>
            <a:endParaRPr lang="fr-FR" sz="1400">
              <a:latin typeface="Calibri" pitchFamily="34" charset="0"/>
            </a:endParaRPr>
          </a:p>
        </p:txBody>
      </p:sp>
      <p:sp>
        <p:nvSpPr>
          <p:cNvPr id="31" name="Rectangle 30"/>
          <p:cNvSpPr>
            <a:spLocks noChangeArrowheads="1"/>
          </p:cNvSpPr>
          <p:nvPr/>
        </p:nvSpPr>
        <p:spPr bwMode="auto">
          <a:xfrm>
            <a:off x="6516688" y="4076700"/>
            <a:ext cx="809625" cy="369888"/>
          </a:xfrm>
          <a:prstGeom prst="rect">
            <a:avLst/>
          </a:prstGeom>
          <a:noFill/>
          <a:ln w="9525">
            <a:noFill/>
            <a:miter lim="800000"/>
            <a:headEnd/>
            <a:tailEnd/>
          </a:ln>
        </p:spPr>
        <p:txBody>
          <a:bodyPr wrap="none">
            <a:spAutoFit/>
          </a:bodyPr>
          <a:lstStyle/>
          <a:p>
            <a:r>
              <a:rPr lang="en-US" altLang="ja-JP" i="1">
                <a:latin typeface="Times New Roman" pitchFamily="18" charset="0"/>
                <a:cs typeface="ＭＳ Ｐゴシック"/>
              </a:rPr>
              <a:t>T</a:t>
            </a:r>
            <a:r>
              <a:rPr lang="en-US" altLang="ja-JP">
                <a:latin typeface="Times New Roman" pitchFamily="18" charset="0"/>
                <a:cs typeface="ＭＳ Ｐゴシック"/>
              </a:rPr>
              <a:t> &lt; </a:t>
            </a:r>
            <a:r>
              <a:rPr lang="en-US" altLang="ja-JP" i="1">
                <a:latin typeface="Times New Roman" pitchFamily="18" charset="0"/>
                <a:cs typeface="ＭＳ Ｐゴシック"/>
              </a:rPr>
              <a:t>T</a:t>
            </a:r>
            <a:r>
              <a:rPr lang="en-US" altLang="ja-JP" i="1" baseline="-25000">
                <a:latin typeface="Times New Roman" pitchFamily="18" charset="0"/>
                <a:cs typeface="ＭＳ Ｐゴシック"/>
              </a:rPr>
              <a:t>d</a:t>
            </a:r>
            <a:r>
              <a:rPr lang="en-US" altLang="ja-JP" sz="1600">
                <a:latin typeface="Calibri" pitchFamily="34" charset="0"/>
                <a:cs typeface="ＭＳ Ｐゴシック"/>
              </a:rPr>
              <a:t> </a:t>
            </a:r>
            <a:endParaRPr lang="fr-FR">
              <a:latin typeface="Calibri" pitchFamily="34" charset="0"/>
            </a:endParaRPr>
          </a:p>
        </p:txBody>
      </p:sp>
      <p:sp>
        <p:nvSpPr>
          <p:cNvPr id="220177" name="Rectangle 4"/>
          <p:cNvSpPr>
            <a:spLocks noChangeArrowheads="1"/>
          </p:cNvSpPr>
          <p:nvPr/>
        </p:nvSpPr>
        <p:spPr bwMode="auto">
          <a:xfrm>
            <a:off x="6156325" y="836613"/>
            <a:ext cx="1858963" cy="274637"/>
          </a:xfrm>
          <a:prstGeom prst="rect">
            <a:avLst/>
          </a:prstGeom>
          <a:noFill/>
          <a:ln w="9525">
            <a:noFill/>
            <a:miter lim="800000"/>
            <a:headEnd/>
            <a:tailEnd/>
          </a:ln>
        </p:spPr>
        <p:txBody>
          <a:bodyPr wrap="none">
            <a:spAutoFit/>
          </a:bodyPr>
          <a:lstStyle/>
          <a:p>
            <a:r>
              <a:rPr lang="en-US" sz="1200">
                <a:latin typeface="Arial Rounded MT Bold" pitchFamily="34" charset="0"/>
              </a:rPr>
              <a:t>Matsui and Satz (1986)</a:t>
            </a:r>
            <a:endParaRPr lang="en-US" sz="1400">
              <a:latin typeface="Arial Rounded MT Bold" pitchFamily="34" charset="0"/>
            </a:endParaRPr>
          </a:p>
        </p:txBody>
      </p:sp>
      <p:grpSp>
        <p:nvGrpSpPr>
          <p:cNvPr id="220178" name="Groupe 24"/>
          <p:cNvGrpSpPr>
            <a:grpSpLocks/>
          </p:cNvGrpSpPr>
          <p:nvPr/>
        </p:nvGrpSpPr>
        <p:grpSpPr bwMode="auto">
          <a:xfrm>
            <a:off x="0" y="0"/>
            <a:ext cx="2273300" cy="398463"/>
            <a:chOff x="2677" y="33210"/>
            <a:chExt cx="2610852" cy="951127"/>
          </a:xfrm>
        </p:grpSpPr>
        <p:sp>
          <p:nvSpPr>
            <p:cNvPr id="29" name="Rectangle 28"/>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3" name="Rectangle 32"/>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the </a:t>
              </a:r>
              <a:r>
                <a:rPr lang="fr-FR" sz="1100" b="1" dirty="0" err="1"/>
                <a:t>nuclear</a:t>
              </a:r>
              <a:r>
                <a:rPr lang="fr-FR" sz="1100" b="1" dirty="0"/>
                <a:t> medium</a:t>
              </a:r>
            </a:p>
          </p:txBody>
        </p:sp>
      </p:grpSp>
      <p:grpSp>
        <p:nvGrpSpPr>
          <p:cNvPr id="220179" name="Groupe 33"/>
          <p:cNvGrpSpPr>
            <a:grpSpLocks/>
          </p:cNvGrpSpPr>
          <p:nvPr/>
        </p:nvGrpSpPr>
        <p:grpSpPr bwMode="auto">
          <a:xfrm>
            <a:off x="0" y="398463"/>
            <a:ext cx="2278063" cy="654050"/>
            <a:chOff x="2677" y="24119"/>
            <a:chExt cx="2615454" cy="3255040"/>
          </a:xfrm>
        </p:grpSpPr>
        <p:sp>
          <p:nvSpPr>
            <p:cNvPr id="35" name="Rectangle 34"/>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6" name="Rectangle 35"/>
            <p:cNvSpPr/>
            <p:nvPr/>
          </p:nvSpPr>
          <p:spPr>
            <a:xfrm>
              <a:off x="8145" y="24119"/>
              <a:ext cx="2609986" cy="22911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fontAlgn="auto">
                <a:spcBef>
                  <a:spcPts val="0"/>
                </a:spcBef>
                <a:spcAft>
                  <a:spcPts val="0"/>
                </a:spcAft>
                <a:buFont typeface="Arial" pitchFamily="34" charset="0"/>
                <a:buChar char="•"/>
                <a:defRPr/>
              </a:pPr>
              <a:r>
                <a:rPr lang="fr-FR" sz="1200" dirty="0"/>
                <a:t> </a:t>
              </a:r>
              <a:r>
                <a:rPr lang="fr-FR" sz="1200" dirty="0" err="1"/>
                <a:t>strangeness</a:t>
              </a:r>
              <a:endParaRPr lang="fr-FR" sz="1200" dirty="0"/>
            </a:p>
            <a:p>
              <a:pPr fontAlgn="auto">
                <a:spcBef>
                  <a:spcPts val="0"/>
                </a:spcBef>
                <a:spcAft>
                  <a:spcPts val="0"/>
                </a:spcAft>
                <a:buFont typeface="Arial" pitchFamily="34" charset="0"/>
                <a:buChar char="•"/>
                <a:defRPr/>
              </a:pPr>
              <a:r>
                <a:rPr lang="fr-FR" sz="1200" dirty="0"/>
                <a:t> Jets</a:t>
              </a:r>
              <a:r>
                <a:rPr lang="fr-FR" sz="1200" b="1" dirty="0"/>
                <a:t> </a:t>
              </a:r>
            </a:p>
            <a:p>
              <a:pPr fontAlgn="auto">
                <a:spcBef>
                  <a:spcPts val="0"/>
                </a:spcBef>
                <a:spcAft>
                  <a:spcPts val="0"/>
                </a:spcAft>
                <a:buFont typeface="Arial" pitchFamily="34" charset="0"/>
                <a:buChar char="•"/>
                <a:defRPr/>
              </a:pPr>
              <a:r>
                <a:rPr lang="fr-FR" sz="1200" dirty="0"/>
                <a:t>  </a:t>
              </a:r>
              <a:r>
                <a:rPr lang="fr-FR" sz="1200" b="1" dirty="0"/>
                <a:t>High mass </a:t>
              </a:r>
              <a:r>
                <a:rPr lang="fr-FR" sz="1200" b="1" dirty="0" err="1"/>
                <a:t>resonnances</a:t>
              </a:r>
              <a:endParaRPr lang="fr-FR" sz="12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linds(horizontal)">
                                      <p:cBhvr>
                                        <p:cTn id="7" dur="500"/>
                                        <p:tgtEl>
                                          <p:spTgt spid="19"/>
                                        </p:tgtEl>
                                      </p:cBhvr>
                                    </p:animEffect>
                                  </p:childTnLst>
                                </p:cTn>
                              </p:par>
                              <p:par>
                                <p:cTn id="8" presetID="3" presetClass="entr" presetSubtype="10" fill="hold" nodeType="withEffect">
                                  <p:stCondLst>
                                    <p:cond delay="0"/>
                                  </p:stCondLst>
                                  <p:childTnLst>
                                    <p:set>
                                      <p:cBhvr>
                                        <p:cTn id="9" dur="1" fill="hold">
                                          <p:stCondLst>
                                            <p:cond delay="0"/>
                                          </p:stCondLst>
                                        </p:cTn>
                                        <p:tgtEl>
                                          <p:spTgt spid="220163"/>
                                        </p:tgtEl>
                                        <p:attrNameLst>
                                          <p:attrName>style.visibility</p:attrName>
                                        </p:attrNameLst>
                                      </p:cBhvr>
                                      <p:to>
                                        <p:strVal val="visible"/>
                                      </p:to>
                                    </p:set>
                                    <p:animEffect transition="in" filter="blinds(horizontal)">
                                      <p:cBhvr>
                                        <p:cTn id="10" dur="500"/>
                                        <p:tgtEl>
                                          <p:spTgt spid="220163"/>
                                        </p:tgtEl>
                                      </p:cBhvr>
                                    </p:animEffect>
                                  </p:childTnLst>
                                </p:cTn>
                              </p:par>
                              <p:par>
                                <p:cTn id="11" presetID="3" presetClass="entr" presetSubtype="1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linds(horizontal)">
                                      <p:cBhvr>
                                        <p:cTn id="13" dur="500"/>
                                        <p:tgtEl>
                                          <p:spTgt spid="2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blinds(horizontal)">
                                      <p:cBhvr>
                                        <p:cTn id="16" dur="500"/>
                                        <p:tgtEl>
                                          <p:spTgt spid="27"/>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blinds(horizontal)">
                                      <p:cBhvr>
                                        <p:cTn id="19" dur="500"/>
                                        <p:tgtEl>
                                          <p:spTgt spid="26"/>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linds(horizontal)">
                                      <p:cBhvr>
                                        <p:cTn id="22" dur="500"/>
                                        <p:tgtEl>
                                          <p:spTgt spid="31"/>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blinds(horizontal)">
                                      <p:cBhvr>
                                        <p:cTn id="25" dur="500"/>
                                        <p:tgtEl>
                                          <p:spTgt spid="30"/>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blinds(horizontal)">
                                      <p:cBhvr>
                                        <p:cTn id="3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6" grpId="0" animBg="1"/>
      <p:bldP spid="27" grpId="0"/>
      <p:bldP spid="30" grpId="0"/>
      <p:bldP spid="3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60"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9B5568C-D21A-4FCC-9B48-49A213617A15}" type="slidenum">
              <a:rPr lang="fr-FR">
                <a:solidFill>
                  <a:schemeClr val="tx1"/>
                </a:solidFill>
              </a:rPr>
              <a:pPr fontAlgn="base">
                <a:spcBef>
                  <a:spcPct val="0"/>
                </a:spcBef>
                <a:spcAft>
                  <a:spcPct val="0"/>
                </a:spcAft>
              </a:pPr>
              <a:t>54</a:t>
            </a:fld>
            <a:endParaRPr lang="fr-FR">
              <a:solidFill>
                <a:schemeClr val="tx1"/>
              </a:solidFill>
            </a:endParaRPr>
          </a:p>
        </p:txBody>
      </p:sp>
      <p:sp>
        <p:nvSpPr>
          <p:cNvPr id="5" name="Rectangle 4"/>
          <p:cNvSpPr/>
          <p:nvPr/>
        </p:nvSpPr>
        <p:spPr>
          <a:xfrm>
            <a:off x="2268538" y="0"/>
            <a:ext cx="5537200" cy="132397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solidFill>
                  <a:prstClr val="black"/>
                </a:solidFill>
                <a:ea typeface="+mj-ea"/>
                <a:cs typeface="+mj-cs"/>
              </a:rPr>
              <a:t>High Mass </a:t>
            </a:r>
            <a:r>
              <a:rPr lang="fr-FR" sz="4000" dirty="0" err="1">
                <a:solidFill>
                  <a:prstClr val="black"/>
                </a:solidFill>
                <a:ea typeface="+mj-ea"/>
                <a:cs typeface="+mj-cs"/>
              </a:rPr>
              <a:t>Resonnances</a:t>
            </a:r>
            <a:r>
              <a:rPr lang="fr-FR" sz="4000" dirty="0">
                <a:solidFill>
                  <a:prstClr val="black"/>
                </a:solidFill>
                <a:ea typeface="+mj-ea"/>
                <a:cs typeface="+mj-cs"/>
              </a:rPr>
              <a:t> : </a:t>
            </a:r>
          </a:p>
          <a:p>
            <a:pPr fontAlgn="auto">
              <a:spcBef>
                <a:spcPts val="0"/>
              </a:spcBef>
              <a:spcAft>
                <a:spcPts val="0"/>
              </a:spcAft>
              <a:defRPr/>
            </a:pPr>
            <a:r>
              <a:rPr lang="fr-FR" sz="4000" dirty="0" err="1">
                <a:solidFill>
                  <a:prstClr val="black"/>
                </a:solidFill>
                <a:ea typeface="+mj-ea"/>
                <a:cs typeface="+mj-cs"/>
              </a:rPr>
              <a:t>Quarkonia</a:t>
            </a:r>
            <a:r>
              <a:rPr lang="fr-FR" sz="4000" dirty="0">
                <a:solidFill>
                  <a:prstClr val="black"/>
                </a:solidFill>
                <a:ea typeface="+mj-ea"/>
                <a:cs typeface="+mj-cs"/>
              </a:rPr>
              <a:t> suppression</a:t>
            </a:r>
            <a:endParaRPr lang="fr-FR" sz="1200" dirty="0"/>
          </a:p>
        </p:txBody>
      </p:sp>
      <p:graphicFrame>
        <p:nvGraphicFramePr>
          <p:cNvPr id="14" name="Tableau 13"/>
          <p:cNvGraphicFramePr>
            <a:graphicFrameLocks noGrp="1"/>
          </p:cNvGraphicFramePr>
          <p:nvPr/>
        </p:nvGraphicFramePr>
        <p:xfrm>
          <a:off x="179388" y="1557338"/>
          <a:ext cx="6985000" cy="3114675"/>
        </p:xfrm>
        <a:graphic>
          <a:graphicData uri="http://schemas.openxmlformats.org/drawingml/2006/table">
            <a:tbl>
              <a:tblPr firstRow="1" bandRow="1">
                <a:tableStyleId>{5FD0F851-EC5A-4D38-B0AD-8093EC10F338}</a:tableStyleId>
              </a:tblPr>
              <a:tblGrid>
                <a:gridCol w="1080120"/>
                <a:gridCol w="792251"/>
                <a:gridCol w="746920"/>
                <a:gridCol w="873097"/>
                <a:gridCol w="873097"/>
                <a:gridCol w="873097"/>
                <a:gridCol w="873097"/>
                <a:gridCol w="873097"/>
              </a:tblGrid>
              <a:tr h="551973">
                <a:tc>
                  <a:txBody>
                    <a:bodyPr/>
                    <a:lstStyle/>
                    <a:p>
                      <a:endParaRPr lang="fr-FR" dirty="0"/>
                    </a:p>
                  </a:txBody>
                  <a:tcPr/>
                </a:tc>
                <a:tc gridSpan="3">
                  <a:txBody>
                    <a:bodyPr/>
                    <a:lstStyle/>
                    <a:p>
                      <a:endParaRPr lang="fr-FR" dirty="0"/>
                    </a:p>
                  </a:txBody>
                  <a:tcPr/>
                </a:tc>
                <a:tc hMerge="1">
                  <a:txBody>
                    <a:bodyPr/>
                    <a:lstStyle/>
                    <a:p>
                      <a:endParaRPr lang="fr-FR" dirty="0"/>
                    </a:p>
                  </a:txBody>
                  <a:tcPr/>
                </a:tc>
                <a:tc hMerge="1">
                  <a:txBody>
                    <a:bodyPr/>
                    <a:lstStyle/>
                    <a:p>
                      <a:endParaRPr lang="fr-FR" dirty="0"/>
                    </a:p>
                  </a:txBody>
                  <a:tcPr/>
                </a:tc>
                <a:tc gridSpan="4">
                  <a:txBody>
                    <a:bodyPr/>
                    <a:lstStyle/>
                    <a:p>
                      <a:endParaRPr lang="fr-FR" dirty="0"/>
                    </a:p>
                  </a:txBody>
                  <a:tcPr/>
                </a:tc>
                <a:tc hMerge="1">
                  <a:txBody>
                    <a:bodyPr/>
                    <a:lstStyle/>
                    <a:p>
                      <a:endParaRPr lang="fr-FR" dirty="0"/>
                    </a:p>
                  </a:txBody>
                  <a:tcPr/>
                </a:tc>
                <a:tc hMerge="1">
                  <a:txBody>
                    <a:bodyPr/>
                    <a:lstStyle/>
                    <a:p>
                      <a:endParaRPr lang="fr-FR" dirty="0"/>
                    </a:p>
                  </a:txBody>
                  <a:tcPr/>
                </a:tc>
                <a:tc hMerge="1">
                  <a:txBody>
                    <a:bodyPr/>
                    <a:lstStyle/>
                    <a:p>
                      <a:endParaRPr lang="fr-FR" dirty="0"/>
                    </a:p>
                  </a:txBody>
                  <a:tcPr/>
                </a:tc>
              </a:tr>
              <a:tr h="551973">
                <a:tc>
                  <a:txBody>
                    <a:bodyPr/>
                    <a:lstStyle/>
                    <a:p>
                      <a:r>
                        <a:rPr lang="fr-FR" dirty="0" smtClean="0"/>
                        <a:t>state</a:t>
                      </a:r>
                      <a:endParaRPr lang="fr-FR" dirty="0"/>
                    </a:p>
                  </a:txBody>
                  <a:tcPr/>
                </a:tc>
                <a:tc>
                  <a:txBody>
                    <a:bodyPr/>
                    <a:lstStyle/>
                    <a:p>
                      <a:pPr algn="ctr"/>
                      <a:r>
                        <a:rPr lang="fr-FR" dirty="0" smtClean="0"/>
                        <a:t>J/</a:t>
                      </a:r>
                      <a:r>
                        <a:rPr lang="fr-FR" sz="2000" dirty="0" smtClean="0">
                          <a:latin typeface="Symbol" pitchFamily="18" charset="2"/>
                        </a:rPr>
                        <a:t>y</a:t>
                      </a:r>
                      <a:endParaRPr lang="fr-FR" dirty="0">
                        <a:latin typeface="Symbol" pitchFamily="18" charset="2"/>
                      </a:endParaRPr>
                    </a:p>
                  </a:txBody>
                  <a:tcPr/>
                </a:tc>
                <a:tc>
                  <a:txBody>
                    <a:bodyPr/>
                    <a:lstStyle/>
                    <a:p>
                      <a:pPr algn="ctr"/>
                      <a:r>
                        <a:rPr lang="fr-FR" sz="2000" b="1" dirty="0" smtClean="0">
                          <a:latin typeface="Symbol" pitchFamily="18" charset="2"/>
                        </a:rPr>
                        <a:t>c</a:t>
                      </a:r>
                      <a:r>
                        <a:rPr lang="fr-FR" b="1" baseline="-25000" dirty="0" smtClean="0"/>
                        <a:t>c</a:t>
                      </a:r>
                      <a:endParaRPr lang="fr-FR" b="1" baseline="-25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dirty="0" smtClean="0">
                          <a:latin typeface="Symbol" pitchFamily="18" charset="2"/>
                        </a:rPr>
                        <a:t>y</a:t>
                      </a:r>
                      <a:r>
                        <a:rPr lang="fr-FR" dirty="0" smtClean="0">
                          <a:latin typeface="+mj-lt"/>
                        </a:rPr>
                        <a:t>’</a:t>
                      </a:r>
                      <a:endParaRPr lang="fr-FR" dirty="0" smtClean="0">
                        <a:latin typeface="Symbol" pitchFamily="18" charset="2"/>
                      </a:endParaRPr>
                    </a:p>
                  </a:txBody>
                  <a:tcPr/>
                </a:tc>
                <a:tc>
                  <a:txBody>
                    <a:bodyPr/>
                    <a:lstStyle/>
                    <a:p>
                      <a:pPr algn="ctr"/>
                      <a:r>
                        <a:rPr lang="fr-FR" sz="2000" dirty="0" smtClean="0">
                          <a:latin typeface="Symbol" pitchFamily="18" charset="2"/>
                        </a:rPr>
                        <a:t>U</a:t>
                      </a:r>
                      <a:endParaRPr lang="fr-FR" sz="2000" dirty="0">
                        <a:latin typeface="Symbol" pitchFamily="18" charset="2"/>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000" b="1" dirty="0" smtClean="0">
                          <a:latin typeface="Symbol" pitchFamily="18" charset="2"/>
                        </a:rPr>
                        <a:t>c</a:t>
                      </a:r>
                      <a:r>
                        <a:rPr lang="fr-FR" b="1" baseline="-25000" dirty="0" smtClean="0"/>
                        <a:t>b</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prstClr val="black"/>
                          </a:solidFill>
                          <a:effectLst/>
                          <a:uLnTx/>
                          <a:uFillTx/>
                          <a:latin typeface="Symbol" pitchFamily="18" charset="2"/>
                          <a:ea typeface="+mn-ea"/>
                          <a:cs typeface="+mn-cs"/>
                        </a:rPr>
                        <a:t>U</a:t>
                      </a:r>
                      <a:r>
                        <a:rPr kumimoji="0" lang="fr-FR" sz="1800" b="0" i="0" u="none" strike="noStrike" kern="1200" cap="none" spc="0" normalizeH="0" baseline="0" noProof="0" dirty="0" smtClean="0">
                          <a:ln>
                            <a:noFill/>
                          </a:ln>
                          <a:solidFill>
                            <a:schemeClr val="tx1"/>
                          </a:solidFill>
                          <a:effectLst/>
                          <a:uLnTx/>
                          <a:uFillTx/>
                          <a:latin typeface="+mj-lt"/>
                          <a:ea typeface="+mn-ea"/>
                          <a:cs typeface="+mn-cs"/>
                        </a:rPr>
                        <a:t>’</a:t>
                      </a:r>
                      <a:endParaRPr kumimoji="0" lang="fr-FR" sz="2000" b="0" i="0" u="none" strike="noStrike" kern="1200" cap="none" spc="0" normalizeH="0" baseline="0" noProof="0" dirty="0" smtClean="0">
                        <a:ln>
                          <a:noFill/>
                        </a:ln>
                        <a:solidFill>
                          <a:prstClr val="black"/>
                        </a:solidFill>
                        <a:effectLst/>
                        <a:uLnTx/>
                        <a:uFillTx/>
                        <a:latin typeface="Symbol" pitchFamily="18" charset="2"/>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0" i="0" u="none" strike="noStrike" kern="1200" cap="none" spc="0" normalizeH="0" baseline="0" noProof="0" dirty="0" smtClean="0">
                          <a:ln>
                            <a:noFill/>
                          </a:ln>
                          <a:solidFill>
                            <a:prstClr val="black"/>
                          </a:solidFill>
                          <a:effectLst/>
                          <a:uLnTx/>
                          <a:uFillTx/>
                          <a:latin typeface="Symbol" pitchFamily="18" charset="2"/>
                          <a:ea typeface="+mn-ea"/>
                          <a:cs typeface="+mn-cs"/>
                        </a:rPr>
                        <a:t>U</a:t>
                      </a:r>
                      <a:r>
                        <a:rPr kumimoji="0" lang="fr-FR" sz="1800" b="0" i="0" u="none" strike="noStrike" kern="1200" cap="none" spc="0" normalizeH="0" baseline="0" noProof="0" dirty="0" smtClean="0">
                          <a:ln>
                            <a:noFill/>
                          </a:ln>
                          <a:solidFill>
                            <a:prstClr val="black"/>
                          </a:solidFill>
                          <a:effectLst/>
                          <a:uLnTx/>
                          <a:uFillTx/>
                          <a:latin typeface="+mn-lt"/>
                          <a:ea typeface="+mn-ea"/>
                          <a:cs typeface="+mn-cs"/>
                        </a:rPr>
                        <a:t>’</a:t>
                      </a:r>
                      <a:r>
                        <a:rPr kumimoji="0" lang="fr-FR" sz="1800" b="0" i="0" u="none" strike="noStrike" kern="1200" cap="none" spc="0" normalizeH="0" baseline="0" noProof="0" dirty="0" smtClean="0">
                          <a:ln>
                            <a:noFill/>
                          </a:ln>
                          <a:solidFill>
                            <a:schemeClr val="tx1"/>
                          </a:solidFill>
                          <a:effectLst/>
                          <a:uLnTx/>
                          <a:uFillTx/>
                          <a:latin typeface="+mn-lt"/>
                          <a:ea typeface="+mn-ea"/>
                          <a:cs typeface="+mn-cs"/>
                        </a:rPr>
                        <a:t>’</a:t>
                      </a:r>
                      <a:endParaRPr kumimoji="0" lang="fr-FR" sz="2000" b="0" i="0" u="none" strike="noStrike" kern="1200" cap="none" spc="0" normalizeH="0" baseline="0" noProof="0" dirty="0" smtClean="0">
                        <a:ln>
                          <a:noFill/>
                        </a:ln>
                        <a:solidFill>
                          <a:prstClr val="black"/>
                        </a:solidFill>
                        <a:effectLst/>
                        <a:uLnTx/>
                        <a:uFillTx/>
                        <a:latin typeface="Symbol" pitchFamily="18" charset="2"/>
                        <a:ea typeface="+mn-ea"/>
                        <a:cs typeface="+mn-cs"/>
                      </a:endParaRPr>
                    </a:p>
                  </a:txBody>
                  <a:tcPr/>
                </a:tc>
              </a:tr>
              <a:tr h="611033">
                <a:tc>
                  <a:txBody>
                    <a:bodyPr/>
                    <a:lstStyle/>
                    <a:p>
                      <a:r>
                        <a:rPr lang="fr-FR" dirty="0" smtClean="0"/>
                        <a:t>Mass (</a:t>
                      </a:r>
                      <a:r>
                        <a:rPr lang="fr-FR" dirty="0" err="1" smtClean="0"/>
                        <a:t>Gev</a:t>
                      </a:r>
                      <a:r>
                        <a:rPr lang="fr-FR" dirty="0" smtClean="0"/>
                        <a:t>)</a:t>
                      </a:r>
                      <a:endParaRPr lang="fr-FR" dirty="0"/>
                    </a:p>
                  </a:txBody>
                  <a:tcPr/>
                </a:tc>
                <a:tc>
                  <a:txBody>
                    <a:bodyPr/>
                    <a:lstStyle/>
                    <a:p>
                      <a:pPr algn="ctr"/>
                      <a:r>
                        <a:rPr lang="fr-FR" dirty="0" smtClean="0"/>
                        <a:t>3.10</a:t>
                      </a:r>
                      <a:endParaRPr lang="fr-FR" dirty="0"/>
                    </a:p>
                  </a:txBody>
                  <a:tcPr/>
                </a:tc>
                <a:tc>
                  <a:txBody>
                    <a:bodyPr/>
                    <a:lstStyle/>
                    <a:p>
                      <a:pPr algn="ctr"/>
                      <a:r>
                        <a:rPr lang="fr-FR" dirty="0" smtClean="0"/>
                        <a:t>3.53</a:t>
                      </a:r>
                      <a:endParaRPr lang="fr-FR" dirty="0"/>
                    </a:p>
                  </a:txBody>
                  <a:tcPr/>
                </a:tc>
                <a:tc>
                  <a:txBody>
                    <a:bodyPr/>
                    <a:lstStyle/>
                    <a:p>
                      <a:pPr algn="ctr"/>
                      <a:r>
                        <a:rPr lang="fr-FR" dirty="0" smtClean="0"/>
                        <a:t>3.68</a:t>
                      </a:r>
                      <a:endParaRPr lang="fr-FR" dirty="0"/>
                    </a:p>
                  </a:txBody>
                  <a:tcPr/>
                </a:tc>
                <a:tc>
                  <a:txBody>
                    <a:bodyPr/>
                    <a:lstStyle/>
                    <a:p>
                      <a:pPr algn="ctr"/>
                      <a:r>
                        <a:rPr lang="fr-FR" dirty="0" smtClean="0"/>
                        <a:t>9.46</a:t>
                      </a:r>
                      <a:endParaRPr lang="fr-FR" dirty="0"/>
                    </a:p>
                  </a:txBody>
                  <a:tcPr/>
                </a:tc>
                <a:tc>
                  <a:txBody>
                    <a:bodyPr/>
                    <a:lstStyle/>
                    <a:p>
                      <a:pPr algn="ctr"/>
                      <a:r>
                        <a:rPr lang="fr-FR" dirty="0" smtClean="0"/>
                        <a:t>9.99</a:t>
                      </a:r>
                      <a:endParaRPr lang="fr-FR" dirty="0"/>
                    </a:p>
                  </a:txBody>
                  <a:tcPr/>
                </a:tc>
                <a:tc>
                  <a:txBody>
                    <a:bodyPr/>
                    <a:lstStyle/>
                    <a:p>
                      <a:pPr algn="ctr"/>
                      <a:r>
                        <a:rPr lang="fr-FR" dirty="0" smtClean="0"/>
                        <a:t>10.02</a:t>
                      </a:r>
                      <a:endParaRPr lang="fr-FR" dirty="0"/>
                    </a:p>
                  </a:txBody>
                  <a:tcPr/>
                </a:tc>
                <a:tc>
                  <a:txBody>
                    <a:bodyPr/>
                    <a:lstStyle/>
                    <a:p>
                      <a:pPr algn="ctr"/>
                      <a:r>
                        <a:rPr lang="fr-FR" dirty="0" smtClean="0"/>
                        <a:t>10.36</a:t>
                      </a:r>
                      <a:endParaRPr lang="fr-FR" dirty="0"/>
                    </a:p>
                  </a:txBody>
                  <a:tcPr/>
                </a:tc>
              </a:tr>
              <a:tr h="611033">
                <a:tc>
                  <a:txBody>
                    <a:bodyPr/>
                    <a:lstStyle/>
                    <a:p>
                      <a:r>
                        <a:rPr lang="fr-FR" dirty="0" smtClean="0"/>
                        <a:t>Radius (</a:t>
                      </a:r>
                      <a:r>
                        <a:rPr lang="fr-FR" dirty="0" err="1" smtClean="0"/>
                        <a:t>fm</a:t>
                      </a:r>
                      <a:r>
                        <a:rPr lang="fr-FR" dirty="0" smtClean="0"/>
                        <a:t>)</a:t>
                      </a:r>
                      <a:endParaRPr lang="fr-FR" dirty="0"/>
                    </a:p>
                  </a:txBody>
                  <a:tcPr/>
                </a:tc>
                <a:tc>
                  <a:txBody>
                    <a:bodyPr/>
                    <a:lstStyle/>
                    <a:p>
                      <a:pPr algn="ctr"/>
                      <a:r>
                        <a:rPr lang="fr-FR" dirty="0" smtClean="0"/>
                        <a:t>0.25</a:t>
                      </a:r>
                      <a:endParaRPr lang="fr-FR" dirty="0"/>
                    </a:p>
                  </a:txBody>
                  <a:tcPr/>
                </a:tc>
                <a:tc>
                  <a:txBody>
                    <a:bodyPr/>
                    <a:lstStyle/>
                    <a:p>
                      <a:pPr algn="ctr"/>
                      <a:r>
                        <a:rPr lang="fr-FR" dirty="0" smtClean="0"/>
                        <a:t>0.36</a:t>
                      </a:r>
                      <a:endParaRPr lang="fr-FR" dirty="0"/>
                    </a:p>
                  </a:txBody>
                  <a:tcPr/>
                </a:tc>
                <a:tc>
                  <a:txBody>
                    <a:bodyPr/>
                    <a:lstStyle/>
                    <a:p>
                      <a:pPr algn="ctr"/>
                      <a:r>
                        <a:rPr lang="fr-FR" dirty="0" smtClean="0"/>
                        <a:t>0.45</a:t>
                      </a:r>
                      <a:endParaRPr lang="fr-FR" dirty="0"/>
                    </a:p>
                  </a:txBody>
                  <a:tcPr/>
                </a:tc>
                <a:tc>
                  <a:txBody>
                    <a:bodyPr/>
                    <a:lstStyle/>
                    <a:p>
                      <a:pPr algn="ctr"/>
                      <a:r>
                        <a:rPr lang="fr-FR" dirty="0" smtClean="0"/>
                        <a:t>0.14</a:t>
                      </a:r>
                      <a:endParaRPr lang="fr-FR" dirty="0"/>
                    </a:p>
                  </a:txBody>
                  <a:tcPr/>
                </a:tc>
                <a:tc>
                  <a:txBody>
                    <a:bodyPr/>
                    <a:lstStyle/>
                    <a:p>
                      <a:pPr algn="ctr"/>
                      <a:r>
                        <a:rPr lang="fr-FR" dirty="0" smtClean="0"/>
                        <a:t>0.22</a:t>
                      </a:r>
                      <a:endParaRPr lang="fr-FR" dirty="0"/>
                    </a:p>
                  </a:txBody>
                  <a:tcPr/>
                </a:tc>
                <a:tc>
                  <a:txBody>
                    <a:bodyPr/>
                    <a:lstStyle/>
                    <a:p>
                      <a:pPr algn="ctr"/>
                      <a:r>
                        <a:rPr lang="fr-FR" dirty="0" smtClean="0"/>
                        <a:t>0.28</a:t>
                      </a:r>
                      <a:endParaRPr lang="fr-FR" dirty="0"/>
                    </a:p>
                  </a:txBody>
                  <a:tcPr/>
                </a:tc>
                <a:tc>
                  <a:txBody>
                    <a:bodyPr/>
                    <a:lstStyle/>
                    <a:p>
                      <a:pPr algn="ctr"/>
                      <a:r>
                        <a:rPr lang="fr-FR" dirty="0" smtClean="0"/>
                        <a:t>0.39</a:t>
                      </a:r>
                      <a:endParaRPr lang="fr-FR" dirty="0"/>
                    </a:p>
                  </a:txBody>
                  <a:tcPr/>
                </a:tc>
              </a:tr>
              <a:tr h="698324">
                <a:tc>
                  <a:txBody>
                    <a:bodyPr/>
                    <a:lstStyle/>
                    <a:p>
                      <a:r>
                        <a:rPr lang="fr-FR" dirty="0" smtClean="0"/>
                        <a:t>T</a:t>
                      </a:r>
                      <a:r>
                        <a:rPr lang="fr-FR" baseline="-25000" dirty="0" smtClean="0"/>
                        <a:t>d</a:t>
                      </a:r>
                      <a:r>
                        <a:rPr lang="fr-FR" dirty="0" smtClean="0"/>
                        <a:t>/T</a:t>
                      </a:r>
                      <a:r>
                        <a:rPr lang="fr-FR" baseline="-25000" dirty="0" smtClean="0"/>
                        <a:t>c</a:t>
                      </a:r>
                    </a:p>
                    <a:p>
                      <a:r>
                        <a:rPr lang="fr-FR" baseline="-25000" dirty="0" err="1" smtClean="0"/>
                        <a:t>Depend</a:t>
                      </a:r>
                      <a:r>
                        <a:rPr lang="fr-FR" baseline="-25000" dirty="0" smtClean="0"/>
                        <a:t> on </a:t>
                      </a:r>
                      <a:r>
                        <a:rPr lang="fr-FR" baseline="-25000" dirty="0" err="1" smtClean="0"/>
                        <a:t>models</a:t>
                      </a:r>
                      <a:endParaRPr lang="fr-FR" baseline="-25000" dirty="0"/>
                    </a:p>
                  </a:txBody>
                  <a:tcPr/>
                </a:tc>
                <a:tc>
                  <a:txBody>
                    <a:bodyPr/>
                    <a:lstStyle/>
                    <a:p>
                      <a:pPr algn="ctr"/>
                      <a:r>
                        <a:rPr lang="fr-FR" dirty="0" smtClean="0"/>
                        <a:t>1.2-2</a:t>
                      </a:r>
                      <a:endParaRPr lang="fr-FR" dirty="0"/>
                    </a:p>
                  </a:txBody>
                  <a:tcPr/>
                </a:tc>
                <a:tc>
                  <a:txBody>
                    <a:bodyPr/>
                    <a:lstStyle/>
                    <a:p>
                      <a:pPr algn="ctr"/>
                      <a:r>
                        <a:rPr lang="fr-FR" dirty="0" smtClean="0"/>
                        <a:t>~1</a:t>
                      </a:r>
                      <a:endParaRPr lang="fr-FR" dirty="0"/>
                    </a:p>
                  </a:txBody>
                  <a:tcPr/>
                </a:tc>
                <a:tc>
                  <a:txBody>
                    <a:bodyPr/>
                    <a:lstStyle/>
                    <a:p>
                      <a:pPr algn="ctr"/>
                      <a:r>
                        <a:rPr lang="fr-FR" dirty="0" smtClean="0"/>
                        <a:t>~1</a:t>
                      </a:r>
                      <a:endParaRPr lang="fr-FR" dirty="0"/>
                    </a:p>
                  </a:txBody>
                  <a:tcPr/>
                </a:tc>
                <a:tc>
                  <a:txBody>
                    <a:bodyPr/>
                    <a:lstStyle/>
                    <a:p>
                      <a:pPr algn="ctr"/>
                      <a:r>
                        <a:rPr lang="fr-FR" dirty="0" smtClean="0"/>
                        <a:t>2-4</a:t>
                      </a:r>
                      <a:endParaRPr lang="fr-FR" dirty="0"/>
                    </a:p>
                  </a:txBody>
                  <a:tcPr/>
                </a:tc>
                <a:tc>
                  <a:txBody>
                    <a:bodyPr/>
                    <a:lstStyle/>
                    <a:p>
                      <a:pPr algn="ctr"/>
                      <a:r>
                        <a:rPr lang="fr-FR" dirty="0" smtClean="0"/>
                        <a:t>1.3-1.8</a:t>
                      </a:r>
                      <a:endParaRPr lang="fr-FR" dirty="0"/>
                    </a:p>
                  </a:txBody>
                  <a:tcPr/>
                </a:tc>
                <a:tc>
                  <a:txBody>
                    <a:bodyPr/>
                    <a:lstStyle/>
                    <a:p>
                      <a:pPr algn="ctr"/>
                      <a:r>
                        <a:rPr lang="fr-FR" dirty="0" smtClean="0"/>
                        <a:t>1.2-1.6</a:t>
                      </a:r>
                      <a:endParaRPr lang="fr-FR" dirty="0"/>
                    </a:p>
                  </a:txBody>
                  <a:tcPr/>
                </a:tc>
                <a:tc>
                  <a:txBody>
                    <a:bodyPr/>
                    <a:lstStyle/>
                    <a:p>
                      <a:pPr algn="ctr"/>
                      <a:r>
                        <a:rPr lang="fr-FR" dirty="0" smtClean="0"/>
                        <a:t>~1</a:t>
                      </a:r>
                      <a:endParaRPr lang="fr-FR" dirty="0"/>
                    </a:p>
                  </a:txBody>
                  <a:tcPr/>
                </a:tc>
              </a:tr>
            </a:tbl>
          </a:graphicData>
        </a:graphic>
      </p:graphicFrame>
      <p:graphicFrame>
        <p:nvGraphicFramePr>
          <p:cNvPr id="224258" name="Object 2"/>
          <p:cNvGraphicFramePr>
            <a:graphicFrameLocks noChangeAspect="1"/>
          </p:cNvGraphicFramePr>
          <p:nvPr/>
        </p:nvGraphicFramePr>
        <p:xfrm>
          <a:off x="2268538" y="1557338"/>
          <a:ext cx="427037" cy="369887"/>
        </p:xfrm>
        <a:graphic>
          <a:graphicData uri="http://schemas.openxmlformats.org/presentationml/2006/ole">
            <p:oleObj spid="_x0000_s224258" name="Équation" r:id="rId4" imgW="190440" imgH="164880" progId="Equation.3">
              <p:embed/>
            </p:oleObj>
          </a:graphicData>
        </a:graphic>
      </p:graphicFrame>
      <p:graphicFrame>
        <p:nvGraphicFramePr>
          <p:cNvPr id="224259" name="Object 3"/>
          <p:cNvGraphicFramePr>
            <a:graphicFrameLocks noChangeAspect="1"/>
          </p:cNvGraphicFramePr>
          <p:nvPr/>
        </p:nvGraphicFramePr>
        <p:xfrm>
          <a:off x="5168900" y="1531938"/>
          <a:ext cx="482600" cy="457200"/>
        </p:xfrm>
        <a:graphic>
          <a:graphicData uri="http://schemas.openxmlformats.org/presentationml/2006/ole">
            <p:oleObj spid="_x0000_s224259" name="Équation" r:id="rId5" imgW="215640" imgH="203040" progId="Equation.3">
              <p:embed/>
            </p:oleObj>
          </a:graphicData>
        </a:graphic>
      </p:graphicFrame>
      <p:sp>
        <p:nvSpPr>
          <p:cNvPr id="42" name="ZoneTexte 41"/>
          <p:cNvSpPr txBox="1">
            <a:spLocks noChangeArrowheads="1"/>
          </p:cNvSpPr>
          <p:nvPr/>
        </p:nvSpPr>
        <p:spPr bwMode="auto">
          <a:xfrm>
            <a:off x="468313" y="5157788"/>
            <a:ext cx="2470150" cy="368300"/>
          </a:xfrm>
          <a:prstGeom prst="rect">
            <a:avLst/>
          </a:prstGeom>
          <a:noFill/>
          <a:ln w="9525">
            <a:noFill/>
            <a:miter lim="800000"/>
            <a:headEnd/>
            <a:tailEnd/>
          </a:ln>
        </p:spPr>
        <p:txBody>
          <a:bodyPr wrap="none">
            <a:spAutoFit/>
          </a:bodyPr>
          <a:lstStyle/>
          <a:p>
            <a:r>
              <a:rPr lang="fr-FR">
                <a:latin typeface="Calibri" pitchFamily="34" charset="0"/>
              </a:rPr>
              <a:t>Sequential suppression :</a:t>
            </a:r>
          </a:p>
        </p:txBody>
      </p:sp>
      <p:sp>
        <p:nvSpPr>
          <p:cNvPr id="43" name="Flèche courbée vers la droite 42"/>
          <p:cNvSpPr/>
          <p:nvPr/>
        </p:nvSpPr>
        <p:spPr>
          <a:xfrm>
            <a:off x="41275" y="4652963"/>
            <a:ext cx="287338" cy="792162"/>
          </a:xfrm>
          <a:prstGeom prst="curvedRightArrow">
            <a:avLst/>
          </a:prstGeom>
          <a:ln>
            <a:solidFill>
              <a:srgbClr val="FF0000"/>
            </a:solidFill>
          </a:ln>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fr-FR">
              <a:solidFill>
                <a:schemeClr val="tx1"/>
              </a:solidFill>
            </a:endParaRPr>
          </a:p>
        </p:txBody>
      </p:sp>
      <p:sp>
        <p:nvSpPr>
          <p:cNvPr id="44" name="ZoneTexte 43"/>
          <p:cNvSpPr txBox="1">
            <a:spLocks noChangeArrowheads="1"/>
          </p:cNvSpPr>
          <p:nvPr/>
        </p:nvSpPr>
        <p:spPr bwMode="auto">
          <a:xfrm>
            <a:off x="0" y="4868863"/>
            <a:ext cx="546100" cy="369887"/>
          </a:xfrm>
          <a:prstGeom prst="rect">
            <a:avLst/>
          </a:prstGeom>
          <a:noFill/>
          <a:ln w="9525">
            <a:noFill/>
            <a:miter lim="800000"/>
            <a:headEnd/>
            <a:tailEnd/>
          </a:ln>
        </p:spPr>
        <p:txBody>
          <a:bodyPr wrap="none">
            <a:spAutoFit/>
          </a:bodyPr>
          <a:lstStyle/>
          <a:p>
            <a:r>
              <a:rPr lang="fr-FR" b="1">
                <a:solidFill>
                  <a:schemeClr val="accent2"/>
                </a:solidFill>
                <a:latin typeface="Calibri" pitchFamily="34" charset="0"/>
              </a:rPr>
              <a:t>T ↗</a:t>
            </a:r>
          </a:p>
        </p:txBody>
      </p:sp>
      <p:pic>
        <p:nvPicPr>
          <p:cNvPr id="224262" name="Picture 6"/>
          <p:cNvPicPr>
            <a:picLocks noChangeAspect="1" noChangeArrowheads="1"/>
          </p:cNvPicPr>
          <p:nvPr/>
        </p:nvPicPr>
        <p:blipFill>
          <a:blip r:embed="rId6"/>
          <a:srcRect/>
          <a:stretch>
            <a:fillRect/>
          </a:stretch>
        </p:blipFill>
        <p:spPr bwMode="auto">
          <a:xfrm>
            <a:off x="3059113" y="4868863"/>
            <a:ext cx="5381625" cy="1000125"/>
          </a:xfrm>
          <a:prstGeom prst="rect">
            <a:avLst/>
          </a:prstGeom>
          <a:noFill/>
          <a:ln w="9525">
            <a:noFill/>
            <a:miter lim="800000"/>
            <a:headEnd/>
            <a:tailEnd/>
          </a:ln>
        </p:spPr>
      </p:pic>
      <p:sp>
        <p:nvSpPr>
          <p:cNvPr id="45" name="Accolade fermante 44"/>
          <p:cNvSpPr/>
          <p:nvPr/>
        </p:nvSpPr>
        <p:spPr>
          <a:xfrm rot="5400000" flipH="1">
            <a:off x="2374900" y="873126"/>
            <a:ext cx="217487" cy="2303462"/>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46" name="Accolade fermante 45"/>
          <p:cNvSpPr/>
          <p:nvPr/>
        </p:nvSpPr>
        <p:spPr>
          <a:xfrm rot="5400000" flipH="1">
            <a:off x="5291138" y="549275"/>
            <a:ext cx="217487" cy="2951163"/>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16" name="Rectangle 15"/>
          <p:cNvSpPr>
            <a:spLocks noChangeArrowheads="1"/>
          </p:cNvSpPr>
          <p:nvPr/>
        </p:nvSpPr>
        <p:spPr bwMode="auto">
          <a:xfrm>
            <a:off x="1042988" y="6165850"/>
            <a:ext cx="5832475" cy="400050"/>
          </a:xfrm>
          <a:prstGeom prst="rect">
            <a:avLst/>
          </a:prstGeom>
          <a:noFill/>
          <a:ln w="9525">
            <a:noFill/>
            <a:miter lim="800000"/>
            <a:headEnd/>
            <a:tailEnd/>
          </a:ln>
        </p:spPr>
        <p:txBody>
          <a:bodyPr>
            <a:spAutoFit/>
          </a:bodyPr>
          <a:lstStyle/>
          <a:p>
            <a:r>
              <a:rPr lang="fr-FR" sz="2000" b="1">
                <a:solidFill>
                  <a:srgbClr val="C00000"/>
                </a:solidFill>
                <a:latin typeface="Calibri" pitchFamily="34" charset="0"/>
              </a:rPr>
              <a:t>=  thermometer of the dense phase of the collision</a:t>
            </a:r>
          </a:p>
        </p:txBody>
      </p:sp>
      <p:grpSp>
        <p:nvGrpSpPr>
          <p:cNvPr id="224308" name="Groupe 17"/>
          <p:cNvGrpSpPr>
            <a:grpSpLocks/>
          </p:cNvGrpSpPr>
          <p:nvPr/>
        </p:nvGrpSpPr>
        <p:grpSpPr bwMode="auto">
          <a:xfrm>
            <a:off x="0" y="0"/>
            <a:ext cx="2273300" cy="398463"/>
            <a:chOff x="2677" y="33210"/>
            <a:chExt cx="2610852" cy="951127"/>
          </a:xfrm>
        </p:grpSpPr>
        <p:sp>
          <p:nvSpPr>
            <p:cNvPr id="19" name="Rectangle 18"/>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ectangle 19"/>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the </a:t>
              </a:r>
              <a:r>
                <a:rPr lang="fr-FR" sz="1100" b="1" dirty="0" err="1"/>
                <a:t>nuclear</a:t>
              </a:r>
              <a:r>
                <a:rPr lang="fr-FR" sz="1100" b="1" dirty="0"/>
                <a:t> medium</a:t>
              </a:r>
            </a:p>
          </p:txBody>
        </p:sp>
      </p:grpSp>
      <p:grpSp>
        <p:nvGrpSpPr>
          <p:cNvPr id="224309" name="Groupe 20"/>
          <p:cNvGrpSpPr>
            <a:grpSpLocks/>
          </p:cNvGrpSpPr>
          <p:nvPr/>
        </p:nvGrpSpPr>
        <p:grpSpPr bwMode="auto">
          <a:xfrm>
            <a:off x="0" y="398463"/>
            <a:ext cx="2278063" cy="654050"/>
            <a:chOff x="2677" y="24119"/>
            <a:chExt cx="2615454" cy="3255040"/>
          </a:xfrm>
        </p:grpSpPr>
        <p:sp>
          <p:nvSpPr>
            <p:cNvPr id="22" name="Rectangle 21"/>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23" name="Rectangle 22"/>
            <p:cNvSpPr/>
            <p:nvPr/>
          </p:nvSpPr>
          <p:spPr>
            <a:xfrm>
              <a:off x="8145" y="24119"/>
              <a:ext cx="2609986" cy="22911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fontAlgn="auto">
                <a:spcBef>
                  <a:spcPts val="0"/>
                </a:spcBef>
                <a:spcAft>
                  <a:spcPts val="0"/>
                </a:spcAft>
                <a:buFont typeface="Arial" pitchFamily="34" charset="0"/>
                <a:buChar char="•"/>
                <a:defRPr/>
              </a:pPr>
              <a:r>
                <a:rPr lang="fr-FR" sz="1200" dirty="0"/>
                <a:t> </a:t>
              </a:r>
              <a:r>
                <a:rPr lang="fr-FR" sz="1200" dirty="0" err="1"/>
                <a:t>strangeness</a:t>
              </a:r>
              <a:endParaRPr lang="fr-FR" sz="1200" dirty="0"/>
            </a:p>
            <a:p>
              <a:pPr fontAlgn="auto">
                <a:spcBef>
                  <a:spcPts val="0"/>
                </a:spcBef>
                <a:spcAft>
                  <a:spcPts val="0"/>
                </a:spcAft>
                <a:buFont typeface="Arial" pitchFamily="34" charset="0"/>
                <a:buChar char="•"/>
                <a:defRPr/>
              </a:pPr>
              <a:r>
                <a:rPr lang="fr-FR" sz="1200" dirty="0"/>
                <a:t> Jets</a:t>
              </a:r>
              <a:r>
                <a:rPr lang="fr-FR" sz="1200" b="1" dirty="0"/>
                <a:t> </a:t>
              </a:r>
            </a:p>
            <a:p>
              <a:pPr fontAlgn="auto">
                <a:spcBef>
                  <a:spcPts val="0"/>
                </a:spcBef>
                <a:spcAft>
                  <a:spcPts val="0"/>
                </a:spcAft>
                <a:buFont typeface="Arial" pitchFamily="34" charset="0"/>
                <a:buChar char="•"/>
                <a:defRPr/>
              </a:pPr>
              <a:r>
                <a:rPr lang="fr-FR" sz="1200" dirty="0"/>
                <a:t>  </a:t>
              </a:r>
              <a:r>
                <a:rPr lang="fr-FR" sz="1200" b="1" dirty="0"/>
                <a:t>High mass </a:t>
              </a:r>
              <a:r>
                <a:rPr lang="fr-FR" sz="1200" b="1" dirty="0" err="1"/>
                <a:t>resonnances</a:t>
              </a:r>
              <a:endParaRPr lang="fr-FR" sz="12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blinds(horizontal)">
                                      <p:cBhvr>
                                        <p:cTn id="7" dur="500"/>
                                        <p:tgtEl>
                                          <p:spTgt spid="4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blinds(horizontal)">
                                      <p:cBhvr>
                                        <p:cTn id="10" dur="500"/>
                                        <p:tgtEl>
                                          <p:spTgt spid="4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blinds(horizontal)">
                                      <p:cBhvr>
                                        <p:cTn id="13" dur="500"/>
                                        <p:tgtEl>
                                          <p:spTgt spid="42"/>
                                        </p:tgtEl>
                                      </p:cBhvr>
                                    </p:animEffect>
                                  </p:childTnLst>
                                </p:cTn>
                              </p:par>
                              <p:par>
                                <p:cTn id="14" presetID="3" presetClass="entr" presetSubtype="10" fill="hold" nodeType="withEffect">
                                  <p:stCondLst>
                                    <p:cond delay="0"/>
                                  </p:stCondLst>
                                  <p:childTnLst>
                                    <p:set>
                                      <p:cBhvr>
                                        <p:cTn id="15" dur="1" fill="hold">
                                          <p:stCondLst>
                                            <p:cond delay="0"/>
                                          </p:stCondLst>
                                        </p:cTn>
                                        <p:tgtEl>
                                          <p:spTgt spid="224262"/>
                                        </p:tgtEl>
                                        <p:attrNameLst>
                                          <p:attrName>style.visibility</p:attrName>
                                        </p:attrNameLst>
                                      </p:cBhvr>
                                      <p:to>
                                        <p:strVal val="visible"/>
                                      </p:to>
                                    </p:set>
                                    <p:animEffect transition="in" filter="blinds(horizontal)">
                                      <p:cBhvr>
                                        <p:cTn id="16" dur="500"/>
                                        <p:tgtEl>
                                          <p:spTgt spid="224262"/>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linds(horizontal)">
                                      <p:cBhvr>
                                        <p:cTn id="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animBg="1"/>
      <p:bldP spid="44" grpId="0"/>
      <p:bldP spid="16"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400"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FF98FA39-FCC2-4AD0-8E84-2116CA6AC704}" type="slidenum">
              <a:rPr lang="fr-FR">
                <a:solidFill>
                  <a:schemeClr val="tx1"/>
                </a:solidFill>
              </a:rPr>
              <a:pPr fontAlgn="base">
                <a:spcBef>
                  <a:spcPct val="0"/>
                </a:spcBef>
                <a:spcAft>
                  <a:spcPct val="0"/>
                </a:spcAft>
              </a:pPr>
              <a:t>55</a:t>
            </a:fld>
            <a:endParaRPr lang="fr-FR">
              <a:solidFill>
                <a:schemeClr val="tx1"/>
              </a:solidFill>
            </a:endParaRPr>
          </a:p>
        </p:txBody>
      </p:sp>
      <p:pic>
        <p:nvPicPr>
          <p:cNvPr id="443401" name="Picture 51" descr="dimu-with-uncorr-prv"/>
          <p:cNvPicPr>
            <a:picLocks noChangeAspect="1" noChangeArrowheads="1"/>
          </p:cNvPicPr>
          <p:nvPr/>
        </p:nvPicPr>
        <p:blipFill>
          <a:blip r:embed="rId4"/>
          <a:srcRect l="2223" t="35028" r="5104" b="35120"/>
          <a:stretch>
            <a:fillRect/>
          </a:stretch>
        </p:blipFill>
        <p:spPr bwMode="auto">
          <a:xfrm>
            <a:off x="1258888" y="4256088"/>
            <a:ext cx="5113337" cy="2601912"/>
          </a:xfrm>
          <a:prstGeom prst="rect">
            <a:avLst/>
          </a:prstGeom>
          <a:noFill/>
          <a:ln w="9525">
            <a:noFill/>
            <a:miter lim="800000"/>
            <a:headEnd/>
            <a:tailEnd/>
          </a:ln>
        </p:spPr>
      </p:pic>
      <p:grpSp>
        <p:nvGrpSpPr>
          <p:cNvPr id="443402" name="Group 16"/>
          <p:cNvGrpSpPr>
            <a:grpSpLocks/>
          </p:cNvGrpSpPr>
          <p:nvPr/>
        </p:nvGrpSpPr>
        <p:grpSpPr bwMode="auto">
          <a:xfrm>
            <a:off x="1258888" y="908050"/>
            <a:ext cx="4537075" cy="3384550"/>
            <a:chOff x="48" y="1536"/>
            <a:chExt cx="3072" cy="2304"/>
          </a:xfrm>
        </p:grpSpPr>
        <p:pic>
          <p:nvPicPr>
            <p:cNvPr id="443459" name="Picture 5"/>
            <p:cNvPicPr>
              <a:picLocks noChangeAspect="1" noChangeArrowheads="1"/>
            </p:cNvPicPr>
            <p:nvPr/>
          </p:nvPicPr>
          <p:blipFill>
            <a:blip r:embed="rId5"/>
            <a:srcRect/>
            <a:stretch>
              <a:fillRect/>
            </a:stretch>
          </p:blipFill>
          <p:spPr bwMode="auto">
            <a:xfrm>
              <a:off x="48" y="1584"/>
              <a:ext cx="3024" cy="2208"/>
            </a:xfrm>
            <a:prstGeom prst="rect">
              <a:avLst/>
            </a:prstGeom>
            <a:noFill/>
            <a:ln w="9525">
              <a:noFill/>
              <a:miter lim="800000"/>
              <a:headEnd/>
              <a:tailEnd/>
            </a:ln>
          </p:spPr>
        </p:pic>
        <p:sp>
          <p:nvSpPr>
            <p:cNvPr id="443460" name="Rectangle 15"/>
            <p:cNvSpPr>
              <a:spLocks noChangeArrowheads="1"/>
            </p:cNvSpPr>
            <p:nvPr/>
          </p:nvSpPr>
          <p:spPr bwMode="auto">
            <a:xfrm>
              <a:off x="3024" y="1536"/>
              <a:ext cx="96" cy="2304"/>
            </a:xfrm>
            <a:prstGeom prst="rect">
              <a:avLst/>
            </a:prstGeom>
            <a:solidFill>
              <a:schemeClr val="bg1"/>
            </a:solidFill>
            <a:ln w="9525">
              <a:solidFill>
                <a:schemeClr val="bg1"/>
              </a:solidFill>
              <a:miter lim="800000"/>
              <a:headEnd/>
              <a:tailEnd/>
            </a:ln>
          </p:spPr>
          <p:txBody>
            <a:bodyPr wrap="none" anchor="ctr"/>
            <a:lstStyle/>
            <a:p>
              <a:endParaRPr lang="fr-FR">
                <a:latin typeface="Calibri" pitchFamily="34" charset="0"/>
              </a:endParaRPr>
            </a:p>
          </p:txBody>
        </p:sp>
      </p:grpSp>
      <p:sp>
        <p:nvSpPr>
          <p:cNvPr id="28" name="ZoneTexte 27"/>
          <p:cNvSpPr txBox="1"/>
          <p:nvPr/>
        </p:nvSpPr>
        <p:spPr>
          <a:xfrm>
            <a:off x="179388" y="2708275"/>
            <a:ext cx="973137" cy="369888"/>
          </a:xfrm>
          <a:prstGeom prst="rect">
            <a:avLst/>
          </a:prstGeom>
          <a:noFill/>
          <a:ln w="19050">
            <a:solidFill>
              <a:schemeClr val="accent1">
                <a:shade val="50000"/>
              </a:schemeClr>
            </a:solidFill>
          </a:ln>
        </p:spPr>
        <p:txBody>
          <a:bodyPr wrap="none">
            <a:spAutoFit/>
          </a:bodyPr>
          <a:lstStyle/>
          <a:p>
            <a:pPr fontAlgn="auto">
              <a:spcBef>
                <a:spcPts val="0"/>
              </a:spcBef>
              <a:spcAft>
                <a:spcPts val="0"/>
              </a:spcAft>
              <a:defRPr/>
            </a:pPr>
            <a:r>
              <a:rPr lang="fr-FR" dirty="0">
                <a:latin typeface="+mn-lt"/>
              </a:rPr>
              <a:t>X →e</a:t>
            </a:r>
            <a:r>
              <a:rPr lang="fr-FR" baseline="30000" dirty="0">
                <a:latin typeface="+mn-lt"/>
              </a:rPr>
              <a:t>+</a:t>
            </a:r>
            <a:r>
              <a:rPr lang="fr-FR" dirty="0">
                <a:latin typeface="+mn-lt"/>
              </a:rPr>
              <a:t> e</a:t>
            </a:r>
            <a:r>
              <a:rPr lang="fr-FR" baseline="30000" dirty="0">
                <a:latin typeface="+mn-lt"/>
              </a:rPr>
              <a:t>-</a:t>
            </a:r>
            <a:endParaRPr lang="fr-FR" baseline="30000" dirty="0">
              <a:latin typeface="+mn-lt"/>
            </a:endParaRPr>
          </a:p>
        </p:txBody>
      </p:sp>
      <p:sp>
        <p:nvSpPr>
          <p:cNvPr id="29" name="ZoneTexte 28"/>
          <p:cNvSpPr txBox="1"/>
          <p:nvPr/>
        </p:nvSpPr>
        <p:spPr>
          <a:xfrm>
            <a:off x="179388" y="5084763"/>
            <a:ext cx="1008062" cy="369887"/>
          </a:xfrm>
          <a:prstGeom prst="rect">
            <a:avLst/>
          </a:prstGeom>
          <a:noFill/>
          <a:ln w="19050">
            <a:solidFill>
              <a:schemeClr val="accent1">
                <a:shade val="50000"/>
              </a:schemeClr>
            </a:solidFill>
          </a:ln>
        </p:spPr>
        <p:txBody>
          <a:bodyPr wrap="none">
            <a:spAutoFit/>
          </a:bodyPr>
          <a:lstStyle/>
          <a:p>
            <a:pPr fontAlgn="auto">
              <a:spcBef>
                <a:spcPts val="0"/>
              </a:spcBef>
              <a:spcAft>
                <a:spcPts val="0"/>
              </a:spcAft>
              <a:defRPr/>
            </a:pPr>
            <a:r>
              <a:rPr lang="fr-FR" dirty="0">
                <a:latin typeface="+mn-lt"/>
              </a:rPr>
              <a:t>X →</a:t>
            </a:r>
            <a:r>
              <a:rPr lang="fr-FR" dirty="0">
                <a:latin typeface="Symbol" pitchFamily="18" charset="2"/>
              </a:rPr>
              <a:t>m</a:t>
            </a:r>
            <a:r>
              <a:rPr lang="fr-FR" baseline="30000" dirty="0">
                <a:latin typeface="+mn-lt"/>
              </a:rPr>
              <a:t>+</a:t>
            </a:r>
            <a:r>
              <a:rPr lang="fr-FR" dirty="0">
                <a:latin typeface="+mn-lt"/>
              </a:rPr>
              <a:t> </a:t>
            </a:r>
            <a:r>
              <a:rPr lang="fr-FR" dirty="0">
                <a:latin typeface="Symbol" pitchFamily="18" charset="2"/>
              </a:rPr>
              <a:t>m</a:t>
            </a:r>
            <a:r>
              <a:rPr lang="fr-FR" baseline="30000" dirty="0">
                <a:latin typeface="+mn-lt"/>
              </a:rPr>
              <a:t>-</a:t>
            </a:r>
            <a:endParaRPr lang="fr-FR" baseline="30000" dirty="0">
              <a:latin typeface="+mn-lt"/>
            </a:endParaRPr>
          </a:p>
        </p:txBody>
      </p:sp>
      <p:sp>
        <p:nvSpPr>
          <p:cNvPr id="443405" name="ZoneTexte 29"/>
          <p:cNvSpPr txBox="1">
            <a:spLocks noChangeArrowheads="1"/>
          </p:cNvSpPr>
          <p:nvPr/>
        </p:nvSpPr>
        <p:spPr bwMode="auto">
          <a:xfrm>
            <a:off x="0" y="1557338"/>
            <a:ext cx="1168400" cy="646112"/>
          </a:xfrm>
          <a:prstGeom prst="rect">
            <a:avLst/>
          </a:prstGeom>
          <a:noFill/>
          <a:ln w="9525">
            <a:noFill/>
            <a:miter lim="800000"/>
            <a:headEnd/>
            <a:tailEnd/>
          </a:ln>
        </p:spPr>
        <p:txBody>
          <a:bodyPr wrap="none">
            <a:spAutoFit/>
          </a:bodyPr>
          <a:lstStyle/>
          <a:p>
            <a:pPr algn="ctr"/>
            <a:r>
              <a:rPr lang="fr-FR">
                <a:latin typeface="Calibri" pitchFamily="34" charset="0"/>
              </a:rPr>
              <a:t>ALICE </a:t>
            </a:r>
          </a:p>
          <a:p>
            <a:pPr algn="ctr"/>
            <a:r>
              <a:rPr lang="fr-FR">
                <a:latin typeface="Calibri" pitchFamily="34" charset="0"/>
              </a:rPr>
              <a:t>simulation</a:t>
            </a:r>
          </a:p>
        </p:txBody>
      </p:sp>
      <p:sp>
        <p:nvSpPr>
          <p:cNvPr id="31" name="Rectangle 30"/>
          <p:cNvSpPr/>
          <p:nvPr/>
        </p:nvSpPr>
        <p:spPr>
          <a:xfrm>
            <a:off x="4356100" y="1341438"/>
            <a:ext cx="1008063" cy="358775"/>
          </a:xfrm>
          <a:prstGeom prst="rect">
            <a:avLst/>
          </a:prstGeom>
          <a:solidFill>
            <a:srgbClr val="FF0000">
              <a:alpha val="19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2" name="Rectangle 31"/>
          <p:cNvSpPr/>
          <p:nvPr/>
        </p:nvSpPr>
        <p:spPr>
          <a:xfrm>
            <a:off x="3059113" y="4437063"/>
            <a:ext cx="792162" cy="647700"/>
          </a:xfrm>
          <a:prstGeom prst="rect">
            <a:avLst/>
          </a:prstGeom>
          <a:solidFill>
            <a:srgbClr val="FF0000">
              <a:alpha val="19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43408" name="ZoneTexte 32"/>
          <p:cNvSpPr txBox="1">
            <a:spLocks noChangeArrowheads="1"/>
          </p:cNvSpPr>
          <p:nvPr/>
        </p:nvSpPr>
        <p:spPr bwMode="auto">
          <a:xfrm>
            <a:off x="6227763" y="3429000"/>
            <a:ext cx="1890712" cy="369888"/>
          </a:xfrm>
          <a:prstGeom prst="rect">
            <a:avLst/>
          </a:prstGeom>
          <a:noFill/>
          <a:ln w="9525">
            <a:noFill/>
            <a:miter lim="800000"/>
            <a:headEnd/>
            <a:tailEnd/>
          </a:ln>
        </p:spPr>
        <p:txBody>
          <a:bodyPr wrap="none">
            <a:spAutoFit/>
          </a:bodyPr>
          <a:lstStyle/>
          <a:p>
            <a:r>
              <a:rPr lang="fr-FR">
                <a:latin typeface="Calibri" pitchFamily="34" charset="0"/>
              </a:rPr>
              <a:t>Open heavy flavor</a:t>
            </a:r>
          </a:p>
        </p:txBody>
      </p:sp>
      <p:cxnSp>
        <p:nvCxnSpPr>
          <p:cNvPr id="35" name="Connecteur droit avec flèche 34"/>
          <p:cNvCxnSpPr>
            <a:stCxn id="443408" idx="1"/>
            <a:endCxn id="31" idx="3"/>
          </p:cNvCxnSpPr>
          <p:nvPr/>
        </p:nvCxnSpPr>
        <p:spPr>
          <a:xfrm rot="10800000">
            <a:off x="5364163" y="1520825"/>
            <a:ext cx="863600" cy="20923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a:stCxn id="443408" idx="1"/>
            <a:endCxn id="32" idx="3"/>
          </p:cNvCxnSpPr>
          <p:nvPr/>
        </p:nvCxnSpPr>
        <p:spPr>
          <a:xfrm rot="10800000" flipV="1">
            <a:off x="3851275" y="3613150"/>
            <a:ext cx="2376488" cy="114776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3411" name="ZoneTexte 16"/>
          <p:cNvSpPr txBox="1">
            <a:spLocks noChangeArrowheads="1"/>
          </p:cNvSpPr>
          <p:nvPr/>
        </p:nvSpPr>
        <p:spPr bwMode="auto">
          <a:xfrm>
            <a:off x="6156325" y="3068638"/>
            <a:ext cx="2406650" cy="369887"/>
          </a:xfrm>
          <a:prstGeom prst="rect">
            <a:avLst/>
          </a:prstGeom>
          <a:noFill/>
          <a:ln w="9525">
            <a:noFill/>
            <a:miter lim="800000"/>
            <a:headEnd/>
            <a:tailEnd/>
          </a:ln>
        </p:spPr>
        <p:txBody>
          <a:bodyPr wrap="none">
            <a:spAutoFit/>
          </a:bodyPr>
          <a:lstStyle/>
          <a:p>
            <a:r>
              <a:rPr lang="fr-FR">
                <a:latin typeface="Calibri" pitchFamily="34" charset="0"/>
              </a:rPr>
              <a:t>Important background :</a:t>
            </a:r>
          </a:p>
        </p:txBody>
      </p:sp>
      <p:sp>
        <p:nvSpPr>
          <p:cNvPr id="20" name="Rectangle 19"/>
          <p:cNvSpPr/>
          <p:nvPr/>
        </p:nvSpPr>
        <p:spPr>
          <a:xfrm>
            <a:off x="2268538" y="0"/>
            <a:ext cx="4335462" cy="58420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3200" dirty="0" err="1">
                <a:solidFill>
                  <a:prstClr val="black"/>
                </a:solidFill>
                <a:ea typeface="+mj-ea"/>
                <a:cs typeface="+mj-cs"/>
              </a:rPr>
              <a:t>Quarkonia</a:t>
            </a:r>
            <a:r>
              <a:rPr lang="fr-FR" sz="3200" dirty="0">
                <a:solidFill>
                  <a:prstClr val="black"/>
                </a:solidFill>
                <a:ea typeface="+mj-ea"/>
                <a:cs typeface="+mj-cs"/>
              </a:rPr>
              <a:t> </a:t>
            </a:r>
            <a:r>
              <a:rPr lang="fr-FR" sz="3200" dirty="0" err="1">
                <a:solidFill>
                  <a:prstClr val="black"/>
                </a:solidFill>
                <a:ea typeface="+mj-ea"/>
                <a:cs typeface="+mj-cs"/>
              </a:rPr>
              <a:t>measurement</a:t>
            </a:r>
            <a:endParaRPr lang="fr-FR" sz="1050" dirty="0"/>
          </a:p>
        </p:txBody>
      </p:sp>
      <p:grpSp>
        <p:nvGrpSpPr>
          <p:cNvPr id="443413" name="Groupe 20"/>
          <p:cNvGrpSpPr>
            <a:grpSpLocks/>
          </p:cNvGrpSpPr>
          <p:nvPr/>
        </p:nvGrpSpPr>
        <p:grpSpPr bwMode="auto">
          <a:xfrm>
            <a:off x="0" y="0"/>
            <a:ext cx="2273300" cy="398463"/>
            <a:chOff x="2677" y="33210"/>
            <a:chExt cx="2610852" cy="951127"/>
          </a:xfrm>
        </p:grpSpPr>
        <p:sp>
          <p:nvSpPr>
            <p:cNvPr id="22" name="Rectangle 21"/>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3" name="Rectangle 22"/>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the </a:t>
              </a:r>
              <a:r>
                <a:rPr lang="fr-FR" sz="1100" b="1" dirty="0" err="1"/>
                <a:t>nuclear</a:t>
              </a:r>
              <a:r>
                <a:rPr lang="fr-FR" sz="1100" b="1" dirty="0"/>
                <a:t> medium</a:t>
              </a:r>
            </a:p>
          </p:txBody>
        </p:sp>
      </p:grpSp>
      <p:grpSp>
        <p:nvGrpSpPr>
          <p:cNvPr id="443414" name="Groupe 23"/>
          <p:cNvGrpSpPr>
            <a:grpSpLocks/>
          </p:cNvGrpSpPr>
          <p:nvPr/>
        </p:nvGrpSpPr>
        <p:grpSpPr bwMode="auto">
          <a:xfrm>
            <a:off x="0" y="398463"/>
            <a:ext cx="2278063" cy="654050"/>
            <a:chOff x="2677" y="24119"/>
            <a:chExt cx="2615454" cy="3255040"/>
          </a:xfrm>
        </p:grpSpPr>
        <p:sp>
          <p:nvSpPr>
            <p:cNvPr id="34" name="Rectangle 33"/>
            <p:cNvSpPr/>
            <p:nvPr/>
          </p:nvSpPr>
          <p:spPr>
            <a:xfrm>
              <a:off x="2677" y="24119"/>
              <a:ext cx="2609986" cy="3255040"/>
            </a:xfrm>
            <a:prstGeom prst="rect">
              <a:avLst/>
            </a:pr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37" name="Rectangle 36"/>
            <p:cNvSpPr/>
            <p:nvPr/>
          </p:nvSpPr>
          <p:spPr>
            <a:xfrm>
              <a:off x="8145" y="24119"/>
              <a:ext cx="2609986" cy="22911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lIns="101346" tIns="101346" rIns="135128" bIns="152019" spcCol="1270"/>
            <a:lstStyle/>
            <a:p>
              <a:pPr fontAlgn="auto">
                <a:spcBef>
                  <a:spcPts val="0"/>
                </a:spcBef>
                <a:spcAft>
                  <a:spcPts val="0"/>
                </a:spcAft>
                <a:buFont typeface="Arial" pitchFamily="34" charset="0"/>
                <a:buChar char="•"/>
                <a:defRPr/>
              </a:pPr>
              <a:r>
                <a:rPr lang="fr-FR" sz="1200" dirty="0"/>
                <a:t> </a:t>
              </a:r>
              <a:r>
                <a:rPr lang="fr-FR" sz="1200" dirty="0" err="1"/>
                <a:t>strangeness</a:t>
              </a:r>
              <a:endParaRPr lang="fr-FR" sz="1200" dirty="0"/>
            </a:p>
            <a:p>
              <a:pPr fontAlgn="auto">
                <a:spcBef>
                  <a:spcPts val="0"/>
                </a:spcBef>
                <a:spcAft>
                  <a:spcPts val="0"/>
                </a:spcAft>
                <a:buFont typeface="Arial" pitchFamily="34" charset="0"/>
                <a:buChar char="•"/>
                <a:defRPr/>
              </a:pPr>
              <a:r>
                <a:rPr lang="fr-FR" sz="1200" dirty="0"/>
                <a:t> Jets</a:t>
              </a:r>
              <a:r>
                <a:rPr lang="fr-FR" sz="1200" b="1" dirty="0"/>
                <a:t> </a:t>
              </a:r>
            </a:p>
            <a:p>
              <a:pPr fontAlgn="auto">
                <a:spcBef>
                  <a:spcPts val="0"/>
                </a:spcBef>
                <a:spcAft>
                  <a:spcPts val="0"/>
                </a:spcAft>
                <a:buFont typeface="Arial" pitchFamily="34" charset="0"/>
                <a:buChar char="•"/>
                <a:defRPr/>
              </a:pPr>
              <a:r>
                <a:rPr lang="fr-FR" sz="1200" dirty="0"/>
                <a:t>  </a:t>
              </a:r>
              <a:r>
                <a:rPr lang="fr-FR" sz="1200" b="1" dirty="0"/>
                <a:t>High mass </a:t>
              </a:r>
              <a:r>
                <a:rPr lang="fr-FR" sz="1200" b="1" dirty="0" err="1"/>
                <a:t>resonnances</a:t>
              </a:r>
              <a:endParaRPr lang="fr-FR" sz="1200" b="1" dirty="0"/>
            </a:p>
          </p:txBody>
        </p:sp>
      </p:grpSp>
      <p:sp>
        <p:nvSpPr>
          <p:cNvPr id="443415" name="ZoneTexte 39"/>
          <p:cNvSpPr txBox="1">
            <a:spLocks noChangeArrowheads="1"/>
          </p:cNvSpPr>
          <p:nvPr/>
        </p:nvSpPr>
        <p:spPr bwMode="auto">
          <a:xfrm>
            <a:off x="6443663" y="3789363"/>
            <a:ext cx="1751012" cy="368300"/>
          </a:xfrm>
          <a:prstGeom prst="rect">
            <a:avLst/>
          </a:prstGeom>
          <a:noFill/>
          <a:ln w="9525">
            <a:noFill/>
            <a:miter lim="800000"/>
            <a:headEnd/>
            <a:tailEnd/>
          </a:ln>
        </p:spPr>
        <p:txBody>
          <a:bodyPr wrap="none">
            <a:spAutoFit/>
          </a:bodyPr>
          <a:lstStyle/>
          <a:p>
            <a:r>
              <a:rPr lang="fr-FR">
                <a:latin typeface="Calibri" pitchFamily="34" charset="0"/>
              </a:rPr>
              <a:t>D</a:t>
            </a:r>
            <a:r>
              <a:rPr lang="fr-FR" baseline="30000">
                <a:latin typeface="Calibri" pitchFamily="34" charset="0"/>
              </a:rPr>
              <a:t>0</a:t>
            </a:r>
            <a:r>
              <a:rPr lang="fr-FR">
                <a:latin typeface="Calibri" pitchFamily="34" charset="0"/>
              </a:rPr>
              <a:t> (     ) → e</a:t>
            </a:r>
            <a:r>
              <a:rPr lang="fr-FR" baseline="30000">
                <a:latin typeface="Calibri" pitchFamily="34" charset="0"/>
              </a:rPr>
              <a:t>+</a:t>
            </a:r>
            <a:r>
              <a:rPr lang="fr-FR">
                <a:latin typeface="Calibri" pitchFamily="34" charset="0"/>
              </a:rPr>
              <a:t> + …</a:t>
            </a:r>
          </a:p>
        </p:txBody>
      </p:sp>
      <p:graphicFrame>
        <p:nvGraphicFramePr>
          <p:cNvPr id="443393" name="Object 1"/>
          <p:cNvGraphicFramePr>
            <a:graphicFrameLocks noChangeAspect="1"/>
          </p:cNvGraphicFramePr>
          <p:nvPr/>
        </p:nvGraphicFramePr>
        <p:xfrm>
          <a:off x="6804025" y="3789363"/>
          <a:ext cx="366713" cy="296862"/>
        </p:xfrm>
        <a:graphic>
          <a:graphicData uri="http://schemas.openxmlformats.org/presentationml/2006/ole">
            <p:oleObj spid="_x0000_s443393" name="Équation" r:id="rId6" imgW="203040" imgH="164880" progId="Equation.3">
              <p:embed/>
            </p:oleObj>
          </a:graphicData>
        </a:graphic>
      </p:graphicFrame>
      <p:grpSp>
        <p:nvGrpSpPr>
          <p:cNvPr id="443416" name="Group 26"/>
          <p:cNvGrpSpPr>
            <a:grpSpLocks/>
          </p:cNvGrpSpPr>
          <p:nvPr/>
        </p:nvGrpSpPr>
        <p:grpSpPr bwMode="auto">
          <a:xfrm>
            <a:off x="6516688" y="4221163"/>
            <a:ext cx="2466975" cy="2016125"/>
            <a:chOff x="604838" y="2441575"/>
            <a:chExt cx="4040187" cy="2732088"/>
          </a:xfrm>
        </p:grpSpPr>
        <p:graphicFrame>
          <p:nvGraphicFramePr>
            <p:cNvPr id="443394" name="Object 2"/>
            <p:cNvGraphicFramePr>
              <a:graphicFrameLocks noChangeAspect="1"/>
            </p:cNvGraphicFramePr>
            <p:nvPr/>
          </p:nvGraphicFramePr>
          <p:xfrm>
            <a:off x="733425" y="4960938"/>
            <a:ext cx="192088" cy="212725"/>
          </p:xfrm>
          <a:graphic>
            <a:graphicData uri="http://schemas.openxmlformats.org/presentationml/2006/ole">
              <p:oleObj spid="_x0000_s443394" name="Equation" r:id="rId7" imgW="203040" imgH="253800" progId="">
                <p:embed/>
              </p:oleObj>
            </a:graphicData>
          </a:graphic>
        </p:graphicFrame>
        <p:graphicFrame>
          <p:nvGraphicFramePr>
            <p:cNvPr id="443395" name="Object 3"/>
            <p:cNvGraphicFramePr>
              <a:graphicFrameLocks noChangeAspect="1"/>
            </p:cNvGraphicFramePr>
            <p:nvPr/>
          </p:nvGraphicFramePr>
          <p:xfrm>
            <a:off x="1228725" y="4724400"/>
            <a:ext cx="230188" cy="276225"/>
          </p:xfrm>
          <a:graphic>
            <a:graphicData uri="http://schemas.openxmlformats.org/presentationml/2006/ole">
              <p:oleObj spid="_x0000_s443395" name="Equation" r:id="rId8" imgW="241200" imgH="330120" progId="">
                <p:embed/>
              </p:oleObj>
            </a:graphicData>
          </a:graphic>
        </p:graphicFrame>
        <p:sp>
          <p:nvSpPr>
            <p:cNvPr id="443419" name="Line 4"/>
            <p:cNvSpPr>
              <a:spLocks noChangeShapeType="1"/>
            </p:cNvSpPr>
            <p:nvPr/>
          </p:nvSpPr>
          <p:spPr bwMode="auto">
            <a:xfrm flipV="1">
              <a:off x="949325" y="4914900"/>
              <a:ext cx="293688" cy="125413"/>
            </a:xfrm>
            <a:prstGeom prst="line">
              <a:avLst/>
            </a:prstGeom>
            <a:noFill/>
            <a:ln w="9525">
              <a:solidFill>
                <a:srgbClr val="990099"/>
              </a:solidFill>
              <a:round/>
              <a:headEnd/>
              <a:tailEnd/>
            </a:ln>
          </p:spPr>
          <p:txBody>
            <a:bodyPr/>
            <a:lstStyle/>
            <a:p>
              <a:endParaRPr lang="fr-FR"/>
            </a:p>
          </p:txBody>
        </p:sp>
        <p:grpSp>
          <p:nvGrpSpPr>
            <p:cNvPr id="443420" name="Group 24"/>
            <p:cNvGrpSpPr>
              <a:grpSpLocks/>
            </p:cNvGrpSpPr>
            <p:nvPr/>
          </p:nvGrpSpPr>
          <p:grpSpPr bwMode="auto">
            <a:xfrm>
              <a:off x="1676408" y="4343439"/>
              <a:ext cx="1387479" cy="431806"/>
              <a:chOff x="3657" y="2119"/>
              <a:chExt cx="915" cy="327"/>
            </a:xfrm>
          </p:grpSpPr>
          <p:sp>
            <p:nvSpPr>
              <p:cNvPr id="443428" name="Oval 25"/>
              <p:cNvSpPr>
                <a:spLocks noChangeArrowheads="1"/>
              </p:cNvSpPr>
              <p:nvPr/>
            </p:nvSpPr>
            <p:spPr bwMode="auto">
              <a:xfrm rot="2246591" flipV="1">
                <a:off x="3657" y="2353"/>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29" name="Oval 26"/>
              <p:cNvSpPr>
                <a:spLocks noChangeArrowheads="1"/>
              </p:cNvSpPr>
              <p:nvPr/>
            </p:nvSpPr>
            <p:spPr bwMode="auto">
              <a:xfrm rot="2246591" flipV="1">
                <a:off x="3714" y="2346"/>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30" name="Oval 27"/>
              <p:cNvSpPr>
                <a:spLocks noChangeArrowheads="1"/>
              </p:cNvSpPr>
              <p:nvPr/>
            </p:nvSpPr>
            <p:spPr bwMode="auto">
              <a:xfrm rot="2246591" flipV="1">
                <a:off x="3762" y="2340"/>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31" name="Oval 28"/>
              <p:cNvSpPr>
                <a:spLocks noChangeArrowheads="1"/>
              </p:cNvSpPr>
              <p:nvPr/>
            </p:nvSpPr>
            <p:spPr bwMode="auto">
              <a:xfrm rot="2246591" flipV="1">
                <a:off x="3813" y="2333"/>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32" name="Oval 29"/>
              <p:cNvSpPr>
                <a:spLocks noChangeArrowheads="1"/>
              </p:cNvSpPr>
              <p:nvPr/>
            </p:nvSpPr>
            <p:spPr bwMode="auto">
              <a:xfrm rot="2246591" flipV="1">
                <a:off x="3864" y="2327"/>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33" name="Oval 30"/>
              <p:cNvSpPr>
                <a:spLocks noChangeArrowheads="1"/>
              </p:cNvSpPr>
              <p:nvPr/>
            </p:nvSpPr>
            <p:spPr bwMode="auto">
              <a:xfrm rot="2246591" flipV="1">
                <a:off x="3910" y="2321"/>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34" name="Oval 31"/>
              <p:cNvSpPr>
                <a:spLocks noChangeArrowheads="1"/>
              </p:cNvSpPr>
              <p:nvPr/>
            </p:nvSpPr>
            <p:spPr bwMode="auto">
              <a:xfrm rot="2246591" flipV="1">
                <a:off x="3961" y="2315"/>
                <a:ext cx="49" cy="35"/>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35" name="Oval 32"/>
              <p:cNvSpPr>
                <a:spLocks noChangeArrowheads="1"/>
              </p:cNvSpPr>
              <p:nvPr/>
            </p:nvSpPr>
            <p:spPr bwMode="auto">
              <a:xfrm rot="2246591" flipV="1">
                <a:off x="4004" y="2310"/>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36" name="Oval 33"/>
              <p:cNvSpPr>
                <a:spLocks noChangeArrowheads="1"/>
              </p:cNvSpPr>
              <p:nvPr/>
            </p:nvSpPr>
            <p:spPr bwMode="auto">
              <a:xfrm rot="2246591" flipV="1">
                <a:off x="4048" y="2304"/>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37" name="Oval 34"/>
              <p:cNvSpPr>
                <a:spLocks noChangeArrowheads="1"/>
              </p:cNvSpPr>
              <p:nvPr/>
            </p:nvSpPr>
            <p:spPr bwMode="auto">
              <a:xfrm rot="393794" flipV="1">
                <a:off x="4098" y="2300"/>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38" name="Oval 35"/>
              <p:cNvSpPr>
                <a:spLocks noChangeArrowheads="1"/>
              </p:cNvSpPr>
              <p:nvPr/>
            </p:nvSpPr>
            <p:spPr bwMode="auto">
              <a:xfrm rot="393794" flipV="1">
                <a:off x="4142" y="2274"/>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39" name="Oval 36"/>
              <p:cNvSpPr>
                <a:spLocks noChangeArrowheads="1"/>
              </p:cNvSpPr>
              <p:nvPr/>
            </p:nvSpPr>
            <p:spPr bwMode="auto">
              <a:xfrm rot="393794" flipV="1">
                <a:off x="4179" y="2252"/>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40" name="Oval 37"/>
              <p:cNvSpPr>
                <a:spLocks noChangeArrowheads="1"/>
              </p:cNvSpPr>
              <p:nvPr/>
            </p:nvSpPr>
            <p:spPr bwMode="auto">
              <a:xfrm rot="393794" flipV="1">
                <a:off x="4218" y="2228"/>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41" name="Oval 38"/>
              <p:cNvSpPr>
                <a:spLocks noChangeArrowheads="1"/>
              </p:cNvSpPr>
              <p:nvPr/>
            </p:nvSpPr>
            <p:spPr bwMode="auto">
              <a:xfrm rot="393794" flipV="1">
                <a:off x="4258" y="2204"/>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42" name="Oval 39"/>
              <p:cNvSpPr>
                <a:spLocks noChangeArrowheads="1"/>
              </p:cNvSpPr>
              <p:nvPr/>
            </p:nvSpPr>
            <p:spPr bwMode="auto">
              <a:xfrm rot="393794" flipV="1">
                <a:off x="4293" y="2183"/>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43" name="Oval 40"/>
              <p:cNvSpPr>
                <a:spLocks noChangeArrowheads="1"/>
              </p:cNvSpPr>
              <p:nvPr/>
            </p:nvSpPr>
            <p:spPr bwMode="auto">
              <a:xfrm rot="393794" flipV="1">
                <a:off x="4331" y="2159"/>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44" name="Oval 41"/>
              <p:cNvSpPr>
                <a:spLocks noChangeArrowheads="1"/>
              </p:cNvSpPr>
              <p:nvPr/>
            </p:nvSpPr>
            <p:spPr bwMode="auto">
              <a:xfrm rot="393794" flipV="1">
                <a:off x="4364" y="2139"/>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45" name="Oval 42"/>
              <p:cNvSpPr>
                <a:spLocks noChangeArrowheads="1"/>
              </p:cNvSpPr>
              <p:nvPr/>
            </p:nvSpPr>
            <p:spPr bwMode="auto">
              <a:xfrm rot="393794" flipV="1">
                <a:off x="4399" y="2119"/>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46" name="Oval 43"/>
              <p:cNvSpPr>
                <a:spLocks noChangeArrowheads="1"/>
              </p:cNvSpPr>
              <p:nvPr/>
            </p:nvSpPr>
            <p:spPr bwMode="auto">
              <a:xfrm rot="-1524150">
                <a:off x="4155" y="2308"/>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47" name="Oval 44"/>
              <p:cNvSpPr>
                <a:spLocks noChangeArrowheads="1"/>
              </p:cNvSpPr>
              <p:nvPr/>
            </p:nvSpPr>
            <p:spPr bwMode="auto">
              <a:xfrm rot="-1524150">
                <a:off x="4209" y="2323"/>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48" name="Oval 45"/>
              <p:cNvSpPr>
                <a:spLocks noChangeArrowheads="1"/>
              </p:cNvSpPr>
              <p:nvPr/>
            </p:nvSpPr>
            <p:spPr bwMode="auto">
              <a:xfrm rot="-1524150">
                <a:off x="4254" y="2336"/>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49" name="Oval 46"/>
              <p:cNvSpPr>
                <a:spLocks noChangeArrowheads="1"/>
              </p:cNvSpPr>
              <p:nvPr/>
            </p:nvSpPr>
            <p:spPr bwMode="auto">
              <a:xfrm rot="-1524150">
                <a:off x="4302" y="2350"/>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50" name="Oval 47"/>
              <p:cNvSpPr>
                <a:spLocks noChangeArrowheads="1"/>
              </p:cNvSpPr>
              <p:nvPr/>
            </p:nvSpPr>
            <p:spPr bwMode="auto">
              <a:xfrm rot="-1524150">
                <a:off x="4351" y="2363"/>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51" name="Oval 48"/>
              <p:cNvSpPr>
                <a:spLocks noChangeArrowheads="1"/>
              </p:cNvSpPr>
              <p:nvPr/>
            </p:nvSpPr>
            <p:spPr bwMode="auto">
              <a:xfrm rot="-1524150">
                <a:off x="4393" y="2375"/>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52" name="Oval 49"/>
              <p:cNvSpPr>
                <a:spLocks noChangeArrowheads="1"/>
              </p:cNvSpPr>
              <p:nvPr/>
            </p:nvSpPr>
            <p:spPr bwMode="auto">
              <a:xfrm rot="-1524150">
                <a:off x="4442" y="2389"/>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53" name="Oval 50"/>
              <p:cNvSpPr>
                <a:spLocks noChangeArrowheads="1"/>
              </p:cNvSpPr>
              <p:nvPr/>
            </p:nvSpPr>
            <p:spPr bwMode="auto">
              <a:xfrm rot="-1524150">
                <a:off x="4481" y="2400"/>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sp>
            <p:nvSpPr>
              <p:cNvPr id="443454" name="Oval 51"/>
              <p:cNvSpPr>
                <a:spLocks noChangeArrowheads="1"/>
              </p:cNvSpPr>
              <p:nvPr/>
            </p:nvSpPr>
            <p:spPr bwMode="auto">
              <a:xfrm rot="-1524150">
                <a:off x="4523" y="2412"/>
                <a:ext cx="49" cy="34"/>
              </a:xfrm>
              <a:prstGeom prst="ellipse">
                <a:avLst/>
              </a:prstGeom>
              <a:noFill/>
              <a:ln w="28575">
                <a:solidFill>
                  <a:schemeClr val="accent2"/>
                </a:solidFill>
                <a:round/>
                <a:headEnd/>
                <a:tailEnd/>
              </a:ln>
            </p:spPr>
            <p:txBody>
              <a:bodyPr anchor="ctr">
                <a:spAutoFit/>
              </a:bodyPr>
              <a:lstStyle/>
              <a:p>
                <a:endParaRPr lang="fr-FR">
                  <a:latin typeface="Calibri" pitchFamily="34" charset="0"/>
                </a:endParaRPr>
              </a:p>
            </p:txBody>
          </p:sp>
        </p:grpSp>
        <p:sp>
          <p:nvSpPr>
            <p:cNvPr id="443421" name="Oval 52"/>
            <p:cNvSpPr>
              <a:spLocks noChangeArrowheads="1"/>
            </p:cNvSpPr>
            <p:nvPr/>
          </p:nvSpPr>
          <p:spPr bwMode="auto">
            <a:xfrm rot="-1499908">
              <a:off x="604838" y="4756150"/>
              <a:ext cx="1019175" cy="381000"/>
            </a:xfrm>
            <a:prstGeom prst="ellipse">
              <a:avLst/>
            </a:prstGeom>
            <a:noFill/>
            <a:ln w="9525">
              <a:solidFill>
                <a:schemeClr val="tx2"/>
              </a:solidFill>
              <a:round/>
              <a:headEnd/>
              <a:tailEnd/>
            </a:ln>
          </p:spPr>
          <p:txBody>
            <a:bodyPr wrap="none" anchor="ctr"/>
            <a:lstStyle/>
            <a:p>
              <a:endParaRPr lang="fr-FR">
                <a:latin typeface="Calibri" pitchFamily="34" charset="0"/>
              </a:endParaRPr>
            </a:p>
          </p:txBody>
        </p:sp>
        <p:graphicFrame>
          <p:nvGraphicFramePr>
            <p:cNvPr id="443396" name="Object 4"/>
            <p:cNvGraphicFramePr>
              <a:graphicFrameLocks noChangeAspect="1"/>
            </p:cNvGraphicFramePr>
            <p:nvPr/>
          </p:nvGraphicFramePr>
          <p:xfrm>
            <a:off x="2890057" y="3620727"/>
            <a:ext cx="460376" cy="411162"/>
          </p:xfrm>
          <a:graphic>
            <a:graphicData uri="http://schemas.openxmlformats.org/presentationml/2006/ole">
              <p:oleObj spid="_x0000_s443396" name="Equation" r:id="rId9" imgW="482400" imgH="495000" progId="">
                <p:embed/>
              </p:oleObj>
            </a:graphicData>
          </a:graphic>
        </p:graphicFrame>
        <p:sp>
          <p:nvSpPr>
            <p:cNvPr id="443422" name="Line 55"/>
            <p:cNvSpPr>
              <a:spLocks noChangeShapeType="1"/>
            </p:cNvSpPr>
            <p:nvPr/>
          </p:nvSpPr>
          <p:spPr bwMode="auto">
            <a:xfrm rot="10243599" flipH="1">
              <a:off x="1481138" y="4154488"/>
              <a:ext cx="852487" cy="501650"/>
            </a:xfrm>
            <a:prstGeom prst="line">
              <a:avLst/>
            </a:prstGeom>
            <a:noFill/>
            <a:ln w="28575">
              <a:solidFill>
                <a:srgbClr val="0000FF"/>
              </a:solidFill>
              <a:round/>
              <a:headEnd/>
              <a:tailEnd type="arrow" w="med" len="med"/>
            </a:ln>
          </p:spPr>
          <p:txBody>
            <a:bodyPr/>
            <a:lstStyle/>
            <a:p>
              <a:endParaRPr lang="fr-FR"/>
            </a:p>
          </p:txBody>
        </p:sp>
        <p:sp>
          <p:nvSpPr>
            <p:cNvPr id="443423" name="Line 56"/>
            <p:cNvSpPr>
              <a:spLocks noChangeShapeType="1"/>
            </p:cNvSpPr>
            <p:nvPr/>
          </p:nvSpPr>
          <p:spPr bwMode="auto">
            <a:xfrm rot="745460" flipV="1">
              <a:off x="2257425" y="3427413"/>
              <a:ext cx="52388" cy="627062"/>
            </a:xfrm>
            <a:prstGeom prst="line">
              <a:avLst/>
            </a:prstGeom>
            <a:noFill/>
            <a:ln w="28575">
              <a:solidFill>
                <a:schemeClr val="tx2"/>
              </a:solidFill>
              <a:round/>
              <a:headEnd/>
              <a:tailEnd type="arrow" w="med" len="med"/>
            </a:ln>
          </p:spPr>
          <p:txBody>
            <a:bodyPr/>
            <a:lstStyle/>
            <a:p>
              <a:endParaRPr lang="fr-FR"/>
            </a:p>
          </p:txBody>
        </p:sp>
        <p:sp>
          <p:nvSpPr>
            <p:cNvPr id="443424" name="Line 71"/>
            <p:cNvSpPr>
              <a:spLocks noChangeShapeType="1"/>
            </p:cNvSpPr>
            <p:nvPr/>
          </p:nvSpPr>
          <p:spPr bwMode="auto">
            <a:xfrm rot="9900889" flipH="1">
              <a:off x="2755900" y="2851150"/>
              <a:ext cx="301625" cy="625475"/>
            </a:xfrm>
            <a:prstGeom prst="line">
              <a:avLst/>
            </a:prstGeom>
            <a:noFill/>
            <a:ln w="28575">
              <a:solidFill>
                <a:schemeClr val="tx2"/>
              </a:solidFill>
              <a:round/>
              <a:headEnd/>
              <a:tailEnd type="arrow" w="med" len="med"/>
            </a:ln>
          </p:spPr>
          <p:txBody>
            <a:bodyPr/>
            <a:lstStyle/>
            <a:p>
              <a:endParaRPr lang="fr-FR"/>
            </a:p>
          </p:txBody>
        </p:sp>
        <p:graphicFrame>
          <p:nvGraphicFramePr>
            <p:cNvPr id="443397" name="Object 7"/>
            <p:cNvGraphicFramePr>
              <a:graphicFrameLocks noChangeAspect="1"/>
            </p:cNvGraphicFramePr>
            <p:nvPr/>
          </p:nvGraphicFramePr>
          <p:xfrm>
            <a:off x="2971800" y="2441575"/>
            <a:ext cx="496888" cy="346075"/>
          </p:xfrm>
          <a:graphic>
            <a:graphicData uri="http://schemas.openxmlformats.org/presentationml/2006/ole">
              <p:oleObj spid="_x0000_s443397" name="Equation" r:id="rId10" imgW="520560" imgH="419040" progId="">
                <p:embed/>
              </p:oleObj>
            </a:graphicData>
          </a:graphic>
        </p:graphicFrame>
        <p:graphicFrame>
          <p:nvGraphicFramePr>
            <p:cNvPr id="443398" name="Object 8"/>
            <p:cNvGraphicFramePr>
              <a:graphicFrameLocks noChangeAspect="1"/>
            </p:cNvGraphicFramePr>
            <p:nvPr/>
          </p:nvGraphicFramePr>
          <p:xfrm>
            <a:off x="3586163" y="2817813"/>
            <a:ext cx="349250" cy="349250"/>
          </p:xfrm>
          <a:graphic>
            <a:graphicData uri="http://schemas.openxmlformats.org/presentationml/2006/ole">
              <p:oleObj spid="_x0000_s443398" name="Equation" r:id="rId11" imgW="368280" imgH="419040" progId="">
                <p:embed/>
              </p:oleObj>
            </a:graphicData>
          </a:graphic>
        </p:graphicFrame>
        <p:graphicFrame>
          <p:nvGraphicFramePr>
            <p:cNvPr id="443399" name="Object 9"/>
            <p:cNvGraphicFramePr>
              <a:graphicFrameLocks noChangeAspect="1"/>
            </p:cNvGraphicFramePr>
            <p:nvPr/>
          </p:nvGraphicFramePr>
          <p:xfrm>
            <a:off x="4256088" y="3267075"/>
            <a:ext cx="388937" cy="454025"/>
          </p:xfrm>
          <a:graphic>
            <a:graphicData uri="http://schemas.openxmlformats.org/presentationml/2006/ole">
              <p:oleObj spid="_x0000_s443399" name="Equation" r:id="rId12" imgW="406080" imgH="545760" progId="">
                <p:embed/>
              </p:oleObj>
            </a:graphicData>
          </a:graphic>
        </p:graphicFrame>
        <p:sp>
          <p:nvSpPr>
            <p:cNvPr id="443425" name="Line 76"/>
            <p:cNvSpPr>
              <a:spLocks noChangeShapeType="1"/>
            </p:cNvSpPr>
            <p:nvPr/>
          </p:nvSpPr>
          <p:spPr bwMode="auto">
            <a:xfrm rot="2601550" flipV="1">
              <a:off x="2551113" y="3427413"/>
              <a:ext cx="80962" cy="804862"/>
            </a:xfrm>
            <a:prstGeom prst="line">
              <a:avLst/>
            </a:prstGeom>
            <a:noFill/>
            <a:ln w="28575">
              <a:solidFill>
                <a:srgbClr val="FF0000"/>
              </a:solidFill>
              <a:round/>
              <a:headEnd/>
              <a:tailEnd type="arrow" w="med" len="med"/>
            </a:ln>
          </p:spPr>
          <p:txBody>
            <a:bodyPr/>
            <a:lstStyle/>
            <a:p>
              <a:endParaRPr lang="fr-FR"/>
            </a:p>
          </p:txBody>
        </p:sp>
        <p:sp>
          <p:nvSpPr>
            <p:cNvPr id="443426" name="Line 77"/>
            <p:cNvSpPr>
              <a:spLocks noChangeShapeType="1"/>
            </p:cNvSpPr>
            <p:nvPr/>
          </p:nvSpPr>
          <p:spPr bwMode="auto">
            <a:xfrm rot="9900889" flipH="1">
              <a:off x="2870200" y="3168650"/>
              <a:ext cx="701675" cy="276225"/>
            </a:xfrm>
            <a:prstGeom prst="line">
              <a:avLst/>
            </a:prstGeom>
            <a:noFill/>
            <a:ln w="28575">
              <a:solidFill>
                <a:schemeClr val="accent2"/>
              </a:solidFill>
              <a:round/>
              <a:headEnd/>
              <a:tailEnd type="arrow" w="med" len="med"/>
            </a:ln>
          </p:spPr>
          <p:txBody>
            <a:bodyPr/>
            <a:lstStyle/>
            <a:p>
              <a:endParaRPr lang="fr-FR"/>
            </a:p>
          </p:txBody>
        </p:sp>
        <p:sp>
          <p:nvSpPr>
            <p:cNvPr id="443427" name="Line 78"/>
            <p:cNvSpPr>
              <a:spLocks noChangeShapeType="1"/>
            </p:cNvSpPr>
            <p:nvPr/>
          </p:nvSpPr>
          <p:spPr bwMode="auto">
            <a:xfrm rot="10800000" flipH="1">
              <a:off x="3016250" y="3500438"/>
              <a:ext cx="1176338" cy="104775"/>
            </a:xfrm>
            <a:prstGeom prst="line">
              <a:avLst/>
            </a:prstGeom>
            <a:noFill/>
            <a:ln w="28575">
              <a:solidFill>
                <a:schemeClr val="tx2"/>
              </a:solidFill>
              <a:round/>
              <a:headEnd/>
              <a:tailEnd type="arrow" w="med" len="med"/>
            </a:ln>
          </p:spPr>
          <p:txBody>
            <a:bodyPr/>
            <a:lstStyle/>
            <a:p>
              <a:endParaRPr lang="fr-FR"/>
            </a:p>
          </p:txBody>
        </p:sp>
      </p:grpSp>
      <p:sp>
        <p:nvSpPr>
          <p:cNvPr id="443417" name="Rectangle 84"/>
          <p:cNvSpPr>
            <a:spLocks noChangeArrowheads="1"/>
          </p:cNvSpPr>
          <p:nvPr/>
        </p:nvSpPr>
        <p:spPr bwMode="auto">
          <a:xfrm>
            <a:off x="5867400" y="620713"/>
            <a:ext cx="3455988" cy="1262062"/>
          </a:xfrm>
          <a:prstGeom prst="rect">
            <a:avLst/>
          </a:prstGeom>
          <a:noFill/>
          <a:ln w="9525">
            <a:noFill/>
            <a:miter lim="800000"/>
            <a:headEnd/>
            <a:tailEnd/>
          </a:ln>
        </p:spPr>
        <p:txBody>
          <a:bodyPr>
            <a:spAutoFit/>
          </a:bodyPr>
          <a:lstStyle/>
          <a:p>
            <a:r>
              <a:rPr lang="en-US">
                <a:latin typeface="Calibri" pitchFamily="34" charset="0"/>
              </a:rPr>
              <a:t>Leptons  are not sensitive to strong interaction</a:t>
            </a:r>
          </a:p>
          <a:p>
            <a:r>
              <a:rPr lang="en-US" sz="2000" b="1">
                <a:solidFill>
                  <a:srgbClr val="C00000"/>
                </a:solidFill>
                <a:latin typeface="Calibri" pitchFamily="34" charset="0"/>
              </a:rPr>
              <a:t>not affected by</a:t>
            </a:r>
            <a:r>
              <a:rPr lang="fr-FR" sz="2000" b="1">
                <a:solidFill>
                  <a:srgbClr val="C00000"/>
                </a:solidFill>
                <a:latin typeface="Calibri" pitchFamily="34" charset="0"/>
              </a:rPr>
              <a:t> hadronisation step </a:t>
            </a:r>
          </a:p>
        </p:txBody>
      </p:sp>
      <p:sp>
        <p:nvSpPr>
          <p:cNvPr id="443418" name="Rectangle 85"/>
          <p:cNvSpPr>
            <a:spLocks noChangeArrowheads="1"/>
          </p:cNvSpPr>
          <p:nvPr/>
        </p:nvSpPr>
        <p:spPr bwMode="auto">
          <a:xfrm>
            <a:off x="2268538" y="620713"/>
            <a:ext cx="5005387" cy="369887"/>
          </a:xfrm>
          <a:prstGeom prst="rect">
            <a:avLst/>
          </a:prstGeom>
          <a:noFill/>
          <a:ln w="9525">
            <a:noFill/>
            <a:miter lim="800000"/>
            <a:headEnd/>
            <a:tailEnd/>
          </a:ln>
        </p:spPr>
        <p:txBody>
          <a:bodyPr>
            <a:spAutoFit/>
          </a:bodyPr>
          <a:lstStyle/>
          <a:p>
            <a:r>
              <a:rPr lang="fr-FR" b="1">
                <a:latin typeface="Calibri" pitchFamily="34" charset="0"/>
                <a:sym typeface="Symbol" pitchFamily="18" charset="2"/>
              </a:rPr>
              <a:t>  (J/, ’, , ’, ’’)  µ</a:t>
            </a:r>
            <a:r>
              <a:rPr lang="fr-FR" b="1" baseline="30000">
                <a:latin typeface="Calibri" pitchFamily="34" charset="0"/>
                <a:sym typeface="Symbol" pitchFamily="18" charset="2"/>
              </a:rPr>
              <a:t>+</a:t>
            </a:r>
            <a:r>
              <a:rPr lang="fr-FR" b="1">
                <a:latin typeface="Calibri" pitchFamily="34" charset="0"/>
                <a:sym typeface="Symbol" pitchFamily="18" charset="2"/>
              </a:rPr>
              <a:t> µ</a:t>
            </a:r>
            <a:r>
              <a:rPr lang="fr-FR" b="1" baseline="30000">
                <a:latin typeface="Calibri" pitchFamily="34" charset="0"/>
                <a:sym typeface="Symbol" pitchFamily="18" charset="2"/>
              </a:rPr>
              <a:t>- </a:t>
            </a:r>
            <a:r>
              <a:rPr lang="fr-FR" b="1">
                <a:latin typeface="Calibri" pitchFamily="34" charset="0"/>
                <a:sym typeface="Symbol" pitchFamily="18" charset="2"/>
              </a:rPr>
              <a:t>or  e</a:t>
            </a:r>
            <a:r>
              <a:rPr lang="fr-FR" b="1" baseline="30000">
                <a:latin typeface="Calibri" pitchFamily="34" charset="0"/>
                <a:sym typeface="Symbol" pitchFamily="18" charset="2"/>
              </a:rPr>
              <a:t>+</a:t>
            </a:r>
            <a:r>
              <a:rPr lang="fr-FR" b="1">
                <a:latin typeface="Calibri" pitchFamily="34" charset="0"/>
                <a:sym typeface="Symbol" pitchFamily="18" charset="2"/>
              </a:rPr>
              <a:t> e</a:t>
            </a:r>
            <a:r>
              <a:rPr lang="fr-FR" b="1" baseline="30000">
                <a:latin typeface="Calibri" pitchFamily="34" charset="0"/>
                <a:sym typeface="Symbol" pitchFamily="18" charset="2"/>
              </a:rPr>
              <a:t>- </a:t>
            </a:r>
            <a:endParaRPr lang="fr-FR" b="1">
              <a:latin typeface="Calibri"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185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5017D021-8322-46F8-9387-FBFE35E55812}" type="slidenum">
              <a:rPr lang="fr-FR">
                <a:solidFill>
                  <a:schemeClr val="tx1"/>
                </a:solidFill>
              </a:rPr>
              <a:pPr fontAlgn="base">
                <a:spcBef>
                  <a:spcPct val="0"/>
                </a:spcBef>
                <a:spcAft>
                  <a:spcPct val="0"/>
                </a:spcAft>
              </a:pPr>
              <a:t>56</a:t>
            </a:fld>
            <a:endParaRPr lang="fr-FR">
              <a:solidFill>
                <a:schemeClr val="tx1"/>
              </a:solidFill>
            </a:endParaRPr>
          </a:p>
        </p:txBody>
      </p:sp>
      <p:sp>
        <p:nvSpPr>
          <p:cNvPr id="155" name="Rectangle 154"/>
          <p:cNvSpPr/>
          <p:nvPr/>
        </p:nvSpPr>
        <p:spPr>
          <a:xfrm>
            <a:off x="179388" y="0"/>
            <a:ext cx="4157662"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solidFill>
                  <a:prstClr val="black"/>
                </a:solidFill>
                <a:ea typeface="+mj-ea"/>
                <a:cs typeface="+mj-cs"/>
              </a:rPr>
              <a:t>Open </a:t>
            </a:r>
            <a:r>
              <a:rPr lang="fr-FR" sz="4000" dirty="0" err="1">
                <a:solidFill>
                  <a:prstClr val="black"/>
                </a:solidFill>
                <a:ea typeface="+mj-ea"/>
                <a:cs typeface="+mj-cs"/>
              </a:rPr>
              <a:t>heavy</a:t>
            </a:r>
            <a:r>
              <a:rPr lang="fr-FR" sz="4000" dirty="0">
                <a:solidFill>
                  <a:prstClr val="black"/>
                </a:solidFill>
                <a:ea typeface="+mj-ea"/>
                <a:cs typeface="+mj-cs"/>
              </a:rPr>
              <a:t> </a:t>
            </a:r>
            <a:r>
              <a:rPr lang="fr-FR" sz="4000" dirty="0" err="1">
                <a:solidFill>
                  <a:prstClr val="black"/>
                </a:solidFill>
                <a:ea typeface="+mj-ea"/>
                <a:cs typeface="+mj-cs"/>
              </a:rPr>
              <a:t>flavors</a:t>
            </a:r>
            <a:endParaRPr lang="fr-FR" sz="4000" dirty="0">
              <a:solidFill>
                <a:prstClr val="black"/>
              </a:solidFill>
              <a:ea typeface="+mj-ea"/>
              <a:cs typeface="+mj-cs"/>
            </a:endParaRPr>
          </a:p>
        </p:txBody>
      </p:sp>
      <p:pic>
        <p:nvPicPr>
          <p:cNvPr id="761859" name="Picture 3"/>
          <p:cNvPicPr>
            <a:picLocks noChangeAspect="1" noChangeArrowheads="1"/>
          </p:cNvPicPr>
          <p:nvPr/>
        </p:nvPicPr>
        <p:blipFill>
          <a:blip r:embed="rId3"/>
          <a:srcRect/>
          <a:stretch>
            <a:fillRect/>
          </a:stretch>
        </p:blipFill>
        <p:spPr bwMode="auto">
          <a:xfrm>
            <a:off x="684213" y="4437063"/>
            <a:ext cx="6911975" cy="1628775"/>
          </a:xfrm>
          <a:prstGeom prst="rect">
            <a:avLst/>
          </a:prstGeom>
          <a:noFill/>
          <a:ln w="9525">
            <a:noFill/>
            <a:miter lim="800000"/>
            <a:headEnd/>
            <a:tailEnd/>
          </a:ln>
        </p:spPr>
      </p:pic>
      <p:sp>
        <p:nvSpPr>
          <p:cNvPr id="761860" name="ZoneTexte 185"/>
          <p:cNvSpPr txBox="1">
            <a:spLocks noChangeArrowheads="1"/>
          </p:cNvSpPr>
          <p:nvPr/>
        </p:nvSpPr>
        <p:spPr bwMode="auto">
          <a:xfrm>
            <a:off x="1476375" y="4076700"/>
            <a:ext cx="3536950" cy="369888"/>
          </a:xfrm>
          <a:prstGeom prst="rect">
            <a:avLst/>
          </a:prstGeom>
          <a:noFill/>
          <a:ln w="9525">
            <a:noFill/>
            <a:miter lim="800000"/>
            <a:headEnd/>
            <a:tailEnd/>
          </a:ln>
        </p:spPr>
        <p:txBody>
          <a:bodyPr wrap="none">
            <a:spAutoFit/>
          </a:bodyPr>
          <a:lstStyle/>
          <a:p>
            <a:r>
              <a:rPr lang="fr-FR">
                <a:latin typeface="Calibri" pitchFamily="34" charset="0"/>
              </a:rPr>
              <a:t>Expected in ALICE (from NLO pQCD)</a:t>
            </a:r>
          </a:p>
        </p:txBody>
      </p:sp>
      <p:sp>
        <p:nvSpPr>
          <p:cNvPr id="761861" name="ZoneTexte 188"/>
          <p:cNvSpPr txBox="1">
            <a:spLocks noChangeArrowheads="1"/>
          </p:cNvSpPr>
          <p:nvPr/>
        </p:nvSpPr>
        <p:spPr bwMode="auto">
          <a:xfrm>
            <a:off x="0" y="1196975"/>
            <a:ext cx="5329238" cy="3478213"/>
          </a:xfrm>
          <a:prstGeom prst="rect">
            <a:avLst/>
          </a:prstGeom>
          <a:noFill/>
          <a:ln w="9525">
            <a:noFill/>
            <a:miter lim="800000"/>
            <a:headEnd/>
            <a:tailEnd/>
          </a:ln>
        </p:spPr>
        <p:txBody>
          <a:bodyPr>
            <a:spAutoFit/>
          </a:bodyPr>
          <a:lstStyle/>
          <a:p>
            <a:r>
              <a:rPr lang="fr-FR" sz="2000">
                <a:latin typeface="Calibri" pitchFamily="34" charset="0"/>
              </a:rPr>
              <a:t>Measurement of c and b cross section :</a:t>
            </a:r>
          </a:p>
          <a:p>
            <a:endParaRPr lang="fr-FR" sz="2000">
              <a:latin typeface="Calibri" pitchFamily="34" charset="0"/>
            </a:endParaRPr>
          </a:p>
          <a:p>
            <a:pPr lvl="1">
              <a:buFont typeface="Arial" charset="0"/>
              <a:buChar char="•"/>
            </a:pPr>
            <a:r>
              <a:rPr lang="fr-FR" sz="2000">
                <a:latin typeface="Calibri" pitchFamily="34" charset="0"/>
              </a:rPr>
              <a:t> large theoretical uncertainties even in p-p collisions</a:t>
            </a:r>
          </a:p>
          <a:p>
            <a:pPr lvl="1">
              <a:buFont typeface="Arial" charset="0"/>
              <a:buChar char="•"/>
            </a:pPr>
            <a:r>
              <a:rPr lang="fr-FR" sz="2000">
                <a:latin typeface="Calibri" pitchFamily="34" charset="0"/>
              </a:rPr>
              <a:t> important for quarkonia study</a:t>
            </a:r>
          </a:p>
          <a:p>
            <a:pPr lvl="1">
              <a:buFont typeface="Arial" charset="0"/>
              <a:buChar char="•"/>
            </a:pPr>
            <a:r>
              <a:rPr lang="fr-FR" sz="2000">
                <a:latin typeface="Calibri" pitchFamily="34" charset="0"/>
              </a:rPr>
              <a:t> study in medium effects on open heavy flavor production</a:t>
            </a:r>
          </a:p>
          <a:p>
            <a:pPr lvl="1">
              <a:buFont typeface="Arial" charset="0"/>
              <a:buChar char="•"/>
            </a:pPr>
            <a:endParaRPr lang="fr-FR" sz="2000">
              <a:latin typeface="Calibri" pitchFamily="34" charset="0"/>
            </a:endParaRPr>
          </a:p>
          <a:p>
            <a:endParaRPr lang="fr-FR" sz="2000">
              <a:latin typeface="Calibri" pitchFamily="34" charset="0"/>
            </a:endParaRPr>
          </a:p>
          <a:p>
            <a:endParaRPr lang="fr-FR" sz="2000">
              <a:latin typeface="Calibri" pitchFamily="34" charset="0"/>
            </a:endParaRPr>
          </a:p>
          <a:p>
            <a:r>
              <a:rPr lang="fr-FR" sz="2000">
                <a:latin typeface="Calibri" pitchFamily="34" charset="0"/>
              </a:rPr>
              <a:t>      </a:t>
            </a:r>
          </a:p>
        </p:txBody>
      </p:sp>
      <p:pic>
        <p:nvPicPr>
          <p:cNvPr id="761862" name="Picture 5" descr="charm_energy_Fig4all"/>
          <p:cNvPicPr>
            <a:picLocks noGrp="1" noChangeAspect="1" noChangeArrowheads="1"/>
          </p:cNvPicPr>
          <p:nvPr>
            <p:ph idx="1"/>
          </p:nvPr>
        </p:nvPicPr>
        <p:blipFill>
          <a:blip r:embed="rId4"/>
          <a:srcRect/>
          <a:stretch>
            <a:fillRect/>
          </a:stretch>
        </p:blipFill>
        <p:spPr>
          <a:xfrm>
            <a:off x="5076825" y="1268413"/>
            <a:ext cx="3933825" cy="2808287"/>
          </a:xfrm>
        </p:spPr>
      </p:pic>
      <p:cxnSp>
        <p:nvCxnSpPr>
          <p:cNvPr id="17" name="Connecteur droit avec flèche 16"/>
          <p:cNvCxnSpPr/>
          <p:nvPr/>
        </p:nvCxnSpPr>
        <p:spPr>
          <a:xfrm rot="5400000">
            <a:off x="8669337" y="2293938"/>
            <a:ext cx="468313" cy="1588"/>
          </a:xfrm>
          <a:prstGeom prst="straightConnector1">
            <a:avLst/>
          </a:prstGeom>
          <a:ln w="22225">
            <a:solidFill>
              <a:srgbClr val="FF0000"/>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761864" name="ZoneTexte 17"/>
          <p:cNvSpPr txBox="1">
            <a:spLocks noChangeArrowheads="1"/>
          </p:cNvSpPr>
          <p:nvPr/>
        </p:nvSpPr>
        <p:spPr bwMode="auto">
          <a:xfrm>
            <a:off x="8578850" y="2492375"/>
            <a:ext cx="468313" cy="307975"/>
          </a:xfrm>
          <a:prstGeom prst="rect">
            <a:avLst/>
          </a:prstGeom>
          <a:noFill/>
          <a:ln w="9525">
            <a:noFill/>
            <a:miter lim="800000"/>
            <a:headEnd/>
            <a:tailEnd/>
          </a:ln>
        </p:spPr>
        <p:txBody>
          <a:bodyPr wrap="none">
            <a:spAutoFit/>
          </a:bodyPr>
          <a:lstStyle/>
          <a:p>
            <a:r>
              <a:rPr lang="fr-FR" sz="1400" b="1">
                <a:solidFill>
                  <a:srgbClr val="FF0000"/>
                </a:solidFill>
                <a:latin typeface="Calibri" pitchFamily="34" charset="0"/>
              </a:rPr>
              <a:t>LHC</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Espace réservé du contenu 4"/>
          <p:cNvGraphicFramePr>
            <a:graphicFrameLocks/>
          </p:cNvGraphicFramePr>
          <p:nvPr/>
        </p:nvGraphicFramePr>
        <p:xfrm>
          <a:off x="539552" y="2287413"/>
          <a:ext cx="8352928"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re 1"/>
          <p:cNvSpPr>
            <a:spLocks noGrp="1"/>
          </p:cNvSpPr>
          <p:nvPr>
            <p:ph type="title"/>
          </p:nvPr>
        </p:nvSpPr>
        <p:spPr>
          <a:xfrm>
            <a:off x="395288" y="188913"/>
            <a:ext cx="8229600" cy="1143000"/>
          </a:xfrm>
        </p:spPr>
        <p:txBody>
          <a:bodyPr rtlCol="0">
            <a:normAutofit fontScale="90000"/>
          </a:bodyPr>
          <a:lstStyle/>
          <a:p>
            <a:pPr fontAlgn="auto">
              <a:spcAft>
                <a:spcPts val="0"/>
              </a:spcAft>
              <a:defRPr/>
            </a:pPr>
            <a:r>
              <a:rPr lang="fr-FR" sz="4000" dirty="0" smtClean="0"/>
              <a:t>HEAVY  IONS  COLLISIONS EXPERIMENTS</a:t>
            </a:r>
            <a:endParaRPr lang="fr-FR" sz="4000" dirty="0"/>
          </a:p>
        </p:txBody>
      </p:sp>
      <p:sp>
        <p:nvSpPr>
          <p:cNvPr id="76288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6DD0E99-9B2F-46ED-867D-1F6AD767B85F}" type="slidenum">
              <a:rPr lang="fr-FR">
                <a:solidFill>
                  <a:schemeClr val="tx1"/>
                </a:solidFill>
              </a:rPr>
              <a:pPr fontAlgn="base">
                <a:spcBef>
                  <a:spcPct val="0"/>
                </a:spcBef>
                <a:spcAft>
                  <a:spcPct val="0"/>
                </a:spcAft>
              </a:pPr>
              <a:t>57</a:t>
            </a:fld>
            <a:endParaRPr lang="fr-FR">
              <a:solidFill>
                <a:schemeClr val="tx1"/>
              </a:solidFill>
            </a:endParaRPr>
          </a:p>
        </p:txBody>
      </p:sp>
      <p:sp>
        <p:nvSpPr>
          <p:cNvPr id="762884" name="ZoneTexte 5"/>
          <p:cNvSpPr txBox="1">
            <a:spLocks noChangeArrowheads="1"/>
          </p:cNvSpPr>
          <p:nvPr/>
        </p:nvSpPr>
        <p:spPr bwMode="auto">
          <a:xfrm>
            <a:off x="611188" y="1341438"/>
            <a:ext cx="1744662" cy="368300"/>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How study HIC ?</a:t>
            </a:r>
          </a:p>
        </p:txBody>
      </p:sp>
      <p:sp>
        <p:nvSpPr>
          <p:cNvPr id="10" name="Flèche courbée vers le bas 9"/>
          <p:cNvSpPr/>
          <p:nvPr/>
        </p:nvSpPr>
        <p:spPr>
          <a:xfrm>
            <a:off x="2555875" y="1700213"/>
            <a:ext cx="3887788" cy="1081087"/>
          </a:xfrm>
          <a:prstGeom prst="curvedDownArrow">
            <a:avLst/>
          </a:prstGeom>
        </p:spPr>
        <p:style>
          <a:lnRef idx="1">
            <a:schemeClr val="accent1"/>
          </a:lnRef>
          <a:fillRef idx="3">
            <a:schemeClr val="accent1"/>
          </a:fillRef>
          <a:effectRef idx="2">
            <a:schemeClr val="accent1"/>
          </a:effectRef>
          <a:fontRef idx="minor">
            <a:schemeClr val="lt1"/>
          </a:fontRef>
        </p:style>
        <p:txBody>
          <a:bodyPr/>
          <a:lstStyle/>
          <a:p>
            <a:pPr algn="ctr" fontAlgn="auto">
              <a:spcBef>
                <a:spcPts val="0"/>
              </a:spcBef>
              <a:spcAft>
                <a:spcPts val="0"/>
              </a:spcAft>
              <a:defRPr/>
            </a:pPr>
            <a:r>
              <a:rPr lang="fr-FR" sz="2000" b="1" dirty="0" err="1">
                <a:solidFill>
                  <a:sysClr val="windowText" lastClr="000000"/>
                </a:solidFill>
              </a:rPr>
              <a:t>Comparison</a:t>
            </a:r>
            <a:endParaRPr lang="fr-FR" b="1" dirty="0">
              <a:solidFill>
                <a:sysClr val="windowText" lastClr="000000"/>
              </a:solidFill>
            </a:endParaRPr>
          </a:p>
        </p:txBody>
      </p:sp>
      <p:sp>
        <p:nvSpPr>
          <p:cNvPr id="13" name="Rectangle 12"/>
          <p:cNvSpPr/>
          <p:nvPr/>
        </p:nvSpPr>
        <p:spPr>
          <a:xfrm>
            <a:off x="3563938" y="2565400"/>
            <a:ext cx="1944687" cy="647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fr-FR" sz="1400" dirty="0"/>
              <a:t>Observables sensitive to </a:t>
            </a:r>
            <a:r>
              <a:rPr lang="fr-FR" sz="1400" dirty="0" err="1"/>
              <a:t>thermodynamic</a:t>
            </a:r>
            <a:r>
              <a:rPr lang="fr-FR" sz="1400" dirty="0"/>
              <a:t> state  </a:t>
            </a:r>
            <a:endParaRPr lang="fr-FR" sz="1400" dirty="0"/>
          </a:p>
        </p:txBody>
      </p:sp>
      <p:sp>
        <p:nvSpPr>
          <p:cNvPr id="14" name="Rectangle 13"/>
          <p:cNvSpPr/>
          <p:nvPr/>
        </p:nvSpPr>
        <p:spPr>
          <a:xfrm>
            <a:off x="3563938" y="3357563"/>
            <a:ext cx="1944687" cy="647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fr-FR" sz="1400" dirty="0"/>
              <a:t>Observables sensitive to chiral </a:t>
            </a:r>
            <a:r>
              <a:rPr lang="fr-FR" sz="1400" dirty="0" err="1"/>
              <a:t>symmetry</a:t>
            </a:r>
            <a:r>
              <a:rPr lang="fr-FR" sz="1400" dirty="0"/>
              <a:t> </a:t>
            </a:r>
            <a:r>
              <a:rPr lang="fr-FR" sz="1400" dirty="0" err="1"/>
              <a:t>restoration</a:t>
            </a:r>
            <a:endParaRPr lang="fr-FR" sz="1400" dirty="0"/>
          </a:p>
        </p:txBody>
      </p:sp>
      <p:sp>
        <p:nvSpPr>
          <p:cNvPr id="15" name="Rectangle 14"/>
          <p:cNvSpPr/>
          <p:nvPr/>
        </p:nvSpPr>
        <p:spPr>
          <a:xfrm>
            <a:off x="3563938" y="4149725"/>
            <a:ext cx="1944687" cy="647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fr-FR" sz="1400" dirty="0"/>
              <a:t>Observables sensitive to </a:t>
            </a:r>
            <a:r>
              <a:rPr lang="fr-FR" sz="1400" dirty="0" err="1"/>
              <a:t>nuclear</a:t>
            </a:r>
            <a:r>
              <a:rPr lang="fr-FR" sz="1400" dirty="0"/>
              <a:t> medium</a:t>
            </a:r>
            <a:endParaRPr lang="fr-FR" sz="1400" dirty="0"/>
          </a:p>
        </p:txBody>
      </p:sp>
      <p:sp>
        <p:nvSpPr>
          <p:cNvPr id="16" name="Flèche courbée vers le haut 15"/>
          <p:cNvSpPr/>
          <p:nvPr/>
        </p:nvSpPr>
        <p:spPr>
          <a:xfrm flipH="1">
            <a:off x="2484438" y="4581525"/>
            <a:ext cx="3816350" cy="1079500"/>
          </a:xfrm>
          <a:prstGeom prst="curvedUpArrow">
            <a:avLst/>
          </a:prstGeom>
        </p:spPr>
        <p:style>
          <a:lnRef idx="1">
            <a:schemeClr val="accent1"/>
          </a:lnRef>
          <a:fillRef idx="3">
            <a:schemeClr val="accent1"/>
          </a:fillRef>
          <a:effectRef idx="2">
            <a:schemeClr val="accent1"/>
          </a:effectRef>
          <a:fontRef idx="minor">
            <a:schemeClr val="lt1"/>
          </a:fontRef>
        </p:style>
        <p:txBody>
          <a:bodyPr anchor="b"/>
          <a:lstStyle/>
          <a:p>
            <a:pPr algn="ctr" fontAlgn="auto">
              <a:spcBef>
                <a:spcPts val="0"/>
              </a:spcBef>
              <a:spcAft>
                <a:spcPts val="0"/>
              </a:spcAft>
              <a:defRPr/>
            </a:pPr>
            <a:r>
              <a:rPr lang="fr-FR" sz="2000" b="1" dirty="0">
                <a:solidFill>
                  <a:sysClr val="windowText" lastClr="000000"/>
                </a:solidFill>
              </a:rPr>
              <a:t>Tune </a:t>
            </a:r>
            <a:r>
              <a:rPr lang="fr-FR" sz="2000" b="1" dirty="0" err="1">
                <a:solidFill>
                  <a:sysClr val="windowText" lastClr="000000"/>
                </a:solidFill>
              </a:rPr>
              <a:t>models</a:t>
            </a:r>
            <a:endParaRPr lang="fr-FR" sz="2000" b="1" dirty="0">
              <a:solidFill>
                <a:sysClr val="windowText" lastClr="000000"/>
              </a:solidFill>
            </a:endParaRPr>
          </a:p>
        </p:txBody>
      </p:sp>
      <p:sp>
        <p:nvSpPr>
          <p:cNvPr id="762890" name="Rectangle 10"/>
          <p:cNvSpPr>
            <a:spLocks noChangeArrowheads="1"/>
          </p:cNvSpPr>
          <p:nvPr/>
        </p:nvSpPr>
        <p:spPr bwMode="auto">
          <a:xfrm>
            <a:off x="2124075" y="6092825"/>
            <a:ext cx="4989513" cy="369888"/>
          </a:xfrm>
          <a:prstGeom prst="rect">
            <a:avLst/>
          </a:prstGeom>
          <a:noFill/>
          <a:ln w="9525">
            <a:noFill/>
            <a:miter lim="800000"/>
            <a:headEnd/>
            <a:tailEnd/>
          </a:ln>
        </p:spPr>
        <p:txBody>
          <a:bodyPr wrap="none">
            <a:spAutoFit/>
          </a:bodyPr>
          <a:lstStyle/>
          <a:p>
            <a:pPr marL="342900" indent="-342900">
              <a:spcBef>
                <a:spcPct val="50000"/>
              </a:spcBef>
            </a:pPr>
            <a:r>
              <a:rPr lang="en-US" b="1">
                <a:latin typeface="Helvetica"/>
                <a:cs typeface="Arial" charset="0"/>
              </a:rPr>
              <a:t>Repeat until we can extract QGP properties </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fontAlgn="auto">
              <a:spcAft>
                <a:spcPts val="0"/>
              </a:spcAft>
              <a:defRPr/>
            </a:pPr>
            <a:r>
              <a:rPr lang="fr-FR" sz="4000" dirty="0" smtClean="0"/>
              <a:t>HEAVY  IONS  COLLISIONS (HIC) EXPERIMENTS</a:t>
            </a:r>
            <a:endParaRPr lang="fr-FR" sz="4000" dirty="0"/>
          </a:p>
        </p:txBody>
      </p:sp>
      <p:sp>
        <p:nvSpPr>
          <p:cNvPr id="763906" name="Espace réservé du contenu 2"/>
          <p:cNvSpPr>
            <a:spLocks noGrp="1"/>
          </p:cNvSpPr>
          <p:nvPr>
            <p:ph idx="1"/>
          </p:nvPr>
        </p:nvSpPr>
        <p:spPr>
          <a:xfrm>
            <a:off x="179388" y="1341438"/>
            <a:ext cx="6985000" cy="5256212"/>
          </a:xfrm>
        </p:spPr>
        <p:txBody>
          <a:bodyPr/>
          <a:lstStyle/>
          <a:p>
            <a:r>
              <a:rPr lang="fr-FR" sz="1800" smtClean="0"/>
              <a:t>Introduction</a:t>
            </a:r>
          </a:p>
          <a:p>
            <a:pPr lvl="1"/>
            <a:r>
              <a:rPr lang="fr-FR" sz="1600" smtClean="0"/>
              <a:t>Nuclear Matter constituents</a:t>
            </a:r>
          </a:p>
          <a:p>
            <a:pPr lvl="1"/>
            <a:r>
              <a:rPr lang="fr-FR" sz="1600" smtClean="0"/>
              <a:t>QCD – quarks confinement – asymptotic freedom – quarks deconfinement - QGP</a:t>
            </a:r>
          </a:p>
          <a:p>
            <a:pPr lvl="1"/>
            <a:r>
              <a:rPr lang="fr-FR" sz="1600" smtClean="0"/>
              <a:t>Where can we find nuclear matter at high density and high temperature? </a:t>
            </a:r>
          </a:p>
          <a:p>
            <a:pPr lvl="1"/>
            <a:r>
              <a:rPr lang="fr-FR" sz="1600" smtClean="0"/>
              <a:t>Nuclear matter phase diagram</a:t>
            </a:r>
          </a:p>
          <a:p>
            <a:pPr lvl="1"/>
            <a:endParaRPr lang="fr-FR" sz="1600" smtClean="0"/>
          </a:p>
          <a:p>
            <a:r>
              <a:rPr lang="fr-FR" sz="1800" smtClean="0"/>
              <a:t>Heavy Ions Collisions</a:t>
            </a:r>
          </a:p>
          <a:p>
            <a:pPr lvl="1"/>
            <a:r>
              <a:rPr lang="fr-FR" sz="1600" smtClean="0"/>
              <a:t>Collision evolution </a:t>
            </a:r>
          </a:p>
          <a:p>
            <a:pPr lvl="1"/>
            <a:r>
              <a:rPr lang="fr-FR" sz="1600" smtClean="0"/>
              <a:t>Analysis method : comparison of models prediction with experimental results for pp – pA – AA  collisions</a:t>
            </a:r>
          </a:p>
          <a:p>
            <a:pPr lvl="1"/>
            <a:r>
              <a:rPr lang="fr-FR" sz="1600" smtClean="0"/>
              <a:t>Collision geometry – Centrality – Glauber Model</a:t>
            </a:r>
          </a:p>
          <a:p>
            <a:pPr lvl="1"/>
            <a:r>
              <a:rPr lang="fr-FR" sz="1600" smtClean="0"/>
              <a:t>Some experimental observables and QGP signatures</a:t>
            </a:r>
          </a:p>
          <a:p>
            <a:pPr lvl="1">
              <a:buFont typeface="Arial" charset="0"/>
              <a:buNone/>
            </a:pPr>
            <a:endParaRPr lang="fr-FR" sz="1600" smtClean="0"/>
          </a:p>
          <a:p>
            <a:r>
              <a:rPr lang="fr-FR" sz="1800" b="1" smtClean="0">
                <a:solidFill>
                  <a:srgbClr val="FF0000"/>
                </a:solidFill>
              </a:rPr>
              <a:t>Experiments : description and main results</a:t>
            </a:r>
          </a:p>
          <a:p>
            <a:pPr lvl="1"/>
            <a:r>
              <a:rPr lang="fr-FR" sz="1100" b="1" smtClean="0">
                <a:solidFill>
                  <a:srgbClr val="FF0000"/>
                </a:solidFill>
              </a:rPr>
              <a:t> </a:t>
            </a:r>
            <a:r>
              <a:rPr lang="fr-FR" sz="1600" b="1" smtClean="0">
                <a:solidFill>
                  <a:srgbClr val="FF0000"/>
                </a:solidFill>
              </a:rPr>
              <a:t>SPS  (</a:t>
            </a:r>
            <a:r>
              <a:rPr lang="en-US" sz="1400" b="1" smtClean="0">
                <a:solidFill>
                  <a:srgbClr val="FF0000"/>
                </a:solidFill>
              </a:rPr>
              <a:t>1986 - 2003  Pb-Pb </a:t>
            </a:r>
            <a:r>
              <a:rPr lang="en-US" sz="1400" b="1" smtClean="0">
                <a:solidFill>
                  <a:srgbClr val="FF0000"/>
                </a:solidFill>
                <a:sym typeface="Symbol" pitchFamily="18" charset="2"/>
              </a:rPr>
              <a:t>s</a:t>
            </a:r>
            <a:r>
              <a:rPr lang="en-US" sz="1400" b="1" baseline="-25000" smtClean="0">
                <a:solidFill>
                  <a:srgbClr val="FF0000"/>
                </a:solidFill>
                <a:sym typeface="Symbol" pitchFamily="18" charset="2"/>
              </a:rPr>
              <a:t>NN</a:t>
            </a:r>
            <a:r>
              <a:rPr lang="en-US" sz="1400" b="1" smtClean="0">
                <a:solidFill>
                  <a:srgbClr val="FF0000"/>
                </a:solidFill>
                <a:sym typeface="Symbol" pitchFamily="18" charset="2"/>
              </a:rPr>
              <a:t> &lt; 20 GeV )</a:t>
            </a:r>
            <a:endParaRPr lang="fr-FR" sz="1200" b="1" smtClean="0">
              <a:solidFill>
                <a:srgbClr val="FF0000"/>
              </a:solidFill>
            </a:endParaRPr>
          </a:p>
          <a:p>
            <a:pPr lvl="1"/>
            <a:r>
              <a:rPr lang="fr-FR" sz="1600" smtClean="0"/>
              <a:t>RHIC (</a:t>
            </a:r>
            <a:r>
              <a:rPr lang="en-US" sz="1400" smtClean="0"/>
              <a:t>2000 - …        Au-Au </a:t>
            </a:r>
            <a:r>
              <a:rPr lang="en-US" sz="1400" smtClean="0">
                <a:sym typeface="Symbol" pitchFamily="18" charset="2"/>
              </a:rPr>
              <a:t>s</a:t>
            </a:r>
            <a:r>
              <a:rPr lang="en-US" sz="1400" baseline="-25000" smtClean="0">
                <a:sym typeface="Symbol" pitchFamily="18" charset="2"/>
              </a:rPr>
              <a:t>NN</a:t>
            </a:r>
            <a:r>
              <a:rPr lang="en-US" sz="1400" smtClean="0">
                <a:sym typeface="Symbol" pitchFamily="18" charset="2"/>
              </a:rPr>
              <a:t> &lt; 200 GeV )</a:t>
            </a:r>
            <a:endParaRPr lang="fr-FR" sz="1600" smtClean="0"/>
          </a:p>
          <a:p>
            <a:pPr lvl="1"/>
            <a:r>
              <a:rPr lang="fr-FR" sz="1600" smtClean="0"/>
              <a:t>LHC : ALICE (</a:t>
            </a:r>
            <a:r>
              <a:rPr lang="en-US" sz="1400" smtClean="0"/>
              <a:t>2009 - …  Pb –Pb </a:t>
            </a:r>
            <a:r>
              <a:rPr lang="en-US" sz="1400" smtClean="0">
                <a:sym typeface="Symbol" pitchFamily="18" charset="2"/>
              </a:rPr>
              <a:t>s</a:t>
            </a:r>
            <a:r>
              <a:rPr lang="en-US" sz="1400" baseline="-25000" smtClean="0">
                <a:sym typeface="Symbol" pitchFamily="18" charset="2"/>
              </a:rPr>
              <a:t>NN</a:t>
            </a:r>
            <a:r>
              <a:rPr lang="en-US" sz="1400" smtClean="0">
                <a:sym typeface="Symbol" pitchFamily="18" charset="2"/>
              </a:rPr>
              <a:t> &lt; 5500 GeV) </a:t>
            </a:r>
            <a:r>
              <a:rPr lang="fr-FR" sz="1600" smtClean="0"/>
              <a:t>First results</a:t>
            </a:r>
          </a:p>
          <a:p>
            <a:pPr lvl="1"/>
            <a:endParaRPr lang="fr-FR" sz="1600" smtClean="0"/>
          </a:p>
        </p:txBody>
      </p:sp>
      <p:sp>
        <p:nvSpPr>
          <p:cNvPr id="76390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1D46FA46-2592-411D-B075-09923BF2A7F7}" type="slidenum">
              <a:rPr lang="fr-FR">
                <a:solidFill>
                  <a:schemeClr val="tx1"/>
                </a:solidFill>
              </a:rPr>
              <a:pPr fontAlgn="base">
                <a:spcBef>
                  <a:spcPct val="0"/>
                </a:spcBef>
                <a:spcAft>
                  <a:spcPct val="0"/>
                </a:spcAft>
              </a:pPr>
              <a:t>58</a:t>
            </a:fld>
            <a:endParaRPr lang="fr-FR">
              <a:solidFill>
                <a:schemeClr val="tx1"/>
              </a:solidFill>
            </a:endParaRPr>
          </a:p>
        </p:txBody>
      </p:sp>
      <p:sp>
        <p:nvSpPr>
          <p:cNvPr id="5" name="Accolade fermante 4"/>
          <p:cNvSpPr/>
          <p:nvPr/>
        </p:nvSpPr>
        <p:spPr>
          <a:xfrm>
            <a:off x="7019925" y="1844675"/>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63909" name="ZoneTexte 5"/>
          <p:cNvSpPr txBox="1">
            <a:spLocks noChangeArrowheads="1"/>
          </p:cNvSpPr>
          <p:nvPr/>
        </p:nvSpPr>
        <p:spPr bwMode="auto">
          <a:xfrm>
            <a:off x="7308850" y="2276475"/>
            <a:ext cx="1741488" cy="369888"/>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Why study HIC ?</a:t>
            </a:r>
          </a:p>
        </p:txBody>
      </p:sp>
      <p:sp>
        <p:nvSpPr>
          <p:cNvPr id="7" name="Accolade fermante 6"/>
          <p:cNvSpPr/>
          <p:nvPr/>
        </p:nvSpPr>
        <p:spPr>
          <a:xfrm>
            <a:off x="7019925" y="3644900"/>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63911" name="ZoneTexte 7"/>
          <p:cNvSpPr txBox="1">
            <a:spLocks noChangeArrowheads="1"/>
          </p:cNvSpPr>
          <p:nvPr/>
        </p:nvSpPr>
        <p:spPr bwMode="auto">
          <a:xfrm>
            <a:off x="7308850" y="4067175"/>
            <a:ext cx="1744663" cy="369888"/>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How study HIC ?</a:t>
            </a:r>
          </a:p>
        </p:txBody>
      </p:sp>
      <p:sp>
        <p:nvSpPr>
          <p:cNvPr id="9" name="Accolade fermante 8"/>
          <p:cNvSpPr/>
          <p:nvPr/>
        </p:nvSpPr>
        <p:spPr>
          <a:xfrm>
            <a:off x="7019925" y="5445125"/>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10" name="ZoneTexte 9"/>
          <p:cNvSpPr txBox="1">
            <a:spLocks noChangeArrowheads="1"/>
          </p:cNvSpPr>
          <p:nvPr/>
        </p:nvSpPr>
        <p:spPr bwMode="auto">
          <a:xfrm>
            <a:off x="7308850" y="5735638"/>
            <a:ext cx="1655763" cy="922337"/>
          </a:xfrm>
          <a:prstGeom prst="rect">
            <a:avLst/>
          </a:prstGeom>
          <a:noFill/>
          <a:ln w="9525">
            <a:noFill/>
            <a:miter lim="800000"/>
            <a:headEnd/>
            <a:tailEnd/>
          </a:ln>
        </p:spPr>
        <p:txBody>
          <a:bodyPr>
            <a:spAutoFit/>
          </a:bodyPr>
          <a:lstStyle/>
          <a:p>
            <a:pPr algn="ctr"/>
            <a:r>
              <a:rPr lang="fr-FR" b="1">
                <a:solidFill>
                  <a:schemeClr val="accent1"/>
                </a:solidFill>
                <a:latin typeface="Calibri" pitchFamily="34" charset="0"/>
              </a:rPr>
              <a:t>Results of the HIC experiments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1"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8C2B72F0-620E-43B4-9809-CA8DCF589A3E}" type="slidenum">
              <a:rPr lang="fr-FR">
                <a:solidFill>
                  <a:schemeClr val="tx1"/>
                </a:solidFill>
              </a:rPr>
              <a:pPr fontAlgn="base">
                <a:spcBef>
                  <a:spcPct val="0"/>
                </a:spcBef>
                <a:spcAft>
                  <a:spcPct val="0"/>
                </a:spcAft>
              </a:pPr>
              <a:t>59</a:t>
            </a:fld>
            <a:endParaRPr lang="fr-FR">
              <a:solidFill>
                <a:schemeClr val="tx1"/>
              </a:solidFill>
            </a:endParaRPr>
          </a:p>
        </p:txBody>
      </p:sp>
      <p:sp>
        <p:nvSpPr>
          <p:cNvPr id="5" name="Rectangle 4"/>
          <p:cNvSpPr/>
          <p:nvPr/>
        </p:nvSpPr>
        <p:spPr>
          <a:xfrm>
            <a:off x="0" y="0"/>
            <a:ext cx="714057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Super Proton Synchrotron (CERN)</a:t>
            </a:r>
            <a:endParaRPr lang="fr-FR" sz="4000" dirty="0">
              <a:solidFill>
                <a:prstClr val="black"/>
              </a:solidFill>
              <a:ea typeface="+mj-ea"/>
              <a:cs typeface="+mj-cs"/>
            </a:endParaRPr>
          </a:p>
        </p:txBody>
      </p:sp>
      <p:sp>
        <p:nvSpPr>
          <p:cNvPr id="245773" name="Rectangle 12"/>
          <p:cNvSpPr>
            <a:spLocks noChangeArrowheads="1"/>
          </p:cNvSpPr>
          <p:nvPr/>
        </p:nvSpPr>
        <p:spPr bwMode="auto">
          <a:xfrm>
            <a:off x="6300788" y="3644900"/>
            <a:ext cx="3024187" cy="2468563"/>
          </a:xfrm>
          <a:prstGeom prst="rect">
            <a:avLst/>
          </a:prstGeom>
          <a:noFill/>
          <a:ln w="9525">
            <a:noFill/>
            <a:miter lim="800000"/>
            <a:headEnd/>
            <a:tailEnd/>
          </a:ln>
        </p:spPr>
        <p:txBody>
          <a:bodyPr>
            <a:spAutoFit/>
          </a:bodyPr>
          <a:lstStyle/>
          <a:p>
            <a:pPr algn="ctr">
              <a:lnSpc>
                <a:spcPct val="40000"/>
              </a:lnSpc>
              <a:spcBef>
                <a:spcPct val="50000"/>
              </a:spcBef>
            </a:pPr>
            <a:endParaRPr lang="en-US" sz="1600" b="1">
              <a:latin typeface="Helvetica"/>
            </a:endParaRPr>
          </a:p>
          <a:p>
            <a:pPr>
              <a:spcBef>
                <a:spcPct val="50000"/>
              </a:spcBef>
              <a:buFontTx/>
              <a:buChar char="•"/>
            </a:pPr>
            <a:r>
              <a:rPr lang="en-US" sz="1600" b="1">
                <a:latin typeface="Helvetica"/>
              </a:rPr>
              <a:t> </a:t>
            </a:r>
            <a:r>
              <a:rPr lang="fr-FR" sz="1600">
                <a:latin typeface="Calibri" pitchFamily="34" charset="0"/>
              </a:rPr>
              <a:t>circumference </a:t>
            </a:r>
            <a:r>
              <a:rPr lang="en-US" sz="1600">
                <a:latin typeface="Helvetica"/>
              </a:rPr>
              <a:t>~7 </a:t>
            </a:r>
            <a:r>
              <a:rPr lang="en-US" sz="1600">
                <a:latin typeface="Calibri" pitchFamily="34" charset="0"/>
              </a:rPr>
              <a:t>km </a:t>
            </a:r>
          </a:p>
          <a:p>
            <a:pPr>
              <a:spcBef>
                <a:spcPct val="50000"/>
              </a:spcBef>
              <a:buFontTx/>
              <a:buChar char="•"/>
            </a:pPr>
            <a:r>
              <a:rPr lang="en-US" sz="1600">
                <a:latin typeface="Calibri" pitchFamily="34" charset="0"/>
              </a:rPr>
              <a:t> Pb up to                17.3 GeV</a:t>
            </a:r>
          </a:p>
          <a:p>
            <a:pPr>
              <a:spcBef>
                <a:spcPct val="50000"/>
              </a:spcBef>
              <a:buFontTx/>
              <a:buChar char="•"/>
            </a:pPr>
            <a:r>
              <a:rPr lang="en-US" sz="1600">
                <a:latin typeface="Calibri" pitchFamily="34" charset="0"/>
              </a:rPr>
              <a:t> 2 experimental  areas</a:t>
            </a:r>
          </a:p>
          <a:p>
            <a:pPr>
              <a:spcBef>
                <a:spcPct val="50000"/>
              </a:spcBef>
              <a:buFontTx/>
              <a:buChar char="•"/>
            </a:pPr>
            <a:r>
              <a:rPr lang="en-US" sz="1600">
                <a:latin typeface="Calibri" pitchFamily="34" charset="0"/>
              </a:rPr>
              <a:t> 7 heavy ion experiments :   (</a:t>
            </a:r>
            <a:r>
              <a:rPr lang="pl-PL" sz="1200">
                <a:latin typeface="Calibri" pitchFamily="34" charset="0"/>
              </a:rPr>
              <a:t>NA44, NA45, NA49, NA50</a:t>
            </a:r>
            <a:r>
              <a:rPr lang="fr-FR" sz="1200">
                <a:latin typeface="Calibri" pitchFamily="34" charset="0"/>
              </a:rPr>
              <a:t>/60</a:t>
            </a:r>
            <a:r>
              <a:rPr lang="pl-PL" sz="1200">
                <a:latin typeface="Calibri" pitchFamily="34" charset="0"/>
              </a:rPr>
              <a:t>, NA52, WA97/NA57 et WA98</a:t>
            </a:r>
            <a:r>
              <a:rPr lang="fr-FR" sz="1200">
                <a:latin typeface="Calibri" pitchFamily="34" charset="0"/>
              </a:rPr>
              <a:t>)</a:t>
            </a:r>
          </a:p>
          <a:p>
            <a:pPr>
              <a:spcBef>
                <a:spcPct val="50000"/>
              </a:spcBef>
              <a:buFontTx/>
              <a:buChar char="•"/>
            </a:pPr>
            <a:r>
              <a:rPr lang="en-US" sz="1600">
                <a:latin typeface="Calibri" pitchFamily="34" charset="0"/>
              </a:rPr>
              <a:t> LHC injector </a:t>
            </a:r>
            <a:r>
              <a:rPr lang="en-US" sz="1400">
                <a:latin typeface="Calibri" pitchFamily="34" charset="0"/>
              </a:rPr>
              <a:t>(E</a:t>
            </a:r>
            <a:r>
              <a:rPr lang="en-US" sz="1400" baseline="-25000">
                <a:latin typeface="Calibri" pitchFamily="34" charset="0"/>
              </a:rPr>
              <a:t>p</a:t>
            </a:r>
            <a:r>
              <a:rPr lang="en-US" sz="1400">
                <a:latin typeface="Calibri" pitchFamily="34" charset="0"/>
              </a:rPr>
              <a:t> = 450 GeV)</a:t>
            </a:r>
            <a:endParaRPr lang="en-US" sz="1600">
              <a:latin typeface="Calibri" pitchFamily="34" charset="0"/>
            </a:endParaRPr>
          </a:p>
        </p:txBody>
      </p:sp>
      <p:sp>
        <p:nvSpPr>
          <p:cNvPr id="14" name="Text Box 12"/>
          <p:cNvSpPr txBox="1">
            <a:spLocks noChangeArrowheads="1"/>
          </p:cNvSpPr>
          <p:nvPr/>
        </p:nvSpPr>
        <p:spPr bwMode="auto">
          <a:xfrm>
            <a:off x="6732588" y="2276475"/>
            <a:ext cx="1663700" cy="1206500"/>
          </a:xfrm>
          <a:prstGeom prst="rect">
            <a:avLst/>
          </a:prstGeom>
          <a:solidFill>
            <a:schemeClr val="bg1"/>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SPS (CERN) </a:t>
            </a:r>
          </a:p>
          <a:p>
            <a:pPr algn="ctr">
              <a:lnSpc>
                <a:spcPct val="40000"/>
              </a:lnSpc>
              <a:spcBef>
                <a:spcPct val="50000"/>
              </a:spcBef>
            </a:pPr>
            <a:r>
              <a:rPr lang="en-US" sz="1300" b="1">
                <a:latin typeface="Helvetica"/>
              </a:rPr>
              <a:t>fixed target</a:t>
            </a:r>
          </a:p>
          <a:p>
            <a:pPr algn="ctr">
              <a:lnSpc>
                <a:spcPct val="40000"/>
              </a:lnSpc>
              <a:spcBef>
                <a:spcPct val="50000"/>
              </a:spcBef>
            </a:pPr>
            <a:r>
              <a:rPr lang="en-US" sz="1300" b="1">
                <a:latin typeface="Helvetica"/>
              </a:rPr>
              <a:t>1986- 2003</a:t>
            </a:r>
          </a:p>
          <a:p>
            <a:pPr algn="ctr">
              <a:lnSpc>
                <a:spcPct val="40000"/>
              </a:lnSpc>
              <a:spcBef>
                <a:spcPct val="50000"/>
              </a:spcBef>
            </a:pPr>
            <a:r>
              <a:rPr lang="en-US" sz="1300" b="1">
                <a:latin typeface="Helvetica"/>
                <a:sym typeface="Symbol" pitchFamily="18" charset="2"/>
              </a:rPr>
              <a:t>s</a:t>
            </a:r>
            <a:r>
              <a:rPr lang="en-US" sz="1300" b="1" baseline="-25000">
                <a:latin typeface="Helvetica"/>
                <a:sym typeface="Symbol" pitchFamily="18" charset="2"/>
              </a:rPr>
              <a:t>NN</a:t>
            </a:r>
            <a:r>
              <a:rPr lang="en-US" sz="1300" b="1">
                <a:latin typeface="Helvetica"/>
                <a:sym typeface="Symbol" pitchFamily="18" charset="2"/>
              </a:rPr>
              <a:t> &lt; 20 GeV </a:t>
            </a:r>
          </a:p>
          <a:p>
            <a:pPr algn="ctr">
              <a:lnSpc>
                <a:spcPct val="40000"/>
              </a:lnSpc>
              <a:spcBef>
                <a:spcPct val="50000"/>
              </a:spcBef>
            </a:pPr>
            <a:r>
              <a:rPr lang="en-US" sz="1300" b="1">
                <a:latin typeface="Helvetica"/>
                <a:sym typeface="Symbol" pitchFamily="18" charset="2"/>
              </a:rPr>
              <a:t>7 experiments</a:t>
            </a:r>
          </a:p>
          <a:p>
            <a:pPr algn="ctr">
              <a:lnSpc>
                <a:spcPct val="40000"/>
              </a:lnSpc>
              <a:spcBef>
                <a:spcPct val="50000"/>
              </a:spcBef>
            </a:pPr>
            <a:r>
              <a:rPr lang="en-US" sz="1300" b="1">
                <a:latin typeface="Helvetica"/>
                <a:sym typeface="Symbol" pitchFamily="18" charset="2"/>
              </a:rPr>
              <a:t>~ 600 physicists</a:t>
            </a:r>
          </a:p>
        </p:txBody>
      </p:sp>
      <p:graphicFrame>
        <p:nvGraphicFramePr>
          <p:cNvPr id="245769" name="Object 2"/>
          <p:cNvGraphicFramePr>
            <a:graphicFrameLocks noChangeAspect="1"/>
          </p:cNvGraphicFramePr>
          <p:nvPr/>
        </p:nvGraphicFramePr>
        <p:xfrm>
          <a:off x="6011863" y="404813"/>
          <a:ext cx="3278187" cy="1931987"/>
        </p:xfrm>
        <a:graphic>
          <a:graphicData uri="http://schemas.openxmlformats.org/presentationml/2006/ole">
            <p:oleObj spid="_x0000_s245769" name="Document" r:id="rId4" imgW="9796444" imgH="5752625" progId="Word.Document.8">
              <p:embed/>
            </p:oleObj>
          </a:graphicData>
        </a:graphic>
      </p:graphicFrame>
      <p:sp>
        <p:nvSpPr>
          <p:cNvPr id="20" name="Line 13"/>
          <p:cNvSpPr>
            <a:spLocks noChangeShapeType="1"/>
          </p:cNvSpPr>
          <p:nvPr/>
        </p:nvSpPr>
        <p:spPr bwMode="auto">
          <a:xfrm flipV="1">
            <a:off x="7596188" y="1196975"/>
            <a:ext cx="71437" cy="1079500"/>
          </a:xfrm>
          <a:prstGeom prst="line">
            <a:avLst/>
          </a:prstGeom>
          <a:noFill/>
          <a:ln w="38100">
            <a:solidFill>
              <a:schemeClr val="tx1"/>
            </a:solidFill>
            <a:round/>
            <a:headEnd/>
            <a:tailEnd type="arrow" w="med" len="med"/>
          </a:ln>
        </p:spPr>
        <p:txBody>
          <a:bodyPr/>
          <a:lstStyle/>
          <a:p>
            <a:endParaRPr lang="fr-FR"/>
          </a:p>
        </p:txBody>
      </p:sp>
      <p:graphicFrame>
        <p:nvGraphicFramePr>
          <p:cNvPr id="245770" name="Object 10"/>
          <p:cNvGraphicFramePr>
            <a:graphicFrameLocks noChangeAspect="1"/>
          </p:cNvGraphicFramePr>
          <p:nvPr/>
        </p:nvGraphicFramePr>
        <p:xfrm>
          <a:off x="7235825" y="4221163"/>
          <a:ext cx="690563" cy="360362"/>
        </p:xfrm>
        <a:graphic>
          <a:graphicData uri="http://schemas.openxmlformats.org/presentationml/2006/ole">
            <p:oleObj spid="_x0000_s245770" name="Équation" r:id="rId5" imgW="558720" imgH="291960" progId="Equation.3">
              <p:embed/>
            </p:oleObj>
          </a:graphicData>
        </a:graphic>
      </p:graphicFrame>
      <p:grpSp>
        <p:nvGrpSpPr>
          <p:cNvPr id="245776" name="Groupe 18"/>
          <p:cNvGrpSpPr>
            <a:grpSpLocks/>
          </p:cNvGrpSpPr>
          <p:nvPr/>
        </p:nvGrpSpPr>
        <p:grpSpPr bwMode="auto">
          <a:xfrm>
            <a:off x="0" y="981075"/>
            <a:ext cx="6264275" cy="5559425"/>
            <a:chOff x="0" y="980728"/>
            <a:chExt cx="6264696" cy="5560459"/>
          </a:xfrm>
        </p:grpSpPr>
        <p:pic>
          <p:nvPicPr>
            <p:cNvPr id="245777" name="Picture 4" descr="http://bigscience.web.cern.ch/bigscience/Objects/LHC/accelerator.jpg"/>
            <p:cNvPicPr>
              <a:picLocks noChangeAspect="1" noChangeArrowheads="1"/>
            </p:cNvPicPr>
            <p:nvPr/>
          </p:nvPicPr>
          <p:blipFill>
            <a:blip r:embed="rId6"/>
            <a:srcRect/>
            <a:stretch>
              <a:fillRect/>
            </a:stretch>
          </p:blipFill>
          <p:spPr bwMode="auto">
            <a:xfrm>
              <a:off x="0" y="980728"/>
              <a:ext cx="6264696" cy="5560459"/>
            </a:xfrm>
            <a:prstGeom prst="rect">
              <a:avLst/>
            </a:prstGeom>
            <a:noFill/>
            <a:ln w="9525">
              <a:noFill/>
              <a:miter lim="800000"/>
              <a:headEnd/>
              <a:tailEnd/>
            </a:ln>
          </p:spPr>
        </p:pic>
        <p:sp>
          <p:nvSpPr>
            <p:cNvPr id="17" name="Rectangle 16"/>
            <p:cNvSpPr/>
            <p:nvPr/>
          </p:nvSpPr>
          <p:spPr>
            <a:xfrm rot="19848636">
              <a:off x="2818002" y="2082658"/>
              <a:ext cx="628692" cy="360430"/>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dirty="0"/>
                <a:t>NA</a:t>
              </a:r>
              <a:endParaRPr lang="fr-FR" dirty="0"/>
            </a:p>
          </p:txBody>
        </p:sp>
        <p:sp>
          <p:nvSpPr>
            <p:cNvPr id="18" name="Rectangle 17"/>
            <p:cNvSpPr/>
            <p:nvPr/>
          </p:nvSpPr>
          <p:spPr>
            <a:xfrm>
              <a:off x="611229" y="3284619"/>
              <a:ext cx="628692" cy="360429"/>
            </a:xfrm>
            <a:prstGeom prst="rect">
              <a:avLst/>
            </a:prstGeom>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fr-FR" dirty="0"/>
                <a:t>WA</a:t>
              </a:r>
              <a:endParaRPr lang="fr-FR" dirty="0"/>
            </a:p>
          </p:txBody>
        </p:sp>
        <p:sp>
          <p:nvSpPr>
            <p:cNvPr id="15" name="Ellipse 14"/>
            <p:cNvSpPr/>
            <p:nvPr/>
          </p:nvSpPr>
          <p:spPr>
            <a:xfrm>
              <a:off x="1763832" y="2636799"/>
              <a:ext cx="2952948" cy="863761"/>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45781" name="ZoneTexte 15"/>
            <p:cNvSpPr txBox="1">
              <a:spLocks noChangeArrowheads="1"/>
            </p:cNvSpPr>
            <p:nvPr/>
          </p:nvSpPr>
          <p:spPr bwMode="auto">
            <a:xfrm>
              <a:off x="3275856" y="2708920"/>
              <a:ext cx="648072" cy="369332"/>
            </a:xfrm>
            <a:prstGeom prst="rect">
              <a:avLst/>
            </a:prstGeom>
            <a:solidFill>
              <a:schemeClr val="bg1"/>
            </a:solidFill>
            <a:ln w="9525">
              <a:noFill/>
              <a:miter lim="800000"/>
              <a:headEnd/>
              <a:tailEnd/>
            </a:ln>
          </p:spPr>
          <p:txBody>
            <a:bodyPr>
              <a:spAutoFit/>
            </a:bodyPr>
            <a:lstStyle/>
            <a:p>
              <a:r>
                <a:rPr lang="fr-FR" b="1">
                  <a:solidFill>
                    <a:srgbClr val="FF0000"/>
                  </a:solidFill>
                  <a:latin typeface="Calibri" pitchFamily="34" charset="0"/>
                </a:rPr>
                <a:t>SPS</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down)">
                                      <p:cBhvr>
                                        <p:cTn id="1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Espace réservé du contenu 2"/>
          <p:cNvSpPr>
            <a:spLocks noGrp="1"/>
          </p:cNvSpPr>
          <p:nvPr>
            <p:ph idx="1"/>
          </p:nvPr>
        </p:nvSpPr>
        <p:spPr>
          <a:xfrm>
            <a:off x="457200" y="1417638"/>
            <a:ext cx="8229600" cy="4525962"/>
          </a:xfrm>
        </p:spPr>
        <p:txBody>
          <a:bodyPr/>
          <a:lstStyle/>
          <a:p>
            <a:r>
              <a:rPr lang="en-US" sz="2000" b="1" smtClean="0"/>
              <a:t>The quantum chromodynamics</a:t>
            </a:r>
            <a:r>
              <a:rPr lang="en-US" sz="2000" smtClean="0"/>
              <a:t> (</a:t>
            </a:r>
            <a:r>
              <a:rPr lang="en-US" sz="2000" b="1" smtClean="0"/>
              <a:t>QCD</a:t>
            </a:r>
            <a:r>
              <a:rPr lang="en-US" sz="2000" smtClean="0"/>
              <a:t>) is the theory of the strong interaction which describe the interactions between quarks by exchange of gluons which carry color charge  (It is a part of Standard Model)</a:t>
            </a:r>
          </a:p>
          <a:p>
            <a:endParaRPr lang="en-US" sz="2000" smtClean="0"/>
          </a:p>
          <a:p>
            <a:pPr lvl="1"/>
            <a:r>
              <a:rPr lang="en-US" sz="1600" smtClean="0"/>
              <a:t>The quarks are colored (</a:t>
            </a:r>
            <a:r>
              <a:rPr lang="en-US" sz="1600" b="1" smtClean="0">
                <a:solidFill>
                  <a:srgbClr val="FF0000"/>
                </a:solidFill>
              </a:rPr>
              <a:t>R</a:t>
            </a:r>
            <a:r>
              <a:rPr lang="en-US" sz="1600" smtClean="0"/>
              <a:t>,</a:t>
            </a:r>
            <a:r>
              <a:rPr lang="en-US" sz="1600" b="1" smtClean="0">
                <a:solidFill>
                  <a:srgbClr val="00B050"/>
                </a:solidFill>
              </a:rPr>
              <a:t>G</a:t>
            </a:r>
            <a:r>
              <a:rPr lang="en-US" sz="1600" smtClean="0"/>
              <a:t>,</a:t>
            </a:r>
            <a:r>
              <a:rPr lang="en-US" sz="1600" b="1" smtClean="0">
                <a:solidFill>
                  <a:srgbClr val="0070C0"/>
                </a:solidFill>
              </a:rPr>
              <a:t>B</a:t>
            </a:r>
            <a:r>
              <a:rPr lang="en-US" sz="1600" smtClean="0"/>
              <a:t>)</a:t>
            </a:r>
          </a:p>
          <a:p>
            <a:pPr lvl="1"/>
            <a:r>
              <a:rPr lang="en-US" sz="1600" smtClean="0"/>
              <a:t>The quarks interact among themselves via the </a:t>
            </a:r>
          </a:p>
          <a:p>
            <a:pPr lvl="1">
              <a:buFont typeface="Arial" charset="0"/>
              <a:buNone/>
            </a:pPr>
            <a:r>
              <a:rPr lang="en-US" sz="1600" smtClean="0"/>
              <a:t>       exchange of colored gluons </a:t>
            </a:r>
          </a:p>
          <a:p>
            <a:endParaRPr lang="en-US" sz="2000" b="1" smtClean="0"/>
          </a:p>
          <a:p>
            <a:r>
              <a:rPr lang="en-US" sz="2000" b="1" smtClean="0"/>
              <a:t>Comparison between QED and QCD</a:t>
            </a:r>
          </a:p>
          <a:p>
            <a:endParaRPr lang="en-US" sz="2000" smtClean="0"/>
          </a:p>
          <a:p>
            <a:endParaRPr lang="en-US" sz="2000" smtClean="0"/>
          </a:p>
        </p:txBody>
      </p:sp>
      <p:sp>
        <p:nvSpPr>
          <p:cNvPr id="1032" name="Espace réservé du numéro de diapositive 4"/>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D332F086-87E1-4170-93E2-B094C532C465}" type="slidenum">
              <a:rPr lang="fr-FR">
                <a:solidFill>
                  <a:schemeClr val="tx1"/>
                </a:solidFill>
              </a:rPr>
              <a:pPr fontAlgn="base">
                <a:spcBef>
                  <a:spcPct val="0"/>
                </a:spcBef>
                <a:spcAft>
                  <a:spcPct val="0"/>
                </a:spcAft>
              </a:pPr>
              <a:t>6</a:t>
            </a:fld>
            <a:endParaRPr lang="fr-FR">
              <a:solidFill>
                <a:schemeClr val="tx1"/>
              </a:solidFill>
            </a:endParaRPr>
          </a:p>
        </p:txBody>
      </p:sp>
      <p:pic>
        <p:nvPicPr>
          <p:cNvPr id="1033" name="Image 3" descr="untitled.bmp"/>
          <p:cNvPicPr>
            <a:picLocks noChangeAspect="1"/>
          </p:cNvPicPr>
          <p:nvPr/>
        </p:nvPicPr>
        <p:blipFill>
          <a:blip r:embed="rId4"/>
          <a:srcRect/>
          <a:stretch>
            <a:fillRect/>
          </a:stretch>
        </p:blipFill>
        <p:spPr bwMode="auto">
          <a:xfrm>
            <a:off x="5357813" y="2460625"/>
            <a:ext cx="2319337" cy="1050925"/>
          </a:xfrm>
          <a:prstGeom prst="rect">
            <a:avLst/>
          </a:prstGeom>
          <a:noFill/>
          <a:ln w="9525">
            <a:noFill/>
            <a:miter lim="800000"/>
            <a:headEnd/>
            <a:tailEnd/>
          </a:ln>
        </p:spPr>
      </p:pic>
      <p:sp>
        <p:nvSpPr>
          <p:cNvPr id="1034" name="ZoneTexte 9"/>
          <p:cNvSpPr txBox="1">
            <a:spLocks noChangeArrowheads="1"/>
          </p:cNvSpPr>
          <p:nvPr/>
        </p:nvSpPr>
        <p:spPr bwMode="auto">
          <a:xfrm>
            <a:off x="5500688" y="2532063"/>
            <a:ext cx="2052637" cy="276225"/>
          </a:xfrm>
          <a:prstGeom prst="rect">
            <a:avLst/>
          </a:prstGeom>
          <a:noFill/>
          <a:ln w="9525">
            <a:noFill/>
            <a:miter lim="800000"/>
            <a:headEnd/>
            <a:tailEnd/>
          </a:ln>
        </p:spPr>
        <p:txBody>
          <a:bodyPr wrap="none">
            <a:spAutoFit/>
          </a:bodyPr>
          <a:lstStyle/>
          <a:p>
            <a:r>
              <a:rPr lang="fr-FR" sz="1200">
                <a:latin typeface="Calibri" pitchFamily="34" charset="0"/>
              </a:rPr>
              <a:t>gluon (color charge) exchange</a:t>
            </a:r>
          </a:p>
        </p:txBody>
      </p:sp>
      <p:graphicFrame>
        <p:nvGraphicFramePr>
          <p:cNvPr id="13" name="Tableau 12"/>
          <p:cNvGraphicFramePr>
            <a:graphicFrameLocks noGrp="1"/>
          </p:cNvGraphicFramePr>
          <p:nvPr/>
        </p:nvGraphicFramePr>
        <p:xfrm>
          <a:off x="1500188" y="4532313"/>
          <a:ext cx="6096000" cy="2071687"/>
        </p:xfrm>
        <a:graphic>
          <a:graphicData uri="http://schemas.openxmlformats.org/drawingml/2006/table">
            <a:tbl>
              <a:tblPr firstRow="1" bandRow="1">
                <a:tableStyleId>{5FD0F851-EC5A-4D38-B0AD-8093EC10F338}</a:tableStyleId>
              </a:tblPr>
              <a:tblGrid>
                <a:gridCol w="2032000"/>
                <a:gridCol w="2032000"/>
                <a:gridCol w="2032000"/>
              </a:tblGrid>
              <a:tr h="370840">
                <a:tc>
                  <a:txBody>
                    <a:bodyPr/>
                    <a:lstStyle/>
                    <a:p>
                      <a:endParaRPr lang="fr-FR" dirty="0"/>
                    </a:p>
                  </a:txBody>
                  <a:tcPr/>
                </a:tc>
                <a:tc>
                  <a:txBody>
                    <a:bodyPr/>
                    <a:lstStyle/>
                    <a:p>
                      <a:r>
                        <a:rPr lang="fr-FR" dirty="0" smtClean="0"/>
                        <a:t>QED</a:t>
                      </a:r>
                      <a:endParaRPr lang="fr-FR" dirty="0"/>
                    </a:p>
                  </a:txBody>
                  <a:tcPr/>
                </a:tc>
                <a:tc>
                  <a:txBody>
                    <a:bodyPr/>
                    <a:lstStyle/>
                    <a:p>
                      <a:r>
                        <a:rPr lang="fr-FR" dirty="0" smtClean="0"/>
                        <a:t>QCD</a:t>
                      </a:r>
                      <a:endParaRPr lang="fr-FR" dirty="0"/>
                    </a:p>
                  </a:txBody>
                  <a:tcPr/>
                </a:tc>
              </a:tr>
              <a:tr h="370840">
                <a:tc>
                  <a:txBody>
                    <a:bodyPr/>
                    <a:lstStyle/>
                    <a:p>
                      <a:r>
                        <a:rPr lang="fr-FR" dirty="0" smtClean="0"/>
                        <a:t>Fermions</a:t>
                      </a:r>
                      <a:endParaRPr lang="fr-FR" dirty="0"/>
                    </a:p>
                  </a:txBody>
                  <a:tcPr/>
                </a:tc>
                <a:tc>
                  <a:txBody>
                    <a:bodyPr/>
                    <a:lstStyle/>
                    <a:p>
                      <a:r>
                        <a:rPr lang="fr-FR" dirty="0" smtClean="0"/>
                        <a:t>e</a:t>
                      </a:r>
                      <a:r>
                        <a:rPr lang="fr-FR" baseline="30000" dirty="0" smtClean="0"/>
                        <a:t>-</a:t>
                      </a:r>
                      <a:r>
                        <a:rPr lang="fr-FR" dirty="0" smtClean="0"/>
                        <a:t>, e</a:t>
                      </a:r>
                      <a:r>
                        <a:rPr lang="fr-FR" baseline="30000" dirty="0" smtClean="0"/>
                        <a:t>+</a:t>
                      </a:r>
                      <a:r>
                        <a:rPr lang="fr-FR" dirty="0" smtClean="0"/>
                        <a:t>, </a:t>
                      </a:r>
                      <a:r>
                        <a:rPr lang="fr-FR" dirty="0" smtClean="0">
                          <a:latin typeface="Symbol" pitchFamily="18" charset="2"/>
                        </a:rPr>
                        <a:t>m</a:t>
                      </a:r>
                      <a:r>
                        <a:rPr lang="fr-FR" dirty="0" smtClean="0"/>
                        <a:t> …</a:t>
                      </a:r>
                      <a:endParaRPr lang="fr-FR" dirty="0"/>
                    </a:p>
                  </a:txBody>
                  <a:tcPr/>
                </a:tc>
                <a:tc>
                  <a:txBody>
                    <a:bodyPr/>
                    <a:lstStyle/>
                    <a:p>
                      <a:r>
                        <a:rPr lang="fr-FR" dirty="0" smtClean="0"/>
                        <a:t>quarks</a:t>
                      </a:r>
                      <a:endParaRPr lang="fr-FR" dirty="0"/>
                    </a:p>
                  </a:txBody>
                  <a:tcPr/>
                </a:tc>
              </a:tr>
              <a:tr h="370840">
                <a:tc>
                  <a:txBody>
                    <a:bodyPr/>
                    <a:lstStyle/>
                    <a:p>
                      <a:r>
                        <a:rPr lang="fr-FR" dirty="0" smtClean="0"/>
                        <a:t>Gauge</a:t>
                      </a:r>
                      <a:r>
                        <a:rPr lang="fr-FR" baseline="0" dirty="0" smtClean="0"/>
                        <a:t> b</a:t>
                      </a:r>
                      <a:r>
                        <a:rPr lang="fr-FR" dirty="0" smtClean="0"/>
                        <a:t>osons </a:t>
                      </a:r>
                      <a:endParaRPr lang="fr-FR" dirty="0"/>
                    </a:p>
                  </a:txBody>
                  <a:tcPr/>
                </a:tc>
                <a:tc>
                  <a:txBody>
                    <a:bodyPr/>
                    <a:lstStyle/>
                    <a:p>
                      <a:r>
                        <a:rPr lang="fr-FR" dirty="0" smtClean="0"/>
                        <a:t>photon (</a:t>
                      </a:r>
                      <a:r>
                        <a:rPr lang="fr-FR" dirty="0" smtClean="0">
                          <a:latin typeface="Symbol" pitchFamily="18" charset="2"/>
                        </a:rPr>
                        <a:t>g</a:t>
                      </a:r>
                      <a:r>
                        <a:rPr lang="fr-FR" dirty="0" smtClean="0"/>
                        <a:t>)</a:t>
                      </a:r>
                      <a:endParaRPr lang="fr-FR" dirty="0"/>
                    </a:p>
                  </a:txBody>
                  <a:tcPr/>
                </a:tc>
                <a:tc>
                  <a:txBody>
                    <a:bodyPr/>
                    <a:lstStyle/>
                    <a:p>
                      <a:r>
                        <a:rPr lang="fr-FR" dirty="0" smtClean="0"/>
                        <a:t>gluons (g)</a:t>
                      </a:r>
                      <a:endParaRPr lang="fr-FR" dirty="0"/>
                    </a:p>
                  </a:txBody>
                  <a:tcPr/>
                </a:tc>
              </a:tr>
              <a:tr h="370840">
                <a:tc>
                  <a:txBody>
                    <a:bodyPr/>
                    <a:lstStyle/>
                    <a:p>
                      <a:r>
                        <a:rPr lang="fr-FR" dirty="0" smtClean="0"/>
                        <a:t>Charge</a:t>
                      </a:r>
                      <a:endParaRPr lang="fr-FR" dirty="0"/>
                    </a:p>
                  </a:txBody>
                  <a:tcPr/>
                </a:tc>
                <a:tc>
                  <a:txBody>
                    <a:bodyPr/>
                    <a:lstStyle/>
                    <a:p>
                      <a:r>
                        <a:rPr lang="fr-FR" dirty="0" err="1" smtClean="0"/>
                        <a:t>electric</a:t>
                      </a:r>
                      <a:r>
                        <a:rPr lang="fr-FR" dirty="0" smtClean="0"/>
                        <a:t> charge (e)</a:t>
                      </a:r>
                      <a:endParaRPr lang="fr-FR" dirty="0"/>
                    </a:p>
                  </a:txBody>
                  <a:tcPr/>
                </a:tc>
                <a:tc>
                  <a:txBody>
                    <a:bodyPr/>
                    <a:lstStyle/>
                    <a:p>
                      <a:r>
                        <a:rPr lang="fr-FR" dirty="0" err="1" smtClean="0"/>
                        <a:t>color</a:t>
                      </a:r>
                      <a:r>
                        <a:rPr lang="fr-FR" dirty="0" smtClean="0"/>
                        <a:t> charge (g)</a:t>
                      </a:r>
                      <a:endParaRPr lang="fr-FR" dirty="0"/>
                    </a:p>
                  </a:txBody>
                  <a:tcPr/>
                </a:tc>
              </a:tr>
              <a:tr h="588342">
                <a:tc>
                  <a:txBody>
                    <a:bodyPr/>
                    <a:lstStyle/>
                    <a:p>
                      <a:r>
                        <a:rPr lang="fr-FR" dirty="0" err="1" smtClean="0"/>
                        <a:t>Coupling</a:t>
                      </a:r>
                      <a:r>
                        <a:rPr lang="fr-FR" dirty="0" smtClean="0"/>
                        <a:t> constant</a:t>
                      </a:r>
                      <a:endParaRPr lang="fr-FR" dirty="0"/>
                    </a:p>
                  </a:txBody>
                  <a:tcPr/>
                </a:tc>
                <a:tc>
                  <a:txBody>
                    <a:bodyPr/>
                    <a:lstStyle/>
                    <a:p>
                      <a:endParaRPr lang="fr-FR" dirty="0"/>
                    </a:p>
                  </a:txBody>
                  <a:tcPr/>
                </a:tc>
                <a:tc>
                  <a:txBody>
                    <a:bodyPr/>
                    <a:lstStyle/>
                    <a:p>
                      <a:endParaRPr lang="fr-FR" dirty="0"/>
                    </a:p>
                  </a:txBody>
                  <a:tcPr/>
                </a:tc>
              </a:tr>
            </a:tbl>
          </a:graphicData>
        </a:graphic>
      </p:graphicFrame>
      <p:graphicFrame>
        <p:nvGraphicFramePr>
          <p:cNvPr id="1027" name="Object 3"/>
          <p:cNvGraphicFramePr>
            <a:graphicFrameLocks noChangeAspect="1"/>
          </p:cNvGraphicFramePr>
          <p:nvPr/>
        </p:nvGraphicFramePr>
        <p:xfrm>
          <a:off x="3676650" y="5961063"/>
          <a:ext cx="1400175" cy="577850"/>
        </p:xfrm>
        <a:graphic>
          <a:graphicData uri="http://schemas.openxmlformats.org/presentationml/2006/ole">
            <p:oleObj spid="_x0000_s1027" name="Équation" r:id="rId5" imgW="1015920" imgH="419040" progId="Equation.3">
              <p:embed/>
            </p:oleObj>
          </a:graphicData>
        </a:graphic>
      </p:graphicFrame>
      <p:graphicFrame>
        <p:nvGraphicFramePr>
          <p:cNvPr id="1028" name="Object 4"/>
          <p:cNvGraphicFramePr>
            <a:graphicFrameLocks noChangeAspect="1"/>
          </p:cNvGraphicFramePr>
          <p:nvPr/>
        </p:nvGraphicFramePr>
        <p:xfrm>
          <a:off x="5489575" y="5961063"/>
          <a:ext cx="1819275" cy="577850"/>
        </p:xfrm>
        <a:graphic>
          <a:graphicData uri="http://schemas.openxmlformats.org/presentationml/2006/ole">
            <p:oleObj spid="_x0000_s1028" name="Équation" r:id="rId6" imgW="1320480" imgH="419040" progId="Equation.3">
              <p:embed/>
            </p:oleObj>
          </a:graphicData>
        </a:graphic>
      </p:graphicFrame>
      <p:sp>
        <p:nvSpPr>
          <p:cNvPr id="11" name="Titre 1"/>
          <p:cNvSpPr txBox="1">
            <a:spLocks/>
          </p:cNvSpPr>
          <p:nvPr/>
        </p:nvSpPr>
        <p:spPr>
          <a:xfrm>
            <a:off x="0" y="0"/>
            <a:ext cx="1476375" cy="836613"/>
          </a:xfrm>
          <a:prstGeom prst="rect">
            <a:avLst/>
          </a:prstGeom>
        </p:spPr>
        <p:style>
          <a:lnRef idx="2">
            <a:schemeClr val="dk1"/>
          </a:lnRef>
          <a:fillRef idx="1">
            <a:schemeClr val="lt1"/>
          </a:fillRef>
          <a:effectRef idx="0">
            <a:schemeClr val="dk1"/>
          </a:effectRef>
          <a:fontRef idx="minor">
            <a:schemeClr val="dk1"/>
          </a:fontRef>
        </p:style>
        <p:txBody>
          <a:bodyPr anchor="ctr">
            <a:normAutofit/>
          </a:bodyPr>
          <a:lstStyle/>
          <a:p>
            <a:pPr fontAlgn="auto">
              <a:spcAft>
                <a:spcPts val="0"/>
              </a:spcAft>
              <a:defRPr/>
            </a:pPr>
            <a:r>
              <a:rPr lang="fr-FR" sz="4000" dirty="0"/>
              <a:t>QCD</a:t>
            </a:r>
            <a:endParaRPr lang="fr-FR" sz="4000" dirty="0">
              <a:solidFill>
                <a:schemeClr val="tx1"/>
              </a:solidFill>
              <a:latin typeface="+mj-lt"/>
              <a:ea typeface="+mj-ea"/>
              <a:cs typeface="+mj-cs"/>
            </a:endParaRPr>
          </a:p>
        </p:txBody>
      </p:sp>
      <p:graphicFrame>
        <p:nvGraphicFramePr>
          <p:cNvPr id="1030" name="Object 6"/>
          <p:cNvGraphicFramePr>
            <a:graphicFrameLocks noChangeAspect="1"/>
          </p:cNvGraphicFramePr>
          <p:nvPr/>
        </p:nvGraphicFramePr>
        <p:xfrm>
          <a:off x="5364163" y="3500438"/>
          <a:ext cx="2533650" cy="649287"/>
        </p:xfrm>
        <a:graphic>
          <a:graphicData uri="http://schemas.openxmlformats.org/presentationml/2006/ole">
            <p:oleObj spid="_x0000_s1030" name="Équation" r:id="rId7" imgW="1536480" imgH="393480" progId="Equation.3">
              <p:embed/>
            </p:oleObj>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95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4CD2108-55E5-4A48-9F47-C56B5E712D90}" type="slidenum">
              <a:rPr lang="fr-FR">
                <a:solidFill>
                  <a:schemeClr val="tx1"/>
                </a:solidFill>
              </a:rPr>
              <a:pPr fontAlgn="base">
                <a:spcBef>
                  <a:spcPct val="0"/>
                </a:spcBef>
                <a:spcAft>
                  <a:spcPct val="0"/>
                </a:spcAft>
              </a:pPr>
              <a:t>60</a:t>
            </a:fld>
            <a:endParaRPr lang="fr-FR">
              <a:solidFill>
                <a:schemeClr val="tx1"/>
              </a:solidFill>
            </a:endParaRPr>
          </a:p>
        </p:txBody>
      </p:sp>
      <p:pic>
        <p:nvPicPr>
          <p:cNvPr id="765954" name="Picture 3" descr="sps_experiments"/>
          <p:cNvPicPr>
            <a:picLocks noChangeAspect="1" noChangeArrowheads="1"/>
          </p:cNvPicPr>
          <p:nvPr/>
        </p:nvPicPr>
        <p:blipFill>
          <a:blip r:embed="rId3"/>
          <a:srcRect/>
          <a:stretch>
            <a:fillRect/>
          </a:stretch>
        </p:blipFill>
        <p:spPr bwMode="auto">
          <a:xfrm>
            <a:off x="179388" y="1989138"/>
            <a:ext cx="8716962" cy="4116387"/>
          </a:xfrm>
          <a:prstGeom prst="rect">
            <a:avLst/>
          </a:prstGeom>
          <a:noFill/>
          <a:ln w="9525">
            <a:noFill/>
            <a:miter lim="800000"/>
            <a:headEnd/>
            <a:tailEnd/>
          </a:ln>
        </p:spPr>
      </p:pic>
      <p:sp>
        <p:nvSpPr>
          <p:cNvPr id="6" name="Rectangle 5"/>
          <p:cNvSpPr/>
          <p:nvPr/>
        </p:nvSpPr>
        <p:spPr>
          <a:xfrm>
            <a:off x="0" y="0"/>
            <a:ext cx="619918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SPS : heavy ions experiments</a:t>
            </a:r>
            <a:endParaRPr lang="fr-FR" sz="4000" dirty="0">
              <a:solidFill>
                <a:prstClr val="black"/>
              </a:solidFill>
              <a:ea typeface="+mj-ea"/>
              <a:cs typeface="+mj-cs"/>
            </a:endParaRPr>
          </a:p>
        </p:txBody>
      </p:sp>
      <p:pic>
        <p:nvPicPr>
          <p:cNvPr id="7" name="Image 6" descr="fixed.gif"/>
          <p:cNvPicPr>
            <a:picLocks noChangeAspect="1"/>
          </p:cNvPicPr>
          <p:nvPr/>
        </p:nvPicPr>
        <p:blipFill>
          <a:blip r:embed="rId4"/>
          <a:srcRect/>
          <a:stretch>
            <a:fillRect/>
          </a:stretch>
        </p:blipFill>
        <p:spPr bwMode="auto">
          <a:xfrm>
            <a:off x="6289675" y="260350"/>
            <a:ext cx="2725738" cy="1655763"/>
          </a:xfrm>
          <a:prstGeom prst="rect">
            <a:avLst/>
          </a:prstGeom>
          <a:noFill/>
          <a:ln w="9525">
            <a:noFill/>
            <a:miter lim="800000"/>
            <a:headEnd/>
            <a:tailEnd/>
          </a:ln>
        </p:spPr>
      </p:pic>
      <p:sp>
        <p:nvSpPr>
          <p:cNvPr id="765957" name="ZoneTexte 7"/>
          <p:cNvSpPr txBox="1">
            <a:spLocks noChangeArrowheads="1"/>
          </p:cNvSpPr>
          <p:nvPr/>
        </p:nvSpPr>
        <p:spPr bwMode="auto">
          <a:xfrm>
            <a:off x="6300788" y="260350"/>
            <a:ext cx="1162050" cy="338138"/>
          </a:xfrm>
          <a:prstGeom prst="rect">
            <a:avLst/>
          </a:prstGeom>
          <a:noFill/>
          <a:ln w="9525">
            <a:noFill/>
            <a:miter lim="800000"/>
            <a:headEnd/>
            <a:tailEnd/>
          </a:ln>
        </p:spPr>
        <p:txBody>
          <a:bodyPr wrap="none">
            <a:spAutoFit/>
          </a:bodyPr>
          <a:lstStyle/>
          <a:p>
            <a:r>
              <a:rPr lang="fr-FR" sz="1600">
                <a:latin typeface="Calibri" pitchFamily="34" charset="0"/>
              </a:rPr>
              <a:t>Fixed target</a:t>
            </a:r>
          </a:p>
        </p:txBody>
      </p:sp>
      <p:sp>
        <p:nvSpPr>
          <p:cNvPr id="765958" name="Rectangle 8"/>
          <p:cNvSpPr>
            <a:spLocks noChangeArrowheads="1"/>
          </p:cNvSpPr>
          <p:nvPr/>
        </p:nvSpPr>
        <p:spPr bwMode="auto">
          <a:xfrm>
            <a:off x="2268538" y="5949950"/>
            <a:ext cx="4572000" cy="646113"/>
          </a:xfrm>
          <a:prstGeom prst="rect">
            <a:avLst/>
          </a:prstGeom>
          <a:noFill/>
          <a:ln w="9525">
            <a:noFill/>
            <a:miter lim="800000"/>
            <a:headEnd/>
            <a:tailEnd/>
          </a:ln>
        </p:spPr>
        <p:txBody>
          <a:bodyPr>
            <a:spAutoFit/>
          </a:bodyPr>
          <a:lstStyle/>
          <a:p>
            <a:endParaRPr lang="en-US">
              <a:latin typeface="Calibri" pitchFamily="34" charset="0"/>
            </a:endParaRPr>
          </a:p>
          <a:p>
            <a:r>
              <a:rPr lang="en-US">
                <a:latin typeface="Calibri" pitchFamily="34" charset="0"/>
              </a:rPr>
              <a:t>these experiments are all now finished</a:t>
            </a:r>
            <a:endParaRPr lang="fr-FR">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0"/>
            <a:ext cx="619918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SPS : heavy ions experiments</a:t>
            </a:r>
            <a:endParaRPr lang="fr-FR" sz="4000" dirty="0">
              <a:solidFill>
                <a:prstClr val="black"/>
              </a:solidFill>
              <a:ea typeface="+mj-ea"/>
              <a:cs typeface="+mj-cs"/>
            </a:endParaRPr>
          </a:p>
        </p:txBody>
      </p:sp>
      <p:sp>
        <p:nvSpPr>
          <p:cNvPr id="766978"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88C68EB-7496-4EE2-B6E7-AEF687286A3E}" type="slidenum">
              <a:rPr lang="fr-FR">
                <a:solidFill>
                  <a:schemeClr val="tx1"/>
                </a:solidFill>
              </a:rPr>
              <a:pPr fontAlgn="base">
                <a:spcBef>
                  <a:spcPct val="0"/>
                </a:spcBef>
                <a:spcAft>
                  <a:spcPct val="0"/>
                </a:spcAft>
              </a:pPr>
              <a:t>61</a:t>
            </a:fld>
            <a:endParaRPr lang="fr-FR">
              <a:solidFill>
                <a:schemeClr val="tx1"/>
              </a:solidFill>
            </a:endParaRPr>
          </a:p>
        </p:txBody>
      </p:sp>
      <p:pic>
        <p:nvPicPr>
          <p:cNvPr id="766979" name="Picture 2" descr="http://wa98.web.cern.ch/WA98/gif/wa98setup96.gif"/>
          <p:cNvPicPr>
            <a:picLocks noChangeAspect="1" noChangeArrowheads="1"/>
          </p:cNvPicPr>
          <p:nvPr/>
        </p:nvPicPr>
        <p:blipFill>
          <a:blip r:embed="rId3"/>
          <a:srcRect/>
          <a:stretch>
            <a:fillRect/>
          </a:stretch>
        </p:blipFill>
        <p:spPr bwMode="auto">
          <a:xfrm>
            <a:off x="250825" y="1557338"/>
            <a:ext cx="3276600" cy="2174875"/>
          </a:xfrm>
          <a:prstGeom prst="rect">
            <a:avLst/>
          </a:prstGeom>
          <a:noFill/>
          <a:ln w="9525">
            <a:noFill/>
            <a:miter lim="800000"/>
            <a:headEnd/>
            <a:tailEnd/>
          </a:ln>
        </p:spPr>
      </p:pic>
      <p:sp>
        <p:nvSpPr>
          <p:cNvPr id="766980" name="Rectangle 7"/>
          <p:cNvSpPr>
            <a:spLocks noChangeArrowheads="1"/>
          </p:cNvSpPr>
          <p:nvPr/>
        </p:nvSpPr>
        <p:spPr bwMode="auto">
          <a:xfrm>
            <a:off x="0" y="692150"/>
            <a:ext cx="4356100" cy="896938"/>
          </a:xfrm>
          <a:prstGeom prst="rect">
            <a:avLst/>
          </a:prstGeom>
          <a:noFill/>
          <a:ln w="9525">
            <a:noFill/>
            <a:miter lim="800000"/>
            <a:headEnd/>
            <a:tailEnd/>
          </a:ln>
        </p:spPr>
        <p:txBody>
          <a:bodyPr>
            <a:spAutoFit/>
          </a:bodyPr>
          <a:lstStyle/>
          <a:p>
            <a:pPr algn="ctr">
              <a:lnSpc>
                <a:spcPct val="40000"/>
              </a:lnSpc>
              <a:spcBef>
                <a:spcPct val="50000"/>
              </a:spcBef>
            </a:pPr>
            <a:endParaRPr lang="en-US" b="1">
              <a:latin typeface="Helvetica"/>
            </a:endParaRPr>
          </a:p>
          <a:p>
            <a:pPr>
              <a:spcBef>
                <a:spcPct val="50000"/>
              </a:spcBef>
              <a:buFontTx/>
              <a:buChar char="•"/>
            </a:pPr>
            <a:r>
              <a:rPr lang="en-US">
                <a:latin typeface="Calibri" pitchFamily="34" charset="0"/>
              </a:rPr>
              <a:t> Large acceptance </a:t>
            </a:r>
            <a:r>
              <a:rPr lang="fr-FR">
                <a:solidFill>
                  <a:srgbClr val="FF0000"/>
                </a:solidFill>
                <a:latin typeface="Calibri" pitchFamily="34" charset="0"/>
              </a:rPr>
              <a:t>Photons</a:t>
            </a:r>
            <a:r>
              <a:rPr lang="fr-FR">
                <a:latin typeface="Calibri" pitchFamily="34" charset="0"/>
              </a:rPr>
              <a:t> and Hadrons spectrometer</a:t>
            </a:r>
            <a:endParaRPr lang="en-US">
              <a:latin typeface="Calibri" pitchFamily="34" charset="0"/>
            </a:endParaRPr>
          </a:p>
        </p:txBody>
      </p:sp>
      <p:sp>
        <p:nvSpPr>
          <p:cNvPr id="10" name="Rectangle 9"/>
          <p:cNvSpPr>
            <a:spLocks noChangeArrowheads="1"/>
          </p:cNvSpPr>
          <p:nvPr/>
        </p:nvSpPr>
        <p:spPr bwMode="auto">
          <a:xfrm>
            <a:off x="0" y="3697288"/>
            <a:ext cx="4716463" cy="1171575"/>
          </a:xfrm>
          <a:prstGeom prst="rect">
            <a:avLst/>
          </a:prstGeom>
          <a:noFill/>
          <a:ln w="9525">
            <a:noFill/>
            <a:miter lim="800000"/>
            <a:headEnd/>
            <a:tailEnd/>
          </a:ln>
        </p:spPr>
        <p:txBody>
          <a:bodyPr>
            <a:spAutoFit/>
          </a:bodyPr>
          <a:lstStyle/>
          <a:p>
            <a:pPr algn="ctr">
              <a:lnSpc>
                <a:spcPct val="40000"/>
              </a:lnSpc>
              <a:spcBef>
                <a:spcPct val="50000"/>
              </a:spcBef>
            </a:pPr>
            <a:endParaRPr lang="en-US" b="1">
              <a:latin typeface="Helvetica"/>
            </a:endParaRPr>
          </a:p>
          <a:p>
            <a:pPr>
              <a:spcBef>
                <a:spcPct val="50000"/>
              </a:spcBef>
              <a:buFontTx/>
              <a:buChar char="•"/>
            </a:pPr>
            <a:r>
              <a:rPr lang="en-US">
                <a:latin typeface="Calibri" pitchFamily="34" charset="0"/>
              </a:rPr>
              <a:t> </a:t>
            </a:r>
            <a:r>
              <a:rPr lang="fr-FR">
                <a:latin typeface="Calibri" pitchFamily="34" charset="0"/>
              </a:rPr>
              <a:t>Reconstruction of </a:t>
            </a:r>
            <a:r>
              <a:rPr lang="fr-FR">
                <a:solidFill>
                  <a:srgbClr val="FF0000"/>
                </a:solidFill>
                <a:latin typeface="Calibri" pitchFamily="34" charset="0"/>
              </a:rPr>
              <a:t>strange and multi-strange hadrons</a:t>
            </a:r>
            <a:r>
              <a:rPr lang="fr-FR">
                <a:latin typeface="Calibri" pitchFamily="34" charset="0"/>
              </a:rPr>
              <a:t> from their decay particles at mid rapidity</a:t>
            </a:r>
            <a:endParaRPr lang="en-US">
              <a:latin typeface="Calibri" pitchFamily="34" charset="0"/>
            </a:endParaRPr>
          </a:p>
        </p:txBody>
      </p:sp>
      <p:pic>
        <p:nvPicPr>
          <p:cNvPr id="11" name="Picture 2" descr="http://wa97.web.cern.ch/WA97/figures/NA57_layout_Pb.jpg"/>
          <p:cNvPicPr>
            <a:picLocks noChangeAspect="1" noChangeArrowheads="1"/>
          </p:cNvPicPr>
          <p:nvPr/>
        </p:nvPicPr>
        <p:blipFill>
          <a:blip r:embed="rId4"/>
          <a:srcRect/>
          <a:stretch>
            <a:fillRect/>
          </a:stretch>
        </p:blipFill>
        <p:spPr bwMode="auto">
          <a:xfrm>
            <a:off x="1058863" y="4581525"/>
            <a:ext cx="3008312" cy="2114550"/>
          </a:xfrm>
          <a:prstGeom prst="rect">
            <a:avLst/>
          </a:prstGeom>
          <a:noFill/>
          <a:ln w="9525">
            <a:noFill/>
            <a:miter lim="800000"/>
            <a:headEnd/>
            <a:tailEnd/>
          </a:ln>
        </p:spPr>
      </p:pic>
      <p:sp>
        <p:nvSpPr>
          <p:cNvPr id="12" name="Rectangle 11"/>
          <p:cNvSpPr/>
          <p:nvPr/>
        </p:nvSpPr>
        <p:spPr>
          <a:xfrm>
            <a:off x="3219450" y="6308725"/>
            <a:ext cx="822325"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2000" dirty="0"/>
              <a:t>NA57</a:t>
            </a:r>
            <a:endParaRPr lang="fr-FR" sz="2000" dirty="0">
              <a:solidFill>
                <a:prstClr val="black"/>
              </a:solidFill>
              <a:ea typeface="+mj-ea"/>
              <a:cs typeface="+mj-cs"/>
            </a:endParaRPr>
          </a:p>
        </p:txBody>
      </p:sp>
      <p:sp>
        <p:nvSpPr>
          <p:cNvPr id="15" name="Rectangle 14"/>
          <p:cNvSpPr/>
          <p:nvPr/>
        </p:nvSpPr>
        <p:spPr>
          <a:xfrm>
            <a:off x="2700338" y="3357563"/>
            <a:ext cx="822325"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2000" dirty="0"/>
              <a:t>WA98</a:t>
            </a:r>
            <a:endParaRPr lang="fr-FR" sz="2000" dirty="0">
              <a:solidFill>
                <a:prstClr val="black"/>
              </a:solidFill>
              <a:ea typeface="+mj-ea"/>
              <a:cs typeface="+mj-cs"/>
            </a:endParaRPr>
          </a:p>
        </p:txBody>
      </p:sp>
      <p:sp>
        <p:nvSpPr>
          <p:cNvPr id="17" name="Rectangle 16"/>
          <p:cNvSpPr>
            <a:spLocks noChangeArrowheads="1"/>
          </p:cNvSpPr>
          <p:nvPr/>
        </p:nvSpPr>
        <p:spPr bwMode="auto">
          <a:xfrm>
            <a:off x="4572000" y="692150"/>
            <a:ext cx="4321175" cy="896938"/>
          </a:xfrm>
          <a:prstGeom prst="rect">
            <a:avLst/>
          </a:prstGeom>
          <a:noFill/>
          <a:ln w="9525">
            <a:noFill/>
            <a:miter lim="800000"/>
            <a:headEnd/>
            <a:tailEnd/>
          </a:ln>
        </p:spPr>
        <p:txBody>
          <a:bodyPr>
            <a:spAutoFit/>
          </a:bodyPr>
          <a:lstStyle/>
          <a:p>
            <a:pPr algn="ctr">
              <a:lnSpc>
                <a:spcPct val="40000"/>
              </a:lnSpc>
              <a:spcBef>
                <a:spcPct val="50000"/>
              </a:spcBef>
            </a:pPr>
            <a:endParaRPr lang="en-US" b="1">
              <a:latin typeface="Helvetica"/>
            </a:endParaRPr>
          </a:p>
          <a:p>
            <a:pPr>
              <a:spcBef>
                <a:spcPct val="50000"/>
              </a:spcBef>
              <a:buFontTx/>
              <a:buChar char="•"/>
            </a:pPr>
            <a:r>
              <a:rPr lang="en-US">
                <a:latin typeface="Calibri" pitchFamily="34" charset="0"/>
              </a:rPr>
              <a:t> </a:t>
            </a:r>
            <a:r>
              <a:rPr lang="fr-FR">
                <a:latin typeface="Calibri" pitchFamily="34" charset="0"/>
              </a:rPr>
              <a:t>Measurement of </a:t>
            </a:r>
            <a:r>
              <a:rPr lang="fr-FR">
                <a:solidFill>
                  <a:srgbClr val="FF0000"/>
                </a:solidFill>
                <a:latin typeface="Calibri" pitchFamily="34" charset="0"/>
              </a:rPr>
              <a:t>charged particle spectra </a:t>
            </a:r>
            <a:r>
              <a:rPr lang="fr-FR">
                <a:latin typeface="Calibri" pitchFamily="34" charset="0"/>
              </a:rPr>
              <a:t>at mid rapidity</a:t>
            </a:r>
            <a:endParaRPr lang="en-US">
              <a:latin typeface="Calibri" pitchFamily="34" charset="0"/>
            </a:endParaRPr>
          </a:p>
        </p:txBody>
      </p:sp>
      <p:pic>
        <p:nvPicPr>
          <p:cNvPr id="18" name="Picture 2" descr="http://p25ext.lanl.gov/na44/na44_pict.gif"/>
          <p:cNvPicPr>
            <a:picLocks noChangeAspect="1" noChangeArrowheads="1"/>
          </p:cNvPicPr>
          <p:nvPr/>
        </p:nvPicPr>
        <p:blipFill>
          <a:blip r:embed="rId5"/>
          <a:srcRect/>
          <a:stretch>
            <a:fillRect/>
          </a:stretch>
        </p:blipFill>
        <p:spPr bwMode="auto">
          <a:xfrm>
            <a:off x="5003800" y="1646238"/>
            <a:ext cx="3224213" cy="1330325"/>
          </a:xfrm>
          <a:prstGeom prst="rect">
            <a:avLst/>
          </a:prstGeom>
          <a:noFill/>
          <a:ln w="9525">
            <a:noFill/>
            <a:miter lim="800000"/>
            <a:headEnd/>
            <a:tailEnd/>
          </a:ln>
        </p:spPr>
      </p:pic>
      <p:sp>
        <p:nvSpPr>
          <p:cNvPr id="19" name="Rectangle 18"/>
          <p:cNvSpPr/>
          <p:nvPr/>
        </p:nvSpPr>
        <p:spPr>
          <a:xfrm>
            <a:off x="5003800" y="1646238"/>
            <a:ext cx="822325"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2000" dirty="0"/>
              <a:t>NA44</a:t>
            </a:r>
            <a:endParaRPr lang="fr-FR" sz="2000" dirty="0">
              <a:solidFill>
                <a:prstClr val="black"/>
              </a:solidFill>
              <a:ea typeface="+mj-ea"/>
              <a:cs typeface="+mj-cs"/>
            </a:endParaRPr>
          </a:p>
        </p:txBody>
      </p:sp>
      <p:pic>
        <p:nvPicPr>
          <p:cNvPr id="20" name="Picture 2" descr="http://na49info.web.cern.ch/na49info/na49/Images/Other/na49.png">
            <a:hlinkClick r:id="rId6"/>
          </p:cNvPr>
          <p:cNvPicPr>
            <a:picLocks noChangeAspect="1" noChangeArrowheads="1"/>
          </p:cNvPicPr>
          <p:nvPr/>
        </p:nvPicPr>
        <p:blipFill>
          <a:blip r:embed="rId7"/>
          <a:srcRect/>
          <a:stretch>
            <a:fillRect/>
          </a:stretch>
        </p:blipFill>
        <p:spPr bwMode="auto">
          <a:xfrm>
            <a:off x="5364163" y="3068638"/>
            <a:ext cx="2663825" cy="1998662"/>
          </a:xfrm>
          <a:prstGeom prst="rect">
            <a:avLst/>
          </a:prstGeom>
          <a:noFill/>
          <a:ln w="9525">
            <a:noFill/>
            <a:miter lim="800000"/>
            <a:headEnd/>
            <a:tailEnd/>
          </a:ln>
        </p:spPr>
      </p:pic>
      <p:sp>
        <p:nvSpPr>
          <p:cNvPr id="21" name="Rectangle 20"/>
          <p:cNvSpPr/>
          <p:nvPr/>
        </p:nvSpPr>
        <p:spPr>
          <a:xfrm>
            <a:off x="5364163" y="3087688"/>
            <a:ext cx="822325"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2000" dirty="0"/>
              <a:t>NA49</a:t>
            </a:r>
            <a:endParaRPr lang="fr-FR" sz="2000" dirty="0">
              <a:solidFill>
                <a:prstClr val="black"/>
              </a:solidFill>
              <a:ea typeface="+mj-ea"/>
              <a:cs typeface="+mj-cs"/>
            </a:endParaRPr>
          </a:p>
        </p:txBody>
      </p:sp>
      <p:sp>
        <p:nvSpPr>
          <p:cNvPr id="22" name="Rectangle 21"/>
          <p:cNvSpPr>
            <a:spLocks noChangeArrowheads="1"/>
          </p:cNvSpPr>
          <p:nvPr/>
        </p:nvSpPr>
        <p:spPr bwMode="auto">
          <a:xfrm>
            <a:off x="5076825" y="5084763"/>
            <a:ext cx="2698750" cy="646112"/>
          </a:xfrm>
          <a:prstGeom prst="rect">
            <a:avLst/>
          </a:prstGeom>
          <a:noFill/>
          <a:ln w="9525">
            <a:noFill/>
            <a:miter lim="800000"/>
            <a:headEnd/>
            <a:tailEnd/>
          </a:ln>
        </p:spPr>
        <p:txBody>
          <a:bodyPr>
            <a:spAutoFit/>
          </a:bodyPr>
          <a:lstStyle/>
          <a:p>
            <a:pPr>
              <a:buFont typeface="Arial" charset="0"/>
              <a:buChar char="•"/>
            </a:pPr>
            <a:r>
              <a:rPr lang="en-US">
                <a:latin typeface="Calibri" pitchFamily="34" charset="0"/>
              </a:rPr>
              <a:t> Search for </a:t>
            </a:r>
            <a:r>
              <a:rPr lang="en-US">
                <a:solidFill>
                  <a:srgbClr val="FF0000"/>
                </a:solidFill>
                <a:latin typeface="Calibri" pitchFamily="34" charset="0"/>
              </a:rPr>
              <a:t>strangelet</a:t>
            </a:r>
            <a:r>
              <a:rPr lang="en-US">
                <a:latin typeface="Calibri" pitchFamily="34" charset="0"/>
              </a:rPr>
              <a:t> (strange massive particles) </a:t>
            </a:r>
            <a:endParaRPr lang="fr-FR">
              <a:latin typeface="Calibri" pitchFamily="34" charset="0"/>
            </a:endParaRPr>
          </a:p>
        </p:txBody>
      </p:sp>
      <p:pic>
        <p:nvPicPr>
          <p:cNvPr id="23" name="Picture 5" descr="beamline95"/>
          <p:cNvPicPr>
            <a:picLocks noChangeAspect="1" noChangeArrowheads="1"/>
          </p:cNvPicPr>
          <p:nvPr/>
        </p:nvPicPr>
        <p:blipFill>
          <a:blip r:embed="rId8"/>
          <a:srcRect/>
          <a:stretch>
            <a:fillRect/>
          </a:stretch>
        </p:blipFill>
        <p:spPr bwMode="auto">
          <a:xfrm>
            <a:off x="5003800" y="5732463"/>
            <a:ext cx="3384550" cy="987425"/>
          </a:xfrm>
          <a:prstGeom prst="rect">
            <a:avLst/>
          </a:prstGeom>
          <a:noFill/>
          <a:ln w="9525">
            <a:noFill/>
            <a:miter lim="800000"/>
            <a:headEnd/>
            <a:tailEnd/>
          </a:ln>
        </p:spPr>
      </p:pic>
      <p:sp>
        <p:nvSpPr>
          <p:cNvPr id="24" name="Rectangle 23"/>
          <p:cNvSpPr/>
          <p:nvPr/>
        </p:nvSpPr>
        <p:spPr>
          <a:xfrm>
            <a:off x="8172450" y="5589588"/>
            <a:ext cx="822325"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2000" dirty="0"/>
              <a:t>NA52</a:t>
            </a:r>
            <a:endParaRPr lang="fr-FR" sz="2000" dirty="0">
              <a:solidFill>
                <a:prstClr val="black"/>
              </a:solidFill>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par>
                                <p:cTn id="8" presetID="3" presetClass="entr" presetSubtype="1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par>
                                <p:cTn id="14" presetID="3" presetClass="entr" presetSubtype="1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blinds(horizontal)">
                                      <p:cBhvr>
                                        <p:cTn id="16" dur="500"/>
                                        <p:tgtEl>
                                          <p:spTgt spid="20"/>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blinds(horizontal)">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linds(horizontal)">
                                      <p:cBhvr>
                                        <p:cTn id="24" dur="500"/>
                                        <p:tgtEl>
                                          <p:spTgt spid="10"/>
                                        </p:tgtEl>
                                      </p:cBhvr>
                                    </p:animEffect>
                                  </p:childTnLst>
                                </p:cTn>
                              </p:par>
                              <p:par>
                                <p:cTn id="25" presetID="3" presetClass="entr" presetSubtype="1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linds(horizontal)">
                                      <p:cBhvr>
                                        <p:cTn id="27" dur="500"/>
                                        <p:tgtEl>
                                          <p:spTgt spid="11"/>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blinds(horizontal)">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blinds(horizontal)">
                                      <p:cBhvr>
                                        <p:cTn id="35" dur="500"/>
                                        <p:tgtEl>
                                          <p:spTgt spid="22"/>
                                        </p:tgtEl>
                                      </p:cBhvr>
                                    </p:animEffect>
                                  </p:childTnLst>
                                </p:cTn>
                              </p:par>
                              <p:par>
                                <p:cTn id="36" presetID="3" presetClass="entr" presetSubtype="1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blinds(horizontal)">
                                      <p:cBhvr>
                                        <p:cTn id="38" dur="500"/>
                                        <p:tgtEl>
                                          <p:spTgt spid="24"/>
                                        </p:tgtEl>
                                      </p:cBhvr>
                                    </p:animEffect>
                                  </p:childTnLst>
                                </p:cTn>
                              </p:par>
                              <p:par>
                                <p:cTn id="39" presetID="3" presetClass="entr" presetSubtype="10" fill="hold"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blinds(horizontal)">
                                      <p:cBhvr>
                                        <p:cTn id="4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P spid="17" grpId="0"/>
      <p:bldP spid="19" grpId="0" animBg="1"/>
      <p:bldP spid="21" grpId="0" animBg="1"/>
      <p:bldP spid="22" grpId="0"/>
      <p:bldP spid="24"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4" descr="C:\WINNT\Profiles\Administrator\Desktop\CRIS\spectroNA50.bmp"/>
          <p:cNvPicPr>
            <a:picLocks noChangeAspect="1" noChangeArrowheads="1"/>
          </p:cNvPicPr>
          <p:nvPr/>
        </p:nvPicPr>
        <p:blipFill>
          <a:blip r:embed="rId3"/>
          <a:srcRect l="1981" t="24384" r="2971" b="26530"/>
          <a:stretch>
            <a:fillRect/>
          </a:stretch>
        </p:blipFill>
        <p:spPr bwMode="auto">
          <a:xfrm>
            <a:off x="900113" y="4457700"/>
            <a:ext cx="6062662" cy="2211388"/>
          </a:xfrm>
          <a:prstGeom prst="rect">
            <a:avLst/>
          </a:prstGeom>
          <a:noFill/>
          <a:ln w="9525">
            <a:noFill/>
            <a:miter lim="800000"/>
            <a:headEnd/>
            <a:tailEnd/>
          </a:ln>
        </p:spPr>
      </p:pic>
      <p:pic>
        <p:nvPicPr>
          <p:cNvPr id="768002" name="Picture 11" descr="C:\WINNT\Profiles\Administrator\Desktop\CRIS\setupNA45.bmp"/>
          <p:cNvPicPr>
            <a:picLocks noChangeAspect="1" noChangeArrowheads="1"/>
          </p:cNvPicPr>
          <p:nvPr/>
        </p:nvPicPr>
        <p:blipFill>
          <a:blip r:embed="rId4"/>
          <a:srcRect l="-2193" t="6850" r="5707" b="5116"/>
          <a:stretch>
            <a:fillRect/>
          </a:stretch>
        </p:blipFill>
        <p:spPr bwMode="auto">
          <a:xfrm>
            <a:off x="1979613" y="1341438"/>
            <a:ext cx="4068762" cy="2495550"/>
          </a:xfrm>
          <a:prstGeom prst="rect">
            <a:avLst/>
          </a:prstGeom>
          <a:noFill/>
          <a:ln w="9525">
            <a:noFill/>
            <a:miter lim="800000"/>
            <a:headEnd/>
            <a:tailEnd/>
          </a:ln>
        </p:spPr>
      </p:pic>
      <p:sp>
        <p:nvSpPr>
          <p:cNvPr id="13" name="Rectangle 12"/>
          <p:cNvSpPr/>
          <p:nvPr/>
        </p:nvSpPr>
        <p:spPr>
          <a:xfrm>
            <a:off x="0" y="0"/>
            <a:ext cx="619918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SPS : heavy ions experiments</a:t>
            </a:r>
            <a:endParaRPr lang="fr-FR" sz="4000" dirty="0">
              <a:solidFill>
                <a:prstClr val="black"/>
              </a:solidFill>
              <a:ea typeface="+mj-ea"/>
              <a:cs typeface="+mj-cs"/>
            </a:endParaRPr>
          </a:p>
        </p:txBody>
      </p:sp>
      <p:sp>
        <p:nvSpPr>
          <p:cNvPr id="768004"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C1FFAC74-C573-407C-B730-4ACB60F9D12B}" type="slidenum">
              <a:rPr lang="fr-FR">
                <a:solidFill>
                  <a:schemeClr val="tx1"/>
                </a:solidFill>
              </a:rPr>
              <a:pPr fontAlgn="base">
                <a:spcBef>
                  <a:spcPct val="0"/>
                </a:spcBef>
                <a:spcAft>
                  <a:spcPct val="0"/>
                </a:spcAft>
              </a:pPr>
              <a:t>62</a:t>
            </a:fld>
            <a:endParaRPr lang="fr-FR">
              <a:solidFill>
                <a:schemeClr val="tx1"/>
              </a:solidFill>
            </a:endParaRPr>
          </a:p>
        </p:txBody>
      </p:sp>
      <p:sp>
        <p:nvSpPr>
          <p:cNvPr id="19" name="Rectangle 18"/>
          <p:cNvSpPr/>
          <p:nvPr/>
        </p:nvSpPr>
        <p:spPr>
          <a:xfrm>
            <a:off x="2051050" y="1341438"/>
            <a:ext cx="1512888"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2000" dirty="0"/>
              <a:t>NA45/CERES</a:t>
            </a:r>
            <a:endParaRPr lang="fr-FR" sz="2000" dirty="0">
              <a:solidFill>
                <a:prstClr val="black"/>
              </a:solidFill>
              <a:ea typeface="+mj-ea"/>
              <a:cs typeface="+mj-cs"/>
            </a:endParaRPr>
          </a:p>
        </p:txBody>
      </p:sp>
      <p:sp>
        <p:nvSpPr>
          <p:cNvPr id="21" name="Rectangle 20"/>
          <p:cNvSpPr/>
          <p:nvPr/>
        </p:nvSpPr>
        <p:spPr>
          <a:xfrm>
            <a:off x="900113" y="4508500"/>
            <a:ext cx="1584325"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2000" dirty="0"/>
              <a:t>NA50/60/61</a:t>
            </a:r>
            <a:endParaRPr lang="fr-FR" sz="2000" dirty="0">
              <a:solidFill>
                <a:prstClr val="black"/>
              </a:solidFill>
              <a:ea typeface="+mj-ea"/>
              <a:cs typeface="+mj-cs"/>
            </a:endParaRPr>
          </a:p>
        </p:txBody>
      </p:sp>
      <p:sp>
        <p:nvSpPr>
          <p:cNvPr id="768007" name="Rectangle 25"/>
          <p:cNvSpPr>
            <a:spLocks noChangeArrowheads="1"/>
          </p:cNvSpPr>
          <p:nvPr/>
        </p:nvSpPr>
        <p:spPr bwMode="auto">
          <a:xfrm>
            <a:off x="250825" y="981075"/>
            <a:ext cx="5635625" cy="368300"/>
          </a:xfrm>
          <a:prstGeom prst="rect">
            <a:avLst/>
          </a:prstGeom>
          <a:noFill/>
          <a:ln w="9525">
            <a:noFill/>
            <a:miter lim="800000"/>
            <a:headEnd/>
            <a:tailEnd/>
          </a:ln>
        </p:spPr>
        <p:txBody>
          <a:bodyPr wrap="none">
            <a:spAutoFit/>
          </a:bodyPr>
          <a:lstStyle/>
          <a:p>
            <a:pPr>
              <a:buFont typeface="Arial" charset="0"/>
              <a:buChar char="•"/>
            </a:pPr>
            <a:r>
              <a:rPr lang="fr-FR">
                <a:latin typeface="Calibri" pitchFamily="34" charset="0"/>
              </a:rPr>
              <a:t> Measurement of </a:t>
            </a:r>
            <a:r>
              <a:rPr lang="fr-FR">
                <a:solidFill>
                  <a:srgbClr val="FF0000"/>
                </a:solidFill>
                <a:latin typeface="Calibri" pitchFamily="34" charset="0"/>
              </a:rPr>
              <a:t>low mass resonnances </a:t>
            </a:r>
            <a:r>
              <a:rPr lang="fr-FR">
                <a:latin typeface="Calibri" pitchFamily="34" charset="0"/>
              </a:rPr>
              <a:t>from e</a:t>
            </a:r>
            <a:r>
              <a:rPr lang="fr-FR" baseline="30000">
                <a:latin typeface="Calibri" pitchFamily="34" charset="0"/>
              </a:rPr>
              <a:t>+</a:t>
            </a:r>
            <a:r>
              <a:rPr lang="fr-FR">
                <a:latin typeface="Calibri" pitchFamily="34" charset="0"/>
              </a:rPr>
              <a:t>e</a:t>
            </a:r>
            <a:r>
              <a:rPr lang="fr-FR" baseline="30000">
                <a:latin typeface="Calibri" pitchFamily="34" charset="0"/>
              </a:rPr>
              <a:t>-</a:t>
            </a:r>
            <a:r>
              <a:rPr lang="fr-FR">
                <a:latin typeface="Calibri" pitchFamily="34" charset="0"/>
              </a:rPr>
              <a:t> pairs</a:t>
            </a:r>
          </a:p>
        </p:txBody>
      </p:sp>
      <p:sp>
        <p:nvSpPr>
          <p:cNvPr id="27" name="Rectangle 26"/>
          <p:cNvSpPr>
            <a:spLocks noChangeArrowheads="1"/>
          </p:cNvSpPr>
          <p:nvPr/>
        </p:nvSpPr>
        <p:spPr bwMode="auto">
          <a:xfrm>
            <a:off x="215900" y="3789363"/>
            <a:ext cx="8316913" cy="617537"/>
          </a:xfrm>
          <a:prstGeom prst="rect">
            <a:avLst/>
          </a:prstGeom>
          <a:noFill/>
          <a:ln w="9525">
            <a:noFill/>
            <a:miter lim="800000"/>
            <a:headEnd/>
            <a:tailEnd/>
          </a:ln>
        </p:spPr>
        <p:txBody>
          <a:bodyPr>
            <a:spAutoFit/>
          </a:bodyPr>
          <a:lstStyle/>
          <a:p>
            <a:pPr algn="ctr">
              <a:lnSpc>
                <a:spcPct val="40000"/>
              </a:lnSpc>
              <a:spcBef>
                <a:spcPct val="50000"/>
              </a:spcBef>
            </a:pPr>
            <a:endParaRPr lang="en-US" b="1">
              <a:latin typeface="Helvetica"/>
            </a:endParaRPr>
          </a:p>
          <a:p>
            <a:pPr>
              <a:spcBef>
                <a:spcPct val="50000"/>
              </a:spcBef>
              <a:buFontTx/>
              <a:buChar char="•"/>
            </a:pPr>
            <a:r>
              <a:rPr lang="en-US">
                <a:latin typeface="Calibri" pitchFamily="34" charset="0"/>
              </a:rPr>
              <a:t> </a:t>
            </a:r>
            <a:r>
              <a:rPr lang="fr-FR">
                <a:latin typeface="Calibri" pitchFamily="34" charset="0"/>
              </a:rPr>
              <a:t>Measurement of </a:t>
            </a:r>
            <a:r>
              <a:rPr lang="fr-FR">
                <a:solidFill>
                  <a:srgbClr val="FF0000"/>
                </a:solidFill>
                <a:latin typeface="Calibri" pitchFamily="34" charset="0"/>
              </a:rPr>
              <a:t>low and high mass resonnances </a:t>
            </a:r>
            <a:r>
              <a:rPr lang="fr-FR">
                <a:latin typeface="Calibri" pitchFamily="34" charset="0"/>
              </a:rPr>
              <a:t>from </a:t>
            </a:r>
            <a:r>
              <a:rPr lang="fr-FR">
                <a:latin typeface="Symbol" pitchFamily="18" charset="2"/>
              </a:rPr>
              <a:t>m</a:t>
            </a:r>
            <a:r>
              <a:rPr lang="fr-FR" baseline="30000">
                <a:latin typeface="Calibri" pitchFamily="34" charset="0"/>
              </a:rPr>
              <a:t>+</a:t>
            </a:r>
            <a:r>
              <a:rPr lang="fr-FR">
                <a:latin typeface="Symbol" pitchFamily="18" charset="2"/>
              </a:rPr>
              <a:t>m</a:t>
            </a:r>
            <a:r>
              <a:rPr lang="fr-FR" baseline="30000">
                <a:latin typeface="Calibri" pitchFamily="34" charset="0"/>
              </a:rPr>
              <a:t>-</a:t>
            </a:r>
            <a:r>
              <a:rPr lang="fr-FR" baseline="30000">
                <a:solidFill>
                  <a:srgbClr val="000000"/>
                </a:solidFill>
                <a:latin typeface="Calibri" pitchFamily="34" charset="0"/>
              </a:rPr>
              <a:t> </a:t>
            </a:r>
            <a:r>
              <a:rPr lang="fr-FR">
                <a:latin typeface="Calibri" pitchFamily="34" charset="0"/>
              </a:rPr>
              <a:t>pairs</a:t>
            </a:r>
            <a:endParaRPr lang="en-US">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linds(horizontal)">
                                      <p:cBhvr>
                                        <p:cTn id="7" dur="500"/>
                                        <p:tgtEl>
                                          <p:spTgt spid="2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linds(horizontal)">
                                      <p:cBhvr>
                                        <p:cTn id="10" dur="500"/>
                                        <p:tgtEl>
                                          <p:spTgt spid="21"/>
                                        </p:tgtEl>
                                      </p:cBhvr>
                                    </p:animEffect>
                                  </p:childTnLst>
                                </p:cTn>
                              </p:par>
                              <p:par>
                                <p:cTn id="11" presetID="3" presetClass="entr" presetSubtype="1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linds(horizontal)">
                                      <p:cBhvr>
                                        <p:cTn id="1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179388" y="3213100"/>
            <a:ext cx="8856662" cy="3455988"/>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5" name="Rectangle 24"/>
          <p:cNvSpPr/>
          <p:nvPr/>
        </p:nvSpPr>
        <p:spPr>
          <a:xfrm>
            <a:off x="179388" y="765175"/>
            <a:ext cx="7848600" cy="2376488"/>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51908"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9FBCC83-5E6D-45C5-AD9C-435AD545FBC5}" type="slidenum">
              <a:rPr lang="fr-FR">
                <a:solidFill>
                  <a:schemeClr val="tx1"/>
                </a:solidFill>
              </a:rPr>
              <a:pPr fontAlgn="base">
                <a:spcBef>
                  <a:spcPct val="0"/>
                </a:spcBef>
                <a:spcAft>
                  <a:spcPct val="0"/>
                </a:spcAft>
              </a:pPr>
              <a:t>63</a:t>
            </a:fld>
            <a:endParaRPr lang="fr-FR">
              <a:solidFill>
                <a:schemeClr val="tx1"/>
              </a:solidFill>
            </a:endParaRPr>
          </a:p>
        </p:txBody>
      </p:sp>
      <p:sp>
        <p:nvSpPr>
          <p:cNvPr id="10" name="Rectangle 9"/>
          <p:cNvSpPr/>
          <p:nvPr/>
        </p:nvSpPr>
        <p:spPr>
          <a:xfrm>
            <a:off x="0" y="0"/>
            <a:ext cx="38322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SPS : main results</a:t>
            </a:r>
            <a:endParaRPr lang="fr-FR" sz="4000" dirty="0">
              <a:solidFill>
                <a:prstClr val="black"/>
              </a:solidFill>
              <a:ea typeface="+mj-ea"/>
              <a:cs typeface="+mj-cs"/>
            </a:endParaRPr>
          </a:p>
        </p:txBody>
      </p:sp>
      <p:pic>
        <p:nvPicPr>
          <p:cNvPr id="251910" name="Picture 4" descr="http://na49info.web.cern.ch/na49info/Public/Press/pictures/ett_color.gif"/>
          <p:cNvPicPr>
            <a:picLocks noChangeAspect="1" noChangeArrowheads="1"/>
          </p:cNvPicPr>
          <p:nvPr/>
        </p:nvPicPr>
        <p:blipFill>
          <a:blip r:embed="rId4"/>
          <a:srcRect/>
          <a:stretch>
            <a:fillRect/>
          </a:stretch>
        </p:blipFill>
        <p:spPr bwMode="auto">
          <a:xfrm>
            <a:off x="250825" y="836613"/>
            <a:ext cx="3168650" cy="2192337"/>
          </a:xfrm>
          <a:prstGeom prst="rect">
            <a:avLst/>
          </a:prstGeom>
          <a:noFill/>
          <a:ln w="9525">
            <a:noFill/>
            <a:miter lim="800000"/>
            <a:headEnd/>
            <a:tailEnd/>
          </a:ln>
        </p:spPr>
      </p:pic>
      <p:sp>
        <p:nvSpPr>
          <p:cNvPr id="6" name="Rectangle 5"/>
          <p:cNvSpPr/>
          <p:nvPr/>
        </p:nvSpPr>
        <p:spPr>
          <a:xfrm>
            <a:off x="1547813" y="908050"/>
            <a:ext cx="815975"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NA49 </a:t>
            </a:r>
            <a:endParaRPr lang="fr-FR" sz="2000" dirty="0">
              <a:solidFill>
                <a:prstClr val="black"/>
              </a:solidFill>
              <a:ea typeface="+mj-ea"/>
              <a:cs typeface="+mj-cs"/>
            </a:endParaRPr>
          </a:p>
        </p:txBody>
      </p:sp>
      <p:sp>
        <p:nvSpPr>
          <p:cNvPr id="7" name="Flèche droite 6"/>
          <p:cNvSpPr/>
          <p:nvPr/>
        </p:nvSpPr>
        <p:spPr>
          <a:xfrm>
            <a:off x="3203575" y="6092825"/>
            <a:ext cx="720725" cy="360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graphicFrame>
        <p:nvGraphicFramePr>
          <p:cNvPr id="251905" name="Object 1"/>
          <p:cNvGraphicFramePr>
            <a:graphicFrameLocks noChangeAspect="1"/>
          </p:cNvGraphicFramePr>
          <p:nvPr/>
        </p:nvGraphicFramePr>
        <p:xfrm>
          <a:off x="3635375" y="1341438"/>
          <a:ext cx="2128838" cy="989012"/>
        </p:xfrm>
        <a:graphic>
          <a:graphicData uri="http://schemas.openxmlformats.org/presentationml/2006/ole">
            <p:oleObj spid="_x0000_s251905" name="Équation" r:id="rId5" imgW="1066680" imgH="495000" progId="Equation.3">
              <p:embed/>
            </p:oleObj>
          </a:graphicData>
        </a:graphic>
      </p:graphicFrame>
      <p:sp>
        <p:nvSpPr>
          <p:cNvPr id="251913" name="Rectangle 8"/>
          <p:cNvSpPr>
            <a:spLocks noChangeArrowheads="1"/>
          </p:cNvSpPr>
          <p:nvPr/>
        </p:nvSpPr>
        <p:spPr bwMode="auto">
          <a:xfrm>
            <a:off x="6516688" y="1484313"/>
            <a:ext cx="1481137" cy="369887"/>
          </a:xfrm>
          <a:prstGeom prst="rect">
            <a:avLst/>
          </a:prstGeom>
          <a:noFill/>
          <a:ln w="9525">
            <a:noFill/>
            <a:miter lim="800000"/>
            <a:headEnd/>
            <a:tailEnd/>
          </a:ln>
        </p:spPr>
        <p:txBody>
          <a:bodyPr wrap="none">
            <a:spAutoFit/>
          </a:bodyPr>
          <a:lstStyle/>
          <a:p>
            <a:r>
              <a:rPr lang="fr-FR">
                <a:solidFill>
                  <a:srgbClr val="FF0000"/>
                </a:solidFill>
                <a:latin typeface="Symbol" pitchFamily="18" charset="2"/>
              </a:rPr>
              <a:t>e</a:t>
            </a:r>
            <a:r>
              <a:rPr lang="fr-FR">
                <a:solidFill>
                  <a:srgbClr val="FF0000"/>
                </a:solidFill>
                <a:latin typeface="Calibri" pitchFamily="34" charset="0"/>
              </a:rPr>
              <a:t> =3 GeV/fm</a:t>
            </a:r>
            <a:r>
              <a:rPr lang="fr-FR" baseline="30000">
                <a:solidFill>
                  <a:srgbClr val="FF0000"/>
                </a:solidFill>
                <a:latin typeface="Calibri" pitchFamily="34" charset="0"/>
              </a:rPr>
              <a:t>3</a:t>
            </a:r>
            <a:endParaRPr lang="fr-FR">
              <a:solidFill>
                <a:srgbClr val="FF0000"/>
              </a:solidFill>
              <a:latin typeface="Calibri" pitchFamily="34" charset="0"/>
            </a:endParaRPr>
          </a:p>
        </p:txBody>
      </p:sp>
      <p:pic>
        <p:nvPicPr>
          <p:cNvPr id="11" name="Picture 1029" descr="C:\My Documents\Talks-powerpoint\01-1-qm2001\wa98\wa98-slide16.gif"/>
          <p:cNvPicPr>
            <a:picLocks noChangeAspect="1" noChangeArrowheads="1"/>
          </p:cNvPicPr>
          <p:nvPr/>
        </p:nvPicPr>
        <p:blipFill>
          <a:blip r:embed="rId6"/>
          <a:srcRect/>
          <a:stretch>
            <a:fillRect/>
          </a:stretch>
        </p:blipFill>
        <p:spPr bwMode="auto">
          <a:xfrm>
            <a:off x="250825" y="3284538"/>
            <a:ext cx="2881313" cy="3259137"/>
          </a:xfrm>
          <a:prstGeom prst="rect">
            <a:avLst/>
          </a:prstGeom>
          <a:noFill/>
          <a:ln w="9525">
            <a:noFill/>
            <a:miter lim="800000"/>
            <a:headEnd/>
            <a:tailEnd/>
          </a:ln>
        </p:spPr>
      </p:pic>
      <p:sp>
        <p:nvSpPr>
          <p:cNvPr id="12" name="Rectangle 11"/>
          <p:cNvSpPr/>
          <p:nvPr/>
        </p:nvSpPr>
        <p:spPr>
          <a:xfrm>
            <a:off x="250825" y="3284538"/>
            <a:ext cx="868363"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WA98 </a:t>
            </a:r>
            <a:endParaRPr lang="fr-FR" sz="2000" dirty="0">
              <a:solidFill>
                <a:prstClr val="black"/>
              </a:solidFill>
              <a:ea typeface="+mj-ea"/>
              <a:cs typeface="+mj-cs"/>
            </a:endParaRPr>
          </a:p>
        </p:txBody>
      </p:sp>
      <p:sp>
        <p:nvSpPr>
          <p:cNvPr id="251916" name="Rectangle 13"/>
          <p:cNvSpPr>
            <a:spLocks noChangeArrowheads="1"/>
          </p:cNvSpPr>
          <p:nvPr/>
        </p:nvSpPr>
        <p:spPr bwMode="auto">
          <a:xfrm>
            <a:off x="3492500" y="908050"/>
            <a:ext cx="4572000" cy="369888"/>
          </a:xfrm>
          <a:prstGeom prst="rect">
            <a:avLst/>
          </a:prstGeom>
          <a:noFill/>
          <a:ln w="9525">
            <a:noFill/>
            <a:miter lim="800000"/>
            <a:headEnd/>
            <a:tailEnd/>
          </a:ln>
        </p:spPr>
        <p:txBody>
          <a:bodyPr>
            <a:spAutoFit/>
          </a:bodyPr>
          <a:lstStyle/>
          <a:p>
            <a:r>
              <a:rPr lang="en-US">
                <a:latin typeface="Calibri" pitchFamily="34" charset="0"/>
              </a:rPr>
              <a:t>Transverse energy spectra :</a:t>
            </a:r>
            <a:endParaRPr lang="fr-FR">
              <a:latin typeface="Calibri" pitchFamily="34" charset="0"/>
            </a:endParaRPr>
          </a:p>
        </p:txBody>
      </p:sp>
      <p:sp>
        <p:nvSpPr>
          <p:cNvPr id="15" name="Rectangle 14"/>
          <p:cNvSpPr>
            <a:spLocks noChangeArrowheads="1"/>
          </p:cNvSpPr>
          <p:nvPr/>
        </p:nvSpPr>
        <p:spPr bwMode="auto">
          <a:xfrm>
            <a:off x="6516688" y="3779838"/>
            <a:ext cx="1341437" cy="369887"/>
          </a:xfrm>
          <a:prstGeom prst="rect">
            <a:avLst/>
          </a:prstGeom>
          <a:noFill/>
          <a:ln w="9525">
            <a:noFill/>
            <a:miter lim="800000"/>
            <a:headEnd/>
            <a:tailEnd/>
          </a:ln>
        </p:spPr>
        <p:txBody>
          <a:bodyPr wrap="none">
            <a:spAutoFit/>
          </a:bodyPr>
          <a:lstStyle/>
          <a:p>
            <a:r>
              <a:rPr lang="fr-FR">
                <a:solidFill>
                  <a:srgbClr val="FF0000"/>
                </a:solidFill>
                <a:latin typeface="Symbol" pitchFamily="18" charset="2"/>
              </a:rPr>
              <a:t>T</a:t>
            </a:r>
            <a:r>
              <a:rPr lang="fr-FR">
                <a:solidFill>
                  <a:srgbClr val="FF0000"/>
                </a:solidFill>
                <a:latin typeface="Calibri" pitchFamily="34" charset="0"/>
              </a:rPr>
              <a:t> =200 MeV</a:t>
            </a:r>
          </a:p>
        </p:txBody>
      </p:sp>
      <p:sp>
        <p:nvSpPr>
          <p:cNvPr id="16" name="Flèche droite 15"/>
          <p:cNvSpPr/>
          <p:nvPr/>
        </p:nvSpPr>
        <p:spPr>
          <a:xfrm>
            <a:off x="5795963" y="1484313"/>
            <a:ext cx="720725" cy="360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7" name="Rectangle 16"/>
          <p:cNvSpPr>
            <a:spLocks noChangeArrowheads="1"/>
          </p:cNvSpPr>
          <p:nvPr/>
        </p:nvSpPr>
        <p:spPr bwMode="auto">
          <a:xfrm>
            <a:off x="3132138" y="3141663"/>
            <a:ext cx="4752975" cy="646112"/>
          </a:xfrm>
          <a:prstGeom prst="rect">
            <a:avLst/>
          </a:prstGeom>
          <a:noFill/>
          <a:ln w="9525">
            <a:noFill/>
            <a:miter lim="800000"/>
            <a:headEnd/>
            <a:tailEnd/>
          </a:ln>
        </p:spPr>
        <p:txBody>
          <a:bodyPr>
            <a:spAutoFit/>
          </a:bodyPr>
          <a:lstStyle/>
          <a:p>
            <a:r>
              <a:rPr lang="en-US">
                <a:latin typeface="Calibri" pitchFamily="34" charset="0"/>
              </a:rPr>
              <a:t>High p</a:t>
            </a:r>
            <a:r>
              <a:rPr lang="en-US" baseline="-25000">
                <a:latin typeface="Calibri" pitchFamily="34" charset="0"/>
              </a:rPr>
              <a:t>T</a:t>
            </a:r>
            <a:r>
              <a:rPr lang="en-US">
                <a:latin typeface="Calibri" pitchFamily="34" charset="0"/>
              </a:rPr>
              <a:t> photons = thermal photons produced in QGP : (</a:t>
            </a:r>
            <a:r>
              <a:rPr lang="fr-FR">
                <a:solidFill>
                  <a:srgbClr val="FF0000"/>
                </a:solidFill>
                <a:latin typeface="Calibri" pitchFamily="34" charset="0"/>
              </a:rPr>
              <a:t>Sensitive to the temperature of medium </a:t>
            </a:r>
            <a:r>
              <a:rPr lang="en-US">
                <a:latin typeface="Calibri" pitchFamily="34" charset="0"/>
              </a:rPr>
              <a:t>)</a:t>
            </a:r>
            <a:endParaRPr lang="fr-FR">
              <a:latin typeface="Calibri" pitchFamily="34" charset="0"/>
            </a:endParaRPr>
          </a:p>
        </p:txBody>
      </p:sp>
      <p:pic>
        <p:nvPicPr>
          <p:cNvPr id="19" name="Picture 2"/>
          <p:cNvPicPr>
            <a:picLocks noChangeAspect="1" noChangeArrowheads="1"/>
          </p:cNvPicPr>
          <p:nvPr/>
        </p:nvPicPr>
        <p:blipFill>
          <a:blip r:embed="rId7"/>
          <a:srcRect/>
          <a:stretch>
            <a:fillRect/>
          </a:stretch>
        </p:blipFill>
        <p:spPr bwMode="auto">
          <a:xfrm>
            <a:off x="6227763" y="4221163"/>
            <a:ext cx="2735262" cy="2181225"/>
          </a:xfrm>
          <a:prstGeom prst="rect">
            <a:avLst/>
          </a:prstGeom>
          <a:noFill/>
          <a:ln w="9525">
            <a:noFill/>
            <a:miter lim="800000"/>
            <a:headEnd/>
            <a:tailEnd/>
          </a:ln>
        </p:spPr>
      </p:pic>
      <p:sp>
        <p:nvSpPr>
          <p:cNvPr id="18" name="Rectangle 17"/>
          <p:cNvSpPr>
            <a:spLocks noChangeArrowheads="1"/>
          </p:cNvSpPr>
          <p:nvPr/>
        </p:nvSpPr>
        <p:spPr bwMode="auto">
          <a:xfrm>
            <a:off x="3924300" y="5949950"/>
            <a:ext cx="1800225" cy="647700"/>
          </a:xfrm>
          <a:prstGeom prst="rect">
            <a:avLst/>
          </a:prstGeom>
          <a:noFill/>
          <a:ln w="9525">
            <a:noFill/>
            <a:miter lim="800000"/>
            <a:headEnd/>
            <a:tailEnd/>
          </a:ln>
        </p:spPr>
        <p:txBody>
          <a:bodyPr>
            <a:spAutoFit/>
          </a:bodyPr>
          <a:lstStyle/>
          <a:p>
            <a:r>
              <a:rPr lang="en-US">
                <a:latin typeface="Calibri" pitchFamily="34" charset="0"/>
              </a:rPr>
              <a:t>excess ~ 10 % in central collisions</a:t>
            </a:r>
            <a:endParaRPr lang="fr-FR">
              <a:latin typeface="Calibri" pitchFamily="34" charset="0"/>
            </a:endParaRPr>
          </a:p>
        </p:txBody>
      </p:sp>
      <p:pic>
        <p:nvPicPr>
          <p:cNvPr id="20" name="Picture 4" descr="sps"/>
          <p:cNvPicPr>
            <a:picLocks noChangeAspect="1" noChangeArrowheads="1"/>
          </p:cNvPicPr>
          <p:nvPr/>
        </p:nvPicPr>
        <p:blipFill>
          <a:blip r:embed="rId8"/>
          <a:srcRect l="5556" t="43446" r="14021" b="4129"/>
          <a:stretch>
            <a:fillRect/>
          </a:stretch>
        </p:blipFill>
        <p:spPr bwMode="auto">
          <a:xfrm>
            <a:off x="3276600" y="3827463"/>
            <a:ext cx="2519363" cy="2122487"/>
          </a:xfrm>
          <a:prstGeom prst="rect">
            <a:avLst/>
          </a:prstGeom>
          <a:noFill/>
          <a:ln w="9525">
            <a:noFill/>
            <a:miter lim="800000"/>
            <a:headEnd/>
            <a:tailEnd/>
          </a:ln>
        </p:spPr>
      </p:pic>
      <p:sp>
        <p:nvSpPr>
          <p:cNvPr id="23" name="Text Box 27"/>
          <p:cNvSpPr txBox="1">
            <a:spLocks noChangeArrowheads="1"/>
          </p:cNvSpPr>
          <p:nvPr/>
        </p:nvSpPr>
        <p:spPr bwMode="auto">
          <a:xfrm>
            <a:off x="3635375" y="5384800"/>
            <a:ext cx="1354138" cy="276225"/>
          </a:xfrm>
          <a:prstGeom prst="rect">
            <a:avLst/>
          </a:prstGeom>
          <a:noFill/>
          <a:ln w="9525">
            <a:noFill/>
            <a:miter lim="800000"/>
            <a:headEnd/>
            <a:tailEnd/>
          </a:ln>
        </p:spPr>
        <p:txBody>
          <a:bodyPr>
            <a:spAutoFit/>
          </a:bodyPr>
          <a:lstStyle/>
          <a:p>
            <a:r>
              <a:rPr lang="en-US" sz="1200" b="1">
                <a:latin typeface="Calibri" pitchFamily="34" charset="0"/>
              </a:rPr>
              <a:t>Phys. ReV. C,2001</a:t>
            </a:r>
          </a:p>
        </p:txBody>
      </p:sp>
      <p:sp>
        <p:nvSpPr>
          <p:cNvPr id="24" name="Flèche droite 23"/>
          <p:cNvSpPr/>
          <p:nvPr/>
        </p:nvSpPr>
        <p:spPr>
          <a:xfrm>
            <a:off x="5795963" y="3789363"/>
            <a:ext cx="720725" cy="360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27" name="Connecteur droit avec flèche 26"/>
          <p:cNvCxnSpPr/>
          <p:nvPr/>
        </p:nvCxnSpPr>
        <p:spPr>
          <a:xfrm rot="5400000">
            <a:off x="6660356" y="4582319"/>
            <a:ext cx="935038" cy="6985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51926" name="Groupe 27"/>
          <p:cNvGrpSpPr>
            <a:grpSpLocks/>
          </p:cNvGrpSpPr>
          <p:nvPr/>
        </p:nvGrpSpPr>
        <p:grpSpPr bwMode="auto">
          <a:xfrm>
            <a:off x="4025900" y="0"/>
            <a:ext cx="2274888" cy="398463"/>
            <a:chOff x="2677" y="33210"/>
            <a:chExt cx="2610852" cy="951127"/>
          </a:xfrm>
        </p:grpSpPr>
        <p:sp>
          <p:nvSpPr>
            <p:cNvPr id="29" name="Rectangle 28"/>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Rectangle 29"/>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a:t>
              </a:r>
              <a:endParaRPr lang="fr-FR" sz="11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linds(horizontal)">
                                      <p:cBhvr>
                                        <p:cTn id="7" dur="500"/>
                                        <p:tgtEl>
                                          <p:spTgt spid="26"/>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linds(horizontal)">
                                      <p:cBhvr>
                                        <p:cTn id="16" dur="500"/>
                                        <p:tgtEl>
                                          <p:spTgt spid="12"/>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linds(horizontal)">
                                      <p:cBhvr>
                                        <p:cTn id="19" dur="500"/>
                                        <p:tgtEl>
                                          <p:spTgt spid="15"/>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linds(horizontal)">
                                      <p:cBhvr>
                                        <p:cTn id="22" dur="500"/>
                                        <p:tgtEl>
                                          <p:spTgt spid="17"/>
                                        </p:tgtEl>
                                      </p:cBhvr>
                                    </p:animEffect>
                                  </p:childTnLst>
                                </p:cTn>
                              </p:par>
                              <p:par>
                                <p:cTn id="23" presetID="3" presetClass="entr" presetSubtype="1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linds(horizontal)">
                                      <p:cBhvr>
                                        <p:cTn id="25" dur="500"/>
                                        <p:tgtEl>
                                          <p:spTgt spid="19"/>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blinds(horizontal)">
                                      <p:cBhvr>
                                        <p:cTn id="28" dur="500"/>
                                        <p:tgtEl>
                                          <p:spTgt spid="18"/>
                                        </p:tgtEl>
                                      </p:cBhvr>
                                    </p:animEffect>
                                  </p:childTnLst>
                                </p:cTn>
                              </p:par>
                              <p:par>
                                <p:cTn id="29" presetID="3" presetClass="entr" presetSubtype="1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blinds(horizontal)">
                                      <p:cBhvr>
                                        <p:cTn id="31" dur="500"/>
                                        <p:tgtEl>
                                          <p:spTgt spid="20"/>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blinds(horizontal)">
                                      <p:cBhvr>
                                        <p:cTn id="34" dur="500"/>
                                        <p:tgtEl>
                                          <p:spTgt spid="23"/>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blinds(horizontal)">
                                      <p:cBhvr>
                                        <p:cTn id="37" dur="500"/>
                                        <p:tgtEl>
                                          <p:spTgt spid="24"/>
                                        </p:tgtEl>
                                      </p:cBhvr>
                                    </p:animEffect>
                                  </p:childTnLst>
                                </p:cTn>
                              </p:par>
                              <p:par>
                                <p:cTn id="38" presetID="3" presetClass="entr" presetSubtype="1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blinds(horizontal)">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7" grpId="0" animBg="1"/>
      <p:bldP spid="12" grpId="0" animBg="1"/>
      <p:bldP spid="15" grpId="0"/>
      <p:bldP spid="17" grpId="0"/>
      <p:bldP spid="18" grpId="0"/>
      <p:bldP spid="23" grpId="0"/>
      <p:bldP spid="2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107950" y="4437063"/>
            <a:ext cx="4032250" cy="2305050"/>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4" name="Rectangle 33"/>
          <p:cNvSpPr/>
          <p:nvPr/>
        </p:nvSpPr>
        <p:spPr>
          <a:xfrm>
            <a:off x="4140200" y="2924175"/>
            <a:ext cx="5003800" cy="3817938"/>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2" name="Rectangle 31"/>
          <p:cNvSpPr/>
          <p:nvPr/>
        </p:nvSpPr>
        <p:spPr>
          <a:xfrm>
            <a:off x="0" y="765175"/>
            <a:ext cx="3995738" cy="3384550"/>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3" name="Rectangle 32"/>
          <p:cNvSpPr/>
          <p:nvPr/>
        </p:nvSpPr>
        <p:spPr>
          <a:xfrm>
            <a:off x="3995738" y="765175"/>
            <a:ext cx="3097212" cy="1871663"/>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6317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EFBCC3C5-6A64-47AB-95F4-74E698B7E20E}" type="slidenum">
              <a:rPr lang="fr-FR">
                <a:solidFill>
                  <a:schemeClr val="tx1"/>
                </a:solidFill>
              </a:rPr>
              <a:pPr fontAlgn="base">
                <a:spcBef>
                  <a:spcPct val="0"/>
                </a:spcBef>
                <a:spcAft>
                  <a:spcPct val="0"/>
                </a:spcAft>
              </a:pPr>
              <a:t>64</a:t>
            </a:fld>
            <a:endParaRPr lang="fr-FR">
              <a:solidFill>
                <a:schemeClr val="tx1"/>
              </a:solidFill>
            </a:endParaRPr>
          </a:p>
        </p:txBody>
      </p:sp>
      <p:sp>
        <p:nvSpPr>
          <p:cNvPr id="10" name="Rectangle 9"/>
          <p:cNvSpPr/>
          <p:nvPr/>
        </p:nvSpPr>
        <p:spPr>
          <a:xfrm>
            <a:off x="0" y="0"/>
            <a:ext cx="38322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SPS : main results</a:t>
            </a:r>
            <a:endParaRPr lang="fr-FR" sz="4000" dirty="0">
              <a:solidFill>
                <a:prstClr val="black"/>
              </a:solidFill>
              <a:ea typeface="+mj-ea"/>
              <a:cs typeface="+mj-cs"/>
            </a:endParaRPr>
          </a:p>
        </p:txBody>
      </p:sp>
      <p:pic>
        <p:nvPicPr>
          <p:cNvPr id="263179" name="Picture 4" descr="C:\WINNT\Profiles\Administrator\Desktop\CRIS\thermNA49.bmp"/>
          <p:cNvPicPr>
            <a:picLocks noChangeAspect="1" noChangeArrowheads="1"/>
          </p:cNvPicPr>
          <p:nvPr/>
        </p:nvPicPr>
        <p:blipFill>
          <a:blip r:embed="rId4"/>
          <a:srcRect t="56302" r="11279" b="5212"/>
          <a:stretch>
            <a:fillRect/>
          </a:stretch>
        </p:blipFill>
        <p:spPr bwMode="auto">
          <a:xfrm>
            <a:off x="250825" y="1052513"/>
            <a:ext cx="3529013" cy="2854325"/>
          </a:xfrm>
          <a:prstGeom prst="rect">
            <a:avLst/>
          </a:prstGeom>
          <a:noFill/>
          <a:ln w="9525">
            <a:noFill/>
            <a:miter lim="800000"/>
            <a:headEnd/>
            <a:tailEnd/>
          </a:ln>
        </p:spPr>
      </p:pic>
      <p:sp>
        <p:nvSpPr>
          <p:cNvPr id="19" name="Rectangle 18"/>
          <p:cNvSpPr/>
          <p:nvPr/>
        </p:nvSpPr>
        <p:spPr>
          <a:xfrm>
            <a:off x="250825" y="765175"/>
            <a:ext cx="3600450"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fontAlgn="auto">
              <a:spcBef>
                <a:spcPts val="0"/>
              </a:spcBef>
              <a:spcAft>
                <a:spcPts val="0"/>
              </a:spcAft>
              <a:defRPr/>
            </a:pPr>
            <a:r>
              <a:rPr lang="fr-FR" sz="2000" dirty="0"/>
              <a:t>NA44, NA49, NA50,WA97,WA98</a:t>
            </a:r>
            <a:r>
              <a:rPr lang="en-US" sz="2000" dirty="0"/>
              <a:t> </a:t>
            </a:r>
            <a:endParaRPr lang="fr-FR" sz="2000" dirty="0">
              <a:solidFill>
                <a:prstClr val="black"/>
              </a:solidFill>
              <a:ea typeface="+mj-ea"/>
              <a:cs typeface="+mj-cs"/>
            </a:endParaRPr>
          </a:p>
        </p:txBody>
      </p:sp>
      <p:sp>
        <p:nvSpPr>
          <p:cNvPr id="263181" name="Text Box 50"/>
          <p:cNvSpPr txBox="1">
            <a:spLocks noChangeArrowheads="1"/>
          </p:cNvSpPr>
          <p:nvPr/>
        </p:nvSpPr>
        <p:spPr bwMode="auto">
          <a:xfrm>
            <a:off x="611188" y="3573463"/>
            <a:ext cx="2016125" cy="307975"/>
          </a:xfrm>
          <a:prstGeom prst="rect">
            <a:avLst/>
          </a:prstGeom>
          <a:noFill/>
          <a:ln w="9525">
            <a:noFill/>
            <a:miter lim="800000"/>
            <a:headEnd/>
            <a:tailEnd/>
          </a:ln>
        </p:spPr>
        <p:txBody>
          <a:bodyPr wrap="none">
            <a:spAutoFit/>
          </a:bodyPr>
          <a:lstStyle/>
          <a:p>
            <a:r>
              <a:rPr lang="fr-CH" sz="1400">
                <a:latin typeface="Calibri" pitchFamily="34" charset="0"/>
              </a:rPr>
              <a:t>P. Braun-Munzinger et al.</a:t>
            </a:r>
            <a:endParaRPr lang="fr-FR">
              <a:latin typeface="Calibri" pitchFamily="34" charset="0"/>
            </a:endParaRPr>
          </a:p>
        </p:txBody>
      </p:sp>
      <p:sp>
        <p:nvSpPr>
          <p:cNvPr id="263182" name="Rectangle 20"/>
          <p:cNvSpPr>
            <a:spLocks noChangeArrowheads="1"/>
          </p:cNvSpPr>
          <p:nvPr/>
        </p:nvSpPr>
        <p:spPr bwMode="auto">
          <a:xfrm>
            <a:off x="3995738" y="981075"/>
            <a:ext cx="1479550" cy="368300"/>
          </a:xfrm>
          <a:prstGeom prst="rect">
            <a:avLst/>
          </a:prstGeom>
          <a:noFill/>
          <a:ln w="9525">
            <a:noFill/>
            <a:miter lim="800000"/>
            <a:headEnd/>
            <a:tailEnd/>
          </a:ln>
        </p:spPr>
        <p:txBody>
          <a:bodyPr wrap="none">
            <a:spAutoFit/>
          </a:bodyPr>
          <a:lstStyle/>
          <a:p>
            <a:r>
              <a:rPr lang="en-US">
                <a:latin typeface="Calibri" pitchFamily="34" charset="0"/>
              </a:rPr>
              <a:t>Particle ratio  </a:t>
            </a:r>
            <a:endParaRPr lang="fr-FR">
              <a:latin typeface="Calibri" pitchFamily="34" charset="0"/>
            </a:endParaRPr>
          </a:p>
        </p:txBody>
      </p:sp>
      <p:sp>
        <p:nvSpPr>
          <p:cNvPr id="22" name="Flèche droite 21"/>
          <p:cNvSpPr/>
          <p:nvPr/>
        </p:nvSpPr>
        <p:spPr>
          <a:xfrm>
            <a:off x="3851275" y="1773238"/>
            <a:ext cx="433388" cy="360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63184" name="Rectangle 22"/>
          <p:cNvSpPr>
            <a:spLocks noChangeArrowheads="1"/>
          </p:cNvSpPr>
          <p:nvPr/>
        </p:nvSpPr>
        <p:spPr bwMode="auto">
          <a:xfrm>
            <a:off x="4356100" y="1700213"/>
            <a:ext cx="2201863" cy="369887"/>
          </a:xfrm>
          <a:prstGeom prst="rect">
            <a:avLst/>
          </a:prstGeom>
          <a:noFill/>
          <a:ln w="9525">
            <a:noFill/>
            <a:miter lim="800000"/>
            <a:headEnd/>
            <a:tailEnd/>
          </a:ln>
        </p:spPr>
        <p:txBody>
          <a:bodyPr wrap="none">
            <a:spAutoFit/>
          </a:bodyPr>
          <a:lstStyle/>
          <a:p>
            <a:r>
              <a:rPr lang="fr-FR">
                <a:solidFill>
                  <a:srgbClr val="FF0000"/>
                </a:solidFill>
                <a:latin typeface="Calibri" pitchFamily="34" charset="0"/>
              </a:rPr>
              <a:t>T</a:t>
            </a:r>
            <a:r>
              <a:rPr lang="fr-FR" baseline="-25000">
                <a:solidFill>
                  <a:srgbClr val="FF0000"/>
                </a:solidFill>
                <a:latin typeface="Calibri" pitchFamily="34" charset="0"/>
              </a:rPr>
              <a:t>ch freeze_out</a:t>
            </a:r>
            <a:r>
              <a:rPr lang="fr-FR">
                <a:solidFill>
                  <a:srgbClr val="FF0000"/>
                </a:solidFill>
                <a:latin typeface="Calibri" pitchFamily="34" charset="0"/>
              </a:rPr>
              <a:t> = 170 MeV</a:t>
            </a:r>
          </a:p>
        </p:txBody>
      </p:sp>
      <p:graphicFrame>
        <p:nvGraphicFramePr>
          <p:cNvPr id="263171" name="Object 3"/>
          <p:cNvGraphicFramePr>
            <a:graphicFrameLocks noChangeAspect="1"/>
          </p:cNvGraphicFramePr>
          <p:nvPr/>
        </p:nvGraphicFramePr>
        <p:xfrm>
          <a:off x="4284663" y="3284538"/>
          <a:ext cx="1892300" cy="852487"/>
        </p:xfrm>
        <a:graphic>
          <a:graphicData uri="http://schemas.openxmlformats.org/presentationml/2006/ole">
            <p:oleObj spid="_x0000_s263171" name="Équation" r:id="rId5" imgW="952200" imgH="431640" progId="Equation.3">
              <p:embed/>
            </p:oleObj>
          </a:graphicData>
        </a:graphic>
      </p:graphicFrame>
      <p:sp>
        <p:nvSpPr>
          <p:cNvPr id="26" name="Rectangle 25"/>
          <p:cNvSpPr>
            <a:spLocks noChangeArrowheads="1"/>
          </p:cNvSpPr>
          <p:nvPr/>
        </p:nvSpPr>
        <p:spPr bwMode="auto">
          <a:xfrm>
            <a:off x="6900863" y="5951538"/>
            <a:ext cx="2208212" cy="646112"/>
          </a:xfrm>
          <a:prstGeom prst="rect">
            <a:avLst/>
          </a:prstGeom>
          <a:noFill/>
          <a:ln w="9525">
            <a:noFill/>
            <a:miter lim="800000"/>
            <a:headEnd/>
            <a:tailEnd/>
          </a:ln>
        </p:spPr>
        <p:txBody>
          <a:bodyPr wrap="none">
            <a:spAutoFit/>
          </a:bodyPr>
          <a:lstStyle/>
          <a:p>
            <a:r>
              <a:rPr lang="fr-FR">
                <a:solidFill>
                  <a:srgbClr val="FF0000"/>
                </a:solidFill>
                <a:latin typeface="Calibri" pitchFamily="34" charset="0"/>
              </a:rPr>
              <a:t>T</a:t>
            </a:r>
            <a:r>
              <a:rPr lang="fr-FR" baseline="-25000">
                <a:solidFill>
                  <a:srgbClr val="FF0000"/>
                </a:solidFill>
                <a:latin typeface="Calibri" pitchFamily="34" charset="0"/>
              </a:rPr>
              <a:t>th freeze_out</a:t>
            </a:r>
            <a:r>
              <a:rPr lang="fr-FR">
                <a:solidFill>
                  <a:srgbClr val="FF0000"/>
                </a:solidFill>
                <a:latin typeface="Calibri" pitchFamily="34" charset="0"/>
              </a:rPr>
              <a:t> = 144 MeV</a:t>
            </a:r>
          </a:p>
          <a:p>
            <a:r>
              <a:rPr lang="fr-FR">
                <a:solidFill>
                  <a:srgbClr val="FF0000"/>
                </a:solidFill>
                <a:latin typeface="Symbol" pitchFamily="18" charset="2"/>
              </a:rPr>
              <a:t>b</a:t>
            </a:r>
            <a:r>
              <a:rPr lang="fr-FR" baseline="-25000">
                <a:solidFill>
                  <a:srgbClr val="FF0000"/>
                </a:solidFill>
                <a:latin typeface="Calibri" pitchFamily="34" charset="0"/>
              </a:rPr>
              <a:t>T </a:t>
            </a:r>
            <a:r>
              <a:rPr lang="fr-FR">
                <a:solidFill>
                  <a:srgbClr val="FF0000"/>
                </a:solidFill>
                <a:latin typeface="Calibri" pitchFamily="34" charset="0"/>
              </a:rPr>
              <a:t>= 0.38</a:t>
            </a:r>
          </a:p>
        </p:txBody>
      </p:sp>
      <p:sp>
        <p:nvSpPr>
          <p:cNvPr id="27" name="Flèche droite 26"/>
          <p:cNvSpPr/>
          <p:nvPr/>
        </p:nvSpPr>
        <p:spPr>
          <a:xfrm rot="10800000" flipH="1">
            <a:off x="6192838" y="6094413"/>
            <a:ext cx="728662" cy="360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16" name="Picture 4"/>
          <p:cNvPicPr>
            <a:picLocks noChangeAspect="1" noChangeArrowheads="1"/>
          </p:cNvPicPr>
          <p:nvPr/>
        </p:nvPicPr>
        <p:blipFill>
          <a:blip r:embed="rId6"/>
          <a:srcRect/>
          <a:stretch>
            <a:fillRect/>
          </a:stretch>
        </p:blipFill>
        <p:spPr bwMode="auto">
          <a:xfrm>
            <a:off x="6408738" y="3502025"/>
            <a:ext cx="2465387" cy="2466975"/>
          </a:xfrm>
          <a:prstGeom prst="rect">
            <a:avLst/>
          </a:prstGeom>
          <a:noFill/>
          <a:ln w="9525">
            <a:noFill/>
            <a:miter lim="800000"/>
            <a:headEnd/>
            <a:tailEnd/>
          </a:ln>
        </p:spPr>
      </p:pic>
      <p:sp>
        <p:nvSpPr>
          <p:cNvPr id="18" name="Text Box 19"/>
          <p:cNvSpPr txBox="1">
            <a:spLocks noChangeArrowheads="1"/>
          </p:cNvSpPr>
          <p:nvPr/>
        </p:nvSpPr>
        <p:spPr bwMode="auto">
          <a:xfrm>
            <a:off x="6245225" y="3175000"/>
            <a:ext cx="2863850" cy="254000"/>
          </a:xfrm>
          <a:prstGeom prst="rect">
            <a:avLst/>
          </a:prstGeom>
          <a:noFill/>
          <a:ln w="9525">
            <a:noFill/>
            <a:miter lim="800000"/>
            <a:headEnd/>
            <a:tailEnd/>
          </a:ln>
          <a:effectLst/>
        </p:spPr>
        <p:txBody>
          <a:bodyPr wrap="none">
            <a:spAutoFit/>
          </a:bodyPr>
          <a:lstStyle/>
          <a:p>
            <a:pPr fontAlgn="auto">
              <a:spcBef>
                <a:spcPts val="0"/>
              </a:spcBef>
              <a:spcAft>
                <a:spcPts val="0"/>
              </a:spcAft>
              <a:defRPr/>
            </a:pPr>
            <a:r>
              <a:rPr lang="it-IT" sz="1050" b="1" dirty="0">
                <a:latin typeface="Arial" pitchFamily="34" charset="0"/>
              </a:rPr>
              <a:t>J</a:t>
            </a:r>
            <a:r>
              <a:rPr lang="it-IT" sz="1050" b="1" dirty="0">
                <a:latin typeface="Arial" pitchFamily="34" charset="0"/>
              </a:rPr>
              <a:t>. Phys. G: Nucl.Part.Phys, 30 (2004) </a:t>
            </a:r>
            <a:r>
              <a:rPr lang="it-IT" sz="1050" b="1" dirty="0">
                <a:latin typeface="Arial" pitchFamily="34" charset="0"/>
              </a:rPr>
              <a:t>823</a:t>
            </a:r>
            <a:endParaRPr lang="en-US" sz="1050" b="1" dirty="0">
              <a:latin typeface="Arial" pitchFamily="34" charset="0"/>
            </a:endParaRPr>
          </a:p>
        </p:txBody>
      </p:sp>
      <p:pic>
        <p:nvPicPr>
          <p:cNvPr id="24" name="Picture 5"/>
          <p:cNvPicPr>
            <a:picLocks noChangeAspect="1" noChangeArrowheads="1"/>
          </p:cNvPicPr>
          <p:nvPr/>
        </p:nvPicPr>
        <p:blipFill>
          <a:blip r:embed="rId7"/>
          <a:srcRect r="2223"/>
          <a:stretch>
            <a:fillRect/>
          </a:stretch>
        </p:blipFill>
        <p:spPr bwMode="auto">
          <a:xfrm>
            <a:off x="179388" y="4724400"/>
            <a:ext cx="3097212" cy="1868488"/>
          </a:xfrm>
          <a:prstGeom prst="rect">
            <a:avLst/>
          </a:prstGeom>
          <a:noFill/>
          <a:ln w="9525">
            <a:noFill/>
            <a:miter lim="800000"/>
            <a:headEnd/>
            <a:tailEnd/>
          </a:ln>
        </p:spPr>
      </p:pic>
      <p:sp>
        <p:nvSpPr>
          <p:cNvPr id="28" name="Rectangle 27"/>
          <p:cNvSpPr>
            <a:spLocks noChangeArrowheads="1"/>
          </p:cNvSpPr>
          <p:nvPr/>
        </p:nvSpPr>
        <p:spPr bwMode="auto">
          <a:xfrm>
            <a:off x="1692275" y="4437063"/>
            <a:ext cx="1552575" cy="277812"/>
          </a:xfrm>
          <a:prstGeom prst="rect">
            <a:avLst/>
          </a:prstGeom>
          <a:noFill/>
          <a:ln w="9525">
            <a:noFill/>
            <a:miter lim="800000"/>
            <a:headEnd/>
            <a:tailEnd/>
          </a:ln>
        </p:spPr>
        <p:txBody>
          <a:bodyPr wrap="none">
            <a:spAutoFit/>
          </a:bodyPr>
          <a:lstStyle/>
          <a:p>
            <a:r>
              <a:rPr lang="en-US" sz="1200" b="1">
                <a:latin typeface="Calibri" pitchFamily="34" charset="0"/>
              </a:rPr>
              <a:t>PRL 94 192301 (2005)</a:t>
            </a:r>
          </a:p>
        </p:txBody>
      </p:sp>
      <p:sp>
        <p:nvSpPr>
          <p:cNvPr id="29" name="Rectangle 28"/>
          <p:cNvSpPr>
            <a:spLocks noChangeArrowheads="1"/>
          </p:cNvSpPr>
          <p:nvPr/>
        </p:nvSpPr>
        <p:spPr bwMode="auto">
          <a:xfrm>
            <a:off x="3635375" y="5591175"/>
            <a:ext cx="2208213" cy="646113"/>
          </a:xfrm>
          <a:prstGeom prst="rect">
            <a:avLst/>
          </a:prstGeom>
          <a:noFill/>
          <a:ln w="9525">
            <a:noFill/>
            <a:miter lim="800000"/>
            <a:headEnd/>
            <a:tailEnd/>
          </a:ln>
        </p:spPr>
        <p:txBody>
          <a:bodyPr wrap="none">
            <a:spAutoFit/>
          </a:bodyPr>
          <a:lstStyle/>
          <a:p>
            <a:r>
              <a:rPr lang="fr-FR">
                <a:solidFill>
                  <a:srgbClr val="FF0000"/>
                </a:solidFill>
                <a:latin typeface="Calibri" pitchFamily="34" charset="0"/>
              </a:rPr>
              <a:t>T</a:t>
            </a:r>
            <a:r>
              <a:rPr lang="fr-FR" baseline="-25000">
                <a:solidFill>
                  <a:srgbClr val="FF0000"/>
                </a:solidFill>
                <a:latin typeface="Calibri" pitchFamily="34" charset="0"/>
              </a:rPr>
              <a:t>th freeze_out</a:t>
            </a:r>
            <a:r>
              <a:rPr lang="fr-FR">
                <a:solidFill>
                  <a:srgbClr val="FF0000"/>
                </a:solidFill>
                <a:latin typeface="Calibri" pitchFamily="34" charset="0"/>
              </a:rPr>
              <a:t> = 170 MeV</a:t>
            </a:r>
          </a:p>
          <a:p>
            <a:r>
              <a:rPr lang="fr-FR">
                <a:solidFill>
                  <a:srgbClr val="FF0000"/>
                </a:solidFill>
                <a:latin typeface="Symbol" pitchFamily="18" charset="2"/>
              </a:rPr>
              <a:t>b</a:t>
            </a:r>
            <a:r>
              <a:rPr lang="fr-FR" baseline="-25000">
                <a:solidFill>
                  <a:srgbClr val="FF0000"/>
                </a:solidFill>
                <a:latin typeface="Calibri" pitchFamily="34" charset="0"/>
              </a:rPr>
              <a:t>T </a:t>
            </a:r>
            <a:r>
              <a:rPr lang="fr-FR">
                <a:solidFill>
                  <a:srgbClr val="FF0000"/>
                </a:solidFill>
                <a:latin typeface="Calibri" pitchFamily="34" charset="0"/>
              </a:rPr>
              <a:t>= 0.2</a:t>
            </a:r>
          </a:p>
        </p:txBody>
      </p:sp>
      <p:sp>
        <p:nvSpPr>
          <p:cNvPr id="30" name="Flèche droite 29"/>
          <p:cNvSpPr/>
          <p:nvPr/>
        </p:nvSpPr>
        <p:spPr>
          <a:xfrm rot="10800000" flipH="1">
            <a:off x="3276600" y="5732463"/>
            <a:ext cx="431800" cy="360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graphicFrame>
        <p:nvGraphicFramePr>
          <p:cNvPr id="263172" name="Object 4"/>
          <p:cNvGraphicFramePr>
            <a:graphicFrameLocks noChangeAspect="1"/>
          </p:cNvGraphicFramePr>
          <p:nvPr/>
        </p:nvGraphicFramePr>
        <p:xfrm>
          <a:off x="4140200" y="4149725"/>
          <a:ext cx="2171700" cy="434975"/>
        </p:xfrm>
        <a:graphic>
          <a:graphicData uri="http://schemas.openxmlformats.org/presentationml/2006/ole">
            <p:oleObj spid="_x0000_s263172" name="Équation" r:id="rId8" imgW="1117440" imgH="253800" progId="Equation.3">
              <p:embed/>
            </p:oleObj>
          </a:graphicData>
        </a:graphic>
      </p:graphicFrame>
      <p:sp>
        <p:nvSpPr>
          <p:cNvPr id="25" name="Rectangle 24"/>
          <p:cNvSpPr/>
          <p:nvPr/>
        </p:nvSpPr>
        <p:spPr>
          <a:xfrm>
            <a:off x="395288" y="4437063"/>
            <a:ext cx="758825"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NA49</a:t>
            </a:r>
            <a:endParaRPr lang="fr-FR" sz="2000" dirty="0">
              <a:solidFill>
                <a:prstClr val="black"/>
              </a:solidFill>
              <a:ea typeface="+mj-ea"/>
              <a:cs typeface="+mj-cs"/>
            </a:endParaRPr>
          </a:p>
        </p:txBody>
      </p:sp>
      <p:sp>
        <p:nvSpPr>
          <p:cNvPr id="263194" name="Rectangle 35"/>
          <p:cNvSpPr>
            <a:spLocks noChangeArrowheads="1"/>
          </p:cNvSpPr>
          <p:nvPr/>
        </p:nvSpPr>
        <p:spPr bwMode="auto">
          <a:xfrm>
            <a:off x="5508625" y="1989138"/>
            <a:ext cx="511175" cy="368300"/>
          </a:xfrm>
          <a:prstGeom prst="rect">
            <a:avLst/>
          </a:prstGeom>
          <a:noFill/>
          <a:ln w="9525">
            <a:noFill/>
            <a:miter lim="800000"/>
            <a:headEnd/>
            <a:tailEnd/>
          </a:ln>
        </p:spPr>
        <p:txBody>
          <a:bodyPr wrap="none">
            <a:spAutoFit/>
          </a:bodyPr>
          <a:lstStyle/>
          <a:p>
            <a:r>
              <a:rPr lang="fr-FR">
                <a:solidFill>
                  <a:srgbClr val="FF0000"/>
                </a:solidFill>
                <a:latin typeface="Calibri" pitchFamily="34" charset="0"/>
              </a:rPr>
              <a:t>~ T</a:t>
            </a:r>
            <a:r>
              <a:rPr lang="fr-FR" baseline="-25000">
                <a:solidFill>
                  <a:srgbClr val="FF0000"/>
                </a:solidFill>
                <a:latin typeface="Calibri" pitchFamily="34" charset="0"/>
              </a:rPr>
              <a:t>c</a:t>
            </a:r>
            <a:endParaRPr lang="fr-FR">
              <a:solidFill>
                <a:srgbClr val="FF0000"/>
              </a:solidFill>
              <a:latin typeface="Calibri" pitchFamily="34" charset="0"/>
            </a:endParaRPr>
          </a:p>
        </p:txBody>
      </p:sp>
      <p:pic>
        <p:nvPicPr>
          <p:cNvPr id="263195" name="Picture 2" descr="lhc0_rhic0_sps1_ags1_sis1_cfr1_lqcd0"/>
          <p:cNvPicPr>
            <a:picLocks noChangeAspect="1" noChangeArrowheads="1"/>
          </p:cNvPicPr>
          <p:nvPr/>
        </p:nvPicPr>
        <p:blipFill>
          <a:blip r:embed="rId9"/>
          <a:srcRect/>
          <a:stretch>
            <a:fillRect/>
          </a:stretch>
        </p:blipFill>
        <p:spPr bwMode="auto">
          <a:xfrm>
            <a:off x="6588125" y="0"/>
            <a:ext cx="2555875" cy="2806700"/>
          </a:xfrm>
          <a:prstGeom prst="rect">
            <a:avLst/>
          </a:prstGeom>
          <a:noFill/>
          <a:ln w="9525">
            <a:noFill/>
            <a:miter lim="800000"/>
            <a:headEnd/>
            <a:tailEnd/>
          </a:ln>
        </p:spPr>
      </p:pic>
      <p:cxnSp>
        <p:nvCxnSpPr>
          <p:cNvPr id="40" name="Connecteur droit avec flèche 39"/>
          <p:cNvCxnSpPr/>
          <p:nvPr/>
        </p:nvCxnSpPr>
        <p:spPr>
          <a:xfrm flipV="1">
            <a:off x="6516688" y="1412875"/>
            <a:ext cx="647700" cy="50323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63197" name="Groupe 30"/>
          <p:cNvGrpSpPr>
            <a:grpSpLocks/>
          </p:cNvGrpSpPr>
          <p:nvPr/>
        </p:nvGrpSpPr>
        <p:grpSpPr bwMode="auto">
          <a:xfrm>
            <a:off x="3995738" y="0"/>
            <a:ext cx="2274887" cy="398463"/>
            <a:chOff x="2677" y="33210"/>
            <a:chExt cx="2610852" cy="951127"/>
          </a:xfrm>
        </p:grpSpPr>
        <p:sp>
          <p:nvSpPr>
            <p:cNvPr id="37" name="Rectangle 36"/>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9" name="Rectangle 38"/>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a:t>
              </a:r>
              <a:endParaRPr lang="fr-FR" sz="11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linds(horizontal)">
                                      <p:cBhvr>
                                        <p:cTn id="7" dur="500"/>
                                        <p:tgtEl>
                                          <p:spTgt spid="3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blinds(horizontal)">
                                      <p:cBhvr>
                                        <p:cTn id="10" dur="500"/>
                                        <p:tgtEl>
                                          <p:spTgt spid="2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blinds(horizontal)">
                                      <p:cBhvr>
                                        <p:cTn id="13" dur="500"/>
                                        <p:tgtEl>
                                          <p:spTgt spid="27"/>
                                        </p:tgtEl>
                                      </p:cBhvr>
                                    </p:animEffect>
                                  </p:childTnLst>
                                </p:cTn>
                              </p:par>
                              <p:par>
                                <p:cTn id="14" presetID="3" presetClass="entr" presetSubtype="1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blinds(horizontal)">
                                      <p:cBhvr>
                                        <p:cTn id="16" dur="500"/>
                                        <p:tgtEl>
                                          <p:spTgt spid="2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blinds(horizontal)">
                                      <p:cBhvr>
                                        <p:cTn id="19" dur="500"/>
                                        <p:tgtEl>
                                          <p:spTgt spid="28"/>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linds(horizontal)">
                                      <p:cBhvr>
                                        <p:cTn id="22" dur="500"/>
                                        <p:tgtEl>
                                          <p:spTgt spid="29"/>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blinds(horizontal)">
                                      <p:cBhvr>
                                        <p:cTn id="25" dur="500"/>
                                        <p:tgtEl>
                                          <p:spTgt spid="30"/>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blinds(horizontal)">
                                      <p:cBhvr>
                                        <p:cTn id="28" dur="500"/>
                                        <p:tgtEl>
                                          <p:spTgt spid="25"/>
                                        </p:tgtEl>
                                      </p:cBhvr>
                                    </p:animEffect>
                                  </p:childTnLst>
                                </p:cTn>
                              </p:par>
                              <p:par>
                                <p:cTn id="29" presetID="3" presetClass="entr" presetSubtype="1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linds(horizontal)">
                                      <p:cBhvr>
                                        <p:cTn id="31" dur="500"/>
                                        <p:tgtEl>
                                          <p:spTgt spid="16"/>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blinds(horizontal)">
                                      <p:cBhvr>
                                        <p:cTn id="34" dur="500"/>
                                        <p:tgtEl>
                                          <p:spTgt spid="18"/>
                                        </p:tgtEl>
                                      </p:cBhvr>
                                    </p:animEffect>
                                  </p:childTnLst>
                                </p:cTn>
                              </p:par>
                              <p:par>
                                <p:cTn id="35" presetID="3" presetClass="entr" presetSubtype="10" fill="hold" nodeType="withEffect">
                                  <p:stCondLst>
                                    <p:cond delay="0"/>
                                  </p:stCondLst>
                                  <p:childTnLst>
                                    <p:set>
                                      <p:cBhvr>
                                        <p:cTn id="36" dur="1" fill="hold">
                                          <p:stCondLst>
                                            <p:cond delay="0"/>
                                          </p:stCondLst>
                                        </p:cTn>
                                        <p:tgtEl>
                                          <p:spTgt spid="263171"/>
                                        </p:tgtEl>
                                        <p:attrNameLst>
                                          <p:attrName>style.visibility</p:attrName>
                                        </p:attrNameLst>
                                      </p:cBhvr>
                                      <p:to>
                                        <p:strVal val="visible"/>
                                      </p:to>
                                    </p:set>
                                    <p:animEffect transition="in" filter="blinds(horizontal)">
                                      <p:cBhvr>
                                        <p:cTn id="37" dur="500"/>
                                        <p:tgtEl>
                                          <p:spTgt spid="263171"/>
                                        </p:tgtEl>
                                      </p:cBhvr>
                                    </p:animEffect>
                                  </p:childTnLst>
                                </p:cTn>
                              </p:par>
                              <p:par>
                                <p:cTn id="38" presetID="3" presetClass="entr" presetSubtype="10" fill="hold" nodeType="withEffect">
                                  <p:stCondLst>
                                    <p:cond delay="0"/>
                                  </p:stCondLst>
                                  <p:childTnLst>
                                    <p:set>
                                      <p:cBhvr>
                                        <p:cTn id="39" dur="1" fill="hold">
                                          <p:stCondLst>
                                            <p:cond delay="0"/>
                                          </p:stCondLst>
                                        </p:cTn>
                                        <p:tgtEl>
                                          <p:spTgt spid="263172"/>
                                        </p:tgtEl>
                                        <p:attrNameLst>
                                          <p:attrName>style.visibility</p:attrName>
                                        </p:attrNameLst>
                                      </p:cBhvr>
                                      <p:to>
                                        <p:strVal val="visible"/>
                                      </p:to>
                                    </p:set>
                                    <p:animEffect transition="in" filter="blinds(horizontal)">
                                      <p:cBhvr>
                                        <p:cTn id="40" dur="500"/>
                                        <p:tgtEl>
                                          <p:spTgt spid="263172"/>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blinds(horizontal)">
                                      <p:cBhvr>
                                        <p:cTn id="4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4" grpId="0" animBg="1"/>
      <p:bldP spid="26" grpId="0"/>
      <p:bldP spid="27" grpId="0" animBg="1"/>
      <p:bldP spid="18" grpId="0"/>
      <p:bldP spid="28" grpId="0"/>
      <p:bldP spid="29" grpId="0"/>
      <p:bldP spid="30" grpId="0" animBg="1"/>
      <p:bldP spid="25"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p:cNvSpPr/>
          <p:nvPr/>
        </p:nvSpPr>
        <p:spPr>
          <a:xfrm>
            <a:off x="179388" y="4652963"/>
            <a:ext cx="6121400" cy="2205037"/>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3" name="Rectangle 42"/>
          <p:cNvSpPr/>
          <p:nvPr/>
        </p:nvSpPr>
        <p:spPr>
          <a:xfrm>
            <a:off x="6300788" y="4149725"/>
            <a:ext cx="2592387" cy="2708275"/>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1" name="Rectangle 40"/>
          <p:cNvSpPr/>
          <p:nvPr/>
        </p:nvSpPr>
        <p:spPr>
          <a:xfrm>
            <a:off x="6011863" y="3284538"/>
            <a:ext cx="1439862" cy="792162"/>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0" name="Rectangle 39"/>
          <p:cNvSpPr/>
          <p:nvPr/>
        </p:nvSpPr>
        <p:spPr>
          <a:xfrm>
            <a:off x="2555875" y="2708275"/>
            <a:ext cx="3455988" cy="1584325"/>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9" name="Rectangle 38"/>
          <p:cNvSpPr/>
          <p:nvPr/>
        </p:nvSpPr>
        <p:spPr>
          <a:xfrm>
            <a:off x="0" y="2060575"/>
            <a:ext cx="2555875" cy="2520950"/>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8" name="Rectangle 37"/>
          <p:cNvSpPr/>
          <p:nvPr/>
        </p:nvSpPr>
        <p:spPr>
          <a:xfrm>
            <a:off x="827088" y="765175"/>
            <a:ext cx="5329237" cy="1223963"/>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7" name="Rectangle 36"/>
          <p:cNvSpPr/>
          <p:nvPr/>
        </p:nvSpPr>
        <p:spPr>
          <a:xfrm>
            <a:off x="6156325" y="115888"/>
            <a:ext cx="2376488" cy="2881312"/>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72104" name="Espace réservé du numéro de diapositive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2752886-56FB-491F-9DF2-E0B878BA1A07}" type="slidenum">
              <a:rPr lang="fr-FR">
                <a:solidFill>
                  <a:schemeClr val="tx1"/>
                </a:solidFill>
              </a:rPr>
              <a:pPr fontAlgn="base">
                <a:spcBef>
                  <a:spcPct val="0"/>
                </a:spcBef>
                <a:spcAft>
                  <a:spcPct val="0"/>
                </a:spcAft>
              </a:pPr>
              <a:t>65</a:t>
            </a:fld>
            <a:endParaRPr lang="fr-FR">
              <a:solidFill>
                <a:schemeClr val="tx1"/>
              </a:solidFill>
            </a:endParaRPr>
          </a:p>
        </p:txBody>
      </p:sp>
      <p:sp>
        <p:nvSpPr>
          <p:cNvPr id="10" name="Rectangle 9"/>
          <p:cNvSpPr/>
          <p:nvPr/>
        </p:nvSpPr>
        <p:spPr>
          <a:xfrm>
            <a:off x="0" y="0"/>
            <a:ext cx="38322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SPS : main results</a:t>
            </a:r>
            <a:endParaRPr lang="fr-FR" sz="4000" dirty="0">
              <a:solidFill>
                <a:prstClr val="black"/>
              </a:solidFill>
              <a:ea typeface="+mj-ea"/>
              <a:cs typeface="+mj-cs"/>
            </a:endParaRPr>
          </a:p>
        </p:txBody>
      </p:sp>
      <p:sp>
        <p:nvSpPr>
          <p:cNvPr id="16" name="Flèche droite 15"/>
          <p:cNvSpPr/>
          <p:nvPr/>
        </p:nvSpPr>
        <p:spPr>
          <a:xfrm>
            <a:off x="2339975" y="1484313"/>
            <a:ext cx="750888" cy="360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772107" name="Picture 115" descr="C:\Documents and Settings\physics\My Documents\My Pictures\na57.jpeg"/>
          <p:cNvPicPr>
            <a:picLocks noChangeAspect="1" noChangeArrowheads="1"/>
          </p:cNvPicPr>
          <p:nvPr/>
        </p:nvPicPr>
        <p:blipFill>
          <a:blip r:embed="rId3"/>
          <a:srcRect l="49506"/>
          <a:stretch>
            <a:fillRect/>
          </a:stretch>
        </p:blipFill>
        <p:spPr bwMode="auto">
          <a:xfrm>
            <a:off x="6372225" y="144463"/>
            <a:ext cx="2087563" cy="2760662"/>
          </a:xfrm>
          <a:prstGeom prst="rect">
            <a:avLst/>
          </a:prstGeom>
          <a:noFill/>
          <a:ln w="9525">
            <a:noFill/>
            <a:miter lim="800000"/>
            <a:headEnd/>
            <a:tailEnd/>
          </a:ln>
        </p:spPr>
      </p:pic>
      <p:sp>
        <p:nvSpPr>
          <p:cNvPr id="18" name="Rectangle 17"/>
          <p:cNvSpPr/>
          <p:nvPr/>
        </p:nvSpPr>
        <p:spPr>
          <a:xfrm>
            <a:off x="6948488" y="188913"/>
            <a:ext cx="1504950"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fontAlgn="auto">
              <a:spcBef>
                <a:spcPts val="0"/>
              </a:spcBef>
              <a:spcAft>
                <a:spcPts val="0"/>
              </a:spcAft>
              <a:defRPr/>
            </a:pPr>
            <a:r>
              <a:rPr lang="fr-FR" sz="2000" dirty="0"/>
              <a:t>WA97,NA57</a:t>
            </a:r>
            <a:r>
              <a:rPr lang="en-US" sz="2000" dirty="0"/>
              <a:t> </a:t>
            </a:r>
            <a:endParaRPr lang="fr-FR" sz="2000" dirty="0">
              <a:solidFill>
                <a:prstClr val="black"/>
              </a:solidFill>
              <a:ea typeface="+mj-ea"/>
              <a:cs typeface="+mj-cs"/>
            </a:endParaRPr>
          </a:p>
        </p:txBody>
      </p:sp>
      <p:sp>
        <p:nvSpPr>
          <p:cNvPr id="772109" name="Rectangle 20"/>
          <p:cNvSpPr>
            <a:spLocks noChangeArrowheads="1"/>
          </p:cNvSpPr>
          <p:nvPr/>
        </p:nvSpPr>
        <p:spPr bwMode="auto">
          <a:xfrm>
            <a:off x="900113" y="908050"/>
            <a:ext cx="5184775" cy="647700"/>
          </a:xfrm>
          <a:prstGeom prst="rect">
            <a:avLst/>
          </a:prstGeom>
          <a:noFill/>
          <a:ln w="9525">
            <a:noFill/>
            <a:miter lim="800000"/>
            <a:headEnd/>
            <a:tailEnd/>
          </a:ln>
        </p:spPr>
        <p:txBody>
          <a:bodyPr>
            <a:spAutoFit/>
          </a:bodyPr>
          <a:lstStyle/>
          <a:p>
            <a:r>
              <a:rPr lang="en-US">
                <a:latin typeface="Calibri" pitchFamily="34" charset="0"/>
              </a:rPr>
              <a:t>Enhancement in the yields of strange and multi-strange particles : </a:t>
            </a:r>
            <a:endParaRPr lang="fr-FR">
              <a:latin typeface="Calibri" pitchFamily="34" charset="0"/>
            </a:endParaRPr>
          </a:p>
        </p:txBody>
      </p:sp>
      <p:pic>
        <p:nvPicPr>
          <p:cNvPr id="22" name="Picture 164" descr="C:\Carlos\Talks\qm2001\figs\survival.jpg"/>
          <p:cNvPicPr>
            <a:picLocks noChangeAspect="1" noChangeArrowheads="1"/>
          </p:cNvPicPr>
          <p:nvPr/>
        </p:nvPicPr>
        <p:blipFill>
          <a:blip r:embed="rId4"/>
          <a:srcRect t="4968" r="3703"/>
          <a:stretch>
            <a:fillRect/>
          </a:stretch>
        </p:blipFill>
        <p:spPr bwMode="auto">
          <a:xfrm>
            <a:off x="39688" y="2133600"/>
            <a:ext cx="2444750" cy="2303463"/>
          </a:xfrm>
          <a:prstGeom prst="rect">
            <a:avLst/>
          </a:prstGeom>
          <a:noFill/>
          <a:ln w="9525">
            <a:noFill/>
            <a:miter lim="800000"/>
            <a:headEnd/>
            <a:tailEnd/>
          </a:ln>
        </p:spPr>
      </p:pic>
      <p:sp>
        <p:nvSpPr>
          <p:cNvPr id="23" name="Rectangle 22"/>
          <p:cNvSpPr/>
          <p:nvPr/>
        </p:nvSpPr>
        <p:spPr>
          <a:xfrm>
            <a:off x="1692275" y="2133600"/>
            <a:ext cx="815975"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fontAlgn="auto">
              <a:spcBef>
                <a:spcPts val="0"/>
              </a:spcBef>
              <a:spcAft>
                <a:spcPts val="0"/>
              </a:spcAft>
              <a:defRPr/>
            </a:pPr>
            <a:r>
              <a:rPr lang="fr-FR" sz="2000" dirty="0"/>
              <a:t>NA50</a:t>
            </a:r>
            <a:r>
              <a:rPr lang="en-US" sz="2000" dirty="0"/>
              <a:t> </a:t>
            </a:r>
            <a:endParaRPr lang="fr-FR" sz="2000" dirty="0">
              <a:solidFill>
                <a:prstClr val="black"/>
              </a:solidFill>
              <a:ea typeface="+mj-ea"/>
              <a:cs typeface="+mj-cs"/>
            </a:endParaRPr>
          </a:p>
        </p:txBody>
      </p:sp>
      <p:sp>
        <p:nvSpPr>
          <p:cNvPr id="24" name="Text Box 119"/>
          <p:cNvSpPr txBox="1">
            <a:spLocks noChangeArrowheads="1"/>
          </p:cNvSpPr>
          <p:nvPr/>
        </p:nvSpPr>
        <p:spPr bwMode="auto">
          <a:xfrm>
            <a:off x="2484438" y="3530600"/>
            <a:ext cx="1993900" cy="369888"/>
          </a:xfrm>
          <a:prstGeom prst="rect">
            <a:avLst/>
          </a:prstGeom>
          <a:noFill/>
          <a:ln w="9525">
            <a:noFill/>
            <a:miter lim="800000"/>
            <a:headEnd/>
            <a:tailEnd/>
          </a:ln>
        </p:spPr>
        <p:txBody>
          <a:bodyPr wrap="none">
            <a:spAutoFit/>
          </a:bodyPr>
          <a:lstStyle/>
          <a:p>
            <a:r>
              <a:rPr lang="fr-FR">
                <a:latin typeface="Calibri" pitchFamily="34" charset="0"/>
              </a:rPr>
              <a:t>J</a:t>
            </a:r>
            <a:r>
              <a:rPr lang="fr-FR">
                <a:latin typeface="Symbol" pitchFamily="18" charset="2"/>
              </a:rPr>
              <a:t>/y</a:t>
            </a:r>
            <a:r>
              <a:rPr lang="fr-FR">
                <a:latin typeface="Calibri" pitchFamily="34" charset="0"/>
              </a:rPr>
              <a:t>(</a:t>
            </a:r>
            <a:r>
              <a:rPr lang="fr-FR">
                <a:solidFill>
                  <a:srgbClr val="FF3300"/>
                </a:solidFill>
                <a:latin typeface="Calibri" pitchFamily="34" charset="0"/>
              </a:rPr>
              <a:t>cc</a:t>
            </a:r>
            <a:r>
              <a:rPr lang="fr-FR">
                <a:latin typeface="Calibri" pitchFamily="34" charset="0"/>
              </a:rPr>
              <a:t>) suppression</a:t>
            </a:r>
          </a:p>
        </p:txBody>
      </p:sp>
      <p:sp>
        <p:nvSpPr>
          <p:cNvPr id="25" name="Rectangle 24"/>
          <p:cNvSpPr>
            <a:spLocks noChangeArrowheads="1"/>
          </p:cNvSpPr>
          <p:nvPr/>
        </p:nvSpPr>
        <p:spPr bwMode="auto">
          <a:xfrm>
            <a:off x="2484438" y="2963863"/>
            <a:ext cx="3816350" cy="646112"/>
          </a:xfrm>
          <a:prstGeom prst="rect">
            <a:avLst/>
          </a:prstGeom>
          <a:noFill/>
          <a:ln w="9525">
            <a:noFill/>
            <a:miter lim="800000"/>
            <a:headEnd/>
            <a:tailEnd/>
          </a:ln>
        </p:spPr>
        <p:txBody>
          <a:bodyPr>
            <a:spAutoFit/>
          </a:bodyPr>
          <a:lstStyle/>
          <a:p>
            <a:r>
              <a:rPr lang="fr-FR">
                <a:solidFill>
                  <a:srgbClr val="000000"/>
                </a:solidFill>
                <a:latin typeface="Calibri" pitchFamily="34" charset="0"/>
              </a:rPr>
              <a:t>High Mass Resonnances - Quarkonia suppression</a:t>
            </a:r>
            <a:r>
              <a:rPr lang="en-US">
                <a:latin typeface="Calibri" pitchFamily="34" charset="0"/>
              </a:rPr>
              <a:t>: </a:t>
            </a:r>
            <a:endParaRPr lang="fr-FR">
              <a:latin typeface="Calibri" pitchFamily="34" charset="0"/>
            </a:endParaRPr>
          </a:p>
        </p:txBody>
      </p:sp>
      <p:sp>
        <p:nvSpPr>
          <p:cNvPr id="772114" name="ZoneTexte 25"/>
          <p:cNvSpPr txBox="1">
            <a:spLocks noChangeArrowheads="1"/>
          </p:cNvSpPr>
          <p:nvPr/>
        </p:nvSpPr>
        <p:spPr bwMode="auto">
          <a:xfrm>
            <a:off x="3276600" y="1341438"/>
            <a:ext cx="2232025" cy="646112"/>
          </a:xfrm>
          <a:prstGeom prst="rect">
            <a:avLst/>
          </a:prstGeom>
          <a:noFill/>
          <a:ln w="9525">
            <a:noFill/>
            <a:miter lim="800000"/>
            <a:headEnd/>
            <a:tailEnd/>
          </a:ln>
        </p:spPr>
        <p:txBody>
          <a:bodyPr>
            <a:spAutoFit/>
          </a:bodyPr>
          <a:lstStyle/>
          <a:p>
            <a:r>
              <a:rPr lang="fr-FR">
                <a:solidFill>
                  <a:srgbClr val="FF0000"/>
                </a:solidFill>
                <a:latin typeface="Calibri" pitchFamily="34" charset="0"/>
              </a:rPr>
              <a:t>Indication for a QGP formation</a:t>
            </a:r>
          </a:p>
        </p:txBody>
      </p:sp>
      <p:sp>
        <p:nvSpPr>
          <p:cNvPr id="27" name="Flèche droite 26"/>
          <p:cNvSpPr/>
          <p:nvPr/>
        </p:nvSpPr>
        <p:spPr>
          <a:xfrm>
            <a:off x="4500563" y="3530600"/>
            <a:ext cx="749300" cy="360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8" name="ZoneTexte 27"/>
          <p:cNvSpPr txBox="1">
            <a:spLocks noChangeArrowheads="1"/>
          </p:cNvSpPr>
          <p:nvPr/>
        </p:nvSpPr>
        <p:spPr bwMode="auto">
          <a:xfrm>
            <a:off x="5292725" y="3395663"/>
            <a:ext cx="2232025" cy="647700"/>
          </a:xfrm>
          <a:prstGeom prst="rect">
            <a:avLst/>
          </a:prstGeom>
          <a:noFill/>
          <a:ln w="9525">
            <a:noFill/>
            <a:miter lim="800000"/>
            <a:headEnd/>
            <a:tailEnd/>
          </a:ln>
        </p:spPr>
        <p:txBody>
          <a:bodyPr>
            <a:spAutoFit/>
          </a:bodyPr>
          <a:lstStyle/>
          <a:p>
            <a:r>
              <a:rPr lang="fr-FR">
                <a:solidFill>
                  <a:srgbClr val="FF0000"/>
                </a:solidFill>
                <a:latin typeface="Calibri" pitchFamily="34" charset="0"/>
              </a:rPr>
              <a:t>Indication for a QGP formation</a:t>
            </a:r>
          </a:p>
        </p:txBody>
      </p:sp>
      <p:pic>
        <p:nvPicPr>
          <p:cNvPr id="29" name="Picture 1031" descr="C:\My Documents\CERES\mass.gif"/>
          <p:cNvPicPr>
            <a:picLocks noChangeAspect="1" noChangeArrowheads="1"/>
          </p:cNvPicPr>
          <p:nvPr/>
        </p:nvPicPr>
        <p:blipFill>
          <a:blip r:embed="rId5"/>
          <a:srcRect/>
          <a:stretch>
            <a:fillRect/>
          </a:stretch>
        </p:blipFill>
        <p:spPr bwMode="auto">
          <a:xfrm>
            <a:off x="6372225" y="4292600"/>
            <a:ext cx="2392363" cy="2449513"/>
          </a:xfrm>
          <a:prstGeom prst="rect">
            <a:avLst/>
          </a:prstGeom>
          <a:noFill/>
          <a:ln w="9525">
            <a:noFill/>
            <a:miter lim="800000"/>
            <a:headEnd/>
            <a:tailEnd/>
          </a:ln>
        </p:spPr>
      </p:pic>
      <p:sp>
        <p:nvSpPr>
          <p:cNvPr id="30" name="Rectangle 29"/>
          <p:cNvSpPr/>
          <p:nvPr/>
        </p:nvSpPr>
        <p:spPr>
          <a:xfrm>
            <a:off x="6372225" y="6323013"/>
            <a:ext cx="1500188"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fontAlgn="auto">
              <a:spcBef>
                <a:spcPts val="0"/>
              </a:spcBef>
              <a:spcAft>
                <a:spcPts val="0"/>
              </a:spcAft>
              <a:defRPr/>
            </a:pPr>
            <a:r>
              <a:rPr lang="fr-FR" sz="2000" dirty="0"/>
              <a:t>CERES/NA45</a:t>
            </a:r>
            <a:endParaRPr lang="fr-FR" sz="2000" dirty="0">
              <a:solidFill>
                <a:prstClr val="black"/>
              </a:solidFill>
              <a:ea typeface="+mj-ea"/>
              <a:cs typeface="+mj-cs"/>
            </a:endParaRPr>
          </a:p>
        </p:txBody>
      </p:sp>
      <p:sp>
        <p:nvSpPr>
          <p:cNvPr id="31" name="Rectangle 30"/>
          <p:cNvSpPr>
            <a:spLocks noChangeArrowheads="1"/>
          </p:cNvSpPr>
          <p:nvPr/>
        </p:nvSpPr>
        <p:spPr bwMode="auto">
          <a:xfrm>
            <a:off x="250825" y="4654550"/>
            <a:ext cx="5184775" cy="369888"/>
          </a:xfrm>
          <a:prstGeom prst="rect">
            <a:avLst/>
          </a:prstGeom>
          <a:noFill/>
          <a:ln w="9525">
            <a:noFill/>
            <a:miter lim="800000"/>
            <a:headEnd/>
            <a:tailEnd/>
          </a:ln>
        </p:spPr>
        <p:txBody>
          <a:bodyPr>
            <a:spAutoFit/>
          </a:bodyPr>
          <a:lstStyle/>
          <a:p>
            <a:r>
              <a:rPr lang="fr-FR">
                <a:solidFill>
                  <a:srgbClr val="000000"/>
                </a:solidFill>
                <a:latin typeface="Calibri" pitchFamily="34" charset="0"/>
              </a:rPr>
              <a:t>Low Mass Resonnances </a:t>
            </a:r>
            <a:r>
              <a:rPr lang="en-US">
                <a:latin typeface="Calibri" pitchFamily="34" charset="0"/>
              </a:rPr>
              <a:t>: </a:t>
            </a:r>
            <a:endParaRPr lang="fr-FR">
              <a:latin typeface="Calibri" pitchFamily="34" charset="0"/>
            </a:endParaRPr>
          </a:p>
        </p:txBody>
      </p:sp>
      <p:sp>
        <p:nvSpPr>
          <p:cNvPr id="32" name="Text Box 119"/>
          <p:cNvSpPr txBox="1">
            <a:spLocks noChangeArrowheads="1"/>
          </p:cNvSpPr>
          <p:nvPr/>
        </p:nvSpPr>
        <p:spPr bwMode="auto">
          <a:xfrm>
            <a:off x="250825" y="5014913"/>
            <a:ext cx="3417888" cy="646112"/>
          </a:xfrm>
          <a:prstGeom prst="rect">
            <a:avLst/>
          </a:prstGeom>
          <a:noFill/>
          <a:ln w="9525">
            <a:noFill/>
            <a:miter lim="800000"/>
            <a:headEnd/>
            <a:tailEnd/>
          </a:ln>
        </p:spPr>
        <p:txBody>
          <a:bodyPr wrap="none">
            <a:spAutoFit/>
          </a:bodyPr>
          <a:lstStyle/>
          <a:p>
            <a:r>
              <a:rPr lang="fr-FR">
                <a:latin typeface="Calibri" pitchFamily="34" charset="0"/>
              </a:rPr>
              <a:t>Excess of signal in low mass region</a:t>
            </a:r>
          </a:p>
          <a:p>
            <a:r>
              <a:rPr lang="fr-FR">
                <a:latin typeface="Calibri" pitchFamily="34" charset="0"/>
              </a:rPr>
              <a:t>Enlargement of the </a:t>
            </a:r>
            <a:r>
              <a:rPr lang="fr-FR">
                <a:latin typeface="Symbol" pitchFamily="18" charset="2"/>
              </a:rPr>
              <a:t>r </a:t>
            </a:r>
            <a:r>
              <a:rPr lang="fr-FR">
                <a:latin typeface="Calibri" pitchFamily="34" charset="0"/>
              </a:rPr>
              <a:t>signal</a:t>
            </a:r>
            <a:endParaRPr lang="fr-FR">
              <a:latin typeface="Symbol" pitchFamily="18" charset="2"/>
            </a:endParaRPr>
          </a:p>
        </p:txBody>
      </p:sp>
      <p:sp>
        <p:nvSpPr>
          <p:cNvPr id="33" name="Flèche droite 32"/>
          <p:cNvSpPr/>
          <p:nvPr/>
        </p:nvSpPr>
        <p:spPr>
          <a:xfrm>
            <a:off x="395288" y="5878513"/>
            <a:ext cx="750887" cy="360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4" name="ZoneTexte 33"/>
          <p:cNvSpPr txBox="1">
            <a:spLocks noChangeArrowheads="1"/>
          </p:cNvSpPr>
          <p:nvPr/>
        </p:nvSpPr>
        <p:spPr bwMode="auto">
          <a:xfrm>
            <a:off x="1187450" y="5735638"/>
            <a:ext cx="2232025" cy="646112"/>
          </a:xfrm>
          <a:prstGeom prst="rect">
            <a:avLst/>
          </a:prstGeom>
          <a:noFill/>
          <a:ln w="9525">
            <a:noFill/>
            <a:miter lim="800000"/>
            <a:headEnd/>
            <a:tailEnd/>
          </a:ln>
        </p:spPr>
        <p:txBody>
          <a:bodyPr>
            <a:spAutoFit/>
          </a:bodyPr>
          <a:lstStyle/>
          <a:p>
            <a:r>
              <a:rPr lang="fr-FR">
                <a:solidFill>
                  <a:srgbClr val="FF0000"/>
                </a:solidFill>
                <a:latin typeface="Calibri" pitchFamily="34" charset="0"/>
              </a:rPr>
              <a:t>Indication for chiral symmetry restoration</a:t>
            </a:r>
          </a:p>
        </p:txBody>
      </p:sp>
      <p:pic>
        <p:nvPicPr>
          <p:cNvPr id="535553" name="Picture 1"/>
          <p:cNvPicPr>
            <a:picLocks noChangeAspect="1" noChangeArrowheads="1"/>
          </p:cNvPicPr>
          <p:nvPr/>
        </p:nvPicPr>
        <p:blipFill>
          <a:blip r:embed="rId6"/>
          <a:srcRect/>
          <a:stretch>
            <a:fillRect/>
          </a:stretch>
        </p:blipFill>
        <p:spPr bwMode="auto">
          <a:xfrm>
            <a:off x="3598863" y="4724400"/>
            <a:ext cx="2701925" cy="2020888"/>
          </a:xfrm>
          <a:prstGeom prst="rect">
            <a:avLst/>
          </a:prstGeom>
          <a:solidFill>
            <a:srgbClr val="FFFFFF"/>
          </a:solidFill>
          <a:ln w="9525">
            <a:noFill/>
            <a:miter lim="800000"/>
            <a:headEnd/>
            <a:tailEnd/>
          </a:ln>
        </p:spPr>
      </p:pic>
      <p:sp>
        <p:nvSpPr>
          <p:cNvPr id="35" name="Rectangle 34"/>
          <p:cNvSpPr/>
          <p:nvPr/>
        </p:nvSpPr>
        <p:spPr>
          <a:xfrm>
            <a:off x="5326063" y="5445125"/>
            <a:ext cx="815975"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algn="ctr" fontAlgn="auto">
              <a:spcBef>
                <a:spcPts val="0"/>
              </a:spcBef>
              <a:spcAft>
                <a:spcPts val="0"/>
              </a:spcAft>
              <a:defRPr/>
            </a:pPr>
            <a:r>
              <a:rPr lang="fr-FR" sz="2000" dirty="0"/>
              <a:t>NA60</a:t>
            </a:r>
            <a:r>
              <a:rPr lang="en-US" sz="2000" dirty="0"/>
              <a:t> </a:t>
            </a:r>
            <a:endParaRPr lang="fr-FR" sz="2000" dirty="0">
              <a:solidFill>
                <a:prstClr val="black"/>
              </a:solidFill>
              <a:ea typeface="+mj-ea"/>
              <a:cs typeface="+mj-cs"/>
            </a:endParaRPr>
          </a:p>
        </p:txBody>
      </p:sp>
      <p:sp>
        <p:nvSpPr>
          <p:cNvPr id="772125" name="Espace réservé du numéro de diapositive 3"/>
          <p:cNvSpPr txBox="1">
            <a:spLocks/>
          </p:cNvSpPr>
          <p:nvPr/>
        </p:nvSpPr>
        <p:spPr bwMode="auto">
          <a:xfrm>
            <a:off x="7010400" y="6492875"/>
            <a:ext cx="2133600" cy="365125"/>
          </a:xfrm>
          <a:prstGeom prst="rect">
            <a:avLst/>
          </a:prstGeom>
          <a:noFill/>
          <a:ln w="9525">
            <a:noFill/>
            <a:miter lim="800000"/>
            <a:headEnd/>
            <a:tailEnd/>
          </a:ln>
        </p:spPr>
        <p:txBody>
          <a:bodyPr anchor="ctr"/>
          <a:lstStyle/>
          <a:p>
            <a:pPr algn="r"/>
            <a:fld id="{A963D99C-7D38-454A-B749-04BD1F73E7DF}" type="slidenum">
              <a:rPr lang="fr-FR" sz="1200">
                <a:latin typeface="Calibri" pitchFamily="34" charset="0"/>
              </a:rPr>
              <a:pPr algn="r"/>
              <a:t>65</a:t>
            </a:fld>
            <a:endParaRPr lang="fr-FR" sz="1200">
              <a:latin typeface="Calibri" pitchFamily="34" charset="0"/>
            </a:endParaRPr>
          </a:p>
        </p:txBody>
      </p:sp>
      <p:grpSp>
        <p:nvGrpSpPr>
          <p:cNvPr id="42" name="Groupe 41"/>
          <p:cNvGrpSpPr>
            <a:grpSpLocks/>
          </p:cNvGrpSpPr>
          <p:nvPr/>
        </p:nvGrpSpPr>
        <p:grpSpPr bwMode="auto">
          <a:xfrm>
            <a:off x="6870700" y="4076700"/>
            <a:ext cx="2273300" cy="398463"/>
            <a:chOff x="2677" y="33210"/>
            <a:chExt cx="2610852" cy="951127"/>
          </a:xfrm>
        </p:grpSpPr>
        <p:sp>
          <p:nvSpPr>
            <p:cNvPr id="45" name="Rectangle 44"/>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6" name="Rectangle 45"/>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chiral </a:t>
              </a:r>
              <a:r>
                <a:rPr lang="fr-FR" sz="1100" b="1" dirty="0" err="1"/>
                <a:t>symmetry</a:t>
              </a:r>
              <a:r>
                <a:rPr lang="fr-FR" sz="1100" b="1" dirty="0"/>
                <a:t> </a:t>
              </a:r>
              <a:r>
                <a:rPr lang="fr-FR" sz="1100" b="1" dirty="0" err="1"/>
                <a:t>restoration</a:t>
              </a:r>
              <a:r>
                <a:rPr lang="fr-FR" sz="1100" b="1" dirty="0"/>
                <a:t> </a:t>
              </a:r>
            </a:p>
          </p:txBody>
        </p:sp>
      </p:grpSp>
      <p:grpSp>
        <p:nvGrpSpPr>
          <p:cNvPr id="772127" name="Groupe 46"/>
          <p:cNvGrpSpPr>
            <a:grpSpLocks/>
          </p:cNvGrpSpPr>
          <p:nvPr/>
        </p:nvGrpSpPr>
        <p:grpSpPr bwMode="auto">
          <a:xfrm>
            <a:off x="3924300" y="0"/>
            <a:ext cx="2273300" cy="398463"/>
            <a:chOff x="2677" y="33210"/>
            <a:chExt cx="2610852" cy="951127"/>
          </a:xfrm>
        </p:grpSpPr>
        <p:sp>
          <p:nvSpPr>
            <p:cNvPr id="48" name="Rectangle 47"/>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9" name="Rectangle 48"/>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the </a:t>
              </a:r>
              <a:r>
                <a:rPr lang="fr-FR" sz="1100" b="1" dirty="0" err="1"/>
                <a:t>nuclear</a:t>
              </a:r>
              <a:r>
                <a:rPr lang="fr-FR" sz="1100" b="1" dirty="0"/>
                <a:t> medium</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linds(horizontal)">
                                      <p:cBhvr>
                                        <p:cTn id="7" dur="500"/>
                                        <p:tgtEl>
                                          <p:spTgt spid="2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blinds(horizontal)">
                                      <p:cBhvr>
                                        <p:cTn id="10" dur="500"/>
                                        <p:tgtEl>
                                          <p:spTgt spid="2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blinds(horizontal)">
                                      <p:cBhvr>
                                        <p:cTn id="13" dur="500"/>
                                        <p:tgtEl>
                                          <p:spTgt spid="2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blinds(horizontal)">
                                      <p:cBhvr>
                                        <p:cTn id="16" dur="500"/>
                                        <p:tgtEl>
                                          <p:spTgt spid="25"/>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blinds(horizontal)">
                                      <p:cBhvr>
                                        <p:cTn id="19" dur="500"/>
                                        <p:tgtEl>
                                          <p:spTgt spid="2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blinds(horizontal)">
                                      <p:cBhvr>
                                        <p:cTn id="22" dur="500"/>
                                        <p:tgtEl>
                                          <p:spTgt spid="28"/>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blinds(horizontal)">
                                      <p:cBhvr>
                                        <p:cTn id="25" dur="500"/>
                                        <p:tgtEl>
                                          <p:spTgt spid="40"/>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blinds(horizontal)">
                                      <p:cBhvr>
                                        <p:cTn id="28" dur="500"/>
                                        <p:tgtEl>
                                          <p:spTgt spid="41"/>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blinds(horizontal)">
                                      <p:cBhvr>
                                        <p:cTn id="31" dur="500"/>
                                        <p:tgtEl>
                                          <p:spTgt spid="39"/>
                                        </p:tgtEl>
                                      </p:cBhvr>
                                    </p:animEffect>
                                  </p:childTnLst>
                                </p:cTn>
                              </p:par>
                            </p:childTnLst>
                          </p:cTn>
                        </p:par>
                      </p:childTnLst>
                    </p:cTn>
                  </p:par>
                  <p:par>
                    <p:cTn id="32" fill="hold">
                      <p:stCondLst>
                        <p:cond delay="indefinite"/>
                      </p:stCondLst>
                      <p:childTnLst>
                        <p:par>
                          <p:cTn id="33" fill="hold">
                            <p:stCondLst>
                              <p:cond delay="0"/>
                            </p:stCondLst>
                            <p:childTnLst>
                              <p:par>
                                <p:cTn id="34" presetID="3" presetClass="entr" presetSubtype="10" fill="hold" grpId="0" nodeType="click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blinds(horizontal)">
                                      <p:cBhvr>
                                        <p:cTn id="36" dur="500"/>
                                        <p:tgtEl>
                                          <p:spTgt spid="30"/>
                                        </p:tgtEl>
                                      </p:cBhvr>
                                    </p:animEffect>
                                  </p:childTnLst>
                                </p:cTn>
                              </p:par>
                              <p:par>
                                <p:cTn id="37" presetID="3" presetClass="entr" presetSubtype="1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blinds(horizontal)">
                                      <p:cBhvr>
                                        <p:cTn id="39" dur="500"/>
                                        <p:tgtEl>
                                          <p:spTgt spid="29"/>
                                        </p:tgtEl>
                                      </p:cBhvr>
                                    </p:animEffect>
                                  </p:childTnLst>
                                </p:cTn>
                              </p:par>
                              <p:par>
                                <p:cTn id="40" presetID="3" presetClass="entr" presetSubtype="1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blinds(horizontal)">
                                      <p:cBhvr>
                                        <p:cTn id="42" dur="500"/>
                                        <p:tgtEl>
                                          <p:spTgt spid="31"/>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blinds(horizontal)">
                                      <p:cBhvr>
                                        <p:cTn id="45" dur="500"/>
                                        <p:tgtEl>
                                          <p:spTgt spid="32"/>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blinds(horizontal)">
                                      <p:cBhvr>
                                        <p:cTn id="48" dur="500"/>
                                        <p:tgtEl>
                                          <p:spTgt spid="33"/>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blinds(horizontal)">
                                      <p:cBhvr>
                                        <p:cTn id="51" dur="500"/>
                                        <p:tgtEl>
                                          <p:spTgt spid="34"/>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blinds(horizontal)">
                                      <p:cBhvr>
                                        <p:cTn id="54" dur="500"/>
                                        <p:tgtEl>
                                          <p:spTgt spid="35"/>
                                        </p:tgtEl>
                                      </p:cBhvr>
                                    </p:animEffect>
                                  </p:childTnLst>
                                </p:cTn>
                              </p:par>
                              <p:par>
                                <p:cTn id="55" presetID="3" presetClass="entr" presetSubtype="10" fill="hold" nodeType="withEffect">
                                  <p:stCondLst>
                                    <p:cond delay="0"/>
                                  </p:stCondLst>
                                  <p:childTnLst>
                                    <p:set>
                                      <p:cBhvr>
                                        <p:cTn id="56" dur="1" fill="hold">
                                          <p:stCondLst>
                                            <p:cond delay="0"/>
                                          </p:stCondLst>
                                        </p:cTn>
                                        <p:tgtEl>
                                          <p:spTgt spid="535553"/>
                                        </p:tgtEl>
                                        <p:attrNameLst>
                                          <p:attrName>style.visibility</p:attrName>
                                        </p:attrNameLst>
                                      </p:cBhvr>
                                      <p:to>
                                        <p:strVal val="visible"/>
                                      </p:to>
                                    </p:set>
                                    <p:animEffect transition="in" filter="blinds(horizontal)">
                                      <p:cBhvr>
                                        <p:cTn id="57" dur="500"/>
                                        <p:tgtEl>
                                          <p:spTgt spid="535553"/>
                                        </p:tgtEl>
                                      </p:cBhvr>
                                    </p:animEffect>
                                  </p:childTnLst>
                                </p:cTn>
                              </p:par>
                              <p:par>
                                <p:cTn id="58" presetID="3" presetClass="entr" presetSubtype="1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blinds(horizontal)">
                                      <p:cBhvr>
                                        <p:cTn id="60" dur="500"/>
                                        <p:tgtEl>
                                          <p:spTgt spid="44"/>
                                        </p:tgtEl>
                                      </p:cBhvr>
                                    </p:animEffect>
                                  </p:childTnLst>
                                </p:cTn>
                              </p:par>
                              <p:par>
                                <p:cTn id="61" presetID="3" presetClass="entr" presetSubtype="1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blinds(horizontal)">
                                      <p:cBhvr>
                                        <p:cTn id="63" dur="500"/>
                                        <p:tgtEl>
                                          <p:spTgt spid="43"/>
                                        </p:tgtEl>
                                      </p:cBhvr>
                                    </p:animEffect>
                                  </p:childTnLst>
                                </p:cTn>
                              </p:par>
                              <p:par>
                                <p:cTn id="64" presetID="3" presetClass="entr" presetSubtype="10" fill="hold" nodeType="with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blinds(horizontal)">
                                      <p:cBhvr>
                                        <p:cTn id="6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3" grpId="0" animBg="1"/>
      <p:bldP spid="41" grpId="0" animBg="1"/>
      <p:bldP spid="40" grpId="0" animBg="1"/>
      <p:bldP spid="39" grpId="0" animBg="1"/>
      <p:bldP spid="23" grpId="0" animBg="1"/>
      <p:bldP spid="24" grpId="0"/>
      <p:bldP spid="25" grpId="0"/>
      <p:bldP spid="27" grpId="0" animBg="1"/>
      <p:bldP spid="28" grpId="0"/>
      <p:bldP spid="30" grpId="0" animBg="1"/>
      <p:bldP spid="31" grpId="0"/>
      <p:bldP spid="32" grpId="0"/>
      <p:bldP spid="33" grpId="0" animBg="1"/>
      <p:bldP spid="34" grpId="0"/>
      <p:bldP spid="35"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3121"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2F4C5B8-1A76-4F12-99CC-993E089F6242}" type="slidenum">
              <a:rPr lang="fr-FR">
                <a:solidFill>
                  <a:schemeClr val="tx1"/>
                </a:solidFill>
              </a:rPr>
              <a:pPr fontAlgn="base">
                <a:spcBef>
                  <a:spcPct val="0"/>
                </a:spcBef>
                <a:spcAft>
                  <a:spcPct val="0"/>
                </a:spcAft>
              </a:pPr>
              <a:t>66</a:t>
            </a:fld>
            <a:endParaRPr lang="fr-FR">
              <a:solidFill>
                <a:schemeClr val="tx1"/>
              </a:solidFill>
            </a:endParaRPr>
          </a:p>
        </p:txBody>
      </p:sp>
      <p:pic>
        <p:nvPicPr>
          <p:cNvPr id="773122" name="Picture 14" descr="C:\Mes documents\grenoble_2001\press_cern.jpg"/>
          <p:cNvPicPr>
            <a:picLocks noChangeAspect="1" noChangeArrowheads="1"/>
          </p:cNvPicPr>
          <p:nvPr/>
        </p:nvPicPr>
        <p:blipFill>
          <a:blip r:embed="rId3"/>
          <a:srcRect/>
          <a:stretch>
            <a:fillRect/>
          </a:stretch>
        </p:blipFill>
        <p:spPr bwMode="auto">
          <a:xfrm>
            <a:off x="468313" y="549275"/>
            <a:ext cx="7775575" cy="6162675"/>
          </a:xfrm>
          <a:prstGeom prst="rect">
            <a:avLst/>
          </a:prstGeom>
          <a:noFill/>
          <a:ln w="9525">
            <a:noFill/>
            <a:miter lim="800000"/>
            <a:headEnd/>
            <a:tailEnd/>
          </a:ln>
        </p:spPr>
      </p:pic>
      <p:sp>
        <p:nvSpPr>
          <p:cNvPr id="6" name="Rectangle 5"/>
          <p:cNvSpPr/>
          <p:nvPr/>
        </p:nvSpPr>
        <p:spPr>
          <a:xfrm>
            <a:off x="0" y="0"/>
            <a:ext cx="91503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solidFill>
                  <a:prstClr val="black"/>
                </a:solidFill>
                <a:ea typeface="+mj-ea"/>
                <a:cs typeface="+mj-cs"/>
              </a:rPr>
              <a:t>CERN </a:t>
            </a:r>
            <a:r>
              <a:rPr lang="fr-FR" sz="4000" dirty="0" err="1">
                <a:solidFill>
                  <a:prstClr val="black"/>
                </a:solidFill>
                <a:ea typeface="+mj-ea"/>
                <a:cs typeface="+mj-cs"/>
              </a:rPr>
              <a:t>Announcement</a:t>
            </a:r>
            <a:r>
              <a:rPr lang="fr-FR" sz="4000" dirty="0">
                <a:solidFill>
                  <a:prstClr val="black"/>
                </a:solidFill>
                <a:ea typeface="+mj-ea"/>
                <a:cs typeface="+mj-cs"/>
              </a:rPr>
              <a:t> on 10th </a:t>
            </a:r>
            <a:r>
              <a:rPr lang="fr-FR" sz="4000" dirty="0" err="1">
                <a:solidFill>
                  <a:prstClr val="black"/>
                </a:solidFill>
                <a:ea typeface="+mj-ea"/>
                <a:cs typeface="+mj-cs"/>
              </a:rPr>
              <a:t>febrary</a:t>
            </a:r>
            <a:r>
              <a:rPr lang="fr-FR" sz="4000" dirty="0">
                <a:solidFill>
                  <a:prstClr val="black"/>
                </a:solidFill>
                <a:ea typeface="+mj-ea"/>
                <a:cs typeface="+mj-cs"/>
              </a:rPr>
              <a:t> 2000</a:t>
            </a:r>
          </a:p>
        </p:txBody>
      </p:sp>
      <p:sp>
        <p:nvSpPr>
          <p:cNvPr id="7" name="Rectangle 6"/>
          <p:cNvSpPr/>
          <p:nvPr/>
        </p:nvSpPr>
        <p:spPr>
          <a:xfrm>
            <a:off x="4716463" y="5229225"/>
            <a:ext cx="2951162" cy="144463"/>
          </a:xfrm>
          <a:prstGeom prst="rect">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8" name="Rectangle 7"/>
          <p:cNvSpPr/>
          <p:nvPr/>
        </p:nvSpPr>
        <p:spPr>
          <a:xfrm>
            <a:off x="1619250" y="5373688"/>
            <a:ext cx="6048375" cy="142875"/>
          </a:xfrm>
          <a:prstGeom prst="rect">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9" name="Rectangle 8"/>
          <p:cNvSpPr/>
          <p:nvPr/>
        </p:nvSpPr>
        <p:spPr>
          <a:xfrm>
            <a:off x="1619250" y="5516563"/>
            <a:ext cx="3384550" cy="144462"/>
          </a:xfrm>
          <a:prstGeom prst="rect">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fontAlgn="auto">
              <a:spcAft>
                <a:spcPts val="0"/>
              </a:spcAft>
              <a:defRPr/>
            </a:pPr>
            <a:r>
              <a:rPr lang="fr-FR" sz="4000" dirty="0" smtClean="0"/>
              <a:t>HEAVY  IONS  COLLISIONS (HIC) EXPERIMENTS</a:t>
            </a:r>
            <a:endParaRPr lang="fr-FR" sz="4000" dirty="0"/>
          </a:p>
        </p:txBody>
      </p:sp>
      <p:sp>
        <p:nvSpPr>
          <p:cNvPr id="774146" name="Espace réservé du contenu 2"/>
          <p:cNvSpPr>
            <a:spLocks noGrp="1"/>
          </p:cNvSpPr>
          <p:nvPr>
            <p:ph idx="1"/>
          </p:nvPr>
        </p:nvSpPr>
        <p:spPr>
          <a:xfrm>
            <a:off x="179388" y="1341438"/>
            <a:ext cx="6985000" cy="5256212"/>
          </a:xfrm>
        </p:spPr>
        <p:txBody>
          <a:bodyPr/>
          <a:lstStyle/>
          <a:p>
            <a:r>
              <a:rPr lang="fr-FR" sz="1800" smtClean="0"/>
              <a:t>Introduction</a:t>
            </a:r>
          </a:p>
          <a:p>
            <a:pPr lvl="1"/>
            <a:r>
              <a:rPr lang="fr-FR" sz="1600" smtClean="0"/>
              <a:t>Nuclear Matter constituents</a:t>
            </a:r>
          </a:p>
          <a:p>
            <a:pPr lvl="1"/>
            <a:r>
              <a:rPr lang="fr-FR" sz="1600" smtClean="0"/>
              <a:t>QCD – quarks confinement – asymptotic freedom – quarks deconfinement - QGP</a:t>
            </a:r>
          </a:p>
          <a:p>
            <a:pPr lvl="1"/>
            <a:r>
              <a:rPr lang="fr-FR" sz="1600" smtClean="0"/>
              <a:t>Where can we find nuclear matter at high density and high temperature? </a:t>
            </a:r>
          </a:p>
          <a:p>
            <a:pPr lvl="1"/>
            <a:r>
              <a:rPr lang="fr-FR" sz="1600" smtClean="0"/>
              <a:t>Nuclear matter phase diagram</a:t>
            </a:r>
          </a:p>
          <a:p>
            <a:pPr lvl="1"/>
            <a:endParaRPr lang="fr-FR" sz="1600" smtClean="0"/>
          </a:p>
          <a:p>
            <a:r>
              <a:rPr lang="fr-FR" sz="1800" smtClean="0"/>
              <a:t>Heavy Ions Collisions</a:t>
            </a:r>
          </a:p>
          <a:p>
            <a:pPr lvl="1"/>
            <a:r>
              <a:rPr lang="fr-FR" sz="1600" smtClean="0"/>
              <a:t>Collision evolution </a:t>
            </a:r>
          </a:p>
          <a:p>
            <a:pPr lvl="1"/>
            <a:r>
              <a:rPr lang="fr-FR" sz="1600" smtClean="0"/>
              <a:t>Analysis method : comparison of models prediction with experimental results for pp – pA – AA  collisions</a:t>
            </a:r>
          </a:p>
          <a:p>
            <a:pPr lvl="1"/>
            <a:r>
              <a:rPr lang="fr-FR" sz="1600" smtClean="0"/>
              <a:t>Collision geometry – Centrality – Glauber Model</a:t>
            </a:r>
          </a:p>
          <a:p>
            <a:pPr lvl="1"/>
            <a:r>
              <a:rPr lang="fr-FR" sz="1600" smtClean="0"/>
              <a:t>Some experimental observables and QGP signatures</a:t>
            </a:r>
          </a:p>
          <a:p>
            <a:pPr lvl="1">
              <a:buFont typeface="Arial" charset="0"/>
              <a:buNone/>
            </a:pPr>
            <a:endParaRPr lang="fr-FR" sz="1600" smtClean="0"/>
          </a:p>
          <a:p>
            <a:r>
              <a:rPr lang="fr-FR" sz="1800" b="1" smtClean="0">
                <a:solidFill>
                  <a:srgbClr val="FF0000"/>
                </a:solidFill>
              </a:rPr>
              <a:t>Experiments : description and main results</a:t>
            </a:r>
          </a:p>
          <a:p>
            <a:pPr lvl="1"/>
            <a:r>
              <a:rPr lang="fr-FR" sz="1100" smtClean="0"/>
              <a:t> </a:t>
            </a:r>
            <a:r>
              <a:rPr lang="fr-FR" sz="1600" smtClean="0"/>
              <a:t>SPS  (</a:t>
            </a:r>
            <a:r>
              <a:rPr lang="en-US" sz="1400" smtClean="0"/>
              <a:t>1986- 2003  Pb-Pb </a:t>
            </a:r>
            <a:r>
              <a:rPr lang="en-US" sz="1400" smtClean="0">
                <a:sym typeface="Symbol" pitchFamily="18" charset="2"/>
              </a:rPr>
              <a:t>s</a:t>
            </a:r>
            <a:r>
              <a:rPr lang="en-US" sz="1400" baseline="-25000" smtClean="0">
                <a:sym typeface="Symbol" pitchFamily="18" charset="2"/>
              </a:rPr>
              <a:t>NN</a:t>
            </a:r>
            <a:r>
              <a:rPr lang="en-US" sz="1400" smtClean="0">
                <a:sym typeface="Symbol" pitchFamily="18" charset="2"/>
              </a:rPr>
              <a:t> &lt; 20 GeV )</a:t>
            </a:r>
            <a:endParaRPr lang="fr-FR" sz="1200" smtClean="0"/>
          </a:p>
          <a:p>
            <a:pPr lvl="1"/>
            <a:r>
              <a:rPr lang="fr-FR" sz="1600" b="1" smtClean="0">
                <a:solidFill>
                  <a:srgbClr val="FF0000"/>
                </a:solidFill>
              </a:rPr>
              <a:t>RHIC (</a:t>
            </a:r>
            <a:r>
              <a:rPr lang="en-US" sz="1400" b="1" smtClean="0">
                <a:solidFill>
                  <a:srgbClr val="FF0000"/>
                </a:solidFill>
              </a:rPr>
              <a:t>2000- …        Au-Au </a:t>
            </a:r>
            <a:r>
              <a:rPr lang="en-US" sz="1400" b="1" smtClean="0">
                <a:solidFill>
                  <a:srgbClr val="FF0000"/>
                </a:solidFill>
                <a:sym typeface="Symbol" pitchFamily="18" charset="2"/>
              </a:rPr>
              <a:t>s</a:t>
            </a:r>
            <a:r>
              <a:rPr lang="en-US" sz="1400" b="1" baseline="-25000" smtClean="0">
                <a:solidFill>
                  <a:srgbClr val="FF0000"/>
                </a:solidFill>
                <a:sym typeface="Symbol" pitchFamily="18" charset="2"/>
              </a:rPr>
              <a:t>NN</a:t>
            </a:r>
            <a:r>
              <a:rPr lang="en-US" sz="1400" b="1" smtClean="0">
                <a:solidFill>
                  <a:srgbClr val="FF0000"/>
                </a:solidFill>
                <a:sym typeface="Symbol" pitchFamily="18" charset="2"/>
              </a:rPr>
              <a:t>&lt; 200 GeV )</a:t>
            </a:r>
            <a:endParaRPr lang="fr-FR" sz="1600" b="1" smtClean="0">
              <a:solidFill>
                <a:srgbClr val="FF0000"/>
              </a:solidFill>
            </a:endParaRPr>
          </a:p>
          <a:p>
            <a:pPr lvl="1"/>
            <a:r>
              <a:rPr lang="fr-FR" sz="1600" smtClean="0"/>
              <a:t>LHC : ALICE (</a:t>
            </a:r>
            <a:r>
              <a:rPr lang="en-US" sz="1400" smtClean="0"/>
              <a:t>2009- …  Pb –Pb </a:t>
            </a:r>
            <a:r>
              <a:rPr lang="en-US" sz="1400" smtClean="0">
                <a:sym typeface="Symbol" pitchFamily="18" charset="2"/>
              </a:rPr>
              <a:t>s</a:t>
            </a:r>
            <a:r>
              <a:rPr lang="en-US" sz="1400" baseline="-25000" smtClean="0">
                <a:sym typeface="Symbol" pitchFamily="18" charset="2"/>
              </a:rPr>
              <a:t>NN</a:t>
            </a:r>
            <a:r>
              <a:rPr lang="en-US" sz="1400" smtClean="0">
                <a:sym typeface="Symbol" pitchFamily="18" charset="2"/>
              </a:rPr>
              <a:t> &lt; 5500 GeV) </a:t>
            </a:r>
            <a:r>
              <a:rPr lang="fr-FR" sz="1600" smtClean="0"/>
              <a:t>First results</a:t>
            </a:r>
          </a:p>
          <a:p>
            <a:pPr lvl="1"/>
            <a:endParaRPr lang="fr-FR" sz="1600" smtClean="0"/>
          </a:p>
        </p:txBody>
      </p:sp>
      <p:sp>
        <p:nvSpPr>
          <p:cNvPr id="77414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C973C6FC-1803-4227-8517-D552542EAD3C}" type="slidenum">
              <a:rPr lang="fr-FR">
                <a:solidFill>
                  <a:schemeClr val="tx1"/>
                </a:solidFill>
              </a:rPr>
              <a:pPr fontAlgn="base">
                <a:spcBef>
                  <a:spcPct val="0"/>
                </a:spcBef>
                <a:spcAft>
                  <a:spcPct val="0"/>
                </a:spcAft>
              </a:pPr>
              <a:t>67</a:t>
            </a:fld>
            <a:endParaRPr lang="fr-FR">
              <a:solidFill>
                <a:schemeClr val="tx1"/>
              </a:solidFill>
            </a:endParaRPr>
          </a:p>
        </p:txBody>
      </p:sp>
      <p:sp>
        <p:nvSpPr>
          <p:cNvPr id="5" name="Accolade fermante 4"/>
          <p:cNvSpPr/>
          <p:nvPr/>
        </p:nvSpPr>
        <p:spPr>
          <a:xfrm>
            <a:off x="7019925" y="1844675"/>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74149" name="ZoneTexte 5"/>
          <p:cNvSpPr txBox="1">
            <a:spLocks noChangeArrowheads="1"/>
          </p:cNvSpPr>
          <p:nvPr/>
        </p:nvSpPr>
        <p:spPr bwMode="auto">
          <a:xfrm>
            <a:off x="7308850" y="2276475"/>
            <a:ext cx="1741488" cy="369888"/>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Why study HIC ?</a:t>
            </a:r>
          </a:p>
        </p:txBody>
      </p:sp>
      <p:sp>
        <p:nvSpPr>
          <p:cNvPr id="7" name="Accolade fermante 6"/>
          <p:cNvSpPr/>
          <p:nvPr/>
        </p:nvSpPr>
        <p:spPr>
          <a:xfrm>
            <a:off x="7019925" y="3644900"/>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74151" name="ZoneTexte 7"/>
          <p:cNvSpPr txBox="1">
            <a:spLocks noChangeArrowheads="1"/>
          </p:cNvSpPr>
          <p:nvPr/>
        </p:nvSpPr>
        <p:spPr bwMode="auto">
          <a:xfrm>
            <a:off x="7308850" y="4067175"/>
            <a:ext cx="1744663" cy="369888"/>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How study HIC ?</a:t>
            </a:r>
          </a:p>
        </p:txBody>
      </p:sp>
      <p:sp>
        <p:nvSpPr>
          <p:cNvPr id="9" name="Accolade fermante 8"/>
          <p:cNvSpPr/>
          <p:nvPr/>
        </p:nvSpPr>
        <p:spPr>
          <a:xfrm>
            <a:off x="7019925" y="5445125"/>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74153" name="ZoneTexte 9"/>
          <p:cNvSpPr txBox="1">
            <a:spLocks noChangeArrowheads="1"/>
          </p:cNvSpPr>
          <p:nvPr/>
        </p:nvSpPr>
        <p:spPr bwMode="auto">
          <a:xfrm>
            <a:off x="7308850" y="5735638"/>
            <a:ext cx="1655763" cy="922337"/>
          </a:xfrm>
          <a:prstGeom prst="rect">
            <a:avLst/>
          </a:prstGeom>
          <a:noFill/>
          <a:ln w="9525">
            <a:noFill/>
            <a:miter lim="800000"/>
            <a:headEnd/>
            <a:tailEnd/>
          </a:ln>
        </p:spPr>
        <p:txBody>
          <a:bodyPr>
            <a:spAutoFit/>
          </a:bodyPr>
          <a:lstStyle/>
          <a:p>
            <a:pPr algn="ctr"/>
            <a:r>
              <a:rPr lang="fr-FR" b="1">
                <a:solidFill>
                  <a:schemeClr val="accent1"/>
                </a:solidFill>
                <a:latin typeface="Calibri" pitchFamily="34" charset="0"/>
              </a:rPr>
              <a:t>Results of the HIC experiments</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8949" name="Image 13" descr="collider.gif"/>
          <p:cNvPicPr>
            <a:picLocks noChangeAspect="1"/>
          </p:cNvPicPr>
          <p:nvPr/>
        </p:nvPicPr>
        <p:blipFill>
          <a:blip r:embed="rId4"/>
          <a:srcRect/>
          <a:stretch>
            <a:fillRect/>
          </a:stretch>
        </p:blipFill>
        <p:spPr bwMode="auto">
          <a:xfrm>
            <a:off x="1908175" y="620713"/>
            <a:ext cx="3019425" cy="1562100"/>
          </a:xfrm>
          <a:prstGeom prst="rect">
            <a:avLst/>
          </a:prstGeom>
          <a:solidFill>
            <a:schemeClr val="bg1"/>
          </a:solidFill>
          <a:ln w="9525">
            <a:noFill/>
            <a:miter lim="800000"/>
            <a:headEnd/>
            <a:tailEnd/>
          </a:ln>
        </p:spPr>
      </p:pic>
      <p:sp>
        <p:nvSpPr>
          <p:cNvPr id="338950"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32D8ACDE-9FE8-494A-B4EA-2C18AFEF57F7}" type="slidenum">
              <a:rPr lang="fr-FR">
                <a:solidFill>
                  <a:schemeClr val="tx1"/>
                </a:solidFill>
              </a:rPr>
              <a:pPr fontAlgn="base">
                <a:spcBef>
                  <a:spcPct val="0"/>
                </a:spcBef>
                <a:spcAft>
                  <a:spcPct val="0"/>
                </a:spcAft>
              </a:pPr>
              <a:t>68</a:t>
            </a:fld>
            <a:endParaRPr lang="fr-FR">
              <a:solidFill>
                <a:schemeClr val="tx1"/>
              </a:solidFill>
            </a:endParaRPr>
          </a:p>
        </p:txBody>
      </p:sp>
      <p:sp>
        <p:nvSpPr>
          <p:cNvPr id="5" name="Rectangle 4"/>
          <p:cNvSpPr/>
          <p:nvPr/>
        </p:nvSpPr>
        <p:spPr>
          <a:xfrm>
            <a:off x="0" y="0"/>
            <a:ext cx="761206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Relativistic Heavy Ion Collider(RHIC)</a:t>
            </a:r>
            <a:endParaRPr lang="fr-FR" sz="4000" dirty="0">
              <a:solidFill>
                <a:prstClr val="black"/>
              </a:solidFill>
              <a:ea typeface="+mj-ea"/>
              <a:cs typeface="+mj-cs"/>
            </a:endParaRPr>
          </a:p>
        </p:txBody>
      </p:sp>
      <p:sp>
        <p:nvSpPr>
          <p:cNvPr id="338952" name="Rectangle 12"/>
          <p:cNvSpPr>
            <a:spLocks noChangeArrowheads="1"/>
          </p:cNvSpPr>
          <p:nvPr/>
        </p:nvSpPr>
        <p:spPr bwMode="auto">
          <a:xfrm>
            <a:off x="6156325" y="3500438"/>
            <a:ext cx="2987675" cy="2051050"/>
          </a:xfrm>
          <a:prstGeom prst="rect">
            <a:avLst/>
          </a:prstGeom>
          <a:noFill/>
          <a:ln w="9525">
            <a:noFill/>
            <a:miter lim="800000"/>
            <a:headEnd/>
            <a:tailEnd/>
          </a:ln>
        </p:spPr>
        <p:txBody>
          <a:bodyPr>
            <a:spAutoFit/>
          </a:bodyPr>
          <a:lstStyle/>
          <a:p>
            <a:pPr algn="ctr">
              <a:lnSpc>
                <a:spcPct val="40000"/>
              </a:lnSpc>
              <a:spcBef>
                <a:spcPct val="50000"/>
              </a:spcBef>
            </a:pPr>
            <a:endParaRPr lang="en-US" b="1">
              <a:latin typeface="Helvetica"/>
            </a:endParaRPr>
          </a:p>
          <a:p>
            <a:pPr>
              <a:spcBef>
                <a:spcPct val="50000"/>
              </a:spcBef>
              <a:buFontTx/>
              <a:buChar char="•"/>
            </a:pPr>
            <a:r>
              <a:rPr lang="en-US" b="1">
                <a:latin typeface="Helvetica"/>
              </a:rPr>
              <a:t> </a:t>
            </a:r>
            <a:r>
              <a:rPr lang="fr-FR" sz="1600">
                <a:latin typeface="Calibri" pitchFamily="34" charset="0"/>
              </a:rPr>
              <a:t>circumference </a:t>
            </a:r>
            <a:r>
              <a:rPr lang="en-US" sz="1600">
                <a:latin typeface="Helvetica"/>
              </a:rPr>
              <a:t>~3.9 </a:t>
            </a:r>
            <a:r>
              <a:rPr lang="en-US" sz="1600">
                <a:latin typeface="Calibri" pitchFamily="34" charset="0"/>
              </a:rPr>
              <a:t>km </a:t>
            </a:r>
          </a:p>
          <a:p>
            <a:pPr>
              <a:spcBef>
                <a:spcPct val="50000"/>
              </a:spcBef>
              <a:buFontTx/>
              <a:buChar char="•"/>
            </a:pPr>
            <a:r>
              <a:rPr lang="en-US" sz="1600">
                <a:latin typeface="Calibri" pitchFamily="34" charset="0"/>
              </a:rPr>
              <a:t> protons up to               500 GeV </a:t>
            </a:r>
          </a:p>
          <a:p>
            <a:pPr>
              <a:spcBef>
                <a:spcPct val="50000"/>
              </a:spcBef>
              <a:buFontTx/>
              <a:buChar char="•"/>
            </a:pPr>
            <a:r>
              <a:rPr lang="en-US" sz="1600">
                <a:latin typeface="Calibri" pitchFamily="34" charset="0"/>
              </a:rPr>
              <a:t> Au up to                 200 GeV</a:t>
            </a:r>
          </a:p>
          <a:p>
            <a:pPr>
              <a:spcBef>
                <a:spcPct val="50000"/>
              </a:spcBef>
              <a:buFontTx/>
              <a:buChar char="•"/>
            </a:pPr>
            <a:r>
              <a:rPr lang="en-US" sz="1600">
                <a:latin typeface="Calibri" pitchFamily="34" charset="0"/>
              </a:rPr>
              <a:t> 4 heavy ion experiments :   (</a:t>
            </a:r>
            <a:r>
              <a:rPr lang="fr-FR" sz="1200">
                <a:latin typeface="Calibri" pitchFamily="34" charset="0"/>
              </a:rPr>
              <a:t>STAR, PHENIX,PHOBOS,BRAHMS)</a:t>
            </a:r>
            <a:endParaRPr lang="en-US" sz="1600">
              <a:latin typeface="Calibri" pitchFamily="34" charset="0"/>
            </a:endParaRPr>
          </a:p>
        </p:txBody>
      </p:sp>
      <p:graphicFrame>
        <p:nvGraphicFramePr>
          <p:cNvPr id="338946" name="Object 2"/>
          <p:cNvGraphicFramePr>
            <a:graphicFrameLocks noChangeAspect="1"/>
          </p:cNvGraphicFramePr>
          <p:nvPr/>
        </p:nvGraphicFramePr>
        <p:xfrm>
          <a:off x="6011863" y="404813"/>
          <a:ext cx="3278187" cy="1931987"/>
        </p:xfrm>
        <a:graphic>
          <a:graphicData uri="http://schemas.openxmlformats.org/presentationml/2006/ole">
            <p:oleObj spid="_x0000_s338946" name="Document" r:id="rId5" imgW="9796444" imgH="5752625" progId="Word.Document.8">
              <p:embed/>
            </p:oleObj>
          </a:graphicData>
        </a:graphic>
      </p:graphicFrame>
      <p:sp>
        <p:nvSpPr>
          <p:cNvPr id="338953" name="Text Box 10"/>
          <p:cNvSpPr txBox="1">
            <a:spLocks noChangeArrowheads="1"/>
          </p:cNvSpPr>
          <p:nvPr/>
        </p:nvSpPr>
        <p:spPr bwMode="auto">
          <a:xfrm>
            <a:off x="7019925" y="1989138"/>
            <a:ext cx="1665288" cy="1206500"/>
          </a:xfrm>
          <a:prstGeom prst="rect">
            <a:avLst/>
          </a:prstGeom>
          <a:solidFill>
            <a:srgbClr val="92D050"/>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RHIC (BNL) </a:t>
            </a:r>
          </a:p>
          <a:p>
            <a:pPr algn="ctr">
              <a:lnSpc>
                <a:spcPct val="40000"/>
              </a:lnSpc>
              <a:spcBef>
                <a:spcPct val="50000"/>
              </a:spcBef>
            </a:pPr>
            <a:r>
              <a:rPr lang="en-US" sz="1300" b="1">
                <a:latin typeface="Helvetica"/>
              </a:rPr>
              <a:t>collider </a:t>
            </a:r>
          </a:p>
          <a:p>
            <a:pPr algn="ctr">
              <a:lnSpc>
                <a:spcPct val="40000"/>
              </a:lnSpc>
              <a:spcBef>
                <a:spcPct val="50000"/>
              </a:spcBef>
            </a:pPr>
            <a:r>
              <a:rPr lang="en-US" sz="1300" b="1">
                <a:latin typeface="Helvetica"/>
              </a:rPr>
              <a:t>2000- </a:t>
            </a:r>
          </a:p>
          <a:p>
            <a:pPr algn="ctr">
              <a:lnSpc>
                <a:spcPct val="40000"/>
              </a:lnSpc>
              <a:spcBef>
                <a:spcPct val="50000"/>
              </a:spcBef>
            </a:pPr>
            <a:r>
              <a:rPr lang="en-US" sz="1300" b="1">
                <a:latin typeface="Helvetica"/>
                <a:sym typeface="Symbol" pitchFamily="18" charset="2"/>
              </a:rPr>
              <a:t>s</a:t>
            </a:r>
            <a:r>
              <a:rPr lang="en-US" sz="1400" b="1" baseline="-25000">
                <a:latin typeface="Helvetica"/>
                <a:sym typeface="Symbol" pitchFamily="18" charset="2"/>
              </a:rPr>
              <a:t>NN</a:t>
            </a:r>
            <a:r>
              <a:rPr lang="en-US" sz="1300" b="1">
                <a:latin typeface="Helvetica"/>
                <a:sym typeface="Symbol" pitchFamily="18" charset="2"/>
              </a:rPr>
              <a:t> = 200 GeV </a:t>
            </a:r>
          </a:p>
          <a:p>
            <a:pPr algn="ctr">
              <a:lnSpc>
                <a:spcPct val="40000"/>
              </a:lnSpc>
              <a:spcBef>
                <a:spcPct val="50000"/>
              </a:spcBef>
            </a:pPr>
            <a:r>
              <a:rPr lang="en-US" sz="1300" b="1">
                <a:latin typeface="Helvetica"/>
                <a:sym typeface="Symbol" pitchFamily="18" charset="2"/>
              </a:rPr>
              <a:t>4 experiments</a:t>
            </a:r>
          </a:p>
          <a:p>
            <a:pPr algn="ctr">
              <a:lnSpc>
                <a:spcPct val="40000"/>
              </a:lnSpc>
              <a:spcBef>
                <a:spcPct val="50000"/>
              </a:spcBef>
            </a:pPr>
            <a:r>
              <a:rPr lang="en-US" sz="1300" b="1">
                <a:latin typeface="Helvetica"/>
                <a:sym typeface="Symbol" pitchFamily="18" charset="2"/>
              </a:rPr>
              <a:t>~ 1000 physicists</a:t>
            </a:r>
          </a:p>
        </p:txBody>
      </p:sp>
      <p:sp>
        <p:nvSpPr>
          <p:cNvPr id="338954" name="Line 11"/>
          <p:cNvSpPr>
            <a:spLocks noChangeShapeType="1"/>
          </p:cNvSpPr>
          <p:nvPr/>
        </p:nvSpPr>
        <p:spPr bwMode="auto">
          <a:xfrm flipH="1" flipV="1">
            <a:off x="6948488" y="1268413"/>
            <a:ext cx="1106487" cy="720725"/>
          </a:xfrm>
          <a:prstGeom prst="line">
            <a:avLst/>
          </a:prstGeom>
          <a:noFill/>
          <a:ln w="38100">
            <a:solidFill>
              <a:schemeClr val="tx1"/>
            </a:solidFill>
            <a:round/>
            <a:headEnd/>
            <a:tailEnd type="arrow" w="med" len="med"/>
          </a:ln>
        </p:spPr>
        <p:txBody>
          <a:bodyPr/>
          <a:lstStyle/>
          <a:p>
            <a:endParaRPr lang="fr-FR"/>
          </a:p>
        </p:txBody>
      </p:sp>
      <p:pic>
        <p:nvPicPr>
          <p:cNvPr id="338955" name="Picture 4" descr="http://www.rarf.riken.go.jp/rarf/rhic/acc/rhic100.gif"/>
          <p:cNvPicPr>
            <a:picLocks noChangeAspect="1" noChangeArrowheads="1"/>
          </p:cNvPicPr>
          <p:nvPr/>
        </p:nvPicPr>
        <p:blipFill>
          <a:blip r:embed="rId6"/>
          <a:srcRect/>
          <a:stretch>
            <a:fillRect/>
          </a:stretch>
        </p:blipFill>
        <p:spPr bwMode="auto">
          <a:xfrm>
            <a:off x="0" y="2133600"/>
            <a:ext cx="6000750" cy="4751388"/>
          </a:xfrm>
          <a:prstGeom prst="rect">
            <a:avLst/>
          </a:prstGeom>
          <a:noFill/>
          <a:ln w="9525">
            <a:noFill/>
            <a:miter lim="800000"/>
            <a:headEnd/>
            <a:tailEnd/>
          </a:ln>
        </p:spPr>
      </p:pic>
      <p:sp>
        <p:nvSpPr>
          <p:cNvPr id="338956" name="Text Box 10"/>
          <p:cNvSpPr txBox="1">
            <a:spLocks noChangeArrowheads="1"/>
          </p:cNvSpPr>
          <p:nvPr/>
        </p:nvSpPr>
        <p:spPr bwMode="auto">
          <a:xfrm>
            <a:off x="2484438" y="3500438"/>
            <a:ext cx="719137" cy="273050"/>
          </a:xfrm>
          <a:prstGeom prst="rect">
            <a:avLst/>
          </a:prstGeom>
          <a:solidFill>
            <a:srgbClr val="92D050"/>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STAR</a:t>
            </a:r>
            <a:endParaRPr lang="en-US" sz="1300" b="1">
              <a:latin typeface="Helvetica"/>
              <a:sym typeface="Symbol" pitchFamily="18" charset="2"/>
            </a:endParaRPr>
          </a:p>
        </p:txBody>
      </p:sp>
      <p:sp>
        <p:nvSpPr>
          <p:cNvPr id="338957" name="Text Box 10"/>
          <p:cNvSpPr txBox="1">
            <a:spLocks noChangeArrowheads="1"/>
          </p:cNvSpPr>
          <p:nvPr/>
        </p:nvSpPr>
        <p:spPr bwMode="auto">
          <a:xfrm>
            <a:off x="468313" y="3141663"/>
            <a:ext cx="855662" cy="271462"/>
          </a:xfrm>
          <a:prstGeom prst="rect">
            <a:avLst/>
          </a:prstGeom>
          <a:solidFill>
            <a:srgbClr val="92D050"/>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PHENIX</a:t>
            </a:r>
            <a:endParaRPr lang="en-US" sz="1300" b="1">
              <a:latin typeface="Helvetica"/>
              <a:sym typeface="Symbol" pitchFamily="18" charset="2"/>
            </a:endParaRPr>
          </a:p>
        </p:txBody>
      </p:sp>
      <p:sp>
        <p:nvSpPr>
          <p:cNvPr id="338958" name="Text Box 10"/>
          <p:cNvSpPr txBox="1">
            <a:spLocks noChangeArrowheads="1"/>
          </p:cNvSpPr>
          <p:nvPr/>
        </p:nvSpPr>
        <p:spPr bwMode="auto">
          <a:xfrm>
            <a:off x="971550" y="2420938"/>
            <a:ext cx="936625" cy="273050"/>
          </a:xfrm>
          <a:prstGeom prst="rect">
            <a:avLst/>
          </a:prstGeom>
          <a:solidFill>
            <a:srgbClr val="92D050"/>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PHOBOS</a:t>
            </a:r>
            <a:endParaRPr lang="en-US" sz="1300" b="1">
              <a:latin typeface="Helvetica"/>
              <a:sym typeface="Symbol" pitchFamily="18" charset="2"/>
            </a:endParaRPr>
          </a:p>
        </p:txBody>
      </p:sp>
      <p:sp>
        <p:nvSpPr>
          <p:cNvPr id="338959" name="Text Box 10"/>
          <p:cNvSpPr txBox="1">
            <a:spLocks noChangeArrowheads="1"/>
          </p:cNvSpPr>
          <p:nvPr/>
        </p:nvSpPr>
        <p:spPr bwMode="auto">
          <a:xfrm>
            <a:off x="4572000" y="2276475"/>
            <a:ext cx="936625" cy="273050"/>
          </a:xfrm>
          <a:prstGeom prst="rect">
            <a:avLst/>
          </a:prstGeom>
          <a:solidFill>
            <a:srgbClr val="92D050"/>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BRAHMS</a:t>
            </a:r>
            <a:endParaRPr lang="en-US" sz="1300" b="1">
              <a:latin typeface="Helvetica"/>
              <a:sym typeface="Symbol" pitchFamily="18" charset="2"/>
            </a:endParaRPr>
          </a:p>
        </p:txBody>
      </p:sp>
      <p:sp>
        <p:nvSpPr>
          <p:cNvPr id="338960" name="ZoneTexte 14"/>
          <p:cNvSpPr txBox="1">
            <a:spLocks noChangeArrowheads="1"/>
          </p:cNvSpPr>
          <p:nvPr/>
        </p:nvSpPr>
        <p:spPr bwMode="auto">
          <a:xfrm>
            <a:off x="179388" y="981075"/>
            <a:ext cx="1584325" cy="708025"/>
          </a:xfrm>
          <a:prstGeom prst="rect">
            <a:avLst/>
          </a:prstGeom>
          <a:noFill/>
          <a:ln w="9525">
            <a:noFill/>
            <a:miter lim="800000"/>
            <a:headEnd/>
            <a:tailEnd/>
          </a:ln>
        </p:spPr>
        <p:txBody>
          <a:bodyPr>
            <a:spAutoFit/>
          </a:bodyPr>
          <a:lstStyle/>
          <a:p>
            <a:pPr algn="ctr"/>
            <a:r>
              <a:rPr lang="fr-FR" sz="2000" b="1">
                <a:solidFill>
                  <a:srgbClr val="FF0000"/>
                </a:solidFill>
                <a:latin typeface="Calibri" pitchFamily="34" charset="0"/>
              </a:rPr>
              <a:t>First heavy ion collider</a:t>
            </a:r>
          </a:p>
        </p:txBody>
      </p:sp>
      <p:graphicFrame>
        <p:nvGraphicFramePr>
          <p:cNvPr id="338947" name="Object 3"/>
          <p:cNvGraphicFramePr>
            <a:graphicFrameLocks noChangeAspect="1"/>
          </p:cNvGraphicFramePr>
          <p:nvPr/>
        </p:nvGraphicFramePr>
        <p:xfrm>
          <a:off x="7164388" y="4508500"/>
          <a:ext cx="690562" cy="360363"/>
        </p:xfrm>
        <a:graphic>
          <a:graphicData uri="http://schemas.openxmlformats.org/presentationml/2006/ole">
            <p:oleObj spid="_x0000_s338947" name="Équation" r:id="rId7" imgW="558720" imgH="291960" progId="Equation.3">
              <p:embed/>
            </p:oleObj>
          </a:graphicData>
        </a:graphic>
      </p:graphicFrame>
      <p:graphicFrame>
        <p:nvGraphicFramePr>
          <p:cNvPr id="338948" name="Object 4"/>
          <p:cNvGraphicFramePr>
            <a:graphicFrameLocks noChangeAspect="1"/>
          </p:cNvGraphicFramePr>
          <p:nvPr/>
        </p:nvGraphicFramePr>
        <p:xfrm>
          <a:off x="7524750" y="4149725"/>
          <a:ext cx="690563" cy="360363"/>
        </p:xfrm>
        <a:graphic>
          <a:graphicData uri="http://schemas.openxmlformats.org/presentationml/2006/ole">
            <p:oleObj spid="_x0000_s338948" name="Équation" r:id="rId8" imgW="558720" imgH="291960" progId="Equation.3">
              <p:embed/>
            </p:oleObj>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8"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2AA7F559-CF20-48FA-88E3-03054149C6E0}" type="slidenum">
              <a:rPr lang="fr-FR">
                <a:solidFill>
                  <a:schemeClr val="tx1"/>
                </a:solidFill>
              </a:rPr>
              <a:pPr fontAlgn="base">
                <a:spcBef>
                  <a:spcPct val="0"/>
                </a:spcBef>
                <a:spcAft>
                  <a:spcPct val="0"/>
                </a:spcAft>
              </a:pPr>
              <a:t>69</a:t>
            </a:fld>
            <a:endParaRPr lang="fr-FR">
              <a:solidFill>
                <a:schemeClr val="tx1"/>
              </a:solidFill>
            </a:endParaRPr>
          </a:p>
        </p:txBody>
      </p:sp>
      <p:sp>
        <p:nvSpPr>
          <p:cNvPr id="5" name="Rectangle 4"/>
          <p:cNvSpPr/>
          <p:nvPr/>
        </p:nvSpPr>
        <p:spPr>
          <a:xfrm>
            <a:off x="0" y="0"/>
            <a:ext cx="118586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a:t>
            </a:r>
            <a:endParaRPr lang="fr-FR" sz="4000" dirty="0">
              <a:solidFill>
                <a:prstClr val="black"/>
              </a:solidFill>
              <a:ea typeface="+mj-ea"/>
              <a:cs typeface="+mj-cs"/>
            </a:endParaRPr>
          </a:p>
        </p:txBody>
      </p:sp>
      <p:pic>
        <p:nvPicPr>
          <p:cNvPr id="379910" name="Image 8" descr="RhicNucleonPairLuminosity.jpg"/>
          <p:cNvPicPr>
            <a:picLocks noChangeAspect="1"/>
          </p:cNvPicPr>
          <p:nvPr/>
        </p:nvPicPr>
        <p:blipFill>
          <a:blip r:embed="rId4"/>
          <a:srcRect/>
          <a:stretch>
            <a:fillRect/>
          </a:stretch>
        </p:blipFill>
        <p:spPr bwMode="auto">
          <a:xfrm>
            <a:off x="179388" y="1916113"/>
            <a:ext cx="6413500" cy="4465637"/>
          </a:xfrm>
          <a:prstGeom prst="rect">
            <a:avLst/>
          </a:prstGeom>
          <a:noFill/>
          <a:ln w="9525">
            <a:noFill/>
            <a:miter lim="800000"/>
            <a:headEnd/>
            <a:tailEnd/>
          </a:ln>
        </p:spPr>
      </p:pic>
      <p:graphicFrame>
        <p:nvGraphicFramePr>
          <p:cNvPr id="379905" name="Object 1"/>
          <p:cNvGraphicFramePr>
            <a:graphicFrameLocks noChangeAspect="1"/>
          </p:cNvGraphicFramePr>
          <p:nvPr/>
        </p:nvGraphicFramePr>
        <p:xfrm>
          <a:off x="6227763" y="404813"/>
          <a:ext cx="1512887" cy="793750"/>
        </p:xfrm>
        <a:graphic>
          <a:graphicData uri="http://schemas.openxmlformats.org/presentationml/2006/ole">
            <p:oleObj spid="_x0000_s379905" name="Équation" r:id="rId5" imgW="749160" imgH="393480" progId="Equation.3">
              <p:embed/>
            </p:oleObj>
          </a:graphicData>
        </a:graphic>
      </p:graphicFrame>
      <p:graphicFrame>
        <p:nvGraphicFramePr>
          <p:cNvPr id="379906" name="Object 2"/>
          <p:cNvGraphicFramePr>
            <a:graphicFrameLocks noChangeAspect="1"/>
          </p:cNvGraphicFramePr>
          <p:nvPr/>
        </p:nvGraphicFramePr>
        <p:xfrm>
          <a:off x="1908175" y="188913"/>
          <a:ext cx="2744788" cy="1143000"/>
        </p:xfrm>
        <a:graphic>
          <a:graphicData uri="http://schemas.openxmlformats.org/presentationml/2006/ole">
            <p:oleObj spid="_x0000_s379906" name="Équation" r:id="rId6" imgW="1587240" imgH="660240" progId="Equation.3">
              <p:embed/>
            </p:oleObj>
          </a:graphicData>
        </a:graphic>
      </p:graphicFrame>
      <p:sp>
        <p:nvSpPr>
          <p:cNvPr id="11" name="Accolade fermante 10"/>
          <p:cNvSpPr/>
          <p:nvPr/>
        </p:nvSpPr>
        <p:spPr>
          <a:xfrm>
            <a:off x="4572000" y="188913"/>
            <a:ext cx="360363" cy="1223962"/>
          </a:xfrm>
          <a:prstGeom prst="rightBrace">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graphicFrame>
        <p:nvGraphicFramePr>
          <p:cNvPr id="379907" name="Object 3"/>
          <p:cNvGraphicFramePr>
            <a:graphicFrameLocks noChangeAspect="1"/>
          </p:cNvGraphicFramePr>
          <p:nvPr/>
        </p:nvGraphicFramePr>
        <p:xfrm>
          <a:off x="611188" y="6381750"/>
          <a:ext cx="2952750" cy="276225"/>
        </p:xfrm>
        <a:graphic>
          <a:graphicData uri="http://schemas.openxmlformats.org/presentationml/2006/ole">
            <p:oleObj spid="_x0000_s379907" name="Équation" r:id="rId7" imgW="2171520" imgH="203040" progId="Equation.3">
              <p:embed/>
            </p:oleObj>
          </a:graphicData>
        </a:graphic>
      </p:graphicFrame>
      <p:sp>
        <p:nvSpPr>
          <p:cNvPr id="379912" name="Rectangle 11"/>
          <p:cNvSpPr>
            <a:spLocks noChangeArrowheads="1"/>
          </p:cNvSpPr>
          <p:nvPr/>
        </p:nvSpPr>
        <p:spPr bwMode="auto">
          <a:xfrm>
            <a:off x="1042988" y="2420938"/>
            <a:ext cx="1223962" cy="369887"/>
          </a:xfrm>
          <a:prstGeom prst="rect">
            <a:avLst/>
          </a:prstGeom>
          <a:noFill/>
          <a:ln w="9525">
            <a:noFill/>
            <a:miter lim="800000"/>
            <a:headEnd/>
            <a:tailEnd/>
          </a:ln>
        </p:spPr>
        <p:txBody>
          <a:bodyPr wrap="none">
            <a:spAutoFit/>
          </a:bodyPr>
          <a:lstStyle/>
          <a:p>
            <a:r>
              <a:rPr lang="fr-FR" i="1">
                <a:latin typeface="Calibri" pitchFamily="34" charset="0"/>
              </a:rPr>
              <a:t>L</a:t>
            </a:r>
            <a:r>
              <a:rPr lang="fr-FR" baseline="-25000">
                <a:latin typeface="Calibri" pitchFamily="34" charset="0"/>
              </a:rPr>
              <a:t>NN</a:t>
            </a:r>
            <a:r>
              <a:rPr lang="fr-FR">
                <a:latin typeface="Calibri" pitchFamily="34" charset="0"/>
              </a:rPr>
              <a:t> = </a:t>
            </a:r>
            <a:r>
              <a:rPr lang="fr-FR" i="1">
                <a:latin typeface="Calibri" pitchFamily="34" charset="0"/>
              </a:rPr>
              <a:t>A</a:t>
            </a:r>
            <a:r>
              <a:rPr lang="fr-FR" baseline="-25000">
                <a:latin typeface="Calibri" pitchFamily="34" charset="0"/>
              </a:rPr>
              <a:t>1</a:t>
            </a:r>
            <a:r>
              <a:rPr lang="fr-FR" i="1">
                <a:latin typeface="Calibri" pitchFamily="34" charset="0"/>
              </a:rPr>
              <a:t>A</a:t>
            </a:r>
            <a:r>
              <a:rPr lang="fr-FR" baseline="-25000">
                <a:latin typeface="Calibri" pitchFamily="34" charset="0"/>
              </a:rPr>
              <a:t>2</a:t>
            </a:r>
            <a:r>
              <a:rPr lang="fr-FR" i="1">
                <a:latin typeface="Calibri" pitchFamily="34" charset="0"/>
              </a:rPr>
              <a:t>L</a:t>
            </a:r>
            <a:endParaRPr lang="fr-FR">
              <a:latin typeface="Calibri" pitchFamily="34" charset="0"/>
            </a:endParaRPr>
          </a:p>
        </p:txBody>
      </p:sp>
      <p:graphicFrame>
        <p:nvGraphicFramePr>
          <p:cNvPr id="13" name="Tableau 12"/>
          <p:cNvGraphicFramePr>
            <a:graphicFrameLocks noGrp="1"/>
          </p:cNvGraphicFramePr>
          <p:nvPr/>
        </p:nvGraphicFramePr>
        <p:xfrm>
          <a:off x="6588125" y="1916113"/>
          <a:ext cx="2487613" cy="2952750"/>
        </p:xfrm>
        <a:graphic>
          <a:graphicData uri="http://schemas.openxmlformats.org/drawingml/2006/table">
            <a:tbl>
              <a:tblPr firstRow="1" bandRow="1">
                <a:tableStyleId>{5C22544A-7EE6-4342-B048-85BDC9FD1C3A}</a:tableStyleId>
              </a:tblPr>
              <a:tblGrid>
                <a:gridCol w="1008112"/>
                <a:gridCol w="1480133"/>
              </a:tblGrid>
              <a:tr h="559234">
                <a:tc>
                  <a:txBody>
                    <a:bodyPr/>
                    <a:lstStyle/>
                    <a:p>
                      <a:pPr algn="ctr"/>
                      <a:r>
                        <a:rPr lang="fr-FR" dirty="0" smtClean="0"/>
                        <a:t>collision</a:t>
                      </a:r>
                      <a:endParaRPr lang="fr-FR" dirty="0"/>
                    </a:p>
                  </a:txBody>
                  <a:tcPr/>
                </a:tc>
                <a:tc>
                  <a:txBody>
                    <a:bodyPr/>
                    <a:lstStyle/>
                    <a:p>
                      <a:pPr algn="ctr"/>
                      <a:r>
                        <a:rPr lang="en-US" sz="1800" b="1" dirty="0" smtClean="0">
                          <a:latin typeface="Helvetica" pitchFamily="34" charset="0"/>
                          <a:sym typeface="Symbol" pitchFamily="18" charset="2"/>
                        </a:rPr>
                        <a:t></a:t>
                      </a:r>
                      <a:r>
                        <a:rPr lang="en-US" sz="1800" b="1" dirty="0" err="1" smtClean="0">
                          <a:latin typeface="Helvetica" pitchFamily="34" charset="0"/>
                          <a:sym typeface="Symbol" pitchFamily="18" charset="2"/>
                        </a:rPr>
                        <a:t>s</a:t>
                      </a:r>
                      <a:r>
                        <a:rPr lang="en-US" sz="1800" b="1" baseline="-25000" dirty="0" err="1" smtClean="0">
                          <a:latin typeface="Helvetica" pitchFamily="34" charset="0"/>
                          <a:sym typeface="Symbol" pitchFamily="18" charset="2"/>
                        </a:rPr>
                        <a:t>NN</a:t>
                      </a:r>
                      <a:r>
                        <a:rPr lang="en-US" sz="1800" b="1" dirty="0" smtClean="0">
                          <a:latin typeface="Helvetica" pitchFamily="34" charset="0"/>
                          <a:sym typeface="Symbol" pitchFamily="18" charset="2"/>
                        </a:rPr>
                        <a:t> (</a:t>
                      </a:r>
                      <a:r>
                        <a:rPr lang="en-US" sz="1800" b="1" dirty="0" err="1" smtClean="0">
                          <a:latin typeface="Helvetica" pitchFamily="34" charset="0"/>
                          <a:sym typeface="Symbol" pitchFamily="18" charset="2"/>
                        </a:rPr>
                        <a:t>GeV</a:t>
                      </a:r>
                      <a:r>
                        <a:rPr lang="en-US" sz="1800" b="1" dirty="0" smtClean="0">
                          <a:latin typeface="Helvetica" pitchFamily="34" charset="0"/>
                          <a:sym typeface="Symbol" pitchFamily="18" charset="2"/>
                        </a:rPr>
                        <a:t>)</a:t>
                      </a:r>
                      <a:endParaRPr lang="fr-FR" dirty="0"/>
                    </a:p>
                  </a:txBody>
                  <a:tcPr/>
                </a:tc>
              </a:tr>
              <a:tr h="559234">
                <a:tc>
                  <a:txBody>
                    <a:bodyPr/>
                    <a:lstStyle/>
                    <a:p>
                      <a:pPr algn="ctr"/>
                      <a:r>
                        <a:rPr lang="fr-FR" b="1" baseline="0" dirty="0" smtClean="0"/>
                        <a:t> p </a:t>
                      </a:r>
                      <a:r>
                        <a:rPr lang="fr-FR" b="1" dirty="0" smtClean="0"/>
                        <a:t>- p</a:t>
                      </a:r>
                      <a:endParaRPr lang="fr-FR" b="1" dirty="0"/>
                    </a:p>
                  </a:txBody>
                  <a:tcPr/>
                </a:tc>
                <a:tc>
                  <a:txBody>
                    <a:bodyPr/>
                    <a:lstStyle/>
                    <a:p>
                      <a:pPr algn="ctr"/>
                      <a:r>
                        <a:rPr lang="fr-FR" b="1" dirty="0" smtClean="0"/>
                        <a:t>60</a:t>
                      </a:r>
                      <a:r>
                        <a:rPr lang="fr-FR" b="1" baseline="0" dirty="0" smtClean="0"/>
                        <a:t> up to </a:t>
                      </a:r>
                      <a:r>
                        <a:rPr lang="fr-FR" b="1" dirty="0" smtClean="0"/>
                        <a:t>500</a:t>
                      </a:r>
                      <a:endParaRPr lang="fr-FR" b="1" dirty="0"/>
                    </a:p>
                  </a:txBody>
                  <a:tcPr/>
                </a:tc>
              </a:tr>
              <a:tr h="559234">
                <a:tc>
                  <a:txBody>
                    <a:bodyPr/>
                    <a:lstStyle/>
                    <a:p>
                      <a:pPr algn="ctr"/>
                      <a:r>
                        <a:rPr lang="fr-FR" b="1" baseline="0" dirty="0" smtClean="0"/>
                        <a:t> d – Au</a:t>
                      </a:r>
                      <a:endParaRPr lang="fr-FR" b="1" dirty="0"/>
                    </a:p>
                  </a:txBody>
                  <a:tcPr/>
                </a:tc>
                <a:tc>
                  <a:txBody>
                    <a:bodyPr/>
                    <a:lstStyle/>
                    <a:p>
                      <a:pPr algn="ctr"/>
                      <a:r>
                        <a:rPr lang="fr-FR" b="1" dirty="0" smtClean="0"/>
                        <a:t>100</a:t>
                      </a:r>
                      <a:endParaRPr lang="fr-FR" b="1" dirty="0"/>
                    </a:p>
                  </a:txBody>
                  <a:tcPr/>
                </a:tc>
              </a:tr>
              <a:tr h="637313">
                <a:tc>
                  <a:txBody>
                    <a:bodyPr/>
                    <a:lstStyle/>
                    <a:p>
                      <a:pPr algn="ctr"/>
                      <a:r>
                        <a:rPr lang="fr-FR" b="1" dirty="0" smtClean="0"/>
                        <a:t> Au – Au</a:t>
                      </a:r>
                      <a:endParaRPr lang="fr-FR" b="1" dirty="0"/>
                    </a:p>
                  </a:txBody>
                  <a:tcPr/>
                </a:tc>
                <a:tc>
                  <a:txBody>
                    <a:bodyPr/>
                    <a:lstStyle/>
                    <a:p>
                      <a:pPr algn="ctr"/>
                      <a:r>
                        <a:rPr lang="fr-FR" b="1" dirty="0" smtClean="0"/>
                        <a:t>10</a:t>
                      </a:r>
                      <a:r>
                        <a:rPr lang="fr-FR" b="1" baseline="0" dirty="0" smtClean="0"/>
                        <a:t> up to 200</a:t>
                      </a:r>
                      <a:endParaRPr lang="fr-FR" b="1" dirty="0"/>
                    </a:p>
                  </a:txBody>
                  <a:tcPr/>
                </a:tc>
              </a:tr>
              <a:tr h="637313">
                <a:tc>
                  <a:txBody>
                    <a:bodyPr/>
                    <a:lstStyle/>
                    <a:p>
                      <a:pPr algn="ctr"/>
                      <a:r>
                        <a:rPr lang="fr-FR" b="1" dirty="0" smtClean="0"/>
                        <a:t> Cu - Cu</a:t>
                      </a:r>
                      <a:endParaRPr lang="fr-FR" b="1" dirty="0"/>
                    </a:p>
                  </a:txBody>
                  <a:tcPr/>
                </a:tc>
                <a:tc>
                  <a:txBody>
                    <a:bodyPr/>
                    <a:lstStyle/>
                    <a:p>
                      <a:pPr algn="ctr"/>
                      <a:r>
                        <a:rPr lang="fr-FR" b="1" dirty="0" smtClean="0"/>
                        <a:t>20</a:t>
                      </a:r>
                      <a:r>
                        <a:rPr lang="fr-FR" b="1" baseline="0" dirty="0" smtClean="0"/>
                        <a:t> up to </a:t>
                      </a:r>
                      <a:r>
                        <a:rPr lang="fr-FR" b="1" dirty="0" smtClean="0"/>
                        <a:t>200</a:t>
                      </a:r>
                      <a:endParaRPr lang="fr-FR" b="1" dirty="0"/>
                    </a:p>
                  </a:txBody>
                  <a:tcPr/>
                </a:tc>
              </a:tr>
            </a:tbl>
          </a:graphicData>
        </a:graphic>
      </p:graphicFrame>
      <p:sp>
        <p:nvSpPr>
          <p:cNvPr id="379933" name="ZoneTexte 13"/>
          <p:cNvSpPr txBox="1">
            <a:spLocks noChangeArrowheads="1"/>
          </p:cNvSpPr>
          <p:nvPr/>
        </p:nvSpPr>
        <p:spPr bwMode="auto">
          <a:xfrm>
            <a:off x="4932363" y="620713"/>
            <a:ext cx="1295400" cy="369887"/>
          </a:xfrm>
          <a:prstGeom prst="rect">
            <a:avLst/>
          </a:prstGeom>
          <a:noFill/>
          <a:ln w="9525">
            <a:noFill/>
            <a:miter lim="800000"/>
            <a:headEnd/>
            <a:tailEnd/>
          </a:ln>
        </p:spPr>
        <p:txBody>
          <a:bodyPr>
            <a:spAutoFit/>
          </a:bodyPr>
          <a:lstStyle/>
          <a:p>
            <a:r>
              <a:rPr lang="fr-FR" b="1">
                <a:solidFill>
                  <a:srgbClr val="C00000"/>
                </a:solidFill>
                <a:latin typeface="Calibri" pitchFamily="34" charset="0"/>
              </a:rPr>
              <a:t>Event rate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Espace réservé du contenu 2"/>
          <p:cNvSpPr>
            <a:spLocks noGrp="1"/>
          </p:cNvSpPr>
          <p:nvPr>
            <p:ph idx="1"/>
          </p:nvPr>
        </p:nvSpPr>
        <p:spPr>
          <a:xfrm>
            <a:off x="428625" y="1357313"/>
            <a:ext cx="8229600" cy="4525962"/>
          </a:xfrm>
        </p:spPr>
        <p:txBody>
          <a:bodyPr/>
          <a:lstStyle/>
          <a:p>
            <a:r>
              <a:rPr lang="en-US" sz="2000" b="1" smtClean="0"/>
              <a:t>Comparison between QED and QCD coupling constant (strenght of interaction) </a:t>
            </a:r>
          </a:p>
          <a:p>
            <a:endParaRPr lang="en-US" sz="2000" b="1" smtClean="0"/>
          </a:p>
          <a:p>
            <a:endParaRPr lang="en-US" sz="2000" b="1" smtClean="0"/>
          </a:p>
          <a:p>
            <a:endParaRPr lang="en-US" sz="2000" smtClean="0"/>
          </a:p>
          <a:p>
            <a:endParaRPr lang="en-US" sz="2000" smtClean="0"/>
          </a:p>
          <a:p>
            <a:endParaRPr lang="en-US" sz="2000" b="1" smtClean="0"/>
          </a:p>
          <a:p>
            <a:pPr lvl="1"/>
            <a:endParaRPr lang="en-US" sz="1600" b="1" smtClean="0"/>
          </a:p>
          <a:p>
            <a:pPr lvl="1"/>
            <a:endParaRPr lang="en-US" sz="1600" b="1" smtClean="0"/>
          </a:p>
          <a:p>
            <a:pPr lvl="1"/>
            <a:endParaRPr lang="en-US" sz="1600" b="1" smtClean="0"/>
          </a:p>
          <a:p>
            <a:pPr lvl="1"/>
            <a:endParaRPr lang="en-US" sz="1600" b="1" smtClean="0"/>
          </a:p>
          <a:p>
            <a:pPr lvl="1"/>
            <a:endParaRPr lang="en-US" sz="1600" b="1" smtClean="0"/>
          </a:p>
          <a:p>
            <a:pPr lvl="1"/>
            <a:endParaRPr lang="en-US" sz="1600" b="1" smtClean="0"/>
          </a:p>
          <a:p>
            <a:pPr lvl="1"/>
            <a:endParaRPr lang="en-US" sz="1600" b="1" smtClean="0"/>
          </a:p>
          <a:p>
            <a:pPr lvl="1"/>
            <a:endParaRPr lang="en-US" sz="1600" smtClean="0"/>
          </a:p>
        </p:txBody>
      </p:sp>
      <p:grpSp>
        <p:nvGrpSpPr>
          <p:cNvPr id="24578" name="Groupe 20"/>
          <p:cNvGrpSpPr>
            <a:grpSpLocks/>
          </p:cNvGrpSpPr>
          <p:nvPr/>
        </p:nvGrpSpPr>
        <p:grpSpPr bwMode="auto">
          <a:xfrm>
            <a:off x="2571750" y="1071563"/>
            <a:ext cx="5286375" cy="4357687"/>
            <a:chOff x="1301220" y="1071546"/>
            <a:chExt cx="4752372" cy="3786215"/>
          </a:xfrm>
        </p:grpSpPr>
        <p:grpSp>
          <p:nvGrpSpPr>
            <p:cNvPr id="24585" name="Groupe 26"/>
            <p:cNvGrpSpPr>
              <a:grpSpLocks/>
            </p:cNvGrpSpPr>
            <p:nvPr/>
          </p:nvGrpSpPr>
          <p:grpSpPr bwMode="auto">
            <a:xfrm>
              <a:off x="1301220" y="1071546"/>
              <a:ext cx="4752372" cy="3786215"/>
              <a:chOff x="1857356" y="1071546"/>
              <a:chExt cx="4333731" cy="3500463"/>
            </a:xfrm>
          </p:grpSpPr>
          <p:sp>
            <p:nvSpPr>
              <p:cNvPr id="37" name="Rectangle 36"/>
              <p:cNvSpPr/>
              <p:nvPr/>
            </p:nvSpPr>
            <p:spPr>
              <a:xfrm>
                <a:off x="1857356" y="1999902"/>
                <a:ext cx="2857920" cy="257210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p>
            </p:txBody>
          </p:sp>
          <p:cxnSp>
            <p:nvCxnSpPr>
              <p:cNvPr id="38" name="Connecteur droit avec flèche 37"/>
              <p:cNvCxnSpPr/>
              <p:nvPr/>
            </p:nvCxnSpPr>
            <p:spPr>
              <a:xfrm>
                <a:off x="2143669" y="3786477"/>
                <a:ext cx="2356873" cy="12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9" name="Connecteur droit avec flèche 38"/>
              <p:cNvCxnSpPr/>
              <p:nvPr/>
            </p:nvCxnSpPr>
            <p:spPr>
              <a:xfrm rot="5400000" flipH="1" flipV="1">
                <a:off x="1393192" y="3036000"/>
                <a:ext cx="1499652" cy="130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Arc 39"/>
              <p:cNvSpPr/>
              <p:nvPr/>
            </p:nvSpPr>
            <p:spPr>
              <a:xfrm rot="10800000">
                <a:off x="2285524" y="1071546"/>
                <a:ext cx="3905563" cy="2426733"/>
              </a:xfrm>
              <a:prstGeom prst="arc">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24592" name="ZoneTexte 40"/>
              <p:cNvSpPr txBox="1">
                <a:spLocks noChangeArrowheads="1"/>
              </p:cNvSpPr>
              <p:nvPr/>
            </p:nvSpPr>
            <p:spPr bwMode="auto">
              <a:xfrm>
                <a:off x="3428992" y="3857628"/>
                <a:ext cx="996366" cy="482099"/>
              </a:xfrm>
              <a:prstGeom prst="rect">
                <a:avLst/>
              </a:prstGeom>
              <a:noFill/>
              <a:ln w="9525">
                <a:noFill/>
                <a:miter lim="800000"/>
                <a:headEnd/>
                <a:tailEnd/>
              </a:ln>
            </p:spPr>
            <p:txBody>
              <a:bodyPr wrap="none">
                <a:spAutoFit/>
              </a:bodyPr>
              <a:lstStyle/>
              <a:p>
                <a:r>
                  <a:rPr lang="fr-FR" sz="1100" b="1">
                    <a:latin typeface="Calibri" pitchFamily="34" charset="0"/>
                  </a:rPr>
                  <a:t>short distance</a:t>
                </a:r>
              </a:p>
              <a:p>
                <a:r>
                  <a:rPr lang="fr-FR" sz="1100" b="1">
                    <a:latin typeface="Calibri" pitchFamily="34" charset="0"/>
                  </a:rPr>
                  <a:t>high energy</a:t>
                </a:r>
              </a:p>
              <a:p>
                <a:r>
                  <a:rPr lang="fr-FR" sz="1100" b="1">
                    <a:latin typeface="Calibri" pitchFamily="34" charset="0"/>
                  </a:rPr>
                  <a:t>high temperature</a:t>
                </a:r>
              </a:p>
            </p:txBody>
          </p:sp>
          <p:sp>
            <p:nvSpPr>
              <p:cNvPr id="24593" name="ZoneTexte 41"/>
              <p:cNvSpPr txBox="1">
                <a:spLocks noChangeArrowheads="1"/>
              </p:cNvSpPr>
              <p:nvPr/>
            </p:nvSpPr>
            <p:spPr bwMode="auto">
              <a:xfrm>
                <a:off x="2071670" y="3857628"/>
                <a:ext cx="966142" cy="482099"/>
              </a:xfrm>
              <a:prstGeom prst="rect">
                <a:avLst/>
              </a:prstGeom>
              <a:noFill/>
              <a:ln w="9525">
                <a:noFill/>
                <a:miter lim="800000"/>
                <a:headEnd/>
                <a:tailEnd/>
              </a:ln>
            </p:spPr>
            <p:txBody>
              <a:bodyPr wrap="none">
                <a:spAutoFit/>
              </a:bodyPr>
              <a:lstStyle/>
              <a:p>
                <a:r>
                  <a:rPr lang="fr-FR" sz="1100" b="1">
                    <a:latin typeface="Calibri" pitchFamily="34" charset="0"/>
                  </a:rPr>
                  <a:t>long distance</a:t>
                </a:r>
              </a:p>
              <a:p>
                <a:r>
                  <a:rPr lang="fr-FR" sz="1100" b="1">
                    <a:latin typeface="Calibri" pitchFamily="34" charset="0"/>
                  </a:rPr>
                  <a:t>low energy</a:t>
                </a:r>
              </a:p>
              <a:p>
                <a:r>
                  <a:rPr lang="fr-FR" sz="1100" b="1">
                    <a:latin typeface="Calibri" pitchFamily="34" charset="0"/>
                  </a:rPr>
                  <a:t>low temperature</a:t>
                </a:r>
              </a:p>
            </p:txBody>
          </p:sp>
          <p:sp>
            <p:nvSpPr>
              <p:cNvPr id="24594" name="ZoneTexte 42"/>
              <p:cNvSpPr txBox="1">
                <a:spLocks noChangeArrowheads="1"/>
              </p:cNvSpPr>
              <p:nvPr/>
            </p:nvSpPr>
            <p:spPr bwMode="auto">
              <a:xfrm rot="-5400000">
                <a:off x="1489708" y="2784855"/>
                <a:ext cx="996905" cy="214464"/>
              </a:xfrm>
              <a:prstGeom prst="rect">
                <a:avLst/>
              </a:prstGeom>
              <a:noFill/>
              <a:ln w="9525">
                <a:noFill/>
                <a:miter lim="800000"/>
                <a:headEnd/>
                <a:tailEnd/>
              </a:ln>
            </p:spPr>
            <p:txBody>
              <a:bodyPr wrap="none">
                <a:spAutoFit/>
              </a:bodyPr>
              <a:lstStyle/>
              <a:p>
                <a:r>
                  <a:rPr lang="fr-FR" sz="1100" b="1">
                    <a:latin typeface="Calibri" pitchFamily="34" charset="0"/>
                  </a:rPr>
                  <a:t>Coupling constant</a:t>
                </a:r>
              </a:p>
            </p:txBody>
          </p:sp>
          <p:sp>
            <p:nvSpPr>
              <p:cNvPr id="44" name="Forme libre 43"/>
              <p:cNvSpPr/>
              <p:nvPr/>
            </p:nvSpPr>
            <p:spPr>
              <a:xfrm flipV="1">
                <a:off x="2357102" y="3572241"/>
                <a:ext cx="1877951" cy="45908"/>
              </a:xfrm>
              <a:custGeom>
                <a:avLst/>
                <a:gdLst>
                  <a:gd name="connsiteX0" fmla="*/ 0 w 1881808"/>
                  <a:gd name="connsiteY0" fmla="*/ 0 h 13252"/>
                  <a:gd name="connsiteX1" fmla="*/ 1775791 w 1881808"/>
                  <a:gd name="connsiteY1" fmla="*/ 13252 h 13252"/>
                  <a:gd name="connsiteX2" fmla="*/ 1881808 w 1881808"/>
                  <a:gd name="connsiteY2" fmla="*/ 13252 h 13252"/>
                </a:gdLst>
                <a:ahLst/>
                <a:cxnLst>
                  <a:cxn ang="0">
                    <a:pos x="connsiteX0" y="connsiteY0"/>
                  </a:cxn>
                  <a:cxn ang="0">
                    <a:pos x="connsiteX1" y="connsiteY1"/>
                  </a:cxn>
                  <a:cxn ang="0">
                    <a:pos x="connsiteX2" y="connsiteY2"/>
                  </a:cxn>
                </a:cxnLst>
                <a:rect l="l" t="t" r="r" b="b"/>
                <a:pathLst>
                  <a:path w="1881808" h="13252">
                    <a:moveTo>
                      <a:pt x="0" y="0"/>
                    </a:moveTo>
                    <a:lnTo>
                      <a:pt x="1775791" y="13252"/>
                    </a:lnTo>
                    <a:lnTo>
                      <a:pt x="1881808" y="13252"/>
                    </a:lnTo>
                  </a:path>
                </a:pathLst>
              </a:custGeom>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grpSp>
        <p:sp>
          <p:nvSpPr>
            <p:cNvPr id="24586" name="ZoneTexte 32"/>
            <p:cNvSpPr txBox="1">
              <a:spLocks noChangeArrowheads="1"/>
            </p:cNvSpPr>
            <p:nvPr/>
          </p:nvSpPr>
          <p:spPr bwMode="auto">
            <a:xfrm>
              <a:off x="2214546" y="2786058"/>
              <a:ext cx="791433" cy="320895"/>
            </a:xfrm>
            <a:prstGeom prst="rect">
              <a:avLst/>
            </a:prstGeom>
            <a:noFill/>
            <a:ln w="9525">
              <a:noFill/>
              <a:miter lim="800000"/>
              <a:headEnd/>
              <a:tailEnd/>
            </a:ln>
          </p:spPr>
          <p:txBody>
            <a:bodyPr wrap="none">
              <a:spAutoFit/>
            </a:bodyPr>
            <a:lstStyle/>
            <a:p>
              <a:r>
                <a:rPr lang="fr-FR" b="1">
                  <a:solidFill>
                    <a:srgbClr val="FF0000"/>
                  </a:solidFill>
                  <a:latin typeface="Symbol" pitchFamily="18" charset="2"/>
                </a:rPr>
                <a:t>a</a:t>
              </a:r>
              <a:r>
                <a:rPr lang="fr-FR" b="1" baseline="-25000">
                  <a:solidFill>
                    <a:srgbClr val="FF0000"/>
                  </a:solidFill>
                  <a:latin typeface="Calibri" pitchFamily="34" charset="0"/>
                </a:rPr>
                <a:t>s</a:t>
              </a:r>
              <a:r>
                <a:rPr lang="fr-FR" b="1">
                  <a:solidFill>
                    <a:srgbClr val="FF0000"/>
                  </a:solidFill>
                  <a:latin typeface="Calibri" pitchFamily="34" charset="0"/>
                </a:rPr>
                <a:t> </a:t>
              </a:r>
              <a:r>
                <a:rPr lang="fr-FR" sz="1400" b="1">
                  <a:solidFill>
                    <a:srgbClr val="FF0000"/>
                  </a:solidFill>
                  <a:latin typeface="Calibri" pitchFamily="34" charset="0"/>
                </a:rPr>
                <a:t>(QCD)</a:t>
              </a:r>
              <a:endParaRPr lang="fr-FR" b="1" baseline="-25000">
                <a:solidFill>
                  <a:srgbClr val="FF0000"/>
                </a:solidFill>
                <a:latin typeface="Calibri" pitchFamily="34" charset="0"/>
              </a:endParaRPr>
            </a:p>
          </p:txBody>
        </p:sp>
        <p:sp>
          <p:nvSpPr>
            <p:cNvPr id="35" name="ZoneTexte 34"/>
            <p:cNvSpPr txBox="1"/>
            <p:nvPr/>
          </p:nvSpPr>
          <p:spPr>
            <a:xfrm>
              <a:off x="2000518" y="3428792"/>
              <a:ext cx="777791" cy="321380"/>
            </a:xfrm>
            <a:prstGeom prst="rect">
              <a:avLst/>
            </a:prstGeom>
            <a:noFill/>
          </p:spPr>
          <p:txBody>
            <a:bodyPr wrap="none">
              <a:spAutoFit/>
            </a:bodyPr>
            <a:lstStyle/>
            <a:p>
              <a:pPr fontAlgn="auto">
                <a:spcBef>
                  <a:spcPts val="0"/>
                </a:spcBef>
                <a:spcAft>
                  <a:spcPts val="0"/>
                </a:spcAft>
                <a:defRPr/>
              </a:pPr>
              <a:r>
                <a:rPr lang="fr-FR" b="1" dirty="0">
                  <a:solidFill>
                    <a:schemeClr val="tx2">
                      <a:lumMod val="60000"/>
                      <a:lumOff val="40000"/>
                    </a:schemeClr>
                  </a:solidFill>
                  <a:latin typeface="Symbol" pitchFamily="18" charset="2"/>
                </a:rPr>
                <a:t>a </a:t>
              </a:r>
              <a:r>
                <a:rPr lang="fr-FR" sz="1400" b="1" dirty="0">
                  <a:solidFill>
                    <a:schemeClr val="tx2">
                      <a:lumMod val="60000"/>
                      <a:lumOff val="40000"/>
                    </a:schemeClr>
                  </a:solidFill>
                  <a:latin typeface="+mn-lt"/>
                </a:rPr>
                <a:t>(QED) </a:t>
              </a:r>
              <a:endParaRPr lang="fr-FR" b="1" baseline="-25000" dirty="0">
                <a:solidFill>
                  <a:schemeClr val="tx2">
                    <a:lumMod val="60000"/>
                    <a:lumOff val="40000"/>
                  </a:schemeClr>
                </a:solidFill>
                <a:latin typeface="+mn-lt"/>
              </a:endParaRPr>
            </a:p>
          </p:txBody>
        </p:sp>
      </p:grpSp>
      <p:sp>
        <p:nvSpPr>
          <p:cNvPr id="24579" name="Espace réservé du numéro de diapositive 4"/>
          <p:cNvSpPr>
            <a:spLocks noGrp="1"/>
          </p:cNvSpPr>
          <p:nvPr>
            <p:ph type="sldNum" sz="quarter" idx="12"/>
          </p:nvPr>
        </p:nvSpPr>
        <p:spPr bwMode="auto">
          <a:xfrm>
            <a:off x="7572375" y="6215063"/>
            <a:ext cx="1204913" cy="500062"/>
          </a:xfrm>
          <a:noFill/>
          <a:ln>
            <a:miter lim="800000"/>
            <a:headEnd/>
            <a:tailEnd/>
          </a:ln>
        </p:spPr>
        <p:txBody>
          <a:bodyPr wrap="square" numCol="1" anchorCtr="0" compatLnSpc="1">
            <a:prstTxWarp prst="textNoShape">
              <a:avLst/>
            </a:prstTxWarp>
          </a:bodyPr>
          <a:lstStyle/>
          <a:p>
            <a:pPr fontAlgn="base">
              <a:spcBef>
                <a:spcPct val="0"/>
              </a:spcBef>
              <a:spcAft>
                <a:spcPct val="0"/>
              </a:spcAft>
            </a:pPr>
            <a:fld id="{E379189B-7533-45F4-A932-5E76A4B6D501}" type="slidenum">
              <a:rPr lang="fr-FR">
                <a:solidFill>
                  <a:schemeClr val="tx1"/>
                </a:solidFill>
              </a:rPr>
              <a:pPr fontAlgn="base">
                <a:spcBef>
                  <a:spcPct val="0"/>
                </a:spcBef>
                <a:spcAft>
                  <a:spcPct val="0"/>
                </a:spcAft>
              </a:pPr>
              <a:t>7</a:t>
            </a:fld>
            <a:endParaRPr lang="fr-FR">
              <a:solidFill>
                <a:schemeClr val="tx1"/>
              </a:solidFill>
            </a:endParaRPr>
          </a:p>
        </p:txBody>
      </p:sp>
      <p:sp>
        <p:nvSpPr>
          <p:cNvPr id="24580" name="ZoneTexte 30"/>
          <p:cNvSpPr txBox="1">
            <a:spLocks noChangeArrowheads="1"/>
          </p:cNvSpPr>
          <p:nvPr/>
        </p:nvSpPr>
        <p:spPr bwMode="auto">
          <a:xfrm>
            <a:off x="0" y="4572000"/>
            <a:ext cx="2786063" cy="862013"/>
          </a:xfrm>
          <a:prstGeom prst="rect">
            <a:avLst/>
          </a:prstGeom>
          <a:noFill/>
          <a:ln w="9525">
            <a:noFill/>
            <a:miter lim="800000"/>
            <a:headEnd/>
            <a:tailEnd/>
          </a:ln>
        </p:spPr>
        <p:txBody>
          <a:bodyPr>
            <a:spAutoFit/>
          </a:bodyPr>
          <a:lstStyle/>
          <a:p>
            <a:pPr marL="0" lvl="1"/>
            <a:r>
              <a:rPr lang="fr-FR" sz="1600">
                <a:latin typeface="Calibri" pitchFamily="34" charset="0"/>
              </a:rPr>
              <a:t>Electric force decrease slowly when the distance increase </a:t>
            </a:r>
          </a:p>
          <a:p>
            <a:endParaRPr lang="fr-FR">
              <a:latin typeface="Calibri" pitchFamily="34" charset="0"/>
            </a:endParaRPr>
          </a:p>
        </p:txBody>
      </p:sp>
      <p:sp>
        <p:nvSpPr>
          <p:cNvPr id="24581" name="ZoneTexte 31"/>
          <p:cNvSpPr txBox="1">
            <a:spLocks noChangeArrowheads="1"/>
          </p:cNvSpPr>
          <p:nvPr/>
        </p:nvSpPr>
        <p:spPr bwMode="auto">
          <a:xfrm>
            <a:off x="6072188" y="3000375"/>
            <a:ext cx="2786062" cy="862013"/>
          </a:xfrm>
          <a:prstGeom prst="rect">
            <a:avLst/>
          </a:prstGeom>
          <a:noFill/>
          <a:ln w="9525">
            <a:noFill/>
            <a:miter lim="800000"/>
            <a:headEnd/>
            <a:tailEnd/>
          </a:ln>
        </p:spPr>
        <p:txBody>
          <a:bodyPr>
            <a:spAutoFit/>
          </a:bodyPr>
          <a:lstStyle/>
          <a:p>
            <a:pPr marL="0" lvl="1"/>
            <a:r>
              <a:rPr lang="fr-FR" sz="1600">
                <a:latin typeface="Calibri" pitchFamily="34" charset="0"/>
              </a:rPr>
              <a:t>Color attraction increase strongly with the distance </a:t>
            </a:r>
            <a:endParaRPr lang="en-US" sz="1600">
              <a:latin typeface="Calibri" pitchFamily="34" charset="0"/>
            </a:endParaRPr>
          </a:p>
          <a:p>
            <a:endParaRPr lang="fr-FR">
              <a:latin typeface="Calibri" pitchFamily="34" charset="0"/>
            </a:endParaRPr>
          </a:p>
        </p:txBody>
      </p:sp>
      <p:cxnSp>
        <p:nvCxnSpPr>
          <p:cNvPr id="34" name="Connecteur droit avec flèche 33"/>
          <p:cNvCxnSpPr/>
          <p:nvPr/>
        </p:nvCxnSpPr>
        <p:spPr>
          <a:xfrm flipV="1">
            <a:off x="2268538" y="4292600"/>
            <a:ext cx="1008062" cy="288925"/>
          </a:xfrm>
          <a:prstGeom prst="straightConnector1">
            <a:avLst/>
          </a:prstGeom>
          <a:ln w="25400">
            <a:solidFill>
              <a:schemeClr val="tx2">
                <a:lumMod val="40000"/>
                <a:lumOff val="6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p:nvPr/>
        </p:nvCxnSpPr>
        <p:spPr>
          <a:xfrm rot="10800000" flipV="1">
            <a:off x="4643438" y="3286125"/>
            <a:ext cx="1500187" cy="71437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Titre 1"/>
          <p:cNvSpPr txBox="1">
            <a:spLocks/>
          </p:cNvSpPr>
          <p:nvPr/>
        </p:nvSpPr>
        <p:spPr>
          <a:xfrm>
            <a:off x="0" y="0"/>
            <a:ext cx="5435600" cy="836613"/>
          </a:xfrm>
          <a:prstGeom prst="rect">
            <a:avLst/>
          </a:prstGeom>
        </p:spPr>
        <p:style>
          <a:lnRef idx="2">
            <a:schemeClr val="dk1"/>
          </a:lnRef>
          <a:fillRef idx="1">
            <a:schemeClr val="lt1"/>
          </a:fillRef>
          <a:effectRef idx="0">
            <a:schemeClr val="dk1"/>
          </a:effectRef>
          <a:fontRef idx="minor">
            <a:schemeClr val="dk1"/>
          </a:fontRef>
        </p:style>
        <p:txBody>
          <a:bodyPr anchor="ctr">
            <a:normAutofit/>
          </a:bodyPr>
          <a:lstStyle/>
          <a:p>
            <a:pPr fontAlgn="auto">
              <a:spcAft>
                <a:spcPts val="0"/>
              </a:spcAft>
              <a:defRPr/>
            </a:pPr>
            <a:r>
              <a:rPr lang="fr-FR" sz="4000" dirty="0"/>
              <a:t>QCD : </a:t>
            </a:r>
            <a:r>
              <a:rPr lang="fr-FR" sz="4000" dirty="0" err="1"/>
              <a:t>coupling</a:t>
            </a:r>
            <a:r>
              <a:rPr lang="fr-FR" sz="4000" dirty="0"/>
              <a:t> constant</a:t>
            </a:r>
            <a:endParaRPr lang="fr-FR" sz="4000" dirty="0">
              <a:solidFill>
                <a:schemeClr val="tx1"/>
              </a:solidFill>
              <a:latin typeface="+mj-lt"/>
              <a:ea typeface="+mj-ea"/>
              <a:cs typeface="+mj-cs"/>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21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3E1F6618-BD57-4E80-90AA-4037839E51B1}" type="slidenum">
              <a:rPr lang="fr-FR">
                <a:solidFill>
                  <a:schemeClr val="tx1"/>
                </a:solidFill>
              </a:rPr>
              <a:pPr fontAlgn="base">
                <a:spcBef>
                  <a:spcPct val="0"/>
                </a:spcBef>
                <a:spcAft>
                  <a:spcPct val="0"/>
                </a:spcAft>
              </a:pPr>
              <a:t>70</a:t>
            </a:fld>
            <a:endParaRPr lang="fr-FR">
              <a:solidFill>
                <a:schemeClr val="tx1"/>
              </a:solidFill>
            </a:endParaRPr>
          </a:p>
        </p:txBody>
      </p:sp>
      <p:sp>
        <p:nvSpPr>
          <p:cNvPr id="5" name="Rectangle 4"/>
          <p:cNvSpPr/>
          <p:nvPr/>
        </p:nvSpPr>
        <p:spPr>
          <a:xfrm>
            <a:off x="250825" y="260350"/>
            <a:ext cx="203358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BRAHMS</a:t>
            </a:r>
            <a:endParaRPr lang="fr-FR" sz="4000" dirty="0">
              <a:solidFill>
                <a:prstClr val="black"/>
              </a:solidFill>
              <a:ea typeface="+mj-ea"/>
              <a:cs typeface="+mj-cs"/>
            </a:endParaRPr>
          </a:p>
        </p:txBody>
      </p:sp>
      <p:pic>
        <p:nvPicPr>
          <p:cNvPr id="777219" name="Picture 2" descr="BRAHMS schematic"/>
          <p:cNvPicPr>
            <a:picLocks noChangeAspect="1" noChangeArrowheads="1"/>
          </p:cNvPicPr>
          <p:nvPr/>
        </p:nvPicPr>
        <p:blipFill>
          <a:blip r:embed="rId3"/>
          <a:srcRect/>
          <a:stretch>
            <a:fillRect/>
          </a:stretch>
        </p:blipFill>
        <p:spPr bwMode="auto">
          <a:xfrm>
            <a:off x="179388" y="1038225"/>
            <a:ext cx="3030537" cy="3182938"/>
          </a:xfrm>
          <a:prstGeom prst="rect">
            <a:avLst/>
          </a:prstGeom>
          <a:noFill/>
          <a:ln w="9525">
            <a:noFill/>
            <a:miter lim="800000"/>
            <a:headEnd/>
            <a:tailEnd/>
          </a:ln>
        </p:spPr>
      </p:pic>
      <p:sp>
        <p:nvSpPr>
          <p:cNvPr id="777220" name="ZoneTexte 5"/>
          <p:cNvSpPr txBox="1">
            <a:spLocks noChangeArrowheads="1"/>
          </p:cNvSpPr>
          <p:nvPr/>
        </p:nvSpPr>
        <p:spPr bwMode="auto">
          <a:xfrm>
            <a:off x="3203575" y="1773238"/>
            <a:ext cx="5184775" cy="863600"/>
          </a:xfrm>
          <a:prstGeom prst="rect">
            <a:avLst/>
          </a:prstGeom>
          <a:noFill/>
          <a:ln w="9525">
            <a:noFill/>
            <a:miter lim="800000"/>
            <a:headEnd/>
            <a:tailEnd/>
          </a:ln>
        </p:spPr>
        <p:txBody>
          <a:bodyPr>
            <a:spAutoFit/>
          </a:bodyPr>
          <a:lstStyle/>
          <a:p>
            <a:r>
              <a:rPr lang="fr-FR">
                <a:latin typeface="Calibri" pitchFamily="34" charset="0"/>
              </a:rPr>
              <a:t>~ 50 physicists – 11 laboratories – </a:t>
            </a:r>
            <a:r>
              <a:rPr lang="fr-FR" sz="1400">
                <a:latin typeface="Calibri" pitchFamily="34" charset="0"/>
              </a:rPr>
              <a:t>USA, France, Romania, Poland, Denmark, Norway  </a:t>
            </a:r>
          </a:p>
          <a:p>
            <a:r>
              <a:rPr lang="fr-FR">
                <a:latin typeface="Calibri" pitchFamily="34" charset="0"/>
              </a:rPr>
              <a:t>                          (stopped in 2006)                                        </a:t>
            </a:r>
          </a:p>
        </p:txBody>
      </p:sp>
      <p:sp>
        <p:nvSpPr>
          <p:cNvPr id="777221" name="ZoneTexte 6"/>
          <p:cNvSpPr txBox="1">
            <a:spLocks noChangeArrowheads="1"/>
          </p:cNvSpPr>
          <p:nvPr/>
        </p:nvSpPr>
        <p:spPr bwMode="auto">
          <a:xfrm>
            <a:off x="3419475" y="620713"/>
            <a:ext cx="3921125" cy="369887"/>
          </a:xfrm>
          <a:prstGeom prst="rect">
            <a:avLst/>
          </a:prstGeom>
          <a:noFill/>
          <a:ln w="9525">
            <a:noFill/>
            <a:miter lim="800000"/>
            <a:headEnd/>
            <a:tailEnd/>
          </a:ln>
        </p:spPr>
        <p:txBody>
          <a:bodyPr wrap="none">
            <a:spAutoFit/>
          </a:bodyPr>
          <a:lstStyle/>
          <a:p>
            <a:pPr>
              <a:buFont typeface="Arial" charset="0"/>
              <a:buChar char="•"/>
            </a:pPr>
            <a:r>
              <a:rPr lang="fr-FR" b="1">
                <a:latin typeface="Calibri" pitchFamily="34" charset="0"/>
              </a:rPr>
              <a:t>  Hadron distributions measurement  </a:t>
            </a:r>
          </a:p>
        </p:txBody>
      </p:sp>
      <p:pic>
        <p:nvPicPr>
          <p:cNvPr id="777222" name="Picture 4" descr="Detector_labelled_2001.GIF                                     000032FAclassic                        B8A57FDF:"/>
          <p:cNvPicPr>
            <a:picLocks noGrp="1" noChangeAspect="1" noChangeArrowheads="1"/>
          </p:cNvPicPr>
          <p:nvPr>
            <p:ph idx="1"/>
          </p:nvPr>
        </p:nvPicPr>
        <p:blipFill>
          <a:blip r:embed="rId4"/>
          <a:srcRect/>
          <a:stretch>
            <a:fillRect/>
          </a:stretch>
        </p:blipFill>
        <p:spPr>
          <a:xfrm>
            <a:off x="4932363" y="3789363"/>
            <a:ext cx="3940175" cy="2684462"/>
          </a:xfrm>
        </p:spPr>
      </p:pic>
      <p:sp>
        <p:nvSpPr>
          <p:cNvPr id="777223" name="ZoneTexte 8"/>
          <p:cNvSpPr txBox="1">
            <a:spLocks noChangeArrowheads="1"/>
          </p:cNvSpPr>
          <p:nvPr/>
        </p:nvSpPr>
        <p:spPr bwMode="auto">
          <a:xfrm>
            <a:off x="1187450" y="5229225"/>
            <a:ext cx="4321175" cy="862013"/>
          </a:xfrm>
          <a:prstGeom prst="rect">
            <a:avLst/>
          </a:prstGeom>
          <a:noFill/>
          <a:ln w="9525">
            <a:noFill/>
            <a:miter lim="800000"/>
            <a:headEnd/>
            <a:tailEnd/>
          </a:ln>
        </p:spPr>
        <p:txBody>
          <a:bodyPr>
            <a:spAutoFit/>
          </a:bodyPr>
          <a:lstStyle/>
          <a:p>
            <a:r>
              <a:rPr lang="fr-FR">
                <a:latin typeface="Calibri" pitchFamily="34" charset="0"/>
              </a:rPr>
              <a:t>~ 110 physicists – 8 laboratories – </a:t>
            </a:r>
            <a:r>
              <a:rPr lang="fr-FR" sz="1400">
                <a:latin typeface="Calibri" pitchFamily="34" charset="0"/>
              </a:rPr>
              <a:t>USA, Taiwan, Poland</a:t>
            </a:r>
          </a:p>
          <a:p>
            <a:r>
              <a:rPr lang="fr-FR">
                <a:latin typeface="Calibri" pitchFamily="34" charset="0"/>
              </a:rPr>
              <a:t>                       (stopped in 2005) </a:t>
            </a:r>
          </a:p>
        </p:txBody>
      </p:sp>
      <p:sp>
        <p:nvSpPr>
          <p:cNvPr id="10" name="Rectangle 9"/>
          <p:cNvSpPr/>
          <p:nvPr/>
        </p:nvSpPr>
        <p:spPr>
          <a:xfrm>
            <a:off x="5292725" y="2997200"/>
            <a:ext cx="19621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PHOBOS</a:t>
            </a:r>
            <a:endParaRPr lang="fr-FR" sz="4000" dirty="0">
              <a:solidFill>
                <a:prstClr val="black"/>
              </a:solidFill>
              <a:ea typeface="+mj-ea"/>
              <a:cs typeface="+mj-cs"/>
            </a:endParaRPr>
          </a:p>
        </p:txBody>
      </p:sp>
      <p:sp>
        <p:nvSpPr>
          <p:cNvPr id="777225" name="ZoneTexte 10"/>
          <p:cNvSpPr txBox="1">
            <a:spLocks noChangeArrowheads="1"/>
          </p:cNvSpPr>
          <p:nvPr/>
        </p:nvSpPr>
        <p:spPr bwMode="auto">
          <a:xfrm>
            <a:off x="2987675" y="6211888"/>
            <a:ext cx="3276600" cy="646112"/>
          </a:xfrm>
          <a:prstGeom prst="rect">
            <a:avLst/>
          </a:prstGeom>
          <a:noFill/>
          <a:ln w="9525">
            <a:noFill/>
            <a:miter lim="800000"/>
            <a:headEnd/>
            <a:tailEnd/>
          </a:ln>
        </p:spPr>
        <p:txBody>
          <a:bodyPr>
            <a:spAutoFit/>
          </a:bodyPr>
          <a:lstStyle/>
          <a:p>
            <a:pPr algn="ctr"/>
            <a:r>
              <a:rPr lang="fr-FR" b="1">
                <a:solidFill>
                  <a:schemeClr val="tx2"/>
                </a:solidFill>
                <a:latin typeface="Calibri" pitchFamily="34" charset="0"/>
              </a:rPr>
              <a:t>High data rate capability</a:t>
            </a:r>
          </a:p>
          <a:p>
            <a:pPr algn="ctr"/>
            <a:r>
              <a:rPr lang="fr-FR" b="1">
                <a:solidFill>
                  <a:schemeClr val="tx2"/>
                </a:solidFill>
                <a:latin typeface="Calibri" pitchFamily="34" charset="0"/>
              </a:rPr>
              <a:t>(compared to large acceptance )</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41" name="Picture 7"/>
          <p:cNvPicPr>
            <a:picLocks noChangeAspect="1" noChangeArrowheads="1"/>
          </p:cNvPicPr>
          <p:nvPr/>
        </p:nvPicPr>
        <p:blipFill>
          <a:blip r:embed="rId3"/>
          <a:srcRect/>
          <a:stretch>
            <a:fillRect/>
          </a:stretch>
        </p:blipFill>
        <p:spPr bwMode="auto">
          <a:xfrm>
            <a:off x="323850" y="115888"/>
            <a:ext cx="5184775" cy="3325812"/>
          </a:xfrm>
          <a:prstGeom prst="rect">
            <a:avLst/>
          </a:prstGeom>
          <a:noFill/>
          <a:ln w="9525">
            <a:noFill/>
            <a:miter lim="800000"/>
            <a:headEnd/>
            <a:tailEnd/>
          </a:ln>
        </p:spPr>
      </p:pic>
      <p:sp>
        <p:nvSpPr>
          <p:cNvPr id="778242"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BFE154E-5974-4F08-BC0D-358169798409}" type="slidenum">
              <a:rPr lang="fr-FR">
                <a:solidFill>
                  <a:schemeClr val="tx1"/>
                </a:solidFill>
              </a:rPr>
              <a:pPr fontAlgn="base">
                <a:spcBef>
                  <a:spcPct val="0"/>
                </a:spcBef>
                <a:spcAft>
                  <a:spcPct val="0"/>
                </a:spcAft>
              </a:pPr>
              <a:t>71</a:t>
            </a:fld>
            <a:endParaRPr lang="fr-FR">
              <a:solidFill>
                <a:schemeClr val="tx1"/>
              </a:solidFill>
            </a:endParaRPr>
          </a:p>
        </p:txBody>
      </p:sp>
      <p:sp>
        <p:nvSpPr>
          <p:cNvPr id="5" name="Rectangle 4"/>
          <p:cNvSpPr/>
          <p:nvPr/>
        </p:nvSpPr>
        <p:spPr>
          <a:xfrm>
            <a:off x="0" y="0"/>
            <a:ext cx="120173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STAR</a:t>
            </a:r>
            <a:endParaRPr lang="fr-FR" sz="4000" dirty="0">
              <a:solidFill>
                <a:prstClr val="black"/>
              </a:solidFill>
              <a:ea typeface="+mj-ea"/>
              <a:cs typeface="+mj-cs"/>
            </a:endParaRPr>
          </a:p>
        </p:txBody>
      </p:sp>
      <p:pic>
        <p:nvPicPr>
          <p:cNvPr id="778244" name="Picture 8"/>
          <p:cNvPicPr>
            <a:picLocks noChangeAspect="1" noChangeArrowheads="1"/>
          </p:cNvPicPr>
          <p:nvPr/>
        </p:nvPicPr>
        <p:blipFill>
          <a:blip r:embed="rId4"/>
          <a:srcRect/>
          <a:stretch>
            <a:fillRect/>
          </a:stretch>
        </p:blipFill>
        <p:spPr bwMode="auto">
          <a:xfrm>
            <a:off x="323850" y="3455988"/>
            <a:ext cx="5184775" cy="2970212"/>
          </a:xfrm>
          <a:prstGeom prst="rect">
            <a:avLst/>
          </a:prstGeom>
          <a:noFill/>
          <a:ln w="9525">
            <a:noFill/>
            <a:miter lim="800000"/>
            <a:headEnd/>
            <a:tailEnd/>
          </a:ln>
        </p:spPr>
      </p:pic>
      <p:pic>
        <p:nvPicPr>
          <p:cNvPr id="778245" name="Picture 2"/>
          <p:cNvPicPr>
            <a:picLocks noChangeAspect="1" noChangeArrowheads="1"/>
          </p:cNvPicPr>
          <p:nvPr/>
        </p:nvPicPr>
        <p:blipFill>
          <a:blip r:embed="rId5"/>
          <a:srcRect/>
          <a:stretch>
            <a:fillRect/>
          </a:stretch>
        </p:blipFill>
        <p:spPr bwMode="auto">
          <a:xfrm>
            <a:off x="5795963" y="4005263"/>
            <a:ext cx="3098800" cy="2222500"/>
          </a:xfrm>
          <a:prstGeom prst="rect">
            <a:avLst/>
          </a:prstGeom>
          <a:noFill/>
          <a:ln w="9525">
            <a:noFill/>
            <a:miter lim="800000"/>
            <a:headEnd/>
            <a:tailEnd/>
          </a:ln>
        </p:spPr>
      </p:pic>
      <p:sp>
        <p:nvSpPr>
          <p:cNvPr id="778246" name="ZoneTexte 10"/>
          <p:cNvSpPr txBox="1">
            <a:spLocks noChangeArrowheads="1"/>
          </p:cNvSpPr>
          <p:nvPr/>
        </p:nvSpPr>
        <p:spPr bwMode="auto">
          <a:xfrm>
            <a:off x="2411413" y="6381750"/>
            <a:ext cx="4405312" cy="368300"/>
          </a:xfrm>
          <a:prstGeom prst="rect">
            <a:avLst/>
          </a:prstGeom>
          <a:noFill/>
          <a:ln w="9525">
            <a:noFill/>
            <a:miter lim="800000"/>
            <a:headEnd/>
            <a:tailEnd/>
          </a:ln>
        </p:spPr>
        <p:txBody>
          <a:bodyPr wrap="none">
            <a:spAutoFit/>
          </a:bodyPr>
          <a:lstStyle/>
          <a:p>
            <a:r>
              <a:rPr lang="fr-FR">
                <a:latin typeface="Calibri" pitchFamily="34" charset="0"/>
              </a:rPr>
              <a:t>~ 600 physicists – 54 laboratories – </a:t>
            </a:r>
            <a:r>
              <a:rPr lang="fr-FR" sz="1400">
                <a:latin typeface="Calibri" pitchFamily="34" charset="0"/>
              </a:rPr>
              <a:t>12 countries</a:t>
            </a:r>
          </a:p>
        </p:txBody>
      </p:sp>
      <p:sp>
        <p:nvSpPr>
          <p:cNvPr id="778247" name="ZoneTexte 12"/>
          <p:cNvSpPr txBox="1">
            <a:spLocks noChangeArrowheads="1"/>
          </p:cNvSpPr>
          <p:nvPr/>
        </p:nvSpPr>
        <p:spPr bwMode="auto">
          <a:xfrm>
            <a:off x="5795963" y="188913"/>
            <a:ext cx="3160712" cy="1200150"/>
          </a:xfrm>
          <a:prstGeom prst="rect">
            <a:avLst/>
          </a:prstGeom>
          <a:noFill/>
          <a:ln w="9525">
            <a:noFill/>
            <a:miter lim="800000"/>
            <a:headEnd/>
            <a:tailEnd/>
          </a:ln>
        </p:spPr>
        <p:txBody>
          <a:bodyPr wrap="none">
            <a:spAutoFit/>
          </a:bodyPr>
          <a:lstStyle/>
          <a:p>
            <a:pPr algn="ctr">
              <a:buFont typeface="Arial" charset="0"/>
              <a:buChar char="•"/>
            </a:pPr>
            <a:r>
              <a:rPr lang="fr-FR" b="1">
                <a:latin typeface="Calibri" pitchFamily="34" charset="0"/>
              </a:rPr>
              <a:t> Hadron distributions </a:t>
            </a:r>
          </a:p>
          <a:p>
            <a:pPr algn="ctr"/>
            <a:r>
              <a:rPr lang="fr-FR" b="1">
                <a:latin typeface="Calibri" pitchFamily="34" charset="0"/>
              </a:rPr>
              <a:t>measurement  </a:t>
            </a:r>
          </a:p>
          <a:p>
            <a:pPr algn="ctr"/>
            <a:r>
              <a:rPr lang="fr-FR" b="1">
                <a:latin typeface="Calibri" pitchFamily="34" charset="0"/>
              </a:rPr>
              <a:t>with a large acceptance ~ </a:t>
            </a:r>
            <a:r>
              <a:rPr lang="en-US">
                <a:latin typeface="Calibri" pitchFamily="34" charset="0"/>
              </a:rPr>
              <a:t>in 4</a:t>
            </a:r>
            <a:r>
              <a:rPr lang="en-US">
                <a:latin typeface="Symbol" pitchFamily="18" charset="2"/>
              </a:rPr>
              <a:t>p</a:t>
            </a:r>
            <a:endParaRPr lang="fr-FR" b="1">
              <a:latin typeface="Calibri" pitchFamily="34" charset="0"/>
            </a:endParaRPr>
          </a:p>
          <a:p>
            <a:pPr algn="ctr"/>
            <a:r>
              <a:rPr lang="fr-FR" b="1">
                <a:latin typeface="Calibri" pitchFamily="34" charset="0"/>
              </a:rPr>
              <a:t> </a:t>
            </a:r>
          </a:p>
        </p:txBody>
      </p:sp>
      <p:pic>
        <p:nvPicPr>
          <p:cNvPr id="778248" name="Picture 3" descr="ev2_side"/>
          <p:cNvPicPr>
            <a:picLocks noChangeAspect="1" noChangeArrowheads="1"/>
          </p:cNvPicPr>
          <p:nvPr/>
        </p:nvPicPr>
        <p:blipFill>
          <a:blip r:embed="rId6"/>
          <a:srcRect/>
          <a:stretch>
            <a:fillRect/>
          </a:stretch>
        </p:blipFill>
        <p:spPr bwMode="auto">
          <a:xfrm>
            <a:off x="5724525" y="1341438"/>
            <a:ext cx="3173413" cy="24479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9265" name="Picture 2"/>
          <p:cNvPicPr>
            <a:picLocks noChangeAspect="1" noChangeArrowheads="1"/>
          </p:cNvPicPr>
          <p:nvPr/>
        </p:nvPicPr>
        <p:blipFill>
          <a:blip r:embed="rId3"/>
          <a:srcRect/>
          <a:stretch>
            <a:fillRect/>
          </a:stretch>
        </p:blipFill>
        <p:spPr bwMode="auto">
          <a:xfrm>
            <a:off x="1979613" y="836613"/>
            <a:ext cx="7148512" cy="4305300"/>
          </a:xfrm>
          <a:prstGeom prst="rect">
            <a:avLst/>
          </a:prstGeom>
          <a:noFill/>
          <a:ln w="9525">
            <a:noFill/>
            <a:miter lim="800000"/>
            <a:headEnd/>
            <a:tailEnd/>
          </a:ln>
        </p:spPr>
      </p:pic>
      <p:sp>
        <p:nvSpPr>
          <p:cNvPr id="779266"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9B341B9-32FB-4E5D-A210-9D32E3FCEE3E}" type="slidenum">
              <a:rPr lang="fr-FR">
                <a:solidFill>
                  <a:schemeClr val="tx1"/>
                </a:solidFill>
              </a:rPr>
              <a:pPr fontAlgn="base">
                <a:spcBef>
                  <a:spcPct val="0"/>
                </a:spcBef>
                <a:spcAft>
                  <a:spcPct val="0"/>
                </a:spcAft>
              </a:pPr>
              <a:t>72</a:t>
            </a:fld>
            <a:endParaRPr lang="fr-FR">
              <a:solidFill>
                <a:schemeClr val="tx1"/>
              </a:solidFill>
            </a:endParaRPr>
          </a:p>
        </p:txBody>
      </p:sp>
      <p:sp>
        <p:nvSpPr>
          <p:cNvPr id="5" name="Rectangle 4"/>
          <p:cNvSpPr/>
          <p:nvPr/>
        </p:nvSpPr>
        <p:spPr>
          <a:xfrm>
            <a:off x="0" y="0"/>
            <a:ext cx="17462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PHENIX</a:t>
            </a:r>
            <a:endParaRPr lang="fr-FR" sz="4000" dirty="0">
              <a:solidFill>
                <a:prstClr val="black"/>
              </a:solidFill>
              <a:ea typeface="+mj-ea"/>
              <a:cs typeface="+mj-cs"/>
            </a:endParaRPr>
          </a:p>
        </p:txBody>
      </p:sp>
      <p:sp>
        <p:nvSpPr>
          <p:cNvPr id="779268" name="ZoneTexte 30"/>
          <p:cNvSpPr txBox="1">
            <a:spLocks noChangeArrowheads="1"/>
          </p:cNvSpPr>
          <p:nvPr/>
        </p:nvSpPr>
        <p:spPr bwMode="auto">
          <a:xfrm>
            <a:off x="-36513" y="1125538"/>
            <a:ext cx="2736851" cy="306387"/>
          </a:xfrm>
          <a:prstGeom prst="rect">
            <a:avLst/>
          </a:prstGeom>
          <a:noFill/>
          <a:ln w="9525">
            <a:noFill/>
            <a:miter lim="800000"/>
            <a:headEnd/>
            <a:tailEnd/>
          </a:ln>
        </p:spPr>
        <p:txBody>
          <a:bodyPr>
            <a:spAutoFit/>
          </a:bodyPr>
          <a:lstStyle/>
          <a:p>
            <a:r>
              <a:rPr lang="fr-FR" sz="1400" b="1">
                <a:latin typeface="Calibri" pitchFamily="34" charset="0"/>
              </a:rPr>
              <a:t>e</a:t>
            </a:r>
            <a:r>
              <a:rPr lang="fr-FR" sz="1400" b="1" baseline="30000">
                <a:latin typeface="Calibri" pitchFamily="34" charset="0"/>
              </a:rPr>
              <a:t>+</a:t>
            </a:r>
            <a:r>
              <a:rPr lang="fr-FR" sz="1400" b="1">
                <a:latin typeface="Calibri" pitchFamily="34" charset="0"/>
              </a:rPr>
              <a:t>e</a:t>
            </a:r>
            <a:r>
              <a:rPr lang="fr-FR" sz="1400" b="1" baseline="30000">
                <a:latin typeface="Calibri" pitchFamily="34" charset="0"/>
              </a:rPr>
              <a:t>-</a:t>
            </a:r>
            <a:r>
              <a:rPr lang="fr-FR" sz="1400" b="1">
                <a:latin typeface="Calibri" pitchFamily="34" charset="0"/>
              </a:rPr>
              <a:t>, charged hadrons, </a:t>
            </a:r>
            <a:r>
              <a:rPr lang="fr-FR" sz="1400" b="1">
                <a:latin typeface="Symbol" pitchFamily="18" charset="2"/>
              </a:rPr>
              <a:t>g</a:t>
            </a:r>
            <a:r>
              <a:rPr lang="fr-FR" sz="1400" b="1" baseline="30000">
                <a:latin typeface="Calibri" pitchFamily="34" charset="0"/>
              </a:rPr>
              <a:t> </a:t>
            </a:r>
          </a:p>
        </p:txBody>
      </p:sp>
      <p:sp>
        <p:nvSpPr>
          <p:cNvPr id="779269" name="ZoneTexte 31"/>
          <p:cNvSpPr txBox="1">
            <a:spLocks noChangeArrowheads="1"/>
          </p:cNvSpPr>
          <p:nvPr/>
        </p:nvSpPr>
        <p:spPr bwMode="auto">
          <a:xfrm>
            <a:off x="561975" y="2708275"/>
            <a:ext cx="914400" cy="307975"/>
          </a:xfrm>
          <a:prstGeom prst="rect">
            <a:avLst/>
          </a:prstGeom>
          <a:noFill/>
          <a:ln w="9525">
            <a:noFill/>
            <a:miter lim="800000"/>
            <a:headEnd/>
            <a:tailEnd/>
          </a:ln>
        </p:spPr>
        <p:txBody>
          <a:bodyPr>
            <a:spAutoFit/>
          </a:bodyPr>
          <a:lstStyle/>
          <a:p>
            <a:r>
              <a:rPr lang="fr-FR" sz="1400" b="1">
                <a:latin typeface="Calibri" pitchFamily="34" charset="0"/>
              </a:rPr>
              <a:t> µ</a:t>
            </a:r>
            <a:r>
              <a:rPr lang="fr-FR" sz="1400" b="1" baseline="30000">
                <a:latin typeface="Calibri" pitchFamily="34" charset="0"/>
              </a:rPr>
              <a:t>+</a:t>
            </a:r>
            <a:r>
              <a:rPr lang="fr-FR" sz="1400" b="1">
                <a:latin typeface="Calibri" pitchFamily="34" charset="0"/>
              </a:rPr>
              <a:t>µ</a:t>
            </a:r>
            <a:r>
              <a:rPr lang="fr-FR" sz="1400" b="1" baseline="30000">
                <a:latin typeface="Calibri" pitchFamily="34" charset="0"/>
              </a:rPr>
              <a:t>-</a:t>
            </a:r>
          </a:p>
        </p:txBody>
      </p:sp>
      <p:sp>
        <p:nvSpPr>
          <p:cNvPr id="779270" name="ZoneTexte 66"/>
          <p:cNvSpPr txBox="1">
            <a:spLocks noChangeArrowheads="1"/>
          </p:cNvSpPr>
          <p:nvPr/>
        </p:nvSpPr>
        <p:spPr bwMode="auto">
          <a:xfrm>
            <a:off x="341313" y="1465263"/>
            <a:ext cx="990600" cy="307975"/>
          </a:xfrm>
          <a:prstGeom prst="rect">
            <a:avLst/>
          </a:prstGeom>
          <a:solidFill>
            <a:schemeClr val="bg1"/>
          </a:solidFill>
          <a:ln w="9525">
            <a:noFill/>
            <a:miter lim="800000"/>
            <a:headEnd/>
            <a:tailEnd/>
          </a:ln>
        </p:spPr>
        <p:txBody>
          <a:bodyPr>
            <a:spAutoFit/>
          </a:bodyPr>
          <a:lstStyle/>
          <a:p>
            <a:r>
              <a:rPr lang="fr-FR" sz="1400" b="1">
                <a:latin typeface="Calibri" pitchFamily="34" charset="0"/>
                <a:ea typeface="Gulim"/>
                <a:cs typeface="Gulim"/>
              </a:rPr>
              <a:t>|</a:t>
            </a:r>
            <a:r>
              <a:rPr lang="fr-FR" sz="1400" b="1">
                <a:latin typeface="Symbol" pitchFamily="18" charset="2"/>
                <a:ea typeface="Gulim"/>
                <a:cs typeface="Gulim"/>
              </a:rPr>
              <a:t>h|</a:t>
            </a:r>
            <a:r>
              <a:rPr lang="fr-FR" sz="1400" b="1">
                <a:latin typeface="Calibri" pitchFamily="34" charset="0"/>
                <a:ea typeface="Gulim"/>
                <a:cs typeface="Gulim"/>
              </a:rPr>
              <a:t>&lt;.35</a:t>
            </a:r>
          </a:p>
        </p:txBody>
      </p:sp>
      <p:sp>
        <p:nvSpPr>
          <p:cNvPr id="779271" name="ZoneTexte 66"/>
          <p:cNvSpPr txBox="1">
            <a:spLocks noChangeArrowheads="1"/>
          </p:cNvSpPr>
          <p:nvPr/>
        </p:nvSpPr>
        <p:spPr bwMode="auto">
          <a:xfrm>
            <a:off x="250825" y="2997200"/>
            <a:ext cx="1295400" cy="307975"/>
          </a:xfrm>
          <a:prstGeom prst="rect">
            <a:avLst/>
          </a:prstGeom>
          <a:solidFill>
            <a:schemeClr val="bg1"/>
          </a:solidFill>
          <a:ln w="9525">
            <a:noFill/>
            <a:miter lim="800000"/>
            <a:headEnd/>
            <a:tailEnd/>
          </a:ln>
        </p:spPr>
        <p:txBody>
          <a:bodyPr>
            <a:spAutoFit/>
          </a:bodyPr>
          <a:lstStyle/>
          <a:p>
            <a:r>
              <a:rPr lang="fr-FR" sz="1400" b="1">
                <a:latin typeface="Calibri" pitchFamily="34" charset="0"/>
                <a:ea typeface="Gulim"/>
                <a:cs typeface="Gulim"/>
              </a:rPr>
              <a:t>1.2&gt;|</a:t>
            </a:r>
            <a:r>
              <a:rPr lang="fr-FR" sz="1400" b="1">
                <a:latin typeface="Symbol" pitchFamily="18" charset="2"/>
                <a:ea typeface="Gulim"/>
                <a:cs typeface="Gulim"/>
              </a:rPr>
              <a:t>h|</a:t>
            </a:r>
            <a:r>
              <a:rPr lang="fr-FR" sz="1400" b="1">
                <a:latin typeface="Calibri" pitchFamily="34" charset="0"/>
                <a:ea typeface="Gulim"/>
                <a:cs typeface="Gulim"/>
              </a:rPr>
              <a:t>&gt;2.2</a:t>
            </a:r>
          </a:p>
        </p:txBody>
      </p:sp>
      <p:pic>
        <p:nvPicPr>
          <p:cNvPr id="779272" name="Picture 1"/>
          <p:cNvPicPr>
            <a:picLocks noChangeAspect="1" noChangeArrowheads="1"/>
          </p:cNvPicPr>
          <p:nvPr/>
        </p:nvPicPr>
        <p:blipFill>
          <a:blip r:embed="rId4"/>
          <a:srcRect/>
          <a:stretch>
            <a:fillRect/>
          </a:stretch>
        </p:blipFill>
        <p:spPr bwMode="auto">
          <a:xfrm>
            <a:off x="107950" y="4076700"/>
            <a:ext cx="3411538" cy="2625725"/>
          </a:xfrm>
          <a:prstGeom prst="rect">
            <a:avLst/>
          </a:prstGeom>
          <a:noFill/>
          <a:ln w="9525">
            <a:noFill/>
            <a:miter lim="800000"/>
            <a:headEnd/>
            <a:tailEnd/>
          </a:ln>
        </p:spPr>
      </p:pic>
      <p:sp>
        <p:nvSpPr>
          <p:cNvPr id="779273" name="ZoneTexte 9"/>
          <p:cNvSpPr txBox="1">
            <a:spLocks noChangeArrowheads="1"/>
          </p:cNvSpPr>
          <p:nvPr/>
        </p:nvSpPr>
        <p:spPr bwMode="auto">
          <a:xfrm>
            <a:off x="3995738" y="5805488"/>
            <a:ext cx="4405312" cy="369887"/>
          </a:xfrm>
          <a:prstGeom prst="rect">
            <a:avLst/>
          </a:prstGeom>
          <a:noFill/>
          <a:ln w="9525">
            <a:noFill/>
            <a:miter lim="800000"/>
            <a:headEnd/>
            <a:tailEnd/>
          </a:ln>
        </p:spPr>
        <p:txBody>
          <a:bodyPr wrap="none">
            <a:spAutoFit/>
          </a:bodyPr>
          <a:lstStyle/>
          <a:p>
            <a:r>
              <a:rPr lang="fr-FR">
                <a:latin typeface="Calibri" pitchFamily="34" charset="0"/>
              </a:rPr>
              <a:t>~ 450 physicists – 57 laboratories – </a:t>
            </a:r>
            <a:r>
              <a:rPr lang="fr-FR" sz="1400">
                <a:latin typeface="Calibri" pitchFamily="34" charset="0"/>
              </a:rPr>
              <a:t>12 countries</a:t>
            </a:r>
          </a:p>
        </p:txBody>
      </p:sp>
      <p:sp>
        <p:nvSpPr>
          <p:cNvPr id="779274" name="ZoneTexte 10"/>
          <p:cNvSpPr txBox="1">
            <a:spLocks noChangeArrowheads="1"/>
          </p:cNvSpPr>
          <p:nvPr/>
        </p:nvSpPr>
        <p:spPr bwMode="auto">
          <a:xfrm>
            <a:off x="1979613" y="115888"/>
            <a:ext cx="4392612" cy="647700"/>
          </a:xfrm>
          <a:prstGeom prst="rect">
            <a:avLst/>
          </a:prstGeom>
          <a:noFill/>
          <a:ln w="9525">
            <a:noFill/>
            <a:miter lim="800000"/>
            <a:headEnd/>
            <a:tailEnd/>
          </a:ln>
        </p:spPr>
        <p:txBody>
          <a:bodyPr>
            <a:spAutoFit/>
          </a:bodyPr>
          <a:lstStyle/>
          <a:p>
            <a:pPr>
              <a:buFont typeface="Arial" charset="0"/>
              <a:buChar char="•"/>
            </a:pPr>
            <a:r>
              <a:rPr lang="fr-FR" b="1">
                <a:latin typeface="Calibri" pitchFamily="34" charset="0"/>
              </a:rPr>
              <a:t> dileptons distributions measurement  </a:t>
            </a:r>
          </a:p>
          <a:p>
            <a:pPr algn="ctr"/>
            <a:r>
              <a:rPr lang="fr-FR" b="1">
                <a:latin typeface="Calibri" pitchFamily="34" charset="0"/>
              </a:rPr>
              <a:t> </a:t>
            </a:r>
          </a:p>
        </p:txBody>
      </p:sp>
      <p:cxnSp>
        <p:nvCxnSpPr>
          <p:cNvPr id="14" name="Connecteur droit avec flèche 13"/>
          <p:cNvCxnSpPr/>
          <p:nvPr/>
        </p:nvCxnSpPr>
        <p:spPr>
          <a:xfrm>
            <a:off x="1476375" y="1412875"/>
            <a:ext cx="574675"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1476375" y="2852738"/>
            <a:ext cx="574675" cy="1587"/>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59113" y="2349500"/>
            <a:ext cx="4826000" cy="4175125"/>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24" name="Picture 3" descr="Spectra_200GeV"/>
          <p:cNvPicPr preferRelativeResize="0">
            <a:picLocks noChangeArrowheads="1"/>
          </p:cNvPicPr>
          <p:nvPr/>
        </p:nvPicPr>
        <p:blipFill>
          <a:blip r:embed="rId3"/>
          <a:srcRect l="2010" t="7771" r="8040" b="2072"/>
          <a:stretch>
            <a:fillRect/>
          </a:stretch>
        </p:blipFill>
        <p:spPr bwMode="auto">
          <a:xfrm>
            <a:off x="3132138" y="2565400"/>
            <a:ext cx="4376737" cy="3887788"/>
          </a:xfrm>
          <a:prstGeom prst="rect">
            <a:avLst/>
          </a:prstGeom>
          <a:noFill/>
          <a:ln w="9525">
            <a:noFill/>
            <a:miter lim="800000"/>
            <a:headEnd/>
            <a:tailEnd/>
          </a:ln>
        </p:spPr>
      </p:pic>
      <p:sp>
        <p:nvSpPr>
          <p:cNvPr id="13" name="Rectangle 5"/>
          <p:cNvSpPr>
            <a:spLocks noChangeArrowheads="1"/>
          </p:cNvSpPr>
          <p:nvPr/>
        </p:nvSpPr>
        <p:spPr bwMode="auto">
          <a:xfrm>
            <a:off x="5292725" y="2708275"/>
            <a:ext cx="2087563" cy="3384550"/>
          </a:xfrm>
          <a:prstGeom prst="rect">
            <a:avLst/>
          </a:prstGeom>
          <a:solidFill>
            <a:srgbClr val="92D050">
              <a:alpha val="41176"/>
            </a:srgbClr>
          </a:solidFill>
          <a:ln w="50800">
            <a:noFill/>
            <a:miter lim="800000"/>
            <a:headEnd/>
            <a:tailEnd/>
          </a:ln>
        </p:spPr>
        <p:txBody>
          <a:bodyPr wrap="none" anchor="ctr"/>
          <a:lstStyle/>
          <a:p>
            <a:pPr algn="ctr" eaLnBrk="0" hangingPunct="0"/>
            <a:endParaRPr lang="en-GB" altLang="en-GB" sz="3200">
              <a:solidFill>
                <a:srgbClr val="FF0000"/>
              </a:solidFill>
              <a:latin typeface="Arial Unicode MS" pitchFamily="34" charset="-128"/>
            </a:endParaRPr>
          </a:p>
        </p:txBody>
      </p:sp>
      <p:sp>
        <p:nvSpPr>
          <p:cNvPr id="21" name="Rectangle 20"/>
          <p:cNvSpPr/>
          <p:nvPr/>
        </p:nvSpPr>
        <p:spPr>
          <a:xfrm>
            <a:off x="323850" y="4437063"/>
            <a:ext cx="2735263" cy="2016125"/>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0" name="Rectangle 19"/>
          <p:cNvSpPr/>
          <p:nvPr/>
        </p:nvSpPr>
        <p:spPr>
          <a:xfrm>
            <a:off x="7885113" y="4797425"/>
            <a:ext cx="1079500" cy="503238"/>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8" name="Rectangle 17"/>
          <p:cNvSpPr/>
          <p:nvPr/>
        </p:nvSpPr>
        <p:spPr>
          <a:xfrm>
            <a:off x="2987675" y="836613"/>
            <a:ext cx="5545138" cy="1152525"/>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7" name="Rectangle 16"/>
          <p:cNvSpPr/>
          <p:nvPr/>
        </p:nvSpPr>
        <p:spPr>
          <a:xfrm>
            <a:off x="107950" y="836613"/>
            <a:ext cx="2879725" cy="3529012"/>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80296"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DC2E0BFD-FD58-4750-B098-1756C918B892}" type="slidenum">
              <a:rPr lang="fr-FR">
                <a:solidFill>
                  <a:schemeClr val="tx1"/>
                </a:solidFill>
              </a:rPr>
              <a:pPr fontAlgn="base">
                <a:spcBef>
                  <a:spcPct val="0"/>
                </a:spcBef>
                <a:spcAft>
                  <a:spcPct val="0"/>
                </a:spcAft>
              </a:pPr>
              <a:t>73</a:t>
            </a:fld>
            <a:endParaRPr lang="fr-FR">
              <a:solidFill>
                <a:schemeClr val="tx1"/>
              </a:solidFill>
            </a:endParaRPr>
          </a:p>
        </p:txBody>
      </p:sp>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sp>
        <p:nvSpPr>
          <p:cNvPr id="780298" name="Rectangle 13"/>
          <p:cNvSpPr>
            <a:spLocks noChangeArrowheads="1"/>
          </p:cNvSpPr>
          <p:nvPr/>
        </p:nvSpPr>
        <p:spPr bwMode="auto">
          <a:xfrm>
            <a:off x="2987675" y="981075"/>
            <a:ext cx="5219700" cy="676275"/>
          </a:xfrm>
          <a:prstGeom prst="rect">
            <a:avLst/>
          </a:prstGeom>
          <a:noFill/>
          <a:ln w="9525">
            <a:noFill/>
            <a:miter lim="800000"/>
            <a:headEnd/>
            <a:tailEnd/>
          </a:ln>
        </p:spPr>
        <p:txBody>
          <a:bodyPr>
            <a:spAutoFit/>
          </a:bodyPr>
          <a:lstStyle/>
          <a:p>
            <a:r>
              <a:rPr lang="fr-FR" b="1">
                <a:latin typeface="Calibri" pitchFamily="34" charset="0"/>
              </a:rPr>
              <a:t>Charged particle multiplicy </a:t>
            </a:r>
            <a:r>
              <a:rPr lang="fr-FR">
                <a:latin typeface="Calibri" pitchFamily="34" charset="0"/>
              </a:rPr>
              <a:t>density at mid-rapidity for central collisions </a:t>
            </a:r>
            <a:r>
              <a:rPr lang="fr-FR" sz="2000">
                <a:solidFill>
                  <a:srgbClr val="FF0000"/>
                </a:solidFill>
                <a:latin typeface="Calibri" pitchFamily="34" charset="0"/>
              </a:rPr>
              <a:t>(~ SPS*2)</a:t>
            </a:r>
            <a:endParaRPr lang="fr-FR">
              <a:solidFill>
                <a:srgbClr val="FF0000"/>
              </a:solidFill>
              <a:latin typeface="Calibri" pitchFamily="34" charset="0"/>
            </a:endParaRPr>
          </a:p>
        </p:txBody>
      </p:sp>
      <p:pic>
        <p:nvPicPr>
          <p:cNvPr id="780299" name="Picture 3"/>
          <p:cNvPicPr>
            <a:picLocks noChangeAspect="1" noChangeArrowheads="1"/>
          </p:cNvPicPr>
          <p:nvPr/>
        </p:nvPicPr>
        <p:blipFill>
          <a:blip r:embed="rId4"/>
          <a:srcRect/>
          <a:stretch>
            <a:fillRect/>
          </a:stretch>
        </p:blipFill>
        <p:spPr bwMode="auto">
          <a:xfrm>
            <a:off x="179388" y="981075"/>
            <a:ext cx="2787650" cy="3335338"/>
          </a:xfrm>
          <a:prstGeom prst="rect">
            <a:avLst/>
          </a:prstGeom>
          <a:noFill/>
          <a:ln w="9525">
            <a:noFill/>
            <a:miter lim="800000"/>
            <a:headEnd/>
            <a:tailEnd/>
          </a:ln>
        </p:spPr>
      </p:pic>
      <p:sp>
        <p:nvSpPr>
          <p:cNvPr id="25" name="Rectangle 5"/>
          <p:cNvSpPr>
            <a:spLocks noChangeArrowheads="1"/>
          </p:cNvSpPr>
          <p:nvPr/>
        </p:nvSpPr>
        <p:spPr bwMode="auto">
          <a:xfrm>
            <a:off x="3851275" y="2708275"/>
            <a:ext cx="576263" cy="3384550"/>
          </a:xfrm>
          <a:prstGeom prst="rect">
            <a:avLst/>
          </a:prstGeom>
          <a:solidFill>
            <a:schemeClr val="accent1">
              <a:alpha val="41176"/>
            </a:schemeClr>
          </a:solidFill>
          <a:ln w="50800">
            <a:noFill/>
            <a:miter lim="800000"/>
            <a:headEnd/>
            <a:tailEnd/>
          </a:ln>
        </p:spPr>
        <p:txBody>
          <a:bodyPr wrap="none" anchor="ctr"/>
          <a:lstStyle/>
          <a:p>
            <a:pPr algn="ctr" eaLnBrk="0" hangingPunct="0"/>
            <a:endParaRPr lang="en-GB" altLang="en-GB" sz="3200">
              <a:solidFill>
                <a:srgbClr val="FF0000"/>
              </a:solidFill>
              <a:latin typeface="Arial Unicode MS" pitchFamily="34" charset="-128"/>
            </a:endParaRPr>
          </a:p>
        </p:txBody>
      </p:sp>
      <p:sp>
        <p:nvSpPr>
          <p:cNvPr id="26" name="Text Box 7"/>
          <p:cNvSpPr txBox="1">
            <a:spLocks noChangeArrowheads="1"/>
          </p:cNvSpPr>
          <p:nvPr/>
        </p:nvSpPr>
        <p:spPr bwMode="auto">
          <a:xfrm>
            <a:off x="900113" y="4797425"/>
            <a:ext cx="1177925" cy="461963"/>
          </a:xfrm>
          <a:prstGeom prst="rect">
            <a:avLst/>
          </a:prstGeom>
          <a:noFill/>
          <a:ln w="50800">
            <a:noFill/>
            <a:miter lim="800000"/>
            <a:headEnd/>
            <a:tailEnd/>
          </a:ln>
        </p:spPr>
        <p:txBody>
          <a:bodyPr>
            <a:spAutoFit/>
          </a:bodyPr>
          <a:lstStyle/>
          <a:p>
            <a:pPr eaLnBrk="0" hangingPunct="0"/>
            <a:r>
              <a:rPr lang="en-US" altLang="en-GB" sz="2400">
                <a:solidFill>
                  <a:srgbClr val="FF0000"/>
                </a:solidFill>
                <a:latin typeface="Calibri" pitchFamily="34" charset="0"/>
              </a:rPr>
              <a:t>99.5%</a:t>
            </a:r>
          </a:p>
        </p:txBody>
      </p:sp>
      <p:sp>
        <p:nvSpPr>
          <p:cNvPr id="27" name="Text Box 9"/>
          <p:cNvSpPr txBox="1">
            <a:spLocks noChangeArrowheads="1"/>
          </p:cNvSpPr>
          <p:nvPr/>
        </p:nvSpPr>
        <p:spPr bwMode="auto">
          <a:xfrm>
            <a:off x="250825" y="5300663"/>
            <a:ext cx="2895600" cy="1016000"/>
          </a:xfrm>
          <a:prstGeom prst="rect">
            <a:avLst/>
          </a:prstGeom>
          <a:noFill/>
          <a:ln w="9525">
            <a:noFill/>
            <a:miter lim="800000"/>
            <a:headEnd/>
            <a:tailEnd/>
          </a:ln>
        </p:spPr>
        <p:txBody>
          <a:bodyPr>
            <a:spAutoFit/>
          </a:bodyPr>
          <a:lstStyle/>
          <a:p>
            <a:r>
              <a:rPr lang="en-US" altLang="en-GB" sz="2000">
                <a:latin typeface="Calibri" pitchFamily="34" charset="0"/>
              </a:rPr>
              <a:t>The majority of produced particles are low p</a:t>
            </a:r>
            <a:r>
              <a:rPr lang="en-US" altLang="en-GB" sz="2000" baseline="-25000">
                <a:latin typeface="Calibri" pitchFamily="34" charset="0"/>
              </a:rPr>
              <a:t>T</a:t>
            </a:r>
            <a:r>
              <a:rPr lang="en-US" altLang="en-GB" sz="2000">
                <a:latin typeface="Calibri" pitchFamily="34" charset="0"/>
              </a:rPr>
              <a:t>.</a:t>
            </a:r>
          </a:p>
          <a:p>
            <a:r>
              <a:rPr lang="en-US" altLang="en-GB" sz="2000">
                <a:latin typeface="Calibri" pitchFamily="34" charset="0"/>
              </a:rPr>
              <a:t>→ </a:t>
            </a:r>
            <a:r>
              <a:rPr lang="en-US" altLang="en-GB" sz="2000">
                <a:solidFill>
                  <a:srgbClr val="FF0000"/>
                </a:solidFill>
                <a:latin typeface="Calibri" pitchFamily="34" charset="0"/>
              </a:rPr>
              <a:t>soft probes</a:t>
            </a:r>
          </a:p>
        </p:txBody>
      </p:sp>
      <p:sp>
        <p:nvSpPr>
          <p:cNvPr id="28" name="Line 8"/>
          <p:cNvSpPr>
            <a:spLocks noChangeShapeType="1"/>
          </p:cNvSpPr>
          <p:nvPr/>
        </p:nvSpPr>
        <p:spPr bwMode="auto">
          <a:xfrm flipV="1">
            <a:off x="1979613" y="3860800"/>
            <a:ext cx="2087562" cy="1152525"/>
          </a:xfrm>
          <a:prstGeom prst="line">
            <a:avLst/>
          </a:prstGeom>
          <a:noFill/>
          <a:ln w="50800">
            <a:solidFill>
              <a:srgbClr val="000099"/>
            </a:solidFill>
            <a:round/>
            <a:headEnd/>
            <a:tailEnd type="triangle" w="med" len="med"/>
          </a:ln>
        </p:spPr>
        <p:txBody>
          <a:bodyPr wrap="none" anchor="ctr"/>
          <a:lstStyle/>
          <a:p>
            <a:endParaRPr lang="fr-FR"/>
          </a:p>
        </p:txBody>
      </p:sp>
      <p:sp>
        <p:nvSpPr>
          <p:cNvPr id="29" name="Rectangle 28"/>
          <p:cNvSpPr/>
          <p:nvPr/>
        </p:nvSpPr>
        <p:spPr>
          <a:xfrm>
            <a:off x="6588125" y="2708275"/>
            <a:ext cx="768350"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2000" dirty="0"/>
              <a:t>STAR </a:t>
            </a:r>
            <a:endParaRPr lang="fr-FR" sz="2000" dirty="0">
              <a:solidFill>
                <a:prstClr val="black"/>
              </a:solidFill>
              <a:ea typeface="+mj-ea"/>
              <a:cs typeface="+mj-cs"/>
            </a:endParaRPr>
          </a:p>
        </p:txBody>
      </p:sp>
      <p:sp>
        <p:nvSpPr>
          <p:cNvPr id="15" name="Line 8"/>
          <p:cNvSpPr>
            <a:spLocks noChangeShapeType="1"/>
          </p:cNvSpPr>
          <p:nvPr/>
        </p:nvSpPr>
        <p:spPr bwMode="auto">
          <a:xfrm flipH="1" flipV="1">
            <a:off x="6443663" y="4149725"/>
            <a:ext cx="1296987" cy="719138"/>
          </a:xfrm>
          <a:prstGeom prst="line">
            <a:avLst/>
          </a:prstGeom>
          <a:noFill/>
          <a:ln w="50800">
            <a:solidFill>
              <a:srgbClr val="000099"/>
            </a:solidFill>
            <a:round/>
            <a:headEnd/>
            <a:tailEnd type="triangle" w="med" len="med"/>
          </a:ln>
        </p:spPr>
        <p:txBody>
          <a:bodyPr wrap="none" anchor="ctr"/>
          <a:lstStyle/>
          <a:p>
            <a:endParaRPr lang="fr-FR"/>
          </a:p>
        </p:txBody>
      </p:sp>
      <p:sp>
        <p:nvSpPr>
          <p:cNvPr id="16" name="Rectangle 15"/>
          <p:cNvSpPr>
            <a:spLocks noChangeArrowheads="1"/>
          </p:cNvSpPr>
          <p:nvPr/>
        </p:nvSpPr>
        <p:spPr bwMode="auto">
          <a:xfrm>
            <a:off x="7415213" y="4868863"/>
            <a:ext cx="1728787" cy="369887"/>
          </a:xfrm>
          <a:prstGeom prst="rect">
            <a:avLst/>
          </a:prstGeom>
          <a:noFill/>
          <a:ln w="9525">
            <a:noFill/>
            <a:miter lim="800000"/>
            <a:headEnd/>
            <a:tailEnd/>
          </a:ln>
        </p:spPr>
        <p:txBody>
          <a:bodyPr>
            <a:spAutoFit/>
          </a:bodyPr>
          <a:lstStyle/>
          <a:p>
            <a:r>
              <a:rPr lang="en-US" altLang="en-GB">
                <a:latin typeface="Calibri" pitchFamily="34" charset="0"/>
              </a:rPr>
              <a:t>→ </a:t>
            </a:r>
            <a:r>
              <a:rPr lang="en-US" altLang="en-GB">
                <a:solidFill>
                  <a:srgbClr val="FF0000"/>
                </a:solidFill>
                <a:latin typeface="Calibri" pitchFamily="34" charset="0"/>
              </a:rPr>
              <a:t>hard probes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linds(horizontal)">
                                      <p:cBhvr>
                                        <p:cTn id="7" dur="500"/>
                                        <p:tgtEl>
                                          <p:spTgt spid="2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linds(horizontal)">
                                      <p:cBhvr>
                                        <p:cTn id="10" dur="500"/>
                                        <p:tgtEl>
                                          <p:spTgt spid="2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linds(horizontal)">
                                      <p:cBhvr>
                                        <p:cTn id="13" dur="500"/>
                                        <p:tgtEl>
                                          <p:spTgt spid="2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linds(horizontal)">
                                      <p:cBhvr>
                                        <p:cTn id="16" dur="500"/>
                                        <p:tgtEl>
                                          <p:spTgt spid="2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blinds(horizontal)">
                                      <p:cBhvr>
                                        <p:cTn id="19" dur="500"/>
                                        <p:tgtEl>
                                          <p:spTgt spid="2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blinds(horizontal)">
                                      <p:cBhvr>
                                        <p:cTn id="22" dur="500"/>
                                        <p:tgtEl>
                                          <p:spTgt spid="16"/>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linds(horizontal)">
                                      <p:cBhvr>
                                        <p:cTn id="25" dur="500"/>
                                        <p:tgtEl>
                                          <p:spTgt spid="15"/>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blinds(horizontal)">
                                      <p:cBhvr>
                                        <p:cTn id="28" dur="500"/>
                                        <p:tgtEl>
                                          <p:spTgt spid="25"/>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linds(horizontal)">
                                      <p:cBhvr>
                                        <p:cTn id="31" dur="500"/>
                                        <p:tgtEl>
                                          <p:spTgt spid="13"/>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blinds(horizontal)">
                                      <p:cBhvr>
                                        <p:cTn id="34" dur="500"/>
                                        <p:tgtEl>
                                          <p:spTgt spid="29"/>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linds(horizontal)">
                                      <p:cBhvr>
                                        <p:cTn id="37" dur="500"/>
                                        <p:tgtEl>
                                          <p:spTgt spid="19"/>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blinds(horizontal)">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3" grpId="0" animBg="1"/>
      <p:bldP spid="21" grpId="0" animBg="1"/>
      <p:bldP spid="20" grpId="0" animBg="1"/>
      <p:bldP spid="25" grpId="0" animBg="1"/>
      <p:bldP spid="26" grpId="0"/>
      <p:bldP spid="27" grpId="0"/>
      <p:bldP spid="28" grpId="0" animBg="1"/>
      <p:bldP spid="29" grpId="0" animBg="1"/>
      <p:bldP spid="15" grpId="0" animBg="1"/>
      <p:bldP spid="16"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323850" y="3860800"/>
            <a:ext cx="8135938" cy="2997200"/>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9" name="Rectangle 18"/>
          <p:cNvSpPr/>
          <p:nvPr/>
        </p:nvSpPr>
        <p:spPr>
          <a:xfrm>
            <a:off x="3851275" y="836613"/>
            <a:ext cx="5292725" cy="1944687"/>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8" name="Rectangle 17"/>
          <p:cNvSpPr/>
          <p:nvPr/>
        </p:nvSpPr>
        <p:spPr>
          <a:xfrm>
            <a:off x="0" y="765175"/>
            <a:ext cx="3851275" cy="3024188"/>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73094"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9AE4756-5F59-4B42-89E5-AC9F87B7837C}" type="slidenum">
              <a:rPr lang="fr-FR">
                <a:solidFill>
                  <a:schemeClr val="tx1"/>
                </a:solidFill>
              </a:rPr>
              <a:pPr fontAlgn="base">
                <a:spcBef>
                  <a:spcPct val="0"/>
                </a:spcBef>
                <a:spcAft>
                  <a:spcPct val="0"/>
                </a:spcAft>
              </a:pPr>
              <a:t>74</a:t>
            </a:fld>
            <a:endParaRPr lang="fr-FR">
              <a:solidFill>
                <a:schemeClr val="tx1"/>
              </a:solidFill>
            </a:endParaRPr>
          </a:p>
        </p:txBody>
      </p:sp>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graphicFrame>
        <p:nvGraphicFramePr>
          <p:cNvPr id="473090" name="Object 2"/>
          <p:cNvGraphicFramePr>
            <a:graphicFrameLocks noChangeAspect="1"/>
          </p:cNvGraphicFramePr>
          <p:nvPr/>
        </p:nvGraphicFramePr>
        <p:xfrm>
          <a:off x="3851275" y="1557338"/>
          <a:ext cx="2128838" cy="989012"/>
        </p:xfrm>
        <a:graphic>
          <a:graphicData uri="http://schemas.openxmlformats.org/presentationml/2006/ole">
            <p:oleObj spid="_x0000_s473090" name="Équation" r:id="rId4" imgW="1066680" imgH="495000" progId="Equation.3">
              <p:embed/>
            </p:oleObj>
          </a:graphicData>
        </a:graphic>
      </p:graphicFrame>
      <p:sp>
        <p:nvSpPr>
          <p:cNvPr id="473096" name="Rectangle 10"/>
          <p:cNvSpPr>
            <a:spLocks noChangeArrowheads="1"/>
          </p:cNvSpPr>
          <p:nvPr/>
        </p:nvSpPr>
        <p:spPr bwMode="auto">
          <a:xfrm>
            <a:off x="6443663" y="1773238"/>
            <a:ext cx="2400300" cy="708025"/>
          </a:xfrm>
          <a:prstGeom prst="rect">
            <a:avLst/>
          </a:prstGeom>
          <a:noFill/>
          <a:ln w="9525">
            <a:noFill/>
            <a:miter lim="800000"/>
            <a:headEnd/>
            <a:tailEnd/>
          </a:ln>
        </p:spPr>
        <p:txBody>
          <a:bodyPr wrap="none">
            <a:spAutoFit/>
          </a:bodyPr>
          <a:lstStyle/>
          <a:p>
            <a:r>
              <a:rPr lang="fr-FR" sz="2400">
                <a:solidFill>
                  <a:srgbClr val="FF0000"/>
                </a:solidFill>
                <a:latin typeface="Symbol" pitchFamily="18" charset="2"/>
              </a:rPr>
              <a:t> e </a:t>
            </a:r>
            <a:r>
              <a:rPr lang="fr-FR">
                <a:solidFill>
                  <a:srgbClr val="FF0000"/>
                </a:solidFill>
                <a:latin typeface="Calibri" pitchFamily="34" charset="0"/>
              </a:rPr>
              <a:t>=  15  GeV/fm</a:t>
            </a:r>
            <a:r>
              <a:rPr lang="fr-FR" baseline="30000">
                <a:solidFill>
                  <a:srgbClr val="FF0000"/>
                </a:solidFill>
                <a:latin typeface="Calibri" pitchFamily="34" charset="0"/>
              </a:rPr>
              <a:t>3 </a:t>
            </a:r>
            <a:r>
              <a:rPr lang="fr-FR">
                <a:solidFill>
                  <a:srgbClr val="FF0000"/>
                </a:solidFill>
                <a:latin typeface="Calibri" pitchFamily="34" charset="0"/>
              </a:rPr>
              <a:t>&gt; </a:t>
            </a:r>
            <a:r>
              <a:rPr lang="fr-FR" sz="2000">
                <a:solidFill>
                  <a:srgbClr val="FF0000"/>
                </a:solidFill>
                <a:latin typeface="Symbol" pitchFamily="18" charset="2"/>
              </a:rPr>
              <a:t>e</a:t>
            </a:r>
            <a:r>
              <a:rPr lang="fr-FR" sz="2000" baseline="-25000">
                <a:solidFill>
                  <a:srgbClr val="FF0000"/>
                </a:solidFill>
                <a:latin typeface="Calibri" pitchFamily="34" charset="0"/>
              </a:rPr>
              <a:t>SPS</a:t>
            </a:r>
            <a:endParaRPr lang="fr-FR" baseline="-25000">
              <a:solidFill>
                <a:srgbClr val="FF0000"/>
              </a:solidFill>
              <a:latin typeface="Calibri" pitchFamily="34" charset="0"/>
            </a:endParaRPr>
          </a:p>
          <a:p>
            <a:r>
              <a:rPr lang="fr-FR" sz="1600">
                <a:solidFill>
                  <a:srgbClr val="FF0000"/>
                </a:solidFill>
                <a:latin typeface="Calibri" pitchFamily="34" charset="0"/>
              </a:rPr>
              <a:t>for </a:t>
            </a:r>
            <a:r>
              <a:rPr lang="fr-FR" sz="1600">
                <a:solidFill>
                  <a:srgbClr val="FF0000"/>
                </a:solidFill>
                <a:latin typeface="Symbol" pitchFamily="18" charset="2"/>
              </a:rPr>
              <a:t>t</a:t>
            </a:r>
            <a:r>
              <a:rPr lang="fr-FR" sz="1600" baseline="-25000">
                <a:solidFill>
                  <a:srgbClr val="FF0000"/>
                </a:solidFill>
                <a:latin typeface="Calibri" pitchFamily="34" charset="0"/>
              </a:rPr>
              <a:t>0</a:t>
            </a:r>
            <a:r>
              <a:rPr lang="fr-FR" sz="1600">
                <a:solidFill>
                  <a:srgbClr val="FF0000"/>
                </a:solidFill>
                <a:latin typeface="Calibri" pitchFamily="34" charset="0"/>
              </a:rPr>
              <a:t> = 0.3 fm/c  </a:t>
            </a:r>
            <a:endParaRPr lang="fr-FR" sz="1600" baseline="-25000">
              <a:solidFill>
                <a:srgbClr val="FF0000"/>
              </a:solidFill>
              <a:latin typeface="Calibri" pitchFamily="34" charset="0"/>
            </a:endParaRPr>
          </a:p>
        </p:txBody>
      </p:sp>
      <p:sp>
        <p:nvSpPr>
          <p:cNvPr id="14" name="Rectangle 13"/>
          <p:cNvSpPr>
            <a:spLocks noChangeArrowheads="1"/>
          </p:cNvSpPr>
          <p:nvPr/>
        </p:nvSpPr>
        <p:spPr bwMode="auto">
          <a:xfrm>
            <a:off x="3132138" y="3789363"/>
            <a:ext cx="5219700" cy="646112"/>
          </a:xfrm>
          <a:prstGeom prst="rect">
            <a:avLst/>
          </a:prstGeom>
          <a:noFill/>
          <a:ln w="9525">
            <a:noFill/>
            <a:miter lim="800000"/>
            <a:headEnd/>
            <a:tailEnd/>
          </a:ln>
        </p:spPr>
        <p:txBody>
          <a:bodyPr>
            <a:spAutoFit/>
          </a:bodyPr>
          <a:lstStyle/>
          <a:p>
            <a:r>
              <a:rPr lang="en-US" b="1">
                <a:latin typeface="Calibri" pitchFamily="34" charset="0"/>
              </a:rPr>
              <a:t>High pt photons </a:t>
            </a:r>
            <a:r>
              <a:rPr lang="en-US">
                <a:latin typeface="Calibri" pitchFamily="34" charset="0"/>
              </a:rPr>
              <a:t>= thermal photons produced in QGP : (</a:t>
            </a:r>
            <a:r>
              <a:rPr lang="fr-FR">
                <a:solidFill>
                  <a:srgbClr val="FF0000"/>
                </a:solidFill>
                <a:latin typeface="Calibri" pitchFamily="34" charset="0"/>
              </a:rPr>
              <a:t>Sensitive to the temperature of medium </a:t>
            </a:r>
            <a:r>
              <a:rPr lang="en-US">
                <a:latin typeface="Calibri" pitchFamily="34" charset="0"/>
              </a:rPr>
              <a:t>)</a:t>
            </a:r>
            <a:endParaRPr lang="fr-FR">
              <a:latin typeface="Calibri" pitchFamily="34" charset="0"/>
            </a:endParaRPr>
          </a:p>
        </p:txBody>
      </p:sp>
      <p:sp>
        <p:nvSpPr>
          <p:cNvPr id="473098" name="Rectangle 14"/>
          <p:cNvSpPr>
            <a:spLocks noChangeArrowheads="1"/>
          </p:cNvSpPr>
          <p:nvPr/>
        </p:nvSpPr>
        <p:spPr bwMode="auto">
          <a:xfrm>
            <a:off x="3779838" y="1052513"/>
            <a:ext cx="4572000" cy="369887"/>
          </a:xfrm>
          <a:prstGeom prst="rect">
            <a:avLst/>
          </a:prstGeom>
          <a:noFill/>
          <a:ln w="9525">
            <a:noFill/>
            <a:miter lim="800000"/>
            <a:headEnd/>
            <a:tailEnd/>
          </a:ln>
        </p:spPr>
        <p:txBody>
          <a:bodyPr>
            <a:spAutoFit/>
          </a:bodyPr>
          <a:lstStyle/>
          <a:p>
            <a:r>
              <a:rPr lang="en-US" b="1">
                <a:latin typeface="Calibri" pitchFamily="34" charset="0"/>
              </a:rPr>
              <a:t>Transverse energy spectra </a:t>
            </a:r>
            <a:r>
              <a:rPr lang="en-US">
                <a:latin typeface="Calibri" pitchFamily="34" charset="0"/>
              </a:rPr>
              <a:t>:</a:t>
            </a:r>
            <a:endParaRPr lang="fr-FR">
              <a:latin typeface="Calibri" pitchFamily="34" charset="0"/>
            </a:endParaRPr>
          </a:p>
        </p:txBody>
      </p:sp>
      <p:sp>
        <p:nvSpPr>
          <p:cNvPr id="16" name="Rectangle 15"/>
          <p:cNvSpPr>
            <a:spLocks noChangeArrowheads="1"/>
          </p:cNvSpPr>
          <p:nvPr/>
        </p:nvSpPr>
        <p:spPr bwMode="auto">
          <a:xfrm>
            <a:off x="3635375" y="6308725"/>
            <a:ext cx="1941513" cy="554038"/>
          </a:xfrm>
          <a:prstGeom prst="rect">
            <a:avLst/>
          </a:prstGeom>
          <a:noFill/>
          <a:ln w="9525">
            <a:noFill/>
            <a:miter lim="800000"/>
            <a:headEnd/>
            <a:tailEnd/>
          </a:ln>
        </p:spPr>
        <p:txBody>
          <a:bodyPr wrap="none">
            <a:spAutoFit/>
          </a:bodyPr>
          <a:lstStyle/>
          <a:p>
            <a:r>
              <a:rPr lang="fr-FR" b="1">
                <a:solidFill>
                  <a:srgbClr val="FF0000"/>
                </a:solidFill>
                <a:latin typeface="Symbol" pitchFamily="18" charset="2"/>
              </a:rPr>
              <a:t>&gt;T</a:t>
            </a:r>
            <a:r>
              <a:rPr lang="fr-FR" b="1" baseline="-25000">
                <a:solidFill>
                  <a:srgbClr val="FF0000"/>
                </a:solidFill>
                <a:latin typeface="Calibri" pitchFamily="34" charset="0"/>
              </a:rPr>
              <a:t>c  </a:t>
            </a:r>
            <a:r>
              <a:rPr lang="fr-FR" sz="1400">
                <a:solidFill>
                  <a:srgbClr val="FF0000"/>
                </a:solidFill>
                <a:latin typeface="Symbol" pitchFamily="18" charset="2"/>
              </a:rPr>
              <a:t>(&gt; T</a:t>
            </a:r>
            <a:r>
              <a:rPr lang="fr-FR" sz="1400" baseline="-25000">
                <a:solidFill>
                  <a:srgbClr val="FF0000"/>
                </a:solidFill>
                <a:latin typeface="Calibri" pitchFamily="34" charset="0"/>
              </a:rPr>
              <a:t>SPS </a:t>
            </a:r>
            <a:r>
              <a:rPr lang="fr-FR" sz="1400">
                <a:solidFill>
                  <a:srgbClr val="FF0000"/>
                </a:solidFill>
                <a:latin typeface="Calibri" pitchFamily="34" charset="0"/>
              </a:rPr>
              <a:t>= 200 MeV)</a:t>
            </a:r>
            <a:endParaRPr lang="fr-FR" baseline="-25000">
              <a:solidFill>
                <a:srgbClr val="FF0000"/>
              </a:solidFill>
              <a:latin typeface="Calibri" pitchFamily="34" charset="0"/>
            </a:endParaRPr>
          </a:p>
          <a:p>
            <a:endParaRPr lang="fr-FR" b="1" baseline="-25000">
              <a:solidFill>
                <a:srgbClr val="FF0000"/>
              </a:solidFill>
              <a:latin typeface="Calibri" pitchFamily="34" charset="0"/>
            </a:endParaRPr>
          </a:p>
        </p:txBody>
      </p:sp>
      <p:sp>
        <p:nvSpPr>
          <p:cNvPr id="17" name="Flèche droite 16"/>
          <p:cNvSpPr/>
          <p:nvPr/>
        </p:nvSpPr>
        <p:spPr>
          <a:xfrm>
            <a:off x="6011863" y="1844675"/>
            <a:ext cx="504825" cy="360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473101" name="Picture 150"/>
          <p:cNvPicPr>
            <a:picLocks noChangeAspect="1" noChangeArrowheads="1"/>
          </p:cNvPicPr>
          <p:nvPr/>
        </p:nvPicPr>
        <p:blipFill>
          <a:blip r:embed="rId5"/>
          <a:srcRect/>
          <a:stretch>
            <a:fillRect/>
          </a:stretch>
        </p:blipFill>
        <p:spPr bwMode="auto">
          <a:xfrm>
            <a:off x="0" y="836613"/>
            <a:ext cx="3563938" cy="2908300"/>
          </a:xfrm>
          <a:prstGeom prst="rect">
            <a:avLst/>
          </a:prstGeom>
          <a:noFill/>
          <a:ln w="9525">
            <a:noFill/>
            <a:miter lim="800000"/>
            <a:headEnd/>
            <a:tailEnd/>
          </a:ln>
        </p:spPr>
      </p:pic>
      <p:sp>
        <p:nvSpPr>
          <p:cNvPr id="473102" name="Text Box 154"/>
          <p:cNvSpPr txBox="1">
            <a:spLocks noChangeArrowheads="1"/>
          </p:cNvSpPr>
          <p:nvPr/>
        </p:nvSpPr>
        <p:spPr bwMode="auto">
          <a:xfrm>
            <a:off x="468313" y="908050"/>
            <a:ext cx="3105150" cy="230188"/>
          </a:xfrm>
          <a:prstGeom prst="rect">
            <a:avLst/>
          </a:prstGeom>
          <a:noFill/>
          <a:ln w="9525">
            <a:noFill/>
            <a:miter lim="800000"/>
            <a:headEnd/>
            <a:tailEnd/>
          </a:ln>
        </p:spPr>
        <p:txBody>
          <a:bodyPr wrap="none" lIns="0" tIns="0" rIns="0" bIns="0">
            <a:spAutoFit/>
          </a:bodyPr>
          <a:lstStyle/>
          <a:p>
            <a:pPr hangingPunct="0">
              <a:lnSpc>
                <a:spcPct val="93000"/>
              </a:lnSpc>
              <a:buSzPct val="10000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Lst>
            </a:pPr>
            <a:r>
              <a:rPr lang="en-GB" sz="1600" b="1">
                <a:solidFill>
                  <a:srgbClr val="C00000"/>
                </a:solidFill>
                <a:latin typeface="Calibri" pitchFamily="34" charset="0"/>
                <a:ea typeface="HG Mincho Light J"/>
                <a:cs typeface="HG Mincho Light J"/>
              </a:rPr>
              <a:t>&lt;dE</a:t>
            </a:r>
            <a:r>
              <a:rPr lang="en-GB" sz="1600" b="1" baseline="-25000">
                <a:solidFill>
                  <a:srgbClr val="C00000"/>
                </a:solidFill>
                <a:latin typeface="Calibri" pitchFamily="34" charset="0"/>
                <a:ea typeface="HG Mincho Light J"/>
                <a:cs typeface="HG Mincho Light J"/>
              </a:rPr>
              <a:t>T</a:t>
            </a:r>
            <a:r>
              <a:rPr lang="en-GB" sz="1600" b="1">
                <a:solidFill>
                  <a:srgbClr val="C00000"/>
                </a:solidFill>
                <a:latin typeface="Calibri" pitchFamily="34" charset="0"/>
                <a:ea typeface="HG Mincho Light J"/>
                <a:cs typeface="HG Mincho Light J"/>
              </a:rPr>
              <a:t>/d</a:t>
            </a:r>
            <a:r>
              <a:rPr lang="en-GB" sz="1600" b="1">
                <a:solidFill>
                  <a:srgbClr val="C00000"/>
                </a:solidFill>
                <a:latin typeface="Symbol" pitchFamily="18" charset="2"/>
                <a:ea typeface="HG Mincho Light J"/>
                <a:cs typeface="HG Mincho Light J"/>
              </a:rPr>
              <a:t>h</a:t>
            </a:r>
            <a:r>
              <a:rPr lang="en-GB" sz="1600" b="1">
                <a:solidFill>
                  <a:srgbClr val="C00000"/>
                </a:solidFill>
                <a:latin typeface="Calibri" pitchFamily="34" charset="0"/>
                <a:ea typeface="HG Mincho Light J"/>
                <a:cs typeface="HG Mincho Light J"/>
              </a:rPr>
              <a:t>&gt; ~ 650 GeV (top 5% central)</a:t>
            </a:r>
          </a:p>
        </p:txBody>
      </p:sp>
      <p:sp>
        <p:nvSpPr>
          <p:cNvPr id="27" name="Rectangle 26"/>
          <p:cNvSpPr/>
          <p:nvPr/>
        </p:nvSpPr>
        <p:spPr>
          <a:xfrm>
            <a:off x="0" y="2997200"/>
            <a:ext cx="1116013" cy="40005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2000" dirty="0"/>
              <a:t>PHENIX </a:t>
            </a:r>
            <a:endParaRPr lang="fr-FR" sz="2000" dirty="0">
              <a:solidFill>
                <a:prstClr val="black"/>
              </a:solidFill>
              <a:ea typeface="+mj-ea"/>
              <a:cs typeface="+mj-cs"/>
            </a:endParaRPr>
          </a:p>
        </p:txBody>
      </p:sp>
      <p:sp>
        <p:nvSpPr>
          <p:cNvPr id="473104" name="Line 8"/>
          <p:cNvSpPr>
            <a:spLocks noChangeShapeType="1"/>
          </p:cNvSpPr>
          <p:nvPr/>
        </p:nvSpPr>
        <p:spPr bwMode="auto">
          <a:xfrm>
            <a:off x="2339975" y="1196975"/>
            <a:ext cx="0" cy="503238"/>
          </a:xfrm>
          <a:prstGeom prst="line">
            <a:avLst/>
          </a:prstGeom>
          <a:noFill/>
          <a:ln w="19050">
            <a:solidFill>
              <a:srgbClr val="C00000"/>
            </a:solidFill>
            <a:round/>
            <a:headEnd/>
            <a:tailEnd type="triangle" w="med" len="med"/>
          </a:ln>
        </p:spPr>
        <p:txBody>
          <a:bodyPr wrap="none" anchor="ctr"/>
          <a:lstStyle/>
          <a:p>
            <a:endParaRPr lang="fr-FR"/>
          </a:p>
        </p:txBody>
      </p:sp>
      <p:pic>
        <p:nvPicPr>
          <p:cNvPr id="29" name="図 13" descr="comp_theory.gif"/>
          <p:cNvPicPr>
            <a:picLocks noChangeAspect="1"/>
          </p:cNvPicPr>
          <p:nvPr/>
        </p:nvPicPr>
        <p:blipFill>
          <a:blip r:embed="rId6"/>
          <a:srcRect/>
          <a:stretch>
            <a:fillRect/>
          </a:stretch>
        </p:blipFill>
        <p:spPr bwMode="auto">
          <a:xfrm>
            <a:off x="539750" y="3897313"/>
            <a:ext cx="2663825" cy="2916237"/>
          </a:xfrm>
          <a:prstGeom prst="rect">
            <a:avLst/>
          </a:prstGeom>
          <a:noFill/>
          <a:ln w="9525">
            <a:noFill/>
            <a:miter lim="800000"/>
            <a:headEnd/>
            <a:tailEnd/>
          </a:ln>
        </p:spPr>
      </p:pic>
      <p:sp>
        <p:nvSpPr>
          <p:cNvPr id="30" name="Rectangle 29"/>
          <p:cNvSpPr>
            <a:spLocks noChangeArrowheads="1"/>
          </p:cNvSpPr>
          <p:nvPr/>
        </p:nvSpPr>
        <p:spPr bwMode="auto">
          <a:xfrm>
            <a:off x="1547813" y="4041775"/>
            <a:ext cx="1547812" cy="276225"/>
          </a:xfrm>
          <a:prstGeom prst="rect">
            <a:avLst/>
          </a:prstGeom>
          <a:noFill/>
          <a:ln w="9525">
            <a:noFill/>
            <a:miter lim="800000"/>
            <a:headEnd/>
            <a:tailEnd/>
          </a:ln>
        </p:spPr>
        <p:txBody>
          <a:bodyPr>
            <a:spAutoFit/>
          </a:bodyPr>
          <a:lstStyle/>
          <a:p>
            <a:r>
              <a:rPr lang="en-US" altLang="ja-JP" sz="1200" b="1">
                <a:latin typeface="Calibri" pitchFamily="34" charset="0"/>
                <a:cs typeface="ＭＳ Ｐゴシック"/>
              </a:rPr>
              <a:t>EPJC46, 451 (2006)</a:t>
            </a:r>
          </a:p>
        </p:txBody>
      </p:sp>
      <p:sp>
        <p:nvSpPr>
          <p:cNvPr id="31" name="Rectangle 30"/>
          <p:cNvSpPr>
            <a:spLocks noChangeArrowheads="1"/>
          </p:cNvSpPr>
          <p:nvPr/>
        </p:nvSpPr>
        <p:spPr bwMode="auto">
          <a:xfrm>
            <a:off x="3276600" y="4437063"/>
            <a:ext cx="5616575" cy="1920875"/>
          </a:xfrm>
          <a:prstGeom prst="rect">
            <a:avLst/>
          </a:prstGeom>
          <a:noFill/>
          <a:ln w="9525">
            <a:noFill/>
            <a:miter lim="800000"/>
            <a:headEnd/>
            <a:tailEnd/>
          </a:ln>
        </p:spPr>
        <p:txBody>
          <a:bodyPr>
            <a:spAutoFit/>
          </a:bodyPr>
          <a:lstStyle/>
          <a:p>
            <a:pPr marL="273050" indent="-273050">
              <a:spcBef>
                <a:spcPct val="20000"/>
              </a:spcBef>
              <a:buClr>
                <a:schemeClr val="accent1"/>
              </a:buClr>
              <a:buSzPct val="95000"/>
            </a:pPr>
            <a:r>
              <a:rPr lang="en-US" altLang="ja-JP">
                <a:latin typeface="Calibri" pitchFamily="34" charset="0"/>
                <a:cs typeface="Arial" charset="0"/>
              </a:rPr>
              <a:t>Initial temperatures and times from theoretical models</a:t>
            </a:r>
          </a:p>
          <a:p>
            <a:pPr marL="273050" indent="-273050">
              <a:spcBef>
                <a:spcPct val="20000"/>
              </a:spcBef>
              <a:buClr>
                <a:srgbClr val="FF0000"/>
              </a:buClr>
              <a:buSzPct val="95000"/>
            </a:pPr>
            <a:r>
              <a:rPr lang="en-US" altLang="ja-JP" sz="1400" b="1">
                <a:solidFill>
                  <a:srgbClr val="FF0000"/>
                </a:solidFill>
                <a:latin typeface="Calibri" pitchFamily="34" charset="0"/>
                <a:cs typeface="Arial" charset="0"/>
              </a:rPr>
              <a:t>‒</a:t>
            </a:r>
            <a:r>
              <a:rPr lang="en-US" altLang="ja-JP" sz="1400" b="1">
                <a:latin typeface="Calibri" pitchFamily="34" charset="0"/>
                <a:cs typeface="Arial" charset="0"/>
              </a:rPr>
              <a:t> T=590MeV,          </a:t>
            </a:r>
            <a:r>
              <a:rPr lang="en-US" altLang="ja-JP" sz="1400" b="1">
                <a:latin typeface="Symbol" pitchFamily="18" charset="2"/>
                <a:cs typeface="Arial" charset="0"/>
              </a:rPr>
              <a:t>t</a:t>
            </a:r>
            <a:r>
              <a:rPr lang="en-US" altLang="ja-JP" sz="1400" b="1" baseline="-25000">
                <a:latin typeface="Calibri" pitchFamily="34" charset="0"/>
                <a:cs typeface="Arial" charset="0"/>
              </a:rPr>
              <a:t>0</a:t>
            </a:r>
            <a:r>
              <a:rPr lang="en-US" altLang="ja-JP" sz="1400" b="1">
                <a:latin typeface="Calibri" pitchFamily="34" charset="0"/>
                <a:cs typeface="Arial" charset="0"/>
              </a:rPr>
              <a:t>=0.15fm/c (D.d’Enterria et al.)</a:t>
            </a:r>
          </a:p>
          <a:p>
            <a:pPr marL="273050" indent="-273050">
              <a:spcBef>
                <a:spcPct val="20000"/>
              </a:spcBef>
              <a:buClr>
                <a:schemeClr val="accent1"/>
              </a:buClr>
              <a:buSzPct val="95000"/>
            </a:pPr>
            <a:r>
              <a:rPr lang="en-US" altLang="ja-JP" sz="1400" b="1">
                <a:solidFill>
                  <a:srgbClr val="00B050"/>
                </a:solidFill>
                <a:latin typeface="Calibri" pitchFamily="34" charset="0"/>
                <a:cs typeface="Arial" charset="0"/>
              </a:rPr>
              <a:t>‒</a:t>
            </a:r>
            <a:r>
              <a:rPr lang="en-US" altLang="ja-JP" sz="1400" b="1">
                <a:latin typeface="Calibri" pitchFamily="34" charset="0"/>
                <a:cs typeface="Arial" charset="0"/>
              </a:rPr>
              <a:t> T=580MeV,          </a:t>
            </a:r>
            <a:r>
              <a:rPr lang="en-US" altLang="ja-JP" sz="1400" b="1">
                <a:latin typeface="Symbol" pitchFamily="18" charset="2"/>
                <a:cs typeface="Arial" charset="0"/>
              </a:rPr>
              <a:t>t</a:t>
            </a:r>
            <a:r>
              <a:rPr lang="en-US" altLang="ja-JP" sz="1400" b="1" baseline="-25000">
                <a:latin typeface="Calibri" pitchFamily="34" charset="0"/>
                <a:cs typeface="Arial" charset="0"/>
              </a:rPr>
              <a:t>0</a:t>
            </a:r>
            <a:r>
              <a:rPr lang="en-US" altLang="ja-JP" sz="1400" b="1">
                <a:latin typeface="Calibri" pitchFamily="34" charset="0"/>
                <a:cs typeface="Arial" charset="0"/>
              </a:rPr>
              <a:t>=0.17fm/c (S.Rasanen et al.)</a:t>
            </a:r>
          </a:p>
          <a:p>
            <a:pPr marL="273050" indent="-273050">
              <a:spcBef>
                <a:spcPct val="20000"/>
              </a:spcBef>
              <a:buClr>
                <a:schemeClr val="accent1"/>
              </a:buClr>
              <a:buSzPct val="95000"/>
            </a:pPr>
            <a:r>
              <a:rPr lang="en-US" altLang="ja-JP" sz="1400" b="1">
                <a:solidFill>
                  <a:srgbClr val="0070C0"/>
                </a:solidFill>
                <a:latin typeface="Calibri" pitchFamily="34" charset="0"/>
                <a:cs typeface="Arial" charset="0"/>
              </a:rPr>
              <a:t>‒</a:t>
            </a:r>
            <a:r>
              <a:rPr lang="en-US" altLang="ja-JP" sz="1400" b="1">
                <a:latin typeface="Calibri" pitchFamily="34" charset="0"/>
                <a:cs typeface="Arial" charset="0"/>
              </a:rPr>
              <a:t> T=450-600MeV, </a:t>
            </a:r>
            <a:r>
              <a:rPr lang="en-US" altLang="ja-JP" sz="1400" b="1">
                <a:latin typeface="Symbol" pitchFamily="18" charset="2"/>
                <a:cs typeface="Arial" charset="0"/>
              </a:rPr>
              <a:t>t</a:t>
            </a:r>
            <a:r>
              <a:rPr lang="en-US" altLang="ja-JP" sz="1400" b="1" baseline="-25000">
                <a:latin typeface="Calibri" pitchFamily="34" charset="0"/>
                <a:cs typeface="Arial" charset="0"/>
              </a:rPr>
              <a:t>0</a:t>
            </a:r>
            <a:r>
              <a:rPr lang="en-US" altLang="ja-JP" sz="1400" b="1">
                <a:latin typeface="Calibri" pitchFamily="34" charset="0"/>
                <a:cs typeface="Arial" charset="0"/>
              </a:rPr>
              <a:t>=0.2fm/c (D.K.Srivastava)</a:t>
            </a:r>
          </a:p>
          <a:p>
            <a:pPr marL="273050" indent="-273050">
              <a:spcBef>
                <a:spcPct val="20000"/>
              </a:spcBef>
              <a:buClr>
                <a:schemeClr val="accent1"/>
              </a:buClr>
              <a:buSzPct val="95000"/>
            </a:pPr>
            <a:r>
              <a:rPr lang="en-US" altLang="ja-JP" sz="1400" b="1">
                <a:solidFill>
                  <a:srgbClr val="7030A0"/>
                </a:solidFill>
                <a:latin typeface="Calibri" pitchFamily="34" charset="0"/>
                <a:cs typeface="Arial" charset="0"/>
              </a:rPr>
              <a:t>‒ </a:t>
            </a:r>
            <a:r>
              <a:rPr lang="en-US" altLang="ja-JP" sz="1400" b="1">
                <a:latin typeface="Calibri" pitchFamily="34" charset="0"/>
                <a:cs typeface="Arial" charset="0"/>
              </a:rPr>
              <a:t>T=370MeV,          </a:t>
            </a:r>
            <a:r>
              <a:rPr lang="en-US" altLang="ja-JP" sz="1400" b="1">
                <a:latin typeface="Symbol" pitchFamily="18" charset="2"/>
                <a:cs typeface="Arial" charset="0"/>
              </a:rPr>
              <a:t>t</a:t>
            </a:r>
            <a:r>
              <a:rPr lang="en-US" altLang="ja-JP" sz="1400" b="1" baseline="-25000">
                <a:latin typeface="Calibri" pitchFamily="34" charset="0"/>
                <a:cs typeface="Arial" charset="0"/>
              </a:rPr>
              <a:t>0</a:t>
            </a:r>
            <a:r>
              <a:rPr lang="en-US" altLang="ja-JP" sz="1400" b="1">
                <a:latin typeface="Calibri" pitchFamily="34" charset="0"/>
                <a:cs typeface="Arial" charset="0"/>
              </a:rPr>
              <a:t>=0.33fm/c (S.Turbide et al.)</a:t>
            </a:r>
          </a:p>
          <a:p>
            <a:pPr marL="273050" indent="-273050">
              <a:spcBef>
                <a:spcPct val="20000"/>
              </a:spcBef>
              <a:buClr>
                <a:schemeClr val="accent1"/>
              </a:buClr>
              <a:buSzPct val="95000"/>
            </a:pPr>
            <a:r>
              <a:rPr lang="en-US" altLang="ja-JP" sz="1400" b="1">
                <a:solidFill>
                  <a:srgbClr val="C00000"/>
                </a:solidFill>
                <a:latin typeface="Calibri" pitchFamily="34" charset="0"/>
                <a:cs typeface="Arial" charset="0"/>
              </a:rPr>
              <a:t>‒</a:t>
            </a:r>
            <a:r>
              <a:rPr lang="en-US" altLang="ja-JP" sz="1400" b="1">
                <a:latin typeface="Calibri" pitchFamily="34" charset="0"/>
                <a:cs typeface="Arial" charset="0"/>
              </a:rPr>
              <a:t> T=300MeV,          </a:t>
            </a:r>
            <a:r>
              <a:rPr lang="en-US" altLang="ja-JP" sz="1400" b="1">
                <a:latin typeface="Symbol" pitchFamily="18" charset="2"/>
                <a:cs typeface="Arial" charset="0"/>
              </a:rPr>
              <a:t>t</a:t>
            </a:r>
            <a:r>
              <a:rPr lang="en-US" altLang="ja-JP" sz="1400" b="1" baseline="-25000">
                <a:latin typeface="Calibri" pitchFamily="34" charset="0"/>
                <a:cs typeface="Arial" charset="0"/>
              </a:rPr>
              <a:t>0</a:t>
            </a:r>
            <a:r>
              <a:rPr lang="en-US" altLang="ja-JP" sz="1400" b="1">
                <a:latin typeface="Calibri" pitchFamily="34" charset="0"/>
                <a:cs typeface="Arial" charset="0"/>
              </a:rPr>
              <a:t>=0.5fm/c (J.Alam et al.)</a:t>
            </a:r>
          </a:p>
          <a:p>
            <a:pPr marL="273050" indent="-273050">
              <a:spcBef>
                <a:spcPct val="20000"/>
              </a:spcBef>
              <a:buClr>
                <a:schemeClr val="accent1"/>
              </a:buClr>
              <a:buSzPct val="95000"/>
            </a:pPr>
            <a:r>
              <a:rPr lang="en-US" altLang="ja-JP" sz="1400" b="1">
                <a:solidFill>
                  <a:srgbClr val="00B0F0"/>
                </a:solidFill>
                <a:latin typeface="Calibri" pitchFamily="34" charset="0"/>
                <a:cs typeface="Arial" charset="0"/>
              </a:rPr>
              <a:t>‒</a:t>
            </a:r>
            <a:r>
              <a:rPr lang="en-US" altLang="ja-JP" sz="1400" b="1">
                <a:latin typeface="Calibri" pitchFamily="34" charset="0"/>
                <a:cs typeface="Arial" charset="0"/>
              </a:rPr>
              <a:t> T=370MeV,          </a:t>
            </a:r>
            <a:r>
              <a:rPr lang="en-US" altLang="ja-JP" sz="1400" b="1">
                <a:latin typeface="Symbol" pitchFamily="18" charset="2"/>
                <a:cs typeface="Arial" charset="0"/>
              </a:rPr>
              <a:t>t</a:t>
            </a:r>
            <a:r>
              <a:rPr lang="en-US" altLang="ja-JP" sz="1400" b="1" baseline="-25000">
                <a:latin typeface="Calibri" pitchFamily="34" charset="0"/>
                <a:cs typeface="Arial" charset="0"/>
              </a:rPr>
              <a:t>0</a:t>
            </a:r>
            <a:r>
              <a:rPr lang="en-US" altLang="ja-JP" sz="1400" b="1">
                <a:latin typeface="Calibri" pitchFamily="34" charset="0"/>
                <a:cs typeface="Arial" charset="0"/>
              </a:rPr>
              <a:t>=0.6fm/c (F.Liu et al.)</a:t>
            </a:r>
          </a:p>
        </p:txBody>
      </p:sp>
      <p:pic>
        <p:nvPicPr>
          <p:cNvPr id="21" name="Picture 2"/>
          <p:cNvPicPr>
            <a:picLocks noChangeAspect="1" noChangeArrowheads="1"/>
          </p:cNvPicPr>
          <p:nvPr/>
        </p:nvPicPr>
        <p:blipFill>
          <a:blip r:embed="rId7"/>
          <a:srcRect/>
          <a:stretch>
            <a:fillRect/>
          </a:stretch>
        </p:blipFill>
        <p:spPr bwMode="auto">
          <a:xfrm>
            <a:off x="6408738" y="3789363"/>
            <a:ext cx="2735262" cy="2181225"/>
          </a:xfrm>
          <a:prstGeom prst="rect">
            <a:avLst/>
          </a:prstGeom>
          <a:noFill/>
          <a:ln w="9525">
            <a:noFill/>
            <a:miter lim="800000"/>
            <a:headEnd/>
            <a:tailEnd/>
          </a:ln>
        </p:spPr>
      </p:pic>
      <p:cxnSp>
        <p:nvCxnSpPr>
          <p:cNvPr id="22" name="Connecteur droit avec flèche 21"/>
          <p:cNvCxnSpPr/>
          <p:nvPr/>
        </p:nvCxnSpPr>
        <p:spPr>
          <a:xfrm flipV="1">
            <a:off x="6804025" y="4437063"/>
            <a:ext cx="1044575" cy="72072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73110" name="Groupe 22"/>
          <p:cNvGrpSpPr>
            <a:grpSpLocks/>
          </p:cNvGrpSpPr>
          <p:nvPr/>
        </p:nvGrpSpPr>
        <p:grpSpPr bwMode="auto">
          <a:xfrm>
            <a:off x="4170363" y="0"/>
            <a:ext cx="2273300" cy="398463"/>
            <a:chOff x="2677" y="33210"/>
            <a:chExt cx="2610852" cy="951127"/>
          </a:xfrm>
        </p:grpSpPr>
        <p:sp>
          <p:nvSpPr>
            <p:cNvPr id="24" name="Rectangle 23"/>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2" name="Rectangle 31"/>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a:t>
              </a:r>
              <a:endParaRPr lang="fr-FR" sz="11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linds(horizontal)">
                                      <p:cBhvr>
                                        <p:cTn id="7" dur="500"/>
                                        <p:tgtEl>
                                          <p:spTgt spid="2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blinds(horizontal)">
                                      <p:cBhvr>
                                        <p:cTn id="10" dur="500"/>
                                        <p:tgtEl>
                                          <p:spTgt spid="3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linds(horizontal)">
                                      <p:cBhvr>
                                        <p:cTn id="13" dur="500"/>
                                        <p:tgtEl>
                                          <p:spTgt spid="1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linds(horizontal)">
                                      <p:cBhvr>
                                        <p:cTn id="16" dur="500"/>
                                        <p:tgtEl>
                                          <p:spTgt spid="1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linds(horizontal)">
                                      <p:cBhvr>
                                        <p:cTn id="19" dur="500"/>
                                        <p:tgtEl>
                                          <p:spTgt spid="2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blinds(horizontal)">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linds(horizontal)">
                                      <p:cBhvr>
                                        <p:cTn id="27" dur="500"/>
                                        <p:tgtEl>
                                          <p:spTgt spid="21"/>
                                        </p:tgtEl>
                                      </p:cBhvr>
                                    </p:animEffect>
                                  </p:childTnLst>
                                </p:cTn>
                              </p:par>
                              <p:par>
                                <p:cTn id="28" presetID="3" presetClass="entr" presetSubtype="1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blinds(horizontal)">
                                      <p:cBhvr>
                                        <p:cTn id="3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4" grpId="0"/>
      <p:bldP spid="16" grpId="0"/>
      <p:bldP spid="30" grpId="0"/>
      <p:bldP spid="31"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4925" y="3644900"/>
            <a:ext cx="5905500" cy="3097213"/>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8" name="Rectangle 17"/>
          <p:cNvSpPr/>
          <p:nvPr/>
        </p:nvSpPr>
        <p:spPr>
          <a:xfrm>
            <a:off x="0" y="765175"/>
            <a:ext cx="9144000" cy="2735263"/>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16775" name="Espace réservé du numéro de diapositive 3"/>
          <p:cNvSpPr>
            <a:spLocks noGrp="1"/>
          </p:cNvSpPr>
          <p:nvPr>
            <p:ph type="sldNum" sz="quarter" idx="12"/>
          </p:nvPr>
        </p:nvSpPr>
        <p:spPr bwMode="auto">
          <a:xfrm>
            <a:off x="6553200" y="6376988"/>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1EDC6B6-6B7E-46FE-915E-09C270F8849C}" type="slidenum">
              <a:rPr lang="fr-FR">
                <a:solidFill>
                  <a:schemeClr val="tx1"/>
                </a:solidFill>
              </a:rPr>
              <a:pPr fontAlgn="base">
                <a:spcBef>
                  <a:spcPct val="0"/>
                </a:spcBef>
                <a:spcAft>
                  <a:spcPct val="0"/>
                </a:spcAft>
              </a:pPr>
              <a:t>75</a:t>
            </a:fld>
            <a:endParaRPr lang="fr-FR">
              <a:solidFill>
                <a:schemeClr val="tx1"/>
              </a:solidFill>
            </a:endParaRPr>
          </a:p>
        </p:txBody>
      </p:sp>
      <p:pic>
        <p:nvPicPr>
          <p:cNvPr id="416776" name="Picture 1"/>
          <p:cNvPicPr>
            <a:picLocks noChangeAspect="1" noChangeArrowheads="1"/>
          </p:cNvPicPr>
          <p:nvPr/>
        </p:nvPicPr>
        <p:blipFill>
          <a:blip r:embed="rId4"/>
          <a:srcRect/>
          <a:stretch>
            <a:fillRect/>
          </a:stretch>
        </p:blipFill>
        <p:spPr bwMode="auto">
          <a:xfrm>
            <a:off x="179388" y="836613"/>
            <a:ext cx="6264275" cy="2565400"/>
          </a:xfrm>
          <a:prstGeom prst="rect">
            <a:avLst/>
          </a:prstGeom>
          <a:noFill/>
          <a:ln w="9525">
            <a:noFill/>
            <a:miter lim="800000"/>
            <a:headEnd/>
            <a:tailEnd/>
          </a:ln>
        </p:spPr>
      </p:pic>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sp>
        <p:nvSpPr>
          <p:cNvPr id="416778" name="Rectangle 6"/>
          <p:cNvSpPr>
            <a:spLocks noChangeArrowheads="1"/>
          </p:cNvSpPr>
          <p:nvPr/>
        </p:nvSpPr>
        <p:spPr bwMode="auto">
          <a:xfrm>
            <a:off x="7092950" y="836613"/>
            <a:ext cx="1509713" cy="369887"/>
          </a:xfrm>
          <a:prstGeom prst="rect">
            <a:avLst/>
          </a:prstGeom>
          <a:noFill/>
          <a:ln w="9525">
            <a:noFill/>
            <a:miter lim="800000"/>
            <a:headEnd/>
            <a:tailEnd/>
          </a:ln>
        </p:spPr>
        <p:txBody>
          <a:bodyPr wrap="none">
            <a:spAutoFit/>
          </a:bodyPr>
          <a:lstStyle/>
          <a:p>
            <a:r>
              <a:rPr lang="en-US" b="1">
                <a:latin typeface="Calibri" pitchFamily="34" charset="0"/>
              </a:rPr>
              <a:t>Particle ratio  </a:t>
            </a:r>
            <a:endParaRPr lang="fr-FR" b="1">
              <a:latin typeface="Calibri" pitchFamily="34" charset="0"/>
            </a:endParaRPr>
          </a:p>
        </p:txBody>
      </p:sp>
      <p:sp>
        <p:nvSpPr>
          <p:cNvPr id="8" name="Flèche droite 7"/>
          <p:cNvSpPr/>
          <p:nvPr/>
        </p:nvSpPr>
        <p:spPr>
          <a:xfrm rot="5400000">
            <a:off x="7488238" y="1376362"/>
            <a:ext cx="719138" cy="360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16780" name="Rectangle 8"/>
          <p:cNvSpPr>
            <a:spLocks noChangeArrowheads="1"/>
          </p:cNvSpPr>
          <p:nvPr/>
        </p:nvSpPr>
        <p:spPr bwMode="auto">
          <a:xfrm>
            <a:off x="6804025" y="1989138"/>
            <a:ext cx="2339975" cy="1511300"/>
          </a:xfrm>
          <a:prstGeom prst="rect">
            <a:avLst/>
          </a:prstGeom>
          <a:noFill/>
          <a:ln w="9525">
            <a:noFill/>
            <a:miter lim="800000"/>
            <a:headEnd/>
            <a:tailEnd/>
          </a:ln>
        </p:spPr>
        <p:txBody>
          <a:bodyPr>
            <a:spAutoFit/>
          </a:bodyPr>
          <a:lstStyle/>
          <a:p>
            <a:r>
              <a:rPr lang="fr-FR" b="1">
                <a:solidFill>
                  <a:srgbClr val="FF0000"/>
                </a:solidFill>
                <a:latin typeface="Calibri" pitchFamily="34" charset="0"/>
              </a:rPr>
              <a:t>T</a:t>
            </a:r>
            <a:r>
              <a:rPr lang="fr-FR" b="1" baseline="-25000">
                <a:solidFill>
                  <a:srgbClr val="FF0000"/>
                </a:solidFill>
                <a:latin typeface="Calibri" pitchFamily="34" charset="0"/>
              </a:rPr>
              <a:t>ch freeze_out</a:t>
            </a:r>
            <a:r>
              <a:rPr lang="fr-FR" b="1">
                <a:solidFill>
                  <a:srgbClr val="FF0000"/>
                </a:solidFill>
                <a:latin typeface="Calibri" pitchFamily="34" charset="0"/>
              </a:rPr>
              <a:t> = 177 MeV</a:t>
            </a:r>
          </a:p>
          <a:p>
            <a:pPr algn="ctr"/>
            <a:r>
              <a:rPr lang="fr-FR" b="1">
                <a:solidFill>
                  <a:srgbClr val="FF0000"/>
                </a:solidFill>
                <a:latin typeface="Calibri" pitchFamily="34" charset="0"/>
              </a:rPr>
              <a:t>(~ same result at SPS)</a:t>
            </a:r>
          </a:p>
          <a:p>
            <a:pPr algn="ctr"/>
            <a:endParaRPr lang="fr-FR" b="1">
              <a:solidFill>
                <a:srgbClr val="FF0000"/>
              </a:solidFill>
              <a:latin typeface="Symbol" pitchFamily="18" charset="2"/>
            </a:endParaRPr>
          </a:p>
          <a:p>
            <a:r>
              <a:rPr lang="fr-FR" b="1">
                <a:solidFill>
                  <a:srgbClr val="FF0000"/>
                </a:solidFill>
                <a:latin typeface="Symbol" pitchFamily="18" charset="2"/>
              </a:rPr>
              <a:t>m</a:t>
            </a:r>
            <a:r>
              <a:rPr lang="fr-FR" b="1" baseline="-25000">
                <a:solidFill>
                  <a:srgbClr val="FF0000"/>
                </a:solidFill>
                <a:latin typeface="Calibri" pitchFamily="34" charset="0"/>
              </a:rPr>
              <a:t>B</a:t>
            </a:r>
            <a:r>
              <a:rPr lang="fr-FR" b="1">
                <a:solidFill>
                  <a:srgbClr val="FF0000"/>
                </a:solidFill>
                <a:latin typeface="Calibri" pitchFamily="34" charset="0"/>
              </a:rPr>
              <a:t> = 29 MeV &lt; </a:t>
            </a:r>
            <a:r>
              <a:rPr lang="fr-FR" b="1">
                <a:solidFill>
                  <a:srgbClr val="FF0000"/>
                </a:solidFill>
                <a:latin typeface="Symbol" pitchFamily="18" charset="2"/>
              </a:rPr>
              <a:t>m</a:t>
            </a:r>
            <a:r>
              <a:rPr lang="fr-FR" b="1" baseline="-25000">
                <a:solidFill>
                  <a:srgbClr val="FF0000"/>
                </a:solidFill>
                <a:latin typeface="Calibri" pitchFamily="34" charset="0"/>
              </a:rPr>
              <a:t>B_SPS</a:t>
            </a:r>
            <a:endParaRPr lang="fr-FR" b="1">
              <a:solidFill>
                <a:srgbClr val="FF0000"/>
              </a:solidFill>
              <a:latin typeface="Calibri" pitchFamily="34" charset="0"/>
            </a:endParaRPr>
          </a:p>
          <a:p>
            <a:pPr algn="ctr"/>
            <a:r>
              <a:rPr lang="fr-FR" b="1">
                <a:solidFill>
                  <a:srgbClr val="FF0000"/>
                </a:solidFill>
                <a:latin typeface="Calibri" pitchFamily="34" charset="0"/>
              </a:rPr>
              <a:t>(low baryonic density)</a:t>
            </a:r>
          </a:p>
        </p:txBody>
      </p:sp>
      <p:graphicFrame>
        <p:nvGraphicFramePr>
          <p:cNvPr id="12" name="Object 4"/>
          <p:cNvGraphicFramePr>
            <a:graphicFrameLocks noChangeAspect="1"/>
          </p:cNvGraphicFramePr>
          <p:nvPr/>
        </p:nvGraphicFramePr>
        <p:xfrm>
          <a:off x="215900" y="4149725"/>
          <a:ext cx="1893888" cy="850900"/>
        </p:xfrm>
        <a:graphic>
          <a:graphicData uri="http://schemas.openxmlformats.org/presentationml/2006/ole">
            <p:oleObj spid="_x0000_s416772" name="Équation" r:id="rId5" imgW="952200" imgH="431640" progId="Equation.3">
              <p:embed/>
            </p:oleObj>
          </a:graphicData>
        </a:graphic>
      </p:graphicFrame>
      <p:sp>
        <p:nvSpPr>
          <p:cNvPr id="13" name="Rectangle 12"/>
          <p:cNvSpPr>
            <a:spLocks noChangeArrowheads="1"/>
          </p:cNvSpPr>
          <p:nvPr/>
        </p:nvSpPr>
        <p:spPr bwMode="auto">
          <a:xfrm>
            <a:off x="0" y="5732463"/>
            <a:ext cx="2733675" cy="647700"/>
          </a:xfrm>
          <a:prstGeom prst="rect">
            <a:avLst/>
          </a:prstGeom>
          <a:noFill/>
          <a:ln w="9525">
            <a:noFill/>
            <a:miter lim="800000"/>
            <a:headEnd/>
            <a:tailEnd/>
          </a:ln>
        </p:spPr>
        <p:txBody>
          <a:bodyPr wrap="none">
            <a:spAutoFit/>
          </a:bodyPr>
          <a:lstStyle/>
          <a:p>
            <a:r>
              <a:rPr lang="fr-FR" b="1">
                <a:solidFill>
                  <a:srgbClr val="FF0000"/>
                </a:solidFill>
                <a:latin typeface="Calibri" pitchFamily="34" charset="0"/>
              </a:rPr>
              <a:t>T</a:t>
            </a:r>
            <a:r>
              <a:rPr lang="fr-FR" b="1" baseline="-25000">
                <a:solidFill>
                  <a:srgbClr val="FF0000"/>
                </a:solidFill>
                <a:latin typeface="Calibri" pitchFamily="34" charset="0"/>
              </a:rPr>
              <a:t>th freeze_out</a:t>
            </a:r>
            <a:r>
              <a:rPr lang="fr-FR" b="1">
                <a:solidFill>
                  <a:srgbClr val="FF0000"/>
                </a:solidFill>
                <a:latin typeface="Calibri" pitchFamily="34" charset="0"/>
              </a:rPr>
              <a:t> = 100 -150 MeV </a:t>
            </a:r>
          </a:p>
          <a:p>
            <a:r>
              <a:rPr lang="fr-FR" b="1">
                <a:solidFill>
                  <a:srgbClr val="FF0000"/>
                </a:solidFill>
                <a:latin typeface="Symbol" pitchFamily="18" charset="2"/>
              </a:rPr>
              <a:t>b</a:t>
            </a:r>
            <a:r>
              <a:rPr lang="fr-FR" b="1" baseline="-25000">
                <a:solidFill>
                  <a:srgbClr val="FF0000"/>
                </a:solidFill>
                <a:latin typeface="Calibri" pitchFamily="34" charset="0"/>
              </a:rPr>
              <a:t>T</a:t>
            </a:r>
            <a:r>
              <a:rPr lang="fr-FR" b="1">
                <a:solidFill>
                  <a:srgbClr val="FF0000"/>
                </a:solidFill>
                <a:latin typeface="Calibri" pitchFamily="34" charset="0"/>
              </a:rPr>
              <a:t> = 0.4 – 0.55 </a:t>
            </a:r>
          </a:p>
        </p:txBody>
      </p:sp>
      <p:sp>
        <p:nvSpPr>
          <p:cNvPr id="14" name="Flèche droite 13"/>
          <p:cNvSpPr/>
          <p:nvPr/>
        </p:nvSpPr>
        <p:spPr>
          <a:xfrm rot="16200000" flipH="1">
            <a:off x="608012" y="5197476"/>
            <a:ext cx="728663" cy="360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15" name="Picture 91" descr="Contour"/>
          <p:cNvPicPr>
            <a:picLocks noChangeAspect="1" noChangeArrowheads="1"/>
          </p:cNvPicPr>
          <p:nvPr/>
        </p:nvPicPr>
        <p:blipFill>
          <a:blip r:embed="rId6"/>
          <a:srcRect/>
          <a:stretch>
            <a:fillRect/>
          </a:stretch>
        </p:blipFill>
        <p:spPr bwMode="auto">
          <a:xfrm>
            <a:off x="2627313" y="3644900"/>
            <a:ext cx="3171825" cy="3021013"/>
          </a:xfrm>
          <a:prstGeom prst="rect">
            <a:avLst/>
          </a:prstGeom>
          <a:noFill/>
          <a:ln w="9525">
            <a:noFill/>
            <a:miter lim="800000"/>
            <a:headEnd/>
            <a:tailEnd/>
          </a:ln>
        </p:spPr>
      </p:pic>
      <p:sp>
        <p:nvSpPr>
          <p:cNvPr id="16" name="Rectangle 87"/>
          <p:cNvSpPr>
            <a:spLocks noChangeArrowheads="1"/>
          </p:cNvSpPr>
          <p:nvPr/>
        </p:nvSpPr>
        <p:spPr bwMode="auto">
          <a:xfrm>
            <a:off x="2627313" y="3573463"/>
            <a:ext cx="2449512" cy="287337"/>
          </a:xfrm>
          <a:prstGeom prst="rect">
            <a:avLst/>
          </a:prstGeom>
          <a:noFill/>
          <a:ln w="25400">
            <a:noFill/>
            <a:miter lim="800000"/>
            <a:headEnd/>
            <a:tailEnd/>
          </a:ln>
          <a:effectLst/>
        </p:spPr>
        <p:txBody>
          <a:bodyPr lIns="0" tIns="10800" rIns="0" bIns="10800"/>
          <a:lstStyle/>
          <a:p>
            <a:pPr marL="533400" indent="-533400" algn="ctr" fontAlgn="auto">
              <a:spcBef>
                <a:spcPct val="20000"/>
              </a:spcBef>
              <a:spcAft>
                <a:spcPts val="0"/>
              </a:spcAft>
              <a:defRPr/>
            </a:pPr>
            <a:r>
              <a:rPr lang="fr-FR" sz="1050" b="1" dirty="0">
                <a:latin typeface="+mn-lt"/>
              </a:rPr>
              <a:t>Z Xu :JPG: </a:t>
            </a:r>
            <a:r>
              <a:rPr lang="fr-FR" sz="1050" b="1" dirty="0" err="1">
                <a:latin typeface="+mn-lt"/>
              </a:rPr>
              <a:t>Nucl.Part.</a:t>
            </a:r>
            <a:r>
              <a:rPr lang="fr-FR" sz="1050" b="1" dirty="0">
                <a:latin typeface="+mn-lt"/>
              </a:rPr>
              <a:t>30(2004)927</a:t>
            </a:r>
            <a:endParaRPr lang="fr-FR" sz="1050" b="1" dirty="0">
              <a:latin typeface="+mn-lt"/>
            </a:endParaRPr>
          </a:p>
        </p:txBody>
      </p:sp>
      <p:sp>
        <p:nvSpPr>
          <p:cNvPr id="17" name="Flèche droite 16"/>
          <p:cNvSpPr/>
          <p:nvPr/>
        </p:nvSpPr>
        <p:spPr>
          <a:xfrm rot="16200000" flipH="1">
            <a:off x="3492501" y="4868862"/>
            <a:ext cx="2519362" cy="360363"/>
          </a:xfrm>
          <a:prstGeom prst="rightArrow">
            <a:avLst/>
          </a:prstGeom>
          <a:solidFill>
            <a:schemeClr val="accent1">
              <a:alpha val="24000"/>
            </a:schemeClr>
          </a:solidFill>
        </p:spPr>
        <p:style>
          <a:lnRef idx="2">
            <a:schemeClr val="accent1">
              <a:shade val="50000"/>
            </a:schemeClr>
          </a:lnRef>
          <a:fillRef idx="1">
            <a:schemeClr val="accent1"/>
          </a:fillRef>
          <a:effectRef idx="0">
            <a:schemeClr val="accent1"/>
          </a:effectRef>
          <a:fontRef idx="minor">
            <a:schemeClr val="lt1"/>
          </a:fontRef>
        </p:style>
        <p:txBody>
          <a:bodyPr vert="vert" lIns="0" tIns="0" rIns="0" bIns="0" anchor="ctr"/>
          <a:lstStyle/>
          <a:p>
            <a:pPr algn="ctr" fontAlgn="auto">
              <a:spcBef>
                <a:spcPts val="0"/>
              </a:spcBef>
              <a:spcAft>
                <a:spcPts val="0"/>
              </a:spcAft>
              <a:defRPr/>
            </a:pPr>
            <a:r>
              <a:rPr lang="fr-FR" sz="1100" b="1" dirty="0">
                <a:solidFill>
                  <a:schemeClr val="tx1"/>
                </a:solidFill>
              </a:rPr>
              <a:t>T</a:t>
            </a:r>
            <a:r>
              <a:rPr lang="fr-FR" sz="1100" b="1" baseline="-25000" dirty="0">
                <a:solidFill>
                  <a:schemeClr val="tx1"/>
                </a:solidFill>
              </a:rPr>
              <a:t>c</a:t>
            </a:r>
            <a:endParaRPr lang="fr-FR" sz="1100" b="1" baseline="-25000" dirty="0">
              <a:solidFill>
                <a:schemeClr val="tx1"/>
              </a:solidFill>
            </a:endParaRPr>
          </a:p>
        </p:txBody>
      </p:sp>
      <p:pic>
        <p:nvPicPr>
          <p:cNvPr id="20" name="Picture 2" descr="lhc0_rhic1_sps1_ags1_sis1_cfr1_lqcd0"/>
          <p:cNvPicPr>
            <a:picLocks noChangeAspect="1" noChangeArrowheads="1"/>
          </p:cNvPicPr>
          <p:nvPr/>
        </p:nvPicPr>
        <p:blipFill>
          <a:blip r:embed="rId7"/>
          <a:srcRect/>
          <a:stretch>
            <a:fillRect/>
          </a:stretch>
        </p:blipFill>
        <p:spPr bwMode="auto">
          <a:xfrm>
            <a:off x="6084888" y="3644900"/>
            <a:ext cx="2708275" cy="2974975"/>
          </a:xfrm>
          <a:prstGeom prst="rect">
            <a:avLst/>
          </a:prstGeom>
          <a:noFill/>
          <a:ln w="9525">
            <a:noFill/>
            <a:miter lim="800000"/>
            <a:headEnd/>
            <a:tailEnd/>
          </a:ln>
        </p:spPr>
      </p:pic>
      <p:cxnSp>
        <p:nvCxnSpPr>
          <p:cNvPr id="21" name="Connecteur droit avec flèche 20"/>
          <p:cNvCxnSpPr/>
          <p:nvPr/>
        </p:nvCxnSpPr>
        <p:spPr>
          <a:xfrm rot="5400000">
            <a:off x="6480175" y="3536951"/>
            <a:ext cx="1368425" cy="12954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6788" name="Espace réservé du numéro de diapositive 3"/>
          <p:cNvSpPr txBox="1">
            <a:spLocks/>
          </p:cNvSpPr>
          <p:nvPr/>
        </p:nvSpPr>
        <p:spPr bwMode="auto">
          <a:xfrm>
            <a:off x="7010400" y="6492875"/>
            <a:ext cx="2133600" cy="365125"/>
          </a:xfrm>
          <a:prstGeom prst="rect">
            <a:avLst/>
          </a:prstGeom>
          <a:noFill/>
          <a:ln w="9525">
            <a:noFill/>
            <a:miter lim="800000"/>
            <a:headEnd/>
            <a:tailEnd/>
          </a:ln>
        </p:spPr>
        <p:txBody>
          <a:bodyPr anchor="ctr"/>
          <a:lstStyle/>
          <a:p>
            <a:pPr algn="r"/>
            <a:fld id="{4BC034C2-CD39-46AF-8F09-FA5D076374ED}" type="slidenum">
              <a:rPr lang="fr-FR" sz="1200">
                <a:latin typeface="Calibri" pitchFamily="34" charset="0"/>
              </a:rPr>
              <a:pPr algn="r"/>
              <a:t>75</a:t>
            </a:fld>
            <a:endParaRPr lang="fr-FR" sz="1200">
              <a:latin typeface="Calibri" pitchFamily="34" charset="0"/>
            </a:endParaRPr>
          </a:p>
        </p:txBody>
      </p:sp>
      <p:grpSp>
        <p:nvGrpSpPr>
          <p:cNvPr id="416789" name="Groupe 22"/>
          <p:cNvGrpSpPr>
            <a:grpSpLocks/>
          </p:cNvGrpSpPr>
          <p:nvPr/>
        </p:nvGrpSpPr>
        <p:grpSpPr bwMode="auto">
          <a:xfrm>
            <a:off x="4170363" y="0"/>
            <a:ext cx="2273300" cy="398463"/>
            <a:chOff x="2677" y="33210"/>
            <a:chExt cx="2610852" cy="951127"/>
          </a:xfrm>
        </p:grpSpPr>
        <p:sp>
          <p:nvSpPr>
            <p:cNvPr id="24" name="Rectangle 23"/>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Rectangle 24"/>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a:t>
              </a:r>
              <a:endParaRPr lang="fr-FR" sz="1100" b="1"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linds(horizontal)">
                                      <p:cBhvr>
                                        <p:cTn id="7" dur="500"/>
                                        <p:tgtEl>
                                          <p:spTgt spid="20"/>
                                        </p:tgtEl>
                                      </p:cBhvr>
                                    </p:animEffect>
                                  </p:childTnLst>
                                </p:cTn>
                              </p:par>
                              <p:par>
                                <p:cTn id="8" presetID="3" presetClass="entr" presetSubtype="1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blinds(horizontal)">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blinds(horizontal)">
                                      <p:cBhvr>
                                        <p:cTn id="15" dur="500"/>
                                        <p:tgtEl>
                                          <p:spTgt spid="19"/>
                                        </p:tgtEl>
                                      </p:cBhvr>
                                    </p:animEffect>
                                  </p:childTnLst>
                                </p:cTn>
                              </p:par>
                              <p:par>
                                <p:cTn id="16" presetID="3" presetClass="entr" presetSubtype="1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blinds(horizontal)">
                                      <p:cBhvr>
                                        <p:cTn id="18" dur="500"/>
                                        <p:tgtEl>
                                          <p:spTgt spid="12"/>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linds(horizontal)">
                                      <p:cBhvr>
                                        <p:cTn id="21" dur="500"/>
                                        <p:tgtEl>
                                          <p:spTgt spid="13"/>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blinds(horizontal)">
                                      <p:cBhvr>
                                        <p:cTn id="24" dur="500"/>
                                        <p:tgtEl>
                                          <p:spTgt spid="14"/>
                                        </p:tgtEl>
                                      </p:cBhvr>
                                    </p:animEffect>
                                  </p:childTnLst>
                                </p:cTn>
                              </p:par>
                              <p:par>
                                <p:cTn id="25" presetID="3" presetClass="entr" presetSubtype="10"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blinds(horizontal)">
                                      <p:cBhvr>
                                        <p:cTn id="27" dur="500"/>
                                        <p:tgtEl>
                                          <p:spTgt spid="15"/>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blinds(horizontal)">
                                      <p:cBhvr>
                                        <p:cTn id="30" dur="500"/>
                                        <p:tgtEl>
                                          <p:spTgt spid="16"/>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blinds(horizontal)">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3" grpId="0"/>
      <p:bldP spid="14" grpId="0" animBg="1"/>
      <p:bldP spid="16" grpId="0"/>
      <p:bldP spid="17"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1763713" y="4724400"/>
            <a:ext cx="5832475" cy="1792288"/>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5" name="Rectangle 24"/>
          <p:cNvSpPr/>
          <p:nvPr/>
        </p:nvSpPr>
        <p:spPr>
          <a:xfrm>
            <a:off x="0" y="765175"/>
            <a:ext cx="9144000" cy="3959225"/>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8336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C80AC176-8F2B-4BD0-973A-800AFD320292}" type="slidenum">
              <a:rPr lang="fr-FR">
                <a:solidFill>
                  <a:schemeClr val="tx1"/>
                </a:solidFill>
              </a:rPr>
              <a:pPr fontAlgn="base">
                <a:spcBef>
                  <a:spcPct val="0"/>
                </a:spcBef>
                <a:spcAft>
                  <a:spcPct val="0"/>
                </a:spcAft>
              </a:pPr>
              <a:t>76</a:t>
            </a:fld>
            <a:endParaRPr lang="fr-FR">
              <a:solidFill>
                <a:schemeClr val="tx1"/>
              </a:solidFill>
            </a:endParaRPr>
          </a:p>
        </p:txBody>
      </p:sp>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sp>
        <p:nvSpPr>
          <p:cNvPr id="783365" name="Rectangle 6"/>
          <p:cNvSpPr>
            <a:spLocks noChangeArrowheads="1"/>
          </p:cNvSpPr>
          <p:nvPr/>
        </p:nvSpPr>
        <p:spPr bwMode="auto">
          <a:xfrm>
            <a:off x="3635375" y="765175"/>
            <a:ext cx="1298575" cy="368300"/>
          </a:xfrm>
          <a:prstGeom prst="rect">
            <a:avLst/>
          </a:prstGeom>
          <a:noFill/>
          <a:ln w="9525">
            <a:noFill/>
            <a:miter lim="800000"/>
            <a:headEnd/>
            <a:tailEnd/>
          </a:ln>
        </p:spPr>
        <p:txBody>
          <a:bodyPr wrap="none">
            <a:spAutoFit/>
          </a:bodyPr>
          <a:lstStyle/>
          <a:p>
            <a:r>
              <a:rPr lang="en-US" b="1">
                <a:latin typeface="Calibri" pitchFamily="34" charset="0"/>
              </a:rPr>
              <a:t>Elliptic flow</a:t>
            </a:r>
            <a:endParaRPr lang="fr-FR" b="1">
              <a:latin typeface="Calibri" pitchFamily="34" charset="0"/>
            </a:endParaRPr>
          </a:p>
        </p:txBody>
      </p:sp>
      <p:pic>
        <p:nvPicPr>
          <p:cNvPr id="783366" name="Picture 2" descr="v2nvsKETn_final"/>
          <p:cNvPicPr>
            <a:picLocks noGrp="1" noChangeAspect="1" noChangeArrowheads="1"/>
          </p:cNvPicPr>
          <p:nvPr>
            <p:ph sz="half" idx="1"/>
          </p:nvPr>
        </p:nvPicPr>
        <p:blipFill>
          <a:blip r:embed="rId3"/>
          <a:srcRect/>
          <a:stretch>
            <a:fillRect/>
          </a:stretch>
        </p:blipFill>
        <p:spPr>
          <a:xfrm>
            <a:off x="4716463" y="1125538"/>
            <a:ext cx="4140200" cy="3092450"/>
          </a:xfrm>
        </p:spPr>
      </p:pic>
      <p:pic>
        <p:nvPicPr>
          <p:cNvPr id="783367" name="Picture 2" descr="v2vsKET_final"/>
          <p:cNvPicPr>
            <a:picLocks noChangeAspect="1" noChangeArrowheads="1"/>
          </p:cNvPicPr>
          <p:nvPr/>
        </p:nvPicPr>
        <p:blipFill>
          <a:blip r:embed="rId4"/>
          <a:srcRect/>
          <a:stretch>
            <a:fillRect/>
          </a:stretch>
        </p:blipFill>
        <p:spPr bwMode="auto">
          <a:xfrm>
            <a:off x="179388" y="1125538"/>
            <a:ext cx="3671887" cy="2970212"/>
          </a:xfrm>
          <a:prstGeom prst="rect">
            <a:avLst/>
          </a:prstGeom>
          <a:noFill/>
          <a:ln w="9525">
            <a:noFill/>
            <a:miter lim="800000"/>
            <a:headEnd/>
            <a:tailEnd/>
          </a:ln>
        </p:spPr>
      </p:pic>
      <p:sp>
        <p:nvSpPr>
          <p:cNvPr id="783368" name="Line 9"/>
          <p:cNvSpPr>
            <a:spLocks noChangeShapeType="1"/>
          </p:cNvSpPr>
          <p:nvPr/>
        </p:nvSpPr>
        <p:spPr bwMode="auto">
          <a:xfrm flipV="1">
            <a:off x="1743075" y="2133600"/>
            <a:ext cx="1749425" cy="7938"/>
          </a:xfrm>
          <a:prstGeom prst="line">
            <a:avLst/>
          </a:prstGeom>
          <a:noFill/>
          <a:ln w="28575">
            <a:solidFill>
              <a:schemeClr val="tx1"/>
            </a:solidFill>
            <a:prstDash val="sysDot"/>
            <a:round/>
            <a:headEnd/>
            <a:tailEnd/>
          </a:ln>
        </p:spPr>
        <p:txBody>
          <a:bodyPr wrap="none" anchor="ctr"/>
          <a:lstStyle/>
          <a:p>
            <a:endParaRPr lang="fr-FR"/>
          </a:p>
        </p:txBody>
      </p:sp>
      <p:sp>
        <p:nvSpPr>
          <p:cNvPr id="783369" name="Line 10"/>
          <p:cNvSpPr>
            <a:spLocks noChangeShapeType="1"/>
          </p:cNvSpPr>
          <p:nvPr/>
        </p:nvSpPr>
        <p:spPr bwMode="auto">
          <a:xfrm flipV="1">
            <a:off x="1763713" y="2636838"/>
            <a:ext cx="1728787" cy="0"/>
          </a:xfrm>
          <a:prstGeom prst="line">
            <a:avLst/>
          </a:prstGeom>
          <a:noFill/>
          <a:ln w="28575">
            <a:solidFill>
              <a:schemeClr val="tx1"/>
            </a:solidFill>
            <a:prstDash val="sysDot"/>
            <a:round/>
            <a:headEnd/>
            <a:tailEnd/>
          </a:ln>
        </p:spPr>
        <p:txBody>
          <a:bodyPr wrap="none" anchor="ctr"/>
          <a:lstStyle/>
          <a:p>
            <a:endParaRPr lang="fr-FR"/>
          </a:p>
        </p:txBody>
      </p:sp>
      <p:sp>
        <p:nvSpPr>
          <p:cNvPr id="783370" name="Text Box 11"/>
          <p:cNvSpPr txBox="1">
            <a:spLocks noChangeArrowheads="1"/>
          </p:cNvSpPr>
          <p:nvPr/>
        </p:nvSpPr>
        <p:spPr bwMode="auto">
          <a:xfrm>
            <a:off x="2987675" y="1844675"/>
            <a:ext cx="1655763" cy="277813"/>
          </a:xfrm>
          <a:prstGeom prst="rect">
            <a:avLst/>
          </a:prstGeom>
          <a:noFill/>
          <a:ln w="9525" algn="ctr">
            <a:noFill/>
            <a:miter lim="800000"/>
            <a:headEnd/>
            <a:tailEnd/>
          </a:ln>
        </p:spPr>
        <p:txBody>
          <a:bodyPr>
            <a:spAutoFit/>
          </a:bodyPr>
          <a:lstStyle/>
          <a:p>
            <a:pPr algn="ctr"/>
            <a:r>
              <a:rPr lang="en-US" sz="1200" b="1">
                <a:latin typeface="Calibri" pitchFamily="34" charset="0"/>
              </a:rPr>
              <a:t>Baryons scale together</a:t>
            </a:r>
          </a:p>
        </p:txBody>
      </p:sp>
      <p:sp>
        <p:nvSpPr>
          <p:cNvPr id="783371" name="Text Box 12"/>
          <p:cNvSpPr txBox="1">
            <a:spLocks noChangeArrowheads="1"/>
          </p:cNvSpPr>
          <p:nvPr/>
        </p:nvSpPr>
        <p:spPr bwMode="auto">
          <a:xfrm>
            <a:off x="2987675" y="2349500"/>
            <a:ext cx="1728788" cy="276225"/>
          </a:xfrm>
          <a:prstGeom prst="rect">
            <a:avLst/>
          </a:prstGeom>
          <a:noFill/>
          <a:ln w="9525" algn="ctr">
            <a:noFill/>
            <a:miter lim="800000"/>
            <a:headEnd/>
            <a:tailEnd/>
          </a:ln>
        </p:spPr>
        <p:txBody>
          <a:bodyPr>
            <a:spAutoFit/>
          </a:bodyPr>
          <a:lstStyle/>
          <a:p>
            <a:pPr algn="ctr"/>
            <a:r>
              <a:rPr lang="en-US" sz="1200" b="1">
                <a:latin typeface="Calibri" pitchFamily="34" charset="0"/>
              </a:rPr>
              <a:t>Mesons scale together</a:t>
            </a:r>
          </a:p>
        </p:txBody>
      </p:sp>
      <p:sp>
        <p:nvSpPr>
          <p:cNvPr id="783372" name="Rectangle 14"/>
          <p:cNvSpPr>
            <a:spLocks noChangeArrowheads="1"/>
          </p:cNvSpPr>
          <p:nvPr/>
        </p:nvSpPr>
        <p:spPr bwMode="auto">
          <a:xfrm>
            <a:off x="1908175" y="4724400"/>
            <a:ext cx="5795963" cy="923925"/>
          </a:xfrm>
          <a:prstGeom prst="rect">
            <a:avLst/>
          </a:prstGeom>
          <a:noFill/>
          <a:ln w="9525">
            <a:noFill/>
            <a:miter lim="800000"/>
            <a:headEnd/>
            <a:tailEnd/>
          </a:ln>
        </p:spPr>
        <p:txBody>
          <a:bodyPr>
            <a:spAutoFit/>
          </a:bodyPr>
          <a:lstStyle/>
          <a:p>
            <a:r>
              <a:rPr lang="en-US" b="1">
                <a:solidFill>
                  <a:srgbClr val="FF0000"/>
                </a:solidFill>
                <a:latin typeface="Calibri" pitchFamily="34" charset="0"/>
              </a:rPr>
              <a:t>→ quark number scaling observed</a:t>
            </a:r>
          </a:p>
          <a:p>
            <a:r>
              <a:rPr lang="en-US" b="1">
                <a:solidFill>
                  <a:srgbClr val="FF0000"/>
                </a:solidFill>
                <a:latin typeface="Calibri" pitchFamily="34" charset="0"/>
              </a:rPr>
              <a:t>→ elliptic flow created during a phase where the degree of freedom correspond to the number of quarks</a:t>
            </a:r>
          </a:p>
        </p:txBody>
      </p:sp>
      <p:sp>
        <p:nvSpPr>
          <p:cNvPr id="783373" name="Line 10"/>
          <p:cNvSpPr>
            <a:spLocks noChangeShapeType="1"/>
          </p:cNvSpPr>
          <p:nvPr/>
        </p:nvSpPr>
        <p:spPr bwMode="auto">
          <a:xfrm flipV="1">
            <a:off x="5867400" y="2276475"/>
            <a:ext cx="2376488" cy="0"/>
          </a:xfrm>
          <a:prstGeom prst="line">
            <a:avLst/>
          </a:prstGeom>
          <a:noFill/>
          <a:ln w="28575">
            <a:solidFill>
              <a:schemeClr val="tx1"/>
            </a:solidFill>
            <a:prstDash val="sysDot"/>
            <a:round/>
            <a:headEnd/>
            <a:tailEnd/>
          </a:ln>
        </p:spPr>
        <p:txBody>
          <a:bodyPr wrap="none" anchor="ctr"/>
          <a:lstStyle/>
          <a:p>
            <a:endParaRPr lang="fr-FR"/>
          </a:p>
        </p:txBody>
      </p:sp>
      <p:sp>
        <p:nvSpPr>
          <p:cNvPr id="783374" name="Text Box 12"/>
          <p:cNvSpPr txBox="1">
            <a:spLocks noChangeArrowheads="1"/>
          </p:cNvSpPr>
          <p:nvPr/>
        </p:nvSpPr>
        <p:spPr bwMode="auto">
          <a:xfrm>
            <a:off x="6732588" y="1989138"/>
            <a:ext cx="1727200" cy="276225"/>
          </a:xfrm>
          <a:prstGeom prst="rect">
            <a:avLst/>
          </a:prstGeom>
          <a:noFill/>
          <a:ln w="9525" algn="ctr">
            <a:noFill/>
            <a:miter lim="800000"/>
            <a:headEnd/>
            <a:tailEnd/>
          </a:ln>
        </p:spPr>
        <p:txBody>
          <a:bodyPr>
            <a:spAutoFit/>
          </a:bodyPr>
          <a:lstStyle/>
          <a:p>
            <a:pPr algn="ctr"/>
            <a:r>
              <a:rPr lang="en-US" sz="1200" b="1">
                <a:latin typeface="Calibri" pitchFamily="34" charset="0"/>
              </a:rPr>
              <a:t>all scale together</a:t>
            </a:r>
          </a:p>
        </p:txBody>
      </p:sp>
      <p:sp>
        <p:nvSpPr>
          <p:cNvPr id="18" name="Rectangle 17"/>
          <p:cNvSpPr/>
          <p:nvPr/>
        </p:nvSpPr>
        <p:spPr>
          <a:xfrm>
            <a:off x="539750" y="2997200"/>
            <a:ext cx="431800" cy="64770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9" name="Rectangle 18"/>
          <p:cNvSpPr/>
          <p:nvPr/>
        </p:nvSpPr>
        <p:spPr>
          <a:xfrm>
            <a:off x="2051050" y="2997200"/>
            <a:ext cx="433388" cy="647700"/>
          </a:xfrm>
          <a:prstGeom prst="rect">
            <a:avLst/>
          </a:prstGeom>
          <a:solidFill>
            <a:schemeClr val="accent1">
              <a:alpha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83377" name="Line 8"/>
          <p:cNvSpPr>
            <a:spLocks noChangeShapeType="1"/>
          </p:cNvSpPr>
          <p:nvPr/>
        </p:nvSpPr>
        <p:spPr bwMode="auto">
          <a:xfrm flipH="1" flipV="1">
            <a:off x="827088" y="3716338"/>
            <a:ext cx="288925" cy="504825"/>
          </a:xfrm>
          <a:prstGeom prst="line">
            <a:avLst/>
          </a:prstGeom>
          <a:noFill/>
          <a:ln w="19050">
            <a:solidFill>
              <a:schemeClr val="tx2"/>
            </a:solidFill>
            <a:round/>
            <a:headEnd/>
            <a:tailEnd type="triangle" w="med" len="med"/>
          </a:ln>
        </p:spPr>
        <p:txBody>
          <a:bodyPr wrap="none" anchor="ctr"/>
          <a:lstStyle/>
          <a:p>
            <a:endParaRPr lang="fr-FR"/>
          </a:p>
        </p:txBody>
      </p:sp>
      <p:sp>
        <p:nvSpPr>
          <p:cNvPr id="783378" name="Line 8"/>
          <p:cNvSpPr>
            <a:spLocks noChangeShapeType="1"/>
          </p:cNvSpPr>
          <p:nvPr/>
        </p:nvSpPr>
        <p:spPr bwMode="auto">
          <a:xfrm flipV="1">
            <a:off x="1763713" y="3716338"/>
            <a:ext cx="504825" cy="504825"/>
          </a:xfrm>
          <a:prstGeom prst="line">
            <a:avLst/>
          </a:prstGeom>
          <a:noFill/>
          <a:ln w="19050">
            <a:solidFill>
              <a:schemeClr val="tx2"/>
            </a:solidFill>
            <a:round/>
            <a:headEnd/>
            <a:tailEnd type="triangle" w="med" len="med"/>
          </a:ln>
        </p:spPr>
        <p:txBody>
          <a:bodyPr wrap="none" anchor="ctr"/>
          <a:lstStyle/>
          <a:p>
            <a:endParaRPr lang="fr-FR"/>
          </a:p>
        </p:txBody>
      </p:sp>
      <p:sp>
        <p:nvSpPr>
          <p:cNvPr id="783379" name="ZoneTexte 21"/>
          <p:cNvSpPr txBox="1">
            <a:spLocks noChangeArrowheads="1"/>
          </p:cNvSpPr>
          <p:nvPr/>
        </p:nvSpPr>
        <p:spPr bwMode="auto">
          <a:xfrm>
            <a:off x="900113" y="4221163"/>
            <a:ext cx="1077912" cy="338137"/>
          </a:xfrm>
          <a:prstGeom prst="rect">
            <a:avLst/>
          </a:prstGeom>
          <a:noFill/>
          <a:ln w="9525">
            <a:noFill/>
            <a:miter lim="800000"/>
            <a:headEnd/>
            <a:tailEnd/>
          </a:ln>
        </p:spPr>
        <p:txBody>
          <a:bodyPr wrap="none">
            <a:spAutoFit/>
          </a:bodyPr>
          <a:lstStyle/>
          <a:p>
            <a:r>
              <a:rPr lang="fr-FR" sz="1600" b="1">
                <a:solidFill>
                  <a:schemeClr val="tx2"/>
                </a:solidFill>
                <a:latin typeface="Calibri" pitchFamily="34" charset="0"/>
              </a:rPr>
              <a:t>SPS region</a:t>
            </a:r>
          </a:p>
        </p:txBody>
      </p:sp>
      <p:sp>
        <p:nvSpPr>
          <p:cNvPr id="783380" name="Text Box 5"/>
          <p:cNvSpPr txBox="1">
            <a:spLocks noChangeArrowheads="1"/>
          </p:cNvSpPr>
          <p:nvPr/>
        </p:nvSpPr>
        <p:spPr bwMode="auto">
          <a:xfrm>
            <a:off x="6980238" y="3284538"/>
            <a:ext cx="1768475" cy="461962"/>
          </a:xfrm>
          <a:prstGeom prst="rect">
            <a:avLst/>
          </a:prstGeom>
          <a:noFill/>
          <a:ln w="9525" algn="ctr">
            <a:noFill/>
            <a:miter lim="800000"/>
            <a:headEnd/>
            <a:tailEnd/>
          </a:ln>
        </p:spPr>
        <p:txBody>
          <a:bodyPr>
            <a:spAutoFit/>
          </a:bodyPr>
          <a:lstStyle/>
          <a:p>
            <a:pPr algn="ctr"/>
            <a:r>
              <a:rPr lang="en-US" sz="1200">
                <a:latin typeface="Calibri" pitchFamily="34" charset="0"/>
              </a:rPr>
              <a:t>Phys. Rev. Lett. 98, 162301 (2007)</a:t>
            </a:r>
            <a:endParaRPr lang="en-US" sz="1200" b="1">
              <a:latin typeface="Calibri" pitchFamily="34" charset="0"/>
            </a:endParaRPr>
          </a:p>
        </p:txBody>
      </p:sp>
      <p:sp>
        <p:nvSpPr>
          <p:cNvPr id="783381" name="ZoneTexte 23"/>
          <p:cNvSpPr txBox="1">
            <a:spLocks noChangeArrowheads="1"/>
          </p:cNvSpPr>
          <p:nvPr/>
        </p:nvSpPr>
        <p:spPr bwMode="auto">
          <a:xfrm>
            <a:off x="2627313" y="5949950"/>
            <a:ext cx="3097212" cy="368300"/>
          </a:xfrm>
          <a:prstGeom prst="rect">
            <a:avLst/>
          </a:prstGeom>
          <a:noFill/>
          <a:ln w="9525">
            <a:noFill/>
            <a:miter lim="800000"/>
            <a:headEnd/>
            <a:tailEnd/>
          </a:ln>
        </p:spPr>
        <p:txBody>
          <a:bodyPr>
            <a:spAutoFit/>
          </a:bodyPr>
          <a:lstStyle/>
          <a:p>
            <a:r>
              <a:rPr lang="fr-FR" b="1">
                <a:solidFill>
                  <a:srgbClr val="FF0000"/>
                </a:solidFill>
                <a:latin typeface="Calibri" pitchFamily="34" charset="0"/>
              </a:rPr>
              <a:t>Indication for a QGP formation</a:t>
            </a:r>
          </a:p>
        </p:txBody>
      </p:sp>
      <p:grpSp>
        <p:nvGrpSpPr>
          <p:cNvPr id="783382" name="Groupe 26"/>
          <p:cNvGrpSpPr>
            <a:grpSpLocks/>
          </p:cNvGrpSpPr>
          <p:nvPr/>
        </p:nvGrpSpPr>
        <p:grpSpPr bwMode="auto">
          <a:xfrm>
            <a:off x="4170363" y="0"/>
            <a:ext cx="2346325" cy="692150"/>
            <a:chOff x="2677" y="33210"/>
            <a:chExt cx="2610852" cy="951127"/>
          </a:xfrm>
        </p:grpSpPr>
        <p:sp>
          <p:nvSpPr>
            <p:cNvPr id="28" name="Rectangle 27"/>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 name="Rectangle 28"/>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  and </a:t>
              </a:r>
              <a:r>
                <a:rPr lang="fr-FR" sz="1100" b="1" dirty="0" err="1"/>
                <a:t>nuclear</a:t>
              </a:r>
              <a:r>
                <a:rPr lang="fr-FR" sz="1100" b="1" dirty="0"/>
                <a:t> medium</a:t>
              </a:r>
              <a:endParaRPr lang="fr-FR" sz="1100" b="1" dirty="0"/>
            </a:p>
          </p:txBody>
        </p:sp>
      </p:gr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5462588" y="5661025"/>
            <a:ext cx="3573462" cy="584200"/>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14" name="Rectangle 13"/>
          <p:cNvSpPr/>
          <p:nvPr/>
        </p:nvSpPr>
        <p:spPr>
          <a:xfrm>
            <a:off x="0" y="908050"/>
            <a:ext cx="9036050" cy="4752975"/>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8438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57BD4902-FB09-4BD9-BF38-383DF7F4EE98}" type="slidenum">
              <a:rPr lang="fr-FR">
                <a:solidFill>
                  <a:schemeClr val="tx1"/>
                </a:solidFill>
              </a:rPr>
              <a:pPr fontAlgn="base">
                <a:spcBef>
                  <a:spcPct val="0"/>
                </a:spcBef>
                <a:spcAft>
                  <a:spcPct val="0"/>
                </a:spcAft>
              </a:pPr>
              <a:t>77</a:t>
            </a:fld>
            <a:endParaRPr lang="fr-FR">
              <a:solidFill>
                <a:schemeClr val="tx1"/>
              </a:solidFill>
            </a:endParaRPr>
          </a:p>
        </p:txBody>
      </p:sp>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sp>
        <p:nvSpPr>
          <p:cNvPr id="784389" name="Rectangle 14"/>
          <p:cNvSpPr>
            <a:spLocks noChangeArrowheads="1"/>
          </p:cNvSpPr>
          <p:nvPr/>
        </p:nvSpPr>
        <p:spPr bwMode="auto">
          <a:xfrm>
            <a:off x="539750" y="4941888"/>
            <a:ext cx="4968875" cy="646112"/>
          </a:xfrm>
          <a:prstGeom prst="rect">
            <a:avLst/>
          </a:prstGeom>
          <a:noFill/>
          <a:ln w="9525">
            <a:noFill/>
            <a:miter lim="800000"/>
            <a:headEnd/>
            <a:tailEnd/>
          </a:ln>
        </p:spPr>
        <p:txBody>
          <a:bodyPr>
            <a:spAutoFit/>
          </a:bodyPr>
          <a:lstStyle/>
          <a:p>
            <a:r>
              <a:rPr lang="en-US" b="1">
                <a:solidFill>
                  <a:srgbClr val="CC0000"/>
                </a:solidFill>
                <a:latin typeface="Calibri" pitchFamily="34" charset="0"/>
              </a:rPr>
              <a:t> </a:t>
            </a:r>
            <a:r>
              <a:rPr lang="en-US" b="1">
                <a:solidFill>
                  <a:srgbClr val="FF0000"/>
                </a:solidFill>
                <a:latin typeface="Calibri" pitchFamily="34" charset="0"/>
              </a:rPr>
              <a:t>→ QGP = seems to be a perfect fluid  with a very small viscosity  </a:t>
            </a:r>
            <a:r>
              <a:rPr lang="en-US" sz="1600" b="1">
                <a:solidFill>
                  <a:srgbClr val="FF0000"/>
                </a:solidFill>
                <a:latin typeface="Calibri" pitchFamily="34" charset="0"/>
              </a:rPr>
              <a:t>(uncertainties on </a:t>
            </a:r>
            <a:r>
              <a:rPr lang="fr-FR" sz="1600" b="1">
                <a:solidFill>
                  <a:srgbClr val="FF0000"/>
                </a:solidFill>
                <a:latin typeface="Symbol" pitchFamily="18" charset="2"/>
              </a:rPr>
              <a:t>h</a:t>
            </a:r>
            <a:r>
              <a:rPr lang="fr-FR" sz="1600" b="1">
                <a:solidFill>
                  <a:srgbClr val="FF0000"/>
                </a:solidFill>
                <a:latin typeface="Calibri" pitchFamily="34" charset="0"/>
              </a:rPr>
              <a:t>/s value)</a:t>
            </a:r>
          </a:p>
        </p:txBody>
      </p:sp>
      <p:pic>
        <p:nvPicPr>
          <p:cNvPr id="784390" name="Picture 2" descr="In the quark-gluon plasma, the viscosity of the plasma is characterized by the elliptic flow parameter $v_2$ as a function of the transverse momentum of the produced particles, $p_{T}$. The lines show the results of a calculation based on viscous hydrodynamics [14]. The data (black circles) were obtained by the STAR collaboration [ref:13].  (From Ref. [ref:14].) ">
            <a:hlinkClick r:id="rId3"/>
          </p:cNvPr>
          <p:cNvPicPr>
            <a:picLocks noChangeAspect="1" noChangeArrowheads="1"/>
          </p:cNvPicPr>
          <p:nvPr/>
        </p:nvPicPr>
        <p:blipFill>
          <a:blip r:embed="rId4"/>
          <a:srcRect/>
          <a:stretch>
            <a:fillRect/>
          </a:stretch>
        </p:blipFill>
        <p:spPr bwMode="auto">
          <a:xfrm>
            <a:off x="1258888" y="1773238"/>
            <a:ext cx="4286250" cy="3114675"/>
          </a:xfrm>
          <a:prstGeom prst="rect">
            <a:avLst/>
          </a:prstGeom>
          <a:noFill/>
          <a:ln w="9525">
            <a:noFill/>
            <a:miter lim="800000"/>
            <a:headEnd/>
            <a:tailEnd/>
          </a:ln>
        </p:spPr>
      </p:pic>
      <p:sp>
        <p:nvSpPr>
          <p:cNvPr id="784391" name="Rectangle 23"/>
          <p:cNvSpPr>
            <a:spLocks noChangeArrowheads="1"/>
          </p:cNvSpPr>
          <p:nvPr/>
        </p:nvSpPr>
        <p:spPr bwMode="auto">
          <a:xfrm>
            <a:off x="323850" y="1268413"/>
            <a:ext cx="8135938" cy="646112"/>
          </a:xfrm>
          <a:prstGeom prst="rect">
            <a:avLst/>
          </a:prstGeom>
          <a:noFill/>
          <a:ln w="9525">
            <a:noFill/>
            <a:miter lim="800000"/>
            <a:headEnd/>
            <a:tailEnd/>
          </a:ln>
        </p:spPr>
        <p:txBody>
          <a:bodyPr>
            <a:spAutoFit/>
          </a:bodyPr>
          <a:lstStyle/>
          <a:p>
            <a:r>
              <a:rPr lang="en-US"/>
              <a:t>flow measurements are well described by ideal hydrodynamic with low viscosity </a:t>
            </a:r>
            <a:endParaRPr lang="fr-FR">
              <a:solidFill>
                <a:srgbClr val="C00000"/>
              </a:solidFill>
              <a:latin typeface="Calibri" pitchFamily="34" charset="0"/>
            </a:endParaRPr>
          </a:p>
        </p:txBody>
      </p:sp>
      <p:sp>
        <p:nvSpPr>
          <p:cNvPr id="784392" name="Rectangle 25"/>
          <p:cNvSpPr>
            <a:spLocks noChangeArrowheads="1"/>
          </p:cNvSpPr>
          <p:nvPr/>
        </p:nvSpPr>
        <p:spPr bwMode="auto">
          <a:xfrm>
            <a:off x="3708400" y="908050"/>
            <a:ext cx="1296988" cy="369888"/>
          </a:xfrm>
          <a:prstGeom prst="rect">
            <a:avLst/>
          </a:prstGeom>
          <a:noFill/>
          <a:ln w="9525">
            <a:noFill/>
            <a:miter lim="800000"/>
            <a:headEnd/>
            <a:tailEnd/>
          </a:ln>
        </p:spPr>
        <p:txBody>
          <a:bodyPr wrap="none">
            <a:spAutoFit/>
          </a:bodyPr>
          <a:lstStyle/>
          <a:p>
            <a:r>
              <a:rPr lang="en-US" b="1">
                <a:latin typeface="Calibri" pitchFamily="34" charset="0"/>
              </a:rPr>
              <a:t>Elliptic flow</a:t>
            </a:r>
            <a:endParaRPr lang="fr-FR" b="1">
              <a:latin typeface="Calibri" pitchFamily="34" charset="0"/>
            </a:endParaRPr>
          </a:p>
        </p:txBody>
      </p:sp>
      <p:sp>
        <p:nvSpPr>
          <p:cNvPr id="784393" name="ZoneTexte 8"/>
          <p:cNvSpPr txBox="1">
            <a:spLocks noChangeArrowheads="1"/>
          </p:cNvSpPr>
          <p:nvPr/>
        </p:nvSpPr>
        <p:spPr bwMode="auto">
          <a:xfrm>
            <a:off x="5508625" y="2636838"/>
            <a:ext cx="3311525" cy="1087437"/>
          </a:xfrm>
          <a:prstGeom prst="rect">
            <a:avLst/>
          </a:prstGeom>
          <a:noFill/>
          <a:ln w="9525">
            <a:noFill/>
            <a:miter lim="800000"/>
            <a:headEnd/>
            <a:tailEnd/>
          </a:ln>
        </p:spPr>
        <p:txBody>
          <a:bodyPr>
            <a:spAutoFit/>
          </a:bodyPr>
          <a:lstStyle/>
          <a:p>
            <a:r>
              <a:rPr lang="fr-FR">
                <a:latin typeface="Calibri" pitchFamily="34" charset="0"/>
              </a:rPr>
              <a:t>For p</a:t>
            </a:r>
            <a:r>
              <a:rPr lang="fr-FR" baseline="-25000">
                <a:latin typeface="Calibri" pitchFamily="34" charset="0"/>
              </a:rPr>
              <a:t>T</a:t>
            </a:r>
            <a:r>
              <a:rPr lang="fr-FR">
                <a:latin typeface="Calibri" pitchFamily="34" charset="0"/>
              </a:rPr>
              <a:t> up to 2 GeV,</a:t>
            </a:r>
          </a:p>
          <a:p>
            <a:r>
              <a:rPr lang="fr-FR">
                <a:latin typeface="Symbol" pitchFamily="18" charset="2"/>
              </a:rPr>
              <a:t>h</a:t>
            </a:r>
            <a:r>
              <a:rPr lang="fr-FR">
                <a:latin typeface="Calibri" pitchFamily="34" charset="0"/>
              </a:rPr>
              <a:t>/s = 0.03 </a:t>
            </a:r>
            <a:r>
              <a:rPr lang="fr-FR" sz="2000">
                <a:latin typeface="Calibri" pitchFamily="34" charset="0"/>
              </a:rPr>
              <a:t>&lt;&lt; </a:t>
            </a:r>
            <a:r>
              <a:rPr lang="fr-FR" sz="1600">
                <a:latin typeface="Calibri" pitchFamily="34" charset="0"/>
              </a:rPr>
              <a:t>340 = (</a:t>
            </a:r>
            <a:r>
              <a:rPr lang="fr-FR" sz="1600">
                <a:latin typeface="Symbol" pitchFamily="18" charset="2"/>
              </a:rPr>
              <a:t>h</a:t>
            </a:r>
            <a:r>
              <a:rPr lang="fr-FR" sz="1600">
                <a:latin typeface="Calibri" pitchFamily="34" charset="0"/>
              </a:rPr>
              <a:t>/s)</a:t>
            </a:r>
            <a:r>
              <a:rPr lang="fr-FR" sz="1600" baseline="-25000">
                <a:latin typeface="Calibri" pitchFamily="34" charset="0"/>
              </a:rPr>
              <a:t>water</a:t>
            </a:r>
          </a:p>
          <a:p>
            <a:endParaRPr lang="fr-FR" sz="1600" baseline="-25000">
              <a:latin typeface="Calibri" pitchFamily="34" charset="0"/>
            </a:endParaRPr>
          </a:p>
          <a:p>
            <a:r>
              <a:rPr lang="fr-FR" sz="1400">
                <a:latin typeface="Calibri" pitchFamily="34" charset="0"/>
              </a:rPr>
              <a:t>(s: entropy density)</a:t>
            </a:r>
            <a:endParaRPr lang="fr-FR" sz="1600">
              <a:latin typeface="Calibri" pitchFamily="34" charset="0"/>
            </a:endParaRPr>
          </a:p>
        </p:txBody>
      </p:sp>
      <p:pic>
        <p:nvPicPr>
          <p:cNvPr id="784394" name="Picture 1"/>
          <p:cNvPicPr>
            <a:picLocks noChangeAspect="1" noChangeArrowheads="1"/>
          </p:cNvPicPr>
          <p:nvPr/>
        </p:nvPicPr>
        <p:blipFill>
          <a:blip r:embed="rId5"/>
          <a:srcRect/>
          <a:stretch>
            <a:fillRect/>
          </a:stretch>
        </p:blipFill>
        <p:spPr bwMode="auto">
          <a:xfrm>
            <a:off x="1763713" y="1700213"/>
            <a:ext cx="3638550" cy="247650"/>
          </a:xfrm>
          <a:prstGeom prst="rect">
            <a:avLst/>
          </a:prstGeom>
          <a:noFill/>
          <a:ln w="9525">
            <a:noFill/>
            <a:miter lim="800000"/>
            <a:headEnd/>
            <a:tailEnd/>
          </a:ln>
        </p:spPr>
      </p:pic>
      <p:pic>
        <p:nvPicPr>
          <p:cNvPr id="784395" name="Picture 7" descr="eta_s"/>
          <p:cNvPicPr>
            <a:picLocks noChangeAspect="1" noChangeArrowheads="1"/>
          </p:cNvPicPr>
          <p:nvPr/>
        </p:nvPicPr>
        <p:blipFill>
          <a:blip r:embed="rId6"/>
          <a:srcRect/>
          <a:stretch>
            <a:fillRect/>
          </a:stretch>
        </p:blipFill>
        <p:spPr bwMode="auto">
          <a:xfrm>
            <a:off x="5724525" y="3716338"/>
            <a:ext cx="3201988" cy="2154237"/>
          </a:xfrm>
          <a:prstGeom prst="rect">
            <a:avLst/>
          </a:prstGeom>
          <a:noFill/>
          <a:ln w="9525">
            <a:noFill/>
            <a:miter lim="800000"/>
            <a:headEnd/>
            <a:tailEnd/>
          </a:ln>
        </p:spPr>
      </p:pic>
      <p:sp>
        <p:nvSpPr>
          <p:cNvPr id="784396" name="Rectangle 11"/>
          <p:cNvSpPr>
            <a:spLocks noChangeArrowheads="1"/>
          </p:cNvSpPr>
          <p:nvPr/>
        </p:nvSpPr>
        <p:spPr bwMode="auto">
          <a:xfrm>
            <a:off x="0" y="5995988"/>
            <a:ext cx="6084888" cy="862012"/>
          </a:xfrm>
          <a:prstGeom prst="rect">
            <a:avLst/>
          </a:prstGeom>
          <a:noFill/>
          <a:ln w="9525">
            <a:noFill/>
            <a:miter lim="800000"/>
            <a:headEnd/>
            <a:tailEnd/>
          </a:ln>
        </p:spPr>
        <p:txBody>
          <a:bodyPr>
            <a:spAutoFit/>
          </a:bodyPr>
          <a:lstStyle/>
          <a:p>
            <a:r>
              <a:rPr lang="en-US" sz="1600" b="1">
                <a:latin typeface="Calibri" pitchFamily="34" charset="0"/>
              </a:rPr>
              <a:t>Perfect fluid  </a:t>
            </a:r>
            <a:r>
              <a:rPr lang="en-US" sz="1600">
                <a:latin typeface="Calibri" pitchFamily="34" charset="0"/>
              </a:rPr>
              <a:t>= small viscosity </a:t>
            </a:r>
            <a:r>
              <a:rPr lang="fr-FR" sz="1600">
                <a:latin typeface="Calibri" pitchFamily="34" charset="0"/>
              </a:rPr>
              <a:t>– strong interaction between constituants</a:t>
            </a:r>
          </a:p>
          <a:p>
            <a:r>
              <a:rPr lang="fr-FR" sz="1600" b="1">
                <a:latin typeface="Calibri" pitchFamily="34" charset="0"/>
              </a:rPr>
              <a:t>Ideal gas </a:t>
            </a:r>
            <a:r>
              <a:rPr lang="fr-FR" sz="1600">
                <a:latin typeface="Calibri" pitchFamily="34" charset="0"/>
              </a:rPr>
              <a:t>= infinite viscosity – no interaction</a:t>
            </a:r>
            <a:endParaRPr lang="en-US">
              <a:latin typeface="Calibri" pitchFamily="34" charset="0"/>
            </a:endParaRPr>
          </a:p>
        </p:txBody>
      </p:sp>
      <p:sp>
        <p:nvSpPr>
          <p:cNvPr id="784397" name="Rectangle 12"/>
          <p:cNvSpPr>
            <a:spLocks noChangeArrowheads="1"/>
          </p:cNvSpPr>
          <p:nvPr/>
        </p:nvSpPr>
        <p:spPr bwMode="auto">
          <a:xfrm>
            <a:off x="6156325" y="5876925"/>
            <a:ext cx="2316163" cy="369888"/>
          </a:xfrm>
          <a:prstGeom prst="rect">
            <a:avLst/>
          </a:prstGeom>
          <a:noFill/>
          <a:ln w="9525">
            <a:noFill/>
            <a:miter lim="800000"/>
            <a:headEnd/>
            <a:tailEnd/>
          </a:ln>
        </p:spPr>
        <p:txBody>
          <a:bodyPr wrap="none">
            <a:spAutoFit/>
          </a:bodyPr>
          <a:lstStyle/>
          <a:p>
            <a:r>
              <a:rPr lang="fr-FR" b="1">
                <a:latin typeface="Symbol" pitchFamily="18" charset="2"/>
              </a:rPr>
              <a:t>1/4p&lt; h</a:t>
            </a:r>
            <a:r>
              <a:rPr lang="fr-FR" b="1">
                <a:latin typeface="Calibri" pitchFamily="34" charset="0"/>
              </a:rPr>
              <a:t>/s  &lt; 2-3 (</a:t>
            </a:r>
            <a:r>
              <a:rPr lang="fr-FR" b="1">
                <a:latin typeface="Symbol" pitchFamily="18" charset="2"/>
              </a:rPr>
              <a:t>1/4p)</a:t>
            </a:r>
            <a:endParaRPr lang="fr-FR">
              <a:latin typeface="Calibri" pitchFamily="34" charset="0"/>
            </a:endParaRPr>
          </a:p>
        </p:txBody>
      </p:sp>
      <p:grpSp>
        <p:nvGrpSpPr>
          <p:cNvPr id="784398" name="Groupe 16"/>
          <p:cNvGrpSpPr>
            <a:grpSpLocks/>
          </p:cNvGrpSpPr>
          <p:nvPr/>
        </p:nvGrpSpPr>
        <p:grpSpPr bwMode="auto">
          <a:xfrm>
            <a:off x="4170363" y="0"/>
            <a:ext cx="2273300" cy="398463"/>
            <a:chOff x="2677" y="33210"/>
            <a:chExt cx="2610852" cy="951127"/>
          </a:xfrm>
        </p:grpSpPr>
        <p:sp>
          <p:nvSpPr>
            <p:cNvPr id="18" name="Rectangle 17"/>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Rectangle 18"/>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defTabSz="844550" fontAlgn="auto">
                <a:lnSpc>
                  <a:spcPct val="90000"/>
                </a:lnSpc>
                <a:spcAft>
                  <a:spcPct val="35000"/>
                </a:spcAft>
                <a:defRPr/>
              </a:pPr>
              <a:r>
                <a:rPr lang="fr-FR" sz="1100" b="1" dirty="0"/>
                <a:t>Observables sensitive to </a:t>
              </a:r>
              <a:r>
                <a:rPr lang="fr-FR" sz="1100" b="1" dirty="0" err="1"/>
                <a:t>thermodynamic</a:t>
              </a:r>
              <a:r>
                <a:rPr lang="fr-FR" sz="1100" b="1" dirty="0"/>
                <a:t> state</a:t>
              </a:r>
              <a:endParaRPr lang="fr-FR" sz="1100" b="1" dirty="0"/>
            </a:p>
          </p:txBody>
        </p:sp>
      </p:gr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5409"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90E33482-44A4-4280-8AB6-19A9882BD0C9}" type="slidenum">
              <a:rPr lang="fr-FR">
                <a:solidFill>
                  <a:schemeClr val="tx1"/>
                </a:solidFill>
              </a:rPr>
              <a:pPr fontAlgn="base">
                <a:spcBef>
                  <a:spcPct val="0"/>
                </a:spcBef>
                <a:spcAft>
                  <a:spcPct val="0"/>
                </a:spcAft>
              </a:pPr>
              <a:t>78</a:t>
            </a:fld>
            <a:endParaRPr lang="fr-FR">
              <a:solidFill>
                <a:schemeClr val="tx1"/>
              </a:solidFill>
            </a:endParaRPr>
          </a:p>
        </p:txBody>
      </p:sp>
      <p:pic>
        <p:nvPicPr>
          <p:cNvPr id="785410" name="Picture 2"/>
          <p:cNvPicPr>
            <a:picLocks noChangeAspect="1" noChangeArrowheads="1"/>
          </p:cNvPicPr>
          <p:nvPr/>
        </p:nvPicPr>
        <p:blipFill>
          <a:blip r:embed="rId3"/>
          <a:srcRect/>
          <a:stretch>
            <a:fillRect/>
          </a:stretch>
        </p:blipFill>
        <p:spPr bwMode="auto">
          <a:xfrm>
            <a:off x="684213" y="1196975"/>
            <a:ext cx="7505700" cy="4514850"/>
          </a:xfrm>
          <a:prstGeom prst="rect">
            <a:avLst/>
          </a:prstGeom>
          <a:noFill/>
          <a:ln w="9525">
            <a:noFill/>
            <a:miter lim="800000"/>
            <a:headEnd/>
            <a:tailEnd/>
          </a:ln>
        </p:spPr>
      </p:pic>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sp>
        <p:nvSpPr>
          <p:cNvPr id="785412" name="Rectangle 6"/>
          <p:cNvSpPr>
            <a:spLocks noChangeArrowheads="1"/>
          </p:cNvSpPr>
          <p:nvPr/>
        </p:nvSpPr>
        <p:spPr bwMode="auto">
          <a:xfrm>
            <a:off x="684213" y="5732463"/>
            <a:ext cx="4572000" cy="307975"/>
          </a:xfrm>
          <a:prstGeom prst="rect">
            <a:avLst/>
          </a:prstGeom>
          <a:noFill/>
          <a:ln w="9525">
            <a:noFill/>
            <a:miter lim="800000"/>
            <a:headEnd/>
            <a:tailEnd/>
          </a:ln>
        </p:spPr>
        <p:txBody>
          <a:bodyPr>
            <a:spAutoFit/>
          </a:bodyPr>
          <a:lstStyle/>
          <a:p>
            <a:r>
              <a:rPr lang="fr-FR" sz="1400" b="1">
                <a:latin typeface="Calibri" pitchFamily="34" charset="0"/>
              </a:rPr>
              <a:t>http://www.bnl.gov/rhic/news/</a:t>
            </a:r>
          </a:p>
        </p:txBody>
      </p:sp>
      <p:sp>
        <p:nvSpPr>
          <p:cNvPr id="785413" name="Rectangle 7"/>
          <p:cNvSpPr>
            <a:spLocks noChangeArrowheads="1"/>
          </p:cNvSpPr>
          <p:nvPr/>
        </p:nvSpPr>
        <p:spPr bwMode="auto">
          <a:xfrm>
            <a:off x="5076825" y="2924175"/>
            <a:ext cx="3533775" cy="339725"/>
          </a:xfrm>
          <a:prstGeom prst="rect">
            <a:avLst/>
          </a:prstGeom>
          <a:noFill/>
          <a:ln w="9525">
            <a:noFill/>
            <a:miter lim="800000"/>
            <a:headEnd/>
            <a:tailEnd/>
          </a:ln>
        </p:spPr>
        <p:txBody>
          <a:bodyPr wrap="none">
            <a:spAutoFit/>
          </a:bodyPr>
          <a:lstStyle/>
          <a:p>
            <a:r>
              <a:rPr lang="en-US" sz="1600" b="1">
                <a:solidFill>
                  <a:srgbClr val="FF0000"/>
                </a:solidFill>
                <a:latin typeface="Calibri" pitchFamily="34" charset="0"/>
              </a:rPr>
              <a:t>: strongly coupled  quark-gluon plasma </a:t>
            </a:r>
            <a:endParaRPr lang="fr-FR" sz="1600" b="1">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765175"/>
            <a:ext cx="9144000" cy="5759450"/>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86434"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7271823-426E-451F-BE74-BBF2158AD5C2}" type="slidenum">
              <a:rPr lang="fr-FR">
                <a:solidFill>
                  <a:schemeClr val="tx1"/>
                </a:solidFill>
              </a:rPr>
              <a:pPr fontAlgn="base">
                <a:spcBef>
                  <a:spcPct val="0"/>
                </a:spcBef>
                <a:spcAft>
                  <a:spcPct val="0"/>
                </a:spcAft>
              </a:pPr>
              <a:t>79</a:t>
            </a:fld>
            <a:endParaRPr lang="fr-FR">
              <a:solidFill>
                <a:schemeClr val="tx1"/>
              </a:solidFill>
            </a:endParaRPr>
          </a:p>
        </p:txBody>
      </p:sp>
      <p:pic>
        <p:nvPicPr>
          <p:cNvPr id="786435" name="Picture 2"/>
          <p:cNvPicPr>
            <a:picLocks noChangeAspect="1" noChangeArrowheads="1"/>
          </p:cNvPicPr>
          <p:nvPr/>
        </p:nvPicPr>
        <p:blipFill>
          <a:blip r:embed="rId3"/>
          <a:srcRect/>
          <a:stretch>
            <a:fillRect/>
          </a:stretch>
        </p:blipFill>
        <p:spPr bwMode="auto">
          <a:xfrm>
            <a:off x="468313" y="1376363"/>
            <a:ext cx="3929062" cy="3660775"/>
          </a:xfrm>
          <a:prstGeom prst="rect">
            <a:avLst/>
          </a:prstGeom>
          <a:noFill/>
          <a:ln w="9525">
            <a:noFill/>
            <a:miter lim="800000"/>
            <a:headEnd/>
            <a:tailEnd/>
          </a:ln>
        </p:spPr>
      </p:pic>
      <p:pic>
        <p:nvPicPr>
          <p:cNvPr id="786436" name="Picture 3"/>
          <p:cNvPicPr>
            <a:picLocks noChangeAspect="1" noChangeArrowheads="1"/>
          </p:cNvPicPr>
          <p:nvPr/>
        </p:nvPicPr>
        <p:blipFill>
          <a:blip r:embed="rId4"/>
          <a:srcRect/>
          <a:stretch>
            <a:fillRect/>
          </a:stretch>
        </p:blipFill>
        <p:spPr bwMode="auto">
          <a:xfrm>
            <a:off x="4859338" y="1376363"/>
            <a:ext cx="4002087" cy="3729037"/>
          </a:xfrm>
          <a:prstGeom prst="rect">
            <a:avLst/>
          </a:prstGeom>
          <a:noFill/>
          <a:ln w="9525">
            <a:noFill/>
            <a:miter lim="800000"/>
            <a:headEnd/>
            <a:tailEnd/>
          </a:ln>
        </p:spPr>
      </p:pic>
      <p:pic>
        <p:nvPicPr>
          <p:cNvPr id="786437" name="Picture 4"/>
          <p:cNvPicPr>
            <a:picLocks noChangeAspect="1" noChangeArrowheads="1"/>
          </p:cNvPicPr>
          <p:nvPr/>
        </p:nvPicPr>
        <p:blipFill>
          <a:blip r:embed="rId5"/>
          <a:srcRect/>
          <a:stretch>
            <a:fillRect/>
          </a:stretch>
        </p:blipFill>
        <p:spPr bwMode="auto">
          <a:xfrm>
            <a:off x="1116013" y="3860800"/>
            <a:ext cx="1703387" cy="395288"/>
          </a:xfrm>
          <a:prstGeom prst="rect">
            <a:avLst/>
          </a:prstGeom>
          <a:noFill/>
          <a:ln w="9525">
            <a:noFill/>
            <a:miter lim="800000"/>
            <a:headEnd/>
            <a:tailEnd/>
          </a:ln>
        </p:spPr>
      </p:pic>
      <p:pic>
        <p:nvPicPr>
          <p:cNvPr id="786438" name="Picture 4"/>
          <p:cNvPicPr>
            <a:picLocks noChangeAspect="1" noChangeArrowheads="1"/>
          </p:cNvPicPr>
          <p:nvPr/>
        </p:nvPicPr>
        <p:blipFill>
          <a:blip r:embed="rId5"/>
          <a:srcRect/>
          <a:stretch>
            <a:fillRect/>
          </a:stretch>
        </p:blipFill>
        <p:spPr bwMode="auto">
          <a:xfrm>
            <a:off x="5508625" y="3933825"/>
            <a:ext cx="1703388" cy="393700"/>
          </a:xfrm>
          <a:prstGeom prst="rect">
            <a:avLst/>
          </a:prstGeom>
          <a:noFill/>
          <a:ln w="9525">
            <a:noFill/>
            <a:miter lim="800000"/>
            <a:headEnd/>
            <a:tailEnd/>
          </a:ln>
        </p:spPr>
      </p:pic>
      <p:sp>
        <p:nvSpPr>
          <p:cNvPr id="786439" name="ZoneTexte 8"/>
          <p:cNvSpPr txBox="1">
            <a:spLocks noChangeArrowheads="1"/>
          </p:cNvSpPr>
          <p:nvPr/>
        </p:nvSpPr>
        <p:spPr bwMode="auto">
          <a:xfrm>
            <a:off x="468313" y="5084763"/>
            <a:ext cx="7407275" cy="1477962"/>
          </a:xfrm>
          <a:prstGeom prst="rect">
            <a:avLst/>
          </a:prstGeom>
          <a:noFill/>
          <a:ln w="9525">
            <a:noFill/>
            <a:miter lim="800000"/>
            <a:headEnd/>
            <a:tailEnd/>
          </a:ln>
        </p:spPr>
        <p:txBody>
          <a:bodyPr>
            <a:spAutoFit/>
          </a:bodyPr>
          <a:lstStyle/>
          <a:p>
            <a:r>
              <a:rPr lang="fr-FR">
                <a:latin typeface="Calibri" pitchFamily="34" charset="0"/>
              </a:rPr>
              <a:t>Differential cross section of production of </a:t>
            </a:r>
            <a:r>
              <a:rPr lang="fr-FR">
                <a:latin typeface="Symbol" pitchFamily="18" charset="2"/>
              </a:rPr>
              <a:t>p</a:t>
            </a:r>
            <a:r>
              <a:rPr lang="fr-FR" baseline="30000">
                <a:latin typeface="Calibri" pitchFamily="34" charset="0"/>
              </a:rPr>
              <a:t>0</a:t>
            </a:r>
            <a:r>
              <a:rPr lang="fr-FR">
                <a:latin typeface="Calibri" pitchFamily="34" charset="0"/>
              </a:rPr>
              <a:t> in p+p collisions at  200 GeV  </a:t>
            </a:r>
          </a:p>
          <a:p>
            <a:r>
              <a:rPr lang="fr-FR">
                <a:latin typeface="Calibri" pitchFamily="34" charset="0"/>
              </a:rPr>
              <a:t>reproduce pQCD NLO calculation.</a:t>
            </a:r>
          </a:p>
          <a:p>
            <a:r>
              <a:rPr lang="fr-FR">
                <a:latin typeface="Calibri" pitchFamily="34" charset="0"/>
              </a:rPr>
              <a:t>➔ good agreement for peripheral collisions</a:t>
            </a:r>
          </a:p>
          <a:p>
            <a:r>
              <a:rPr lang="fr-FR">
                <a:latin typeface="Calibri" pitchFamily="34" charset="0"/>
              </a:rPr>
              <a:t>➔ suppression of </a:t>
            </a:r>
            <a:r>
              <a:rPr lang="fr-FR">
                <a:latin typeface="Symbol" pitchFamily="18" charset="2"/>
              </a:rPr>
              <a:t>p</a:t>
            </a:r>
            <a:r>
              <a:rPr lang="fr-FR" baseline="30000">
                <a:latin typeface="Calibri" pitchFamily="34" charset="0"/>
              </a:rPr>
              <a:t>0</a:t>
            </a:r>
            <a:r>
              <a:rPr lang="fr-FR">
                <a:latin typeface="Calibri" pitchFamily="34" charset="0"/>
              </a:rPr>
              <a:t>  for central collisions  </a:t>
            </a:r>
          </a:p>
          <a:p>
            <a:endParaRPr lang="fr-FR">
              <a:latin typeface="Calibri" pitchFamily="34" charset="0"/>
            </a:endParaRPr>
          </a:p>
        </p:txBody>
      </p:sp>
      <p:sp>
        <p:nvSpPr>
          <p:cNvPr id="10" name="Accolade fermante 9"/>
          <p:cNvSpPr/>
          <p:nvPr/>
        </p:nvSpPr>
        <p:spPr>
          <a:xfrm>
            <a:off x="4787900" y="5732463"/>
            <a:ext cx="288925" cy="576262"/>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86441" name="ZoneTexte 10"/>
          <p:cNvSpPr txBox="1">
            <a:spLocks noChangeArrowheads="1"/>
          </p:cNvSpPr>
          <p:nvPr/>
        </p:nvSpPr>
        <p:spPr bwMode="auto">
          <a:xfrm>
            <a:off x="5076825" y="5732463"/>
            <a:ext cx="3095625" cy="647700"/>
          </a:xfrm>
          <a:prstGeom prst="rect">
            <a:avLst/>
          </a:prstGeom>
          <a:noFill/>
          <a:ln w="9525">
            <a:noFill/>
            <a:miter lim="800000"/>
            <a:headEnd/>
            <a:tailEnd/>
          </a:ln>
        </p:spPr>
        <p:txBody>
          <a:bodyPr>
            <a:spAutoFit/>
          </a:bodyPr>
          <a:lstStyle/>
          <a:p>
            <a:r>
              <a:rPr lang="fr-FR">
                <a:latin typeface="Calibri" pitchFamily="34" charset="0"/>
              </a:rPr>
              <a:t>Different behavior between normal and dense matter</a:t>
            </a:r>
          </a:p>
        </p:txBody>
      </p:sp>
      <p:sp>
        <p:nvSpPr>
          <p:cNvPr id="12" name="Rectangle 11"/>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sp>
        <p:nvSpPr>
          <p:cNvPr id="786443" name="Rectangle 12"/>
          <p:cNvSpPr>
            <a:spLocks noChangeArrowheads="1"/>
          </p:cNvSpPr>
          <p:nvPr/>
        </p:nvSpPr>
        <p:spPr bwMode="auto">
          <a:xfrm>
            <a:off x="3779838" y="908050"/>
            <a:ext cx="1431925" cy="369888"/>
          </a:xfrm>
          <a:prstGeom prst="rect">
            <a:avLst/>
          </a:prstGeom>
          <a:noFill/>
          <a:ln w="9525">
            <a:noFill/>
            <a:miter lim="800000"/>
            <a:headEnd/>
            <a:tailEnd/>
          </a:ln>
        </p:spPr>
        <p:txBody>
          <a:bodyPr wrap="none">
            <a:spAutoFit/>
          </a:bodyPr>
          <a:lstStyle/>
          <a:p>
            <a:r>
              <a:rPr lang="en-US" b="1">
                <a:latin typeface="Calibri" pitchFamily="34" charset="0"/>
              </a:rPr>
              <a:t>High p</a:t>
            </a:r>
            <a:r>
              <a:rPr lang="en-US" b="1" baseline="-25000">
                <a:latin typeface="Calibri" pitchFamily="34" charset="0"/>
              </a:rPr>
              <a:t>T </a:t>
            </a:r>
            <a:r>
              <a:rPr lang="en-US" b="1">
                <a:latin typeface="Calibri" pitchFamily="34" charset="0"/>
              </a:rPr>
              <a:t>study</a:t>
            </a:r>
            <a:endParaRPr lang="fr-FR" b="1">
              <a:latin typeface="Calibri" pitchFamily="34" charset="0"/>
            </a:endParaRPr>
          </a:p>
        </p:txBody>
      </p:sp>
      <p:grpSp>
        <p:nvGrpSpPr>
          <p:cNvPr id="786444" name="Groupe 15"/>
          <p:cNvGrpSpPr>
            <a:grpSpLocks/>
          </p:cNvGrpSpPr>
          <p:nvPr/>
        </p:nvGrpSpPr>
        <p:grpSpPr bwMode="auto">
          <a:xfrm>
            <a:off x="4241800" y="0"/>
            <a:ext cx="2274888" cy="398463"/>
            <a:chOff x="2677" y="33210"/>
            <a:chExt cx="2610852" cy="951127"/>
          </a:xfrm>
        </p:grpSpPr>
        <p:sp>
          <p:nvSpPr>
            <p:cNvPr id="17" name="Rectangle 16"/>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Rectangle 17"/>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the </a:t>
              </a:r>
              <a:r>
                <a:rPr lang="fr-FR" sz="1100" b="1" dirty="0" err="1"/>
                <a:t>nuclear</a:t>
              </a:r>
              <a:r>
                <a:rPr lang="fr-FR" sz="1100" b="1" dirty="0"/>
                <a:t> medium</a:t>
              </a:r>
            </a:p>
          </p:txBody>
        </p:sp>
      </p:grpSp>
      <p:sp>
        <p:nvSpPr>
          <p:cNvPr id="786445" name="Rectangle 18"/>
          <p:cNvSpPr>
            <a:spLocks noChangeArrowheads="1"/>
          </p:cNvSpPr>
          <p:nvPr/>
        </p:nvSpPr>
        <p:spPr bwMode="auto">
          <a:xfrm>
            <a:off x="6011863" y="6273800"/>
            <a:ext cx="2520950" cy="584200"/>
          </a:xfrm>
          <a:prstGeom prst="rect">
            <a:avLst/>
          </a:prstGeom>
          <a:noFill/>
          <a:ln w="9525">
            <a:noFill/>
            <a:miter lim="800000"/>
            <a:headEnd/>
            <a:tailEnd/>
          </a:ln>
        </p:spPr>
        <p:txBody>
          <a:bodyPr>
            <a:spAutoFit/>
          </a:bodyPr>
          <a:lstStyle/>
          <a:p>
            <a:r>
              <a:rPr lang="en-US" sz="1600" b="1">
                <a:solidFill>
                  <a:srgbClr val="CC0000"/>
                </a:solidFill>
                <a:latin typeface="Calibri" pitchFamily="34" charset="0"/>
              </a:rPr>
              <a:t> </a:t>
            </a:r>
            <a:r>
              <a:rPr lang="en-US" sz="1600" b="1">
                <a:solidFill>
                  <a:srgbClr val="FF0000"/>
                </a:solidFill>
                <a:latin typeface="Calibri" pitchFamily="34" charset="0"/>
              </a:rPr>
              <a:t>→ </a:t>
            </a:r>
            <a:r>
              <a:rPr lang="fr-FR" sz="1600" b="1">
                <a:solidFill>
                  <a:srgbClr val="FF0000"/>
                </a:solidFill>
                <a:latin typeface="Calibri" pitchFamily="34" charset="0"/>
              </a:rPr>
              <a:t>in medium effect : different possible effets</a:t>
            </a:r>
            <a:endParaRPr lang="fr-FR" sz="1400" b="1">
              <a:solidFill>
                <a:srgbClr val="FF0000"/>
              </a:solidFill>
              <a:latin typeface="Calibri" pitchFamily="34" charset="0"/>
            </a:endParaRPr>
          </a:p>
        </p:txBody>
      </p:sp>
      <p:sp>
        <p:nvSpPr>
          <p:cNvPr id="786446" name="ZoneTexte 19"/>
          <p:cNvSpPr txBox="1">
            <a:spLocks noChangeArrowheads="1"/>
          </p:cNvSpPr>
          <p:nvPr/>
        </p:nvSpPr>
        <p:spPr bwMode="auto">
          <a:xfrm>
            <a:off x="2544763" y="2276475"/>
            <a:ext cx="1666875" cy="339725"/>
          </a:xfrm>
          <a:prstGeom prst="rect">
            <a:avLst/>
          </a:prstGeom>
          <a:noFill/>
          <a:ln w="9525">
            <a:noFill/>
            <a:miter lim="800000"/>
            <a:headEnd/>
            <a:tailEnd/>
          </a:ln>
        </p:spPr>
        <p:txBody>
          <a:bodyPr wrap="none">
            <a:spAutoFit/>
          </a:bodyPr>
          <a:lstStyle/>
          <a:p>
            <a:r>
              <a:rPr lang="fr-FR" sz="1600" b="1">
                <a:latin typeface="Calibri" pitchFamily="34" charset="0"/>
              </a:rPr>
              <a:t>Peripheral events</a:t>
            </a:r>
          </a:p>
        </p:txBody>
      </p:sp>
      <p:sp>
        <p:nvSpPr>
          <p:cNvPr id="786447" name="ZoneTexte 20"/>
          <p:cNvSpPr txBox="1">
            <a:spLocks noChangeArrowheads="1"/>
          </p:cNvSpPr>
          <p:nvPr/>
        </p:nvSpPr>
        <p:spPr bwMode="auto">
          <a:xfrm>
            <a:off x="7273925" y="2276475"/>
            <a:ext cx="1401763" cy="339725"/>
          </a:xfrm>
          <a:prstGeom prst="rect">
            <a:avLst/>
          </a:prstGeom>
          <a:noFill/>
          <a:ln w="9525">
            <a:noFill/>
            <a:miter lim="800000"/>
            <a:headEnd/>
            <a:tailEnd/>
          </a:ln>
        </p:spPr>
        <p:txBody>
          <a:bodyPr wrap="none">
            <a:spAutoFit/>
          </a:bodyPr>
          <a:lstStyle/>
          <a:p>
            <a:r>
              <a:rPr lang="fr-FR" sz="1600" b="1">
                <a:latin typeface="Calibri" pitchFamily="34" charset="0"/>
              </a:rPr>
              <a:t>Central events</a:t>
            </a:r>
          </a:p>
        </p:txBody>
      </p:sp>
      <p:sp>
        <p:nvSpPr>
          <p:cNvPr id="22" name="Ellipse 21"/>
          <p:cNvSpPr/>
          <p:nvPr/>
        </p:nvSpPr>
        <p:spPr>
          <a:xfrm>
            <a:off x="3563938" y="3221038"/>
            <a:ext cx="144462" cy="63976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3" name="Ellipse 22"/>
          <p:cNvSpPr/>
          <p:nvPr/>
        </p:nvSpPr>
        <p:spPr>
          <a:xfrm>
            <a:off x="3779838" y="2708275"/>
            <a:ext cx="144462" cy="6397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4" name="Flèche droite 23"/>
          <p:cNvSpPr/>
          <p:nvPr/>
        </p:nvSpPr>
        <p:spPr>
          <a:xfrm flipH="1">
            <a:off x="3563938" y="2997200"/>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5" name="Flèche droite 24"/>
          <p:cNvSpPr/>
          <p:nvPr/>
        </p:nvSpPr>
        <p:spPr>
          <a:xfrm rot="10800000" flipH="1">
            <a:off x="3635375" y="3429000"/>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6" name="Ellipse 25"/>
          <p:cNvSpPr/>
          <p:nvPr/>
        </p:nvSpPr>
        <p:spPr>
          <a:xfrm>
            <a:off x="7885113" y="2708275"/>
            <a:ext cx="142875" cy="6397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7" name="Ellipse 26"/>
          <p:cNvSpPr/>
          <p:nvPr/>
        </p:nvSpPr>
        <p:spPr>
          <a:xfrm>
            <a:off x="8243888" y="2708275"/>
            <a:ext cx="144462" cy="6397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8" name="Flèche droite 27"/>
          <p:cNvSpPr/>
          <p:nvPr/>
        </p:nvSpPr>
        <p:spPr>
          <a:xfrm flipH="1">
            <a:off x="8027988" y="2924175"/>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9" name="Flèche droite 28"/>
          <p:cNvSpPr/>
          <p:nvPr/>
        </p:nvSpPr>
        <p:spPr>
          <a:xfrm rot="10800000" flipH="1">
            <a:off x="7956550" y="2916238"/>
            <a:ext cx="285750" cy="142875"/>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1"/>
          <p:cNvSpPr>
            <a:spLocks noChangeArrowheads="1"/>
          </p:cNvSpPr>
          <p:nvPr/>
        </p:nvSpPr>
        <p:spPr bwMode="auto">
          <a:xfrm>
            <a:off x="6227763" y="333375"/>
            <a:ext cx="2700337" cy="1476375"/>
          </a:xfrm>
          <a:prstGeom prst="rect">
            <a:avLst/>
          </a:prstGeom>
          <a:noFill/>
          <a:ln w="9525">
            <a:noFill/>
            <a:miter lim="800000"/>
            <a:headEnd/>
            <a:tailEnd/>
          </a:ln>
        </p:spPr>
        <p:txBody>
          <a:bodyPr>
            <a:spAutoFit/>
          </a:bodyPr>
          <a:lstStyle/>
          <a:p>
            <a:pPr marL="0" lvl="1"/>
            <a:r>
              <a:rPr lang="en-US">
                <a:latin typeface="Calibri" pitchFamily="34" charset="0"/>
              </a:rPr>
              <a:t>The energy required to separate a quark is higher than the energy required to create a new pair quark-anti quark</a:t>
            </a:r>
          </a:p>
        </p:txBody>
      </p:sp>
      <p:sp>
        <p:nvSpPr>
          <p:cNvPr id="25602" name="Espace réservé du numéro de diapositive 4"/>
          <p:cNvSpPr>
            <a:spLocks noGrp="1"/>
          </p:cNvSpPr>
          <p:nvPr>
            <p:ph type="sldNum" sz="quarter" idx="12"/>
          </p:nvPr>
        </p:nvSpPr>
        <p:spPr bwMode="auto">
          <a:xfrm>
            <a:off x="7939088" y="6357938"/>
            <a:ext cx="1204912" cy="500062"/>
          </a:xfrm>
          <a:noFill/>
          <a:ln>
            <a:miter lim="800000"/>
            <a:headEnd/>
            <a:tailEnd/>
          </a:ln>
        </p:spPr>
        <p:txBody>
          <a:bodyPr wrap="square" numCol="1" anchorCtr="0" compatLnSpc="1">
            <a:prstTxWarp prst="textNoShape">
              <a:avLst/>
            </a:prstTxWarp>
          </a:bodyPr>
          <a:lstStyle/>
          <a:p>
            <a:pPr fontAlgn="base">
              <a:spcBef>
                <a:spcPct val="0"/>
              </a:spcBef>
              <a:spcAft>
                <a:spcPct val="0"/>
              </a:spcAft>
            </a:pPr>
            <a:fld id="{DAD4013E-E1D0-4853-8228-3495D30183C9}" type="slidenum">
              <a:rPr lang="fr-FR">
                <a:solidFill>
                  <a:schemeClr val="tx1"/>
                </a:solidFill>
              </a:rPr>
              <a:pPr fontAlgn="base">
                <a:spcBef>
                  <a:spcPct val="0"/>
                </a:spcBef>
                <a:spcAft>
                  <a:spcPct val="0"/>
                </a:spcAft>
              </a:pPr>
              <a:t>8</a:t>
            </a:fld>
            <a:endParaRPr lang="fr-FR">
              <a:solidFill>
                <a:schemeClr val="tx1"/>
              </a:solidFill>
            </a:endParaRPr>
          </a:p>
        </p:txBody>
      </p:sp>
      <p:grpSp>
        <p:nvGrpSpPr>
          <p:cNvPr id="25603" name="Groupe 26"/>
          <p:cNvGrpSpPr>
            <a:grpSpLocks/>
          </p:cNvGrpSpPr>
          <p:nvPr/>
        </p:nvGrpSpPr>
        <p:grpSpPr bwMode="auto">
          <a:xfrm>
            <a:off x="2571750" y="1071563"/>
            <a:ext cx="5253038" cy="4357687"/>
            <a:chOff x="1857356" y="1071546"/>
            <a:chExt cx="4333731" cy="3500462"/>
          </a:xfrm>
        </p:grpSpPr>
        <p:sp>
          <p:nvSpPr>
            <p:cNvPr id="13" name="Rectangle 12"/>
            <p:cNvSpPr/>
            <p:nvPr/>
          </p:nvSpPr>
          <p:spPr>
            <a:xfrm>
              <a:off x="1857356" y="1999902"/>
              <a:ext cx="2857721" cy="257210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p>
          </p:txBody>
        </p:sp>
        <p:cxnSp>
          <p:nvCxnSpPr>
            <p:cNvPr id="15" name="Connecteur droit avec flèche 14"/>
            <p:cNvCxnSpPr/>
            <p:nvPr/>
          </p:nvCxnSpPr>
          <p:spPr>
            <a:xfrm>
              <a:off x="2142866" y="3786476"/>
              <a:ext cx="2357424" cy="12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rot="5400000" flipH="1" flipV="1">
              <a:off x="1393695" y="3035995"/>
              <a:ext cx="1499652" cy="131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Arc 19"/>
            <p:cNvSpPr/>
            <p:nvPr/>
          </p:nvSpPr>
          <p:spPr>
            <a:xfrm rot="10800000">
              <a:off x="2285622" y="1071546"/>
              <a:ext cx="3905465" cy="2426732"/>
            </a:xfrm>
            <a:prstGeom prst="arc">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25622" name="ZoneTexte 21"/>
            <p:cNvSpPr txBox="1">
              <a:spLocks noChangeArrowheads="1"/>
            </p:cNvSpPr>
            <p:nvPr/>
          </p:nvSpPr>
          <p:spPr bwMode="auto">
            <a:xfrm>
              <a:off x="3428992" y="3857628"/>
              <a:ext cx="1002811" cy="482099"/>
            </a:xfrm>
            <a:prstGeom prst="rect">
              <a:avLst/>
            </a:prstGeom>
            <a:noFill/>
            <a:ln w="9525">
              <a:noFill/>
              <a:miter lim="800000"/>
              <a:headEnd/>
              <a:tailEnd/>
            </a:ln>
          </p:spPr>
          <p:txBody>
            <a:bodyPr wrap="none">
              <a:spAutoFit/>
            </a:bodyPr>
            <a:lstStyle/>
            <a:p>
              <a:r>
                <a:rPr lang="fr-FR" sz="1100" b="1">
                  <a:latin typeface="Calibri" pitchFamily="34" charset="0"/>
                </a:rPr>
                <a:t>short distance</a:t>
              </a:r>
            </a:p>
            <a:p>
              <a:r>
                <a:rPr lang="fr-FR" sz="1100" b="1">
                  <a:latin typeface="Calibri" pitchFamily="34" charset="0"/>
                </a:rPr>
                <a:t>high energy</a:t>
              </a:r>
            </a:p>
            <a:p>
              <a:r>
                <a:rPr lang="fr-FR" sz="1100" b="1">
                  <a:latin typeface="Calibri" pitchFamily="34" charset="0"/>
                </a:rPr>
                <a:t>high temperature</a:t>
              </a:r>
            </a:p>
          </p:txBody>
        </p:sp>
        <p:sp>
          <p:nvSpPr>
            <p:cNvPr id="25623" name="ZoneTexte 22"/>
            <p:cNvSpPr txBox="1">
              <a:spLocks noChangeArrowheads="1"/>
            </p:cNvSpPr>
            <p:nvPr/>
          </p:nvSpPr>
          <p:spPr bwMode="auto">
            <a:xfrm>
              <a:off x="2071670" y="3857628"/>
              <a:ext cx="972391" cy="482099"/>
            </a:xfrm>
            <a:prstGeom prst="rect">
              <a:avLst/>
            </a:prstGeom>
            <a:noFill/>
            <a:ln w="9525">
              <a:noFill/>
              <a:miter lim="800000"/>
              <a:headEnd/>
              <a:tailEnd/>
            </a:ln>
          </p:spPr>
          <p:txBody>
            <a:bodyPr wrap="none">
              <a:spAutoFit/>
            </a:bodyPr>
            <a:lstStyle/>
            <a:p>
              <a:r>
                <a:rPr lang="fr-FR" sz="1100" b="1">
                  <a:latin typeface="Calibri" pitchFamily="34" charset="0"/>
                </a:rPr>
                <a:t>long distance</a:t>
              </a:r>
            </a:p>
            <a:p>
              <a:r>
                <a:rPr lang="fr-FR" sz="1100" b="1">
                  <a:latin typeface="Calibri" pitchFamily="34" charset="0"/>
                </a:rPr>
                <a:t>low energy</a:t>
              </a:r>
            </a:p>
            <a:p>
              <a:r>
                <a:rPr lang="fr-FR" sz="1100" b="1">
                  <a:latin typeface="Calibri" pitchFamily="34" charset="0"/>
                </a:rPr>
                <a:t>low temperature</a:t>
              </a:r>
            </a:p>
          </p:txBody>
        </p:sp>
        <p:sp>
          <p:nvSpPr>
            <p:cNvPr id="25624" name="ZoneTexte 23"/>
            <p:cNvSpPr txBox="1">
              <a:spLocks noChangeArrowheads="1"/>
            </p:cNvSpPr>
            <p:nvPr/>
          </p:nvSpPr>
          <p:spPr bwMode="auto">
            <a:xfrm rot="-5400000">
              <a:off x="1489709" y="2937285"/>
              <a:ext cx="996905" cy="215852"/>
            </a:xfrm>
            <a:prstGeom prst="rect">
              <a:avLst/>
            </a:prstGeom>
            <a:noFill/>
            <a:ln w="9525">
              <a:noFill/>
              <a:miter lim="800000"/>
              <a:headEnd/>
              <a:tailEnd/>
            </a:ln>
          </p:spPr>
          <p:txBody>
            <a:bodyPr wrap="none">
              <a:spAutoFit/>
            </a:bodyPr>
            <a:lstStyle/>
            <a:p>
              <a:r>
                <a:rPr lang="fr-FR" sz="1100" b="1">
                  <a:latin typeface="Calibri" pitchFamily="34" charset="0"/>
                </a:rPr>
                <a:t>Coupling constant</a:t>
              </a:r>
            </a:p>
          </p:txBody>
        </p:sp>
      </p:grpSp>
      <p:sp>
        <p:nvSpPr>
          <p:cNvPr id="25604" name="ZoneTexte 30"/>
          <p:cNvSpPr txBox="1">
            <a:spLocks noChangeArrowheads="1"/>
          </p:cNvSpPr>
          <p:nvPr/>
        </p:nvSpPr>
        <p:spPr bwMode="auto">
          <a:xfrm>
            <a:off x="0" y="2133600"/>
            <a:ext cx="2571750" cy="4708525"/>
          </a:xfrm>
          <a:prstGeom prst="rect">
            <a:avLst/>
          </a:prstGeom>
          <a:noFill/>
          <a:ln w="9525">
            <a:noFill/>
            <a:miter lim="800000"/>
            <a:headEnd/>
            <a:tailEnd/>
          </a:ln>
        </p:spPr>
        <p:txBody>
          <a:bodyPr>
            <a:spAutoFit/>
          </a:bodyPr>
          <a:lstStyle/>
          <a:p>
            <a:pPr marL="0" lvl="1"/>
            <a:r>
              <a:rPr lang="en-US" sz="2000" b="1">
                <a:solidFill>
                  <a:srgbClr val="FF0000"/>
                </a:solidFill>
                <a:latin typeface="Calibri" pitchFamily="34" charset="0"/>
              </a:rPr>
              <a:t>Confinement</a:t>
            </a:r>
            <a:r>
              <a:rPr lang="en-US" sz="2000" b="1">
                <a:latin typeface="Calibri" pitchFamily="34" charset="0"/>
              </a:rPr>
              <a:t> </a:t>
            </a:r>
            <a:r>
              <a:rPr lang="en-US" sz="2000">
                <a:latin typeface="Calibri" pitchFamily="34" charset="0"/>
              </a:rPr>
              <a:t> : </a:t>
            </a:r>
          </a:p>
          <a:p>
            <a:pPr marL="0" lvl="1"/>
            <a:endParaRPr lang="en-US" sz="2000">
              <a:latin typeface="Calibri" pitchFamily="34" charset="0"/>
            </a:endParaRPr>
          </a:p>
          <a:p>
            <a:pPr marL="0" lvl="1"/>
            <a:r>
              <a:rPr lang="en-US" sz="2000">
                <a:latin typeface="Calibri" pitchFamily="34" charset="0"/>
              </a:rPr>
              <a:t>At long distance : strenght between quarks  become stronger.</a:t>
            </a:r>
          </a:p>
          <a:p>
            <a:pPr marL="0" lvl="1"/>
            <a:endParaRPr lang="en-US" sz="2000">
              <a:latin typeface="Calibri" pitchFamily="34" charset="0"/>
            </a:endParaRPr>
          </a:p>
          <a:p>
            <a:pPr marL="0" lvl="1"/>
            <a:r>
              <a:rPr lang="en-US" sz="2000">
                <a:latin typeface="Calibri" pitchFamily="34" charset="0"/>
              </a:rPr>
              <a:t>quarks cannot be separate and they are bound into hadrons </a:t>
            </a:r>
          </a:p>
          <a:p>
            <a:pPr marL="0" lvl="1"/>
            <a:endParaRPr lang="en-US" sz="2000">
              <a:latin typeface="Calibri" pitchFamily="34" charset="0"/>
            </a:endParaRPr>
          </a:p>
          <a:p>
            <a:endParaRPr lang="fr-FR" sz="1600">
              <a:latin typeface="Calibri" pitchFamily="34" charset="0"/>
            </a:endParaRPr>
          </a:p>
          <a:p>
            <a:endParaRPr lang="fr-FR" sz="1600">
              <a:latin typeface="Calibri" pitchFamily="34" charset="0"/>
            </a:endParaRPr>
          </a:p>
          <a:p>
            <a:endParaRPr lang="fr-FR" sz="1600">
              <a:latin typeface="Calibri" pitchFamily="34" charset="0"/>
            </a:endParaRPr>
          </a:p>
          <a:p>
            <a:endParaRPr lang="fr-FR" sz="1600">
              <a:latin typeface="Calibri" pitchFamily="34" charset="0"/>
            </a:endParaRPr>
          </a:p>
          <a:p>
            <a:endParaRPr lang="fr-FR" sz="1600">
              <a:latin typeface="Calibri" pitchFamily="34" charset="0"/>
            </a:endParaRPr>
          </a:p>
        </p:txBody>
      </p:sp>
      <p:cxnSp>
        <p:nvCxnSpPr>
          <p:cNvPr id="34" name="Connecteur droit avec flèche 33"/>
          <p:cNvCxnSpPr/>
          <p:nvPr/>
        </p:nvCxnSpPr>
        <p:spPr>
          <a:xfrm flipV="1">
            <a:off x="2411413" y="2571750"/>
            <a:ext cx="660400" cy="4968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606" name="Rectangle 20"/>
          <p:cNvSpPr>
            <a:spLocks noChangeArrowheads="1"/>
          </p:cNvSpPr>
          <p:nvPr/>
        </p:nvSpPr>
        <p:spPr bwMode="auto">
          <a:xfrm>
            <a:off x="3143250" y="1714500"/>
            <a:ext cx="2403475" cy="369888"/>
          </a:xfrm>
          <a:prstGeom prst="rect">
            <a:avLst/>
          </a:prstGeom>
          <a:noFill/>
          <a:ln w="9525">
            <a:noFill/>
            <a:miter lim="800000"/>
            <a:headEnd/>
            <a:tailEnd/>
          </a:ln>
        </p:spPr>
        <p:txBody>
          <a:bodyPr wrap="none">
            <a:spAutoFit/>
          </a:bodyPr>
          <a:lstStyle/>
          <a:p>
            <a:r>
              <a:rPr lang="en-US" b="1">
                <a:latin typeface="Calibri" pitchFamily="34" charset="0"/>
              </a:rPr>
              <a:t>QCD coupling constant </a:t>
            </a:r>
            <a:endParaRPr lang="fr-FR">
              <a:latin typeface="Calibri" pitchFamily="34" charset="0"/>
            </a:endParaRPr>
          </a:p>
        </p:txBody>
      </p:sp>
      <p:sp>
        <p:nvSpPr>
          <p:cNvPr id="48" name="Rectangle 47"/>
          <p:cNvSpPr/>
          <p:nvPr/>
        </p:nvSpPr>
        <p:spPr>
          <a:xfrm>
            <a:off x="0" y="2133600"/>
            <a:ext cx="2428875" cy="35274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6" name="Titre 1"/>
          <p:cNvSpPr txBox="1">
            <a:spLocks/>
          </p:cNvSpPr>
          <p:nvPr/>
        </p:nvSpPr>
        <p:spPr>
          <a:xfrm>
            <a:off x="0" y="0"/>
            <a:ext cx="5580063" cy="836613"/>
          </a:xfrm>
          <a:prstGeom prst="rect">
            <a:avLst/>
          </a:prstGeom>
        </p:spPr>
        <p:style>
          <a:lnRef idx="2">
            <a:schemeClr val="dk1"/>
          </a:lnRef>
          <a:fillRef idx="1">
            <a:schemeClr val="lt1"/>
          </a:fillRef>
          <a:effectRef idx="0">
            <a:schemeClr val="dk1"/>
          </a:effectRef>
          <a:fontRef idx="minor">
            <a:schemeClr val="dk1"/>
          </a:fontRef>
        </p:style>
        <p:txBody>
          <a:bodyPr anchor="ctr">
            <a:normAutofit/>
          </a:bodyPr>
          <a:lstStyle/>
          <a:p>
            <a:pPr fontAlgn="auto">
              <a:spcAft>
                <a:spcPts val="0"/>
              </a:spcAft>
              <a:defRPr/>
            </a:pPr>
            <a:r>
              <a:rPr lang="fr-FR" sz="4000" dirty="0"/>
              <a:t>QCD : </a:t>
            </a:r>
            <a:r>
              <a:rPr lang="fr-FR" sz="4000" dirty="0" err="1"/>
              <a:t>coupling</a:t>
            </a:r>
            <a:r>
              <a:rPr lang="fr-FR" sz="4000" dirty="0"/>
              <a:t> constant</a:t>
            </a:r>
            <a:endParaRPr lang="fr-FR" sz="4000" dirty="0">
              <a:solidFill>
                <a:schemeClr val="tx1"/>
              </a:solidFill>
              <a:latin typeface="+mj-lt"/>
              <a:ea typeface="+mj-ea"/>
              <a:cs typeface="+mj-cs"/>
            </a:endParaRPr>
          </a:p>
        </p:txBody>
      </p:sp>
      <p:sp>
        <p:nvSpPr>
          <p:cNvPr id="25609" name="ZoneTexte 24"/>
          <p:cNvSpPr txBox="1">
            <a:spLocks noChangeArrowheads="1"/>
          </p:cNvSpPr>
          <p:nvPr/>
        </p:nvSpPr>
        <p:spPr bwMode="auto">
          <a:xfrm>
            <a:off x="3587750" y="3044825"/>
            <a:ext cx="881063" cy="369888"/>
          </a:xfrm>
          <a:prstGeom prst="rect">
            <a:avLst/>
          </a:prstGeom>
          <a:noFill/>
          <a:ln w="9525">
            <a:noFill/>
            <a:miter lim="800000"/>
            <a:headEnd/>
            <a:tailEnd/>
          </a:ln>
        </p:spPr>
        <p:txBody>
          <a:bodyPr wrap="none">
            <a:spAutoFit/>
          </a:bodyPr>
          <a:lstStyle/>
          <a:p>
            <a:r>
              <a:rPr lang="fr-FR" b="1">
                <a:solidFill>
                  <a:srgbClr val="FF0000"/>
                </a:solidFill>
                <a:latin typeface="Symbol" pitchFamily="18" charset="2"/>
              </a:rPr>
              <a:t>a</a:t>
            </a:r>
            <a:r>
              <a:rPr lang="fr-FR" b="1" baseline="-25000">
                <a:solidFill>
                  <a:srgbClr val="FF0000"/>
                </a:solidFill>
                <a:latin typeface="Calibri" pitchFamily="34" charset="0"/>
              </a:rPr>
              <a:t>s</a:t>
            </a:r>
            <a:r>
              <a:rPr lang="fr-FR" b="1">
                <a:solidFill>
                  <a:srgbClr val="FF0000"/>
                </a:solidFill>
                <a:latin typeface="Calibri" pitchFamily="34" charset="0"/>
              </a:rPr>
              <a:t> </a:t>
            </a:r>
            <a:r>
              <a:rPr lang="fr-FR" sz="1400" b="1">
                <a:solidFill>
                  <a:srgbClr val="FF0000"/>
                </a:solidFill>
                <a:latin typeface="Calibri" pitchFamily="34" charset="0"/>
              </a:rPr>
              <a:t>(QCD)</a:t>
            </a:r>
            <a:endParaRPr lang="fr-FR" b="1" baseline="-25000">
              <a:solidFill>
                <a:srgbClr val="FF0000"/>
              </a:solidFill>
              <a:latin typeface="Calibri" pitchFamily="34" charset="0"/>
            </a:endParaRPr>
          </a:p>
        </p:txBody>
      </p:sp>
      <p:pic>
        <p:nvPicPr>
          <p:cNvPr id="25610" name="Espace réservé du contenu 3" descr="bag1.gif"/>
          <p:cNvPicPr>
            <a:picLocks noGrp="1" noChangeAspect="1"/>
          </p:cNvPicPr>
          <p:nvPr>
            <p:ph idx="1"/>
          </p:nvPr>
        </p:nvPicPr>
        <p:blipFill>
          <a:blip r:embed="rId3"/>
          <a:srcRect/>
          <a:stretch>
            <a:fillRect/>
          </a:stretch>
        </p:blipFill>
        <p:spPr>
          <a:xfrm>
            <a:off x="7164388" y="2060575"/>
            <a:ext cx="863600" cy="693738"/>
          </a:xfrm>
        </p:spPr>
      </p:pic>
      <p:pic>
        <p:nvPicPr>
          <p:cNvPr id="25611" name="Image 26" descr="bag2.gif"/>
          <p:cNvPicPr>
            <a:picLocks noChangeAspect="1"/>
          </p:cNvPicPr>
          <p:nvPr/>
        </p:nvPicPr>
        <p:blipFill>
          <a:blip r:embed="rId4"/>
          <a:srcRect/>
          <a:stretch>
            <a:fillRect/>
          </a:stretch>
        </p:blipFill>
        <p:spPr bwMode="auto">
          <a:xfrm>
            <a:off x="6732588" y="3284538"/>
            <a:ext cx="1612900" cy="731837"/>
          </a:xfrm>
          <a:prstGeom prst="rect">
            <a:avLst/>
          </a:prstGeom>
          <a:noFill/>
          <a:ln w="9525">
            <a:noFill/>
            <a:miter lim="800000"/>
            <a:headEnd/>
            <a:tailEnd/>
          </a:ln>
        </p:spPr>
      </p:pic>
      <p:pic>
        <p:nvPicPr>
          <p:cNvPr id="25612" name="Image 27" descr="bag3.gif"/>
          <p:cNvPicPr>
            <a:picLocks noChangeAspect="1"/>
          </p:cNvPicPr>
          <p:nvPr/>
        </p:nvPicPr>
        <p:blipFill>
          <a:blip r:embed="rId5"/>
          <a:srcRect/>
          <a:stretch>
            <a:fillRect/>
          </a:stretch>
        </p:blipFill>
        <p:spPr bwMode="auto">
          <a:xfrm>
            <a:off x="6732588" y="4581525"/>
            <a:ext cx="1727200" cy="1638300"/>
          </a:xfrm>
          <a:prstGeom prst="rect">
            <a:avLst/>
          </a:prstGeom>
          <a:noFill/>
          <a:ln w="9525">
            <a:noFill/>
            <a:miter lim="800000"/>
            <a:headEnd/>
            <a:tailEnd/>
          </a:ln>
        </p:spPr>
      </p:pic>
      <p:sp>
        <p:nvSpPr>
          <p:cNvPr id="29" name="Flèche droite 28"/>
          <p:cNvSpPr/>
          <p:nvPr/>
        </p:nvSpPr>
        <p:spPr>
          <a:xfrm rot="5400000">
            <a:off x="7389812" y="2914651"/>
            <a:ext cx="282575" cy="158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3" name="Flèche droite 32"/>
          <p:cNvSpPr/>
          <p:nvPr/>
        </p:nvSpPr>
        <p:spPr>
          <a:xfrm rot="5400000">
            <a:off x="7390606" y="4210844"/>
            <a:ext cx="280988" cy="158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5615" name="ZoneTexte 38"/>
          <p:cNvSpPr txBox="1">
            <a:spLocks noChangeArrowheads="1"/>
          </p:cNvSpPr>
          <p:nvPr/>
        </p:nvSpPr>
        <p:spPr bwMode="auto">
          <a:xfrm>
            <a:off x="2652713" y="6053138"/>
            <a:ext cx="4079875" cy="400050"/>
          </a:xfrm>
          <a:prstGeom prst="rect">
            <a:avLst/>
          </a:prstGeom>
          <a:noFill/>
          <a:ln w="9525">
            <a:noFill/>
            <a:miter lim="800000"/>
            <a:headEnd/>
            <a:tailEnd/>
          </a:ln>
        </p:spPr>
        <p:txBody>
          <a:bodyPr wrap="none">
            <a:spAutoFit/>
          </a:bodyPr>
          <a:lstStyle/>
          <a:p>
            <a:r>
              <a:rPr lang="fr-FR" sz="2000" b="1">
                <a:solidFill>
                  <a:srgbClr val="FF0000"/>
                </a:solidFill>
                <a:latin typeface="Calibri" pitchFamily="34" charset="0"/>
              </a:rPr>
              <a:t>No possibility to observe free quarks</a:t>
            </a:r>
          </a:p>
        </p:txBody>
      </p:sp>
      <p:sp>
        <p:nvSpPr>
          <p:cNvPr id="40" name="Rectangle 39"/>
          <p:cNvSpPr/>
          <p:nvPr/>
        </p:nvSpPr>
        <p:spPr>
          <a:xfrm>
            <a:off x="2484438" y="5949950"/>
            <a:ext cx="4319587" cy="7127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5617" name="ZoneTexte 29"/>
          <p:cNvSpPr txBox="1">
            <a:spLocks noChangeArrowheads="1"/>
          </p:cNvSpPr>
          <p:nvPr/>
        </p:nvSpPr>
        <p:spPr bwMode="auto">
          <a:xfrm>
            <a:off x="7740650" y="4437063"/>
            <a:ext cx="1282700" cy="523875"/>
          </a:xfrm>
          <a:prstGeom prst="rect">
            <a:avLst/>
          </a:prstGeom>
          <a:noFill/>
          <a:ln w="9525">
            <a:noFill/>
            <a:miter lim="800000"/>
            <a:headEnd/>
            <a:tailEnd/>
          </a:ln>
        </p:spPr>
        <p:txBody>
          <a:bodyPr>
            <a:spAutoFit/>
          </a:bodyPr>
          <a:lstStyle/>
          <a:p>
            <a:pPr algn="ctr"/>
            <a:r>
              <a:rPr lang="fr-FR" sz="1400" b="1">
                <a:latin typeface="Calibri" pitchFamily="34" charset="0"/>
              </a:rPr>
              <a:t>Fragmentation process</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745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FADD9E1F-03B1-407A-BA16-DDF1E52F7D9D}" type="slidenum">
              <a:rPr lang="fr-FR">
                <a:solidFill>
                  <a:schemeClr val="tx1"/>
                </a:solidFill>
              </a:rPr>
              <a:pPr fontAlgn="base">
                <a:spcBef>
                  <a:spcPct val="0"/>
                </a:spcBef>
                <a:spcAft>
                  <a:spcPct val="0"/>
                </a:spcAft>
              </a:pPr>
              <a:t>80</a:t>
            </a:fld>
            <a:endParaRPr lang="fr-FR">
              <a:solidFill>
                <a:schemeClr val="tx1"/>
              </a:solidFill>
            </a:endParaRPr>
          </a:p>
        </p:txBody>
      </p:sp>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sp>
        <p:nvSpPr>
          <p:cNvPr id="787459" name="ZoneTexte 27"/>
          <p:cNvSpPr txBox="1">
            <a:spLocks noChangeArrowheads="1"/>
          </p:cNvSpPr>
          <p:nvPr/>
        </p:nvSpPr>
        <p:spPr bwMode="auto">
          <a:xfrm>
            <a:off x="250825" y="1052513"/>
            <a:ext cx="6697663" cy="646112"/>
          </a:xfrm>
          <a:prstGeom prst="rect">
            <a:avLst/>
          </a:prstGeom>
          <a:noFill/>
          <a:ln w="9525">
            <a:noFill/>
            <a:miter lim="800000"/>
            <a:headEnd/>
            <a:tailEnd/>
          </a:ln>
        </p:spPr>
        <p:txBody>
          <a:bodyPr>
            <a:spAutoFit/>
          </a:bodyPr>
          <a:lstStyle/>
          <a:p>
            <a:r>
              <a:rPr lang="fr-FR" b="1">
                <a:solidFill>
                  <a:srgbClr val="C00000"/>
                </a:solidFill>
                <a:latin typeface="Calibri" pitchFamily="34" charset="0"/>
              </a:rPr>
              <a:t>Shadowing</a:t>
            </a:r>
            <a:r>
              <a:rPr lang="fr-FR">
                <a:latin typeface="Calibri" pitchFamily="34" charset="0"/>
              </a:rPr>
              <a:t>  = </a:t>
            </a:r>
            <a:r>
              <a:rPr lang="en-US">
                <a:latin typeface="Calibri" pitchFamily="34" charset="0"/>
              </a:rPr>
              <a:t> correspond to a modification of the parton distribution functions in the nucleus, relative to the nucleon. </a:t>
            </a:r>
          </a:p>
        </p:txBody>
      </p:sp>
      <p:sp>
        <p:nvSpPr>
          <p:cNvPr id="787460" name="ZoneTexte 23"/>
          <p:cNvSpPr txBox="1">
            <a:spLocks noChangeArrowheads="1"/>
          </p:cNvSpPr>
          <p:nvPr/>
        </p:nvSpPr>
        <p:spPr bwMode="auto">
          <a:xfrm>
            <a:off x="323850" y="6021388"/>
            <a:ext cx="7056438" cy="923925"/>
          </a:xfrm>
          <a:prstGeom prst="rect">
            <a:avLst/>
          </a:prstGeom>
          <a:noFill/>
          <a:ln w="9525">
            <a:noFill/>
            <a:miter lim="800000"/>
            <a:headEnd/>
            <a:tailEnd/>
          </a:ln>
        </p:spPr>
        <p:txBody>
          <a:bodyPr>
            <a:spAutoFit/>
          </a:bodyPr>
          <a:lstStyle/>
          <a:p>
            <a:r>
              <a:rPr lang="fr-FR" b="1">
                <a:solidFill>
                  <a:srgbClr val="C00000"/>
                </a:solidFill>
                <a:latin typeface="Calibri" pitchFamily="34" charset="0"/>
              </a:rPr>
              <a:t>Jet Quenching</a:t>
            </a:r>
            <a:r>
              <a:rPr lang="fr-FR">
                <a:latin typeface="Calibri" pitchFamily="34" charset="0"/>
              </a:rPr>
              <a:t>  =  parton energy loss in dense matter (QGP)</a:t>
            </a:r>
          </a:p>
          <a:p>
            <a:r>
              <a:rPr lang="fr-FR">
                <a:latin typeface="Calibri" pitchFamily="34" charset="0"/>
              </a:rPr>
              <a:t>                            =  bremstrahlung of partons</a:t>
            </a:r>
          </a:p>
          <a:p>
            <a:r>
              <a:rPr lang="fr-FR">
                <a:latin typeface="Calibri" pitchFamily="34" charset="0"/>
              </a:rPr>
              <a:t> </a:t>
            </a:r>
          </a:p>
        </p:txBody>
      </p:sp>
      <p:sp>
        <p:nvSpPr>
          <p:cNvPr id="31" name="Accolade fermante 30"/>
          <p:cNvSpPr/>
          <p:nvPr/>
        </p:nvSpPr>
        <p:spPr>
          <a:xfrm>
            <a:off x="6875463" y="908050"/>
            <a:ext cx="288925" cy="1944688"/>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87462" name="ZoneTexte 31"/>
          <p:cNvSpPr txBox="1">
            <a:spLocks noChangeArrowheads="1"/>
          </p:cNvSpPr>
          <p:nvPr/>
        </p:nvSpPr>
        <p:spPr bwMode="auto">
          <a:xfrm>
            <a:off x="250825" y="2205038"/>
            <a:ext cx="6481763" cy="646112"/>
          </a:xfrm>
          <a:prstGeom prst="rect">
            <a:avLst/>
          </a:prstGeom>
          <a:noFill/>
          <a:ln w="9525">
            <a:noFill/>
            <a:miter lim="800000"/>
            <a:headEnd/>
            <a:tailEnd/>
          </a:ln>
        </p:spPr>
        <p:txBody>
          <a:bodyPr>
            <a:spAutoFit/>
          </a:bodyPr>
          <a:lstStyle/>
          <a:p>
            <a:r>
              <a:rPr lang="fr-FR" b="1">
                <a:solidFill>
                  <a:srgbClr val="C00000"/>
                </a:solidFill>
                <a:latin typeface="Calibri" pitchFamily="34" charset="0"/>
              </a:rPr>
              <a:t>Cronin effect </a:t>
            </a:r>
            <a:r>
              <a:rPr lang="fr-FR">
                <a:latin typeface="Calibri" pitchFamily="34" charset="0"/>
              </a:rPr>
              <a:t> = </a:t>
            </a:r>
            <a:r>
              <a:rPr lang="en-US">
                <a:latin typeface="Calibri" pitchFamily="34" charset="0"/>
              </a:rPr>
              <a:t>broadening of p</a:t>
            </a:r>
            <a:r>
              <a:rPr lang="en-US" baseline="-25000">
                <a:latin typeface="Calibri" pitchFamily="34" charset="0"/>
              </a:rPr>
              <a:t>T</a:t>
            </a:r>
            <a:r>
              <a:rPr lang="en-US">
                <a:latin typeface="Calibri" pitchFamily="34" charset="0"/>
              </a:rPr>
              <a:t> spectra due to NN interaction in nucleus by gluon exchange</a:t>
            </a:r>
            <a:endParaRPr lang="fr-FR">
              <a:latin typeface="Calibri" pitchFamily="34" charset="0"/>
            </a:endParaRPr>
          </a:p>
        </p:txBody>
      </p:sp>
      <p:pic>
        <p:nvPicPr>
          <p:cNvPr id="787463" name="Picture 1"/>
          <p:cNvPicPr>
            <a:picLocks noChangeAspect="1" noChangeArrowheads="1"/>
          </p:cNvPicPr>
          <p:nvPr/>
        </p:nvPicPr>
        <p:blipFill>
          <a:blip r:embed="rId3"/>
          <a:srcRect/>
          <a:stretch>
            <a:fillRect/>
          </a:stretch>
        </p:blipFill>
        <p:spPr bwMode="auto">
          <a:xfrm>
            <a:off x="539750" y="3009900"/>
            <a:ext cx="6696075" cy="3011488"/>
          </a:xfrm>
          <a:prstGeom prst="rect">
            <a:avLst/>
          </a:prstGeom>
          <a:noFill/>
          <a:ln w="9525">
            <a:noFill/>
            <a:miter lim="800000"/>
            <a:headEnd/>
            <a:tailEnd/>
          </a:ln>
        </p:spPr>
      </p:pic>
      <p:sp>
        <p:nvSpPr>
          <p:cNvPr id="787464" name="Rectangle 15"/>
          <p:cNvSpPr>
            <a:spLocks noChangeArrowheads="1"/>
          </p:cNvSpPr>
          <p:nvPr/>
        </p:nvSpPr>
        <p:spPr bwMode="auto">
          <a:xfrm>
            <a:off x="7170738" y="1412875"/>
            <a:ext cx="1973262" cy="936625"/>
          </a:xfrm>
          <a:prstGeom prst="rect">
            <a:avLst/>
          </a:prstGeom>
          <a:noFill/>
          <a:ln w="9525">
            <a:noFill/>
            <a:miter lim="800000"/>
            <a:headEnd/>
            <a:tailEnd/>
          </a:ln>
        </p:spPr>
        <p:txBody>
          <a:bodyPr>
            <a:spAutoFit/>
          </a:bodyPr>
          <a:lstStyle/>
          <a:p>
            <a:r>
              <a:rPr lang="fr-FR">
                <a:latin typeface="Calibri" pitchFamily="34" charset="0"/>
              </a:rPr>
              <a:t>cold nuclear effect </a:t>
            </a:r>
          </a:p>
          <a:p>
            <a:pPr algn="ctr"/>
            <a:r>
              <a:rPr lang="fr-FR">
                <a:latin typeface="Calibri" pitchFamily="34" charset="0"/>
              </a:rPr>
              <a:t>(present in p-A and A-A)</a:t>
            </a:r>
          </a:p>
        </p:txBody>
      </p:sp>
      <p:sp>
        <p:nvSpPr>
          <p:cNvPr id="787465" name="Rectangle 16"/>
          <p:cNvSpPr>
            <a:spLocks noChangeArrowheads="1"/>
          </p:cNvSpPr>
          <p:nvPr/>
        </p:nvSpPr>
        <p:spPr bwMode="auto">
          <a:xfrm>
            <a:off x="4427538" y="250825"/>
            <a:ext cx="3889375" cy="369888"/>
          </a:xfrm>
          <a:prstGeom prst="rect">
            <a:avLst/>
          </a:prstGeom>
          <a:noFill/>
          <a:ln w="9525">
            <a:noFill/>
            <a:miter lim="800000"/>
            <a:headEnd/>
            <a:tailEnd/>
          </a:ln>
        </p:spPr>
        <p:txBody>
          <a:bodyPr>
            <a:spAutoFit/>
          </a:bodyPr>
          <a:lstStyle/>
          <a:p>
            <a:r>
              <a:rPr lang="fr-FR" b="1">
                <a:latin typeface="Calibri" pitchFamily="34" charset="0"/>
              </a:rPr>
              <a:t>In medium effects</a:t>
            </a:r>
          </a:p>
        </p:txBody>
      </p:sp>
      <p:sp>
        <p:nvSpPr>
          <p:cNvPr id="12" name="Accolade fermante 11"/>
          <p:cNvSpPr/>
          <p:nvPr/>
        </p:nvSpPr>
        <p:spPr>
          <a:xfrm>
            <a:off x="6867525" y="6084888"/>
            <a:ext cx="296863" cy="728662"/>
          </a:xfrm>
          <a:prstGeom prst="righ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87467" name="Rectangle 12"/>
          <p:cNvSpPr>
            <a:spLocks noChangeArrowheads="1"/>
          </p:cNvSpPr>
          <p:nvPr/>
        </p:nvSpPr>
        <p:spPr bwMode="auto">
          <a:xfrm>
            <a:off x="7135813" y="6022975"/>
            <a:ext cx="1900237" cy="646113"/>
          </a:xfrm>
          <a:prstGeom prst="rect">
            <a:avLst/>
          </a:prstGeom>
          <a:noFill/>
          <a:ln w="9525">
            <a:noFill/>
            <a:miter lim="800000"/>
            <a:headEnd/>
            <a:tailEnd/>
          </a:ln>
        </p:spPr>
        <p:txBody>
          <a:bodyPr wrap="none">
            <a:spAutoFit/>
          </a:bodyPr>
          <a:lstStyle/>
          <a:p>
            <a:r>
              <a:rPr lang="fr-FR">
                <a:latin typeface="Calibri" pitchFamily="34" charset="0"/>
              </a:rPr>
              <a:t>hot nuclear effect </a:t>
            </a:r>
          </a:p>
          <a:p>
            <a:r>
              <a:rPr lang="fr-FR">
                <a:latin typeface="Calibri" pitchFamily="34" charset="0"/>
              </a:rPr>
              <a:t>(only in A-A)</a:t>
            </a:r>
          </a:p>
        </p:txBody>
      </p:sp>
      <p:sp>
        <p:nvSpPr>
          <p:cNvPr id="787468" name="ZoneTexte 13"/>
          <p:cNvSpPr txBox="1">
            <a:spLocks noChangeArrowheads="1"/>
          </p:cNvSpPr>
          <p:nvPr/>
        </p:nvSpPr>
        <p:spPr bwMode="auto">
          <a:xfrm>
            <a:off x="250825" y="1641475"/>
            <a:ext cx="6913563" cy="923925"/>
          </a:xfrm>
          <a:prstGeom prst="rect">
            <a:avLst/>
          </a:prstGeom>
          <a:noFill/>
          <a:ln w="9525">
            <a:noFill/>
            <a:miter lim="800000"/>
            <a:headEnd/>
            <a:tailEnd/>
          </a:ln>
        </p:spPr>
        <p:txBody>
          <a:bodyPr>
            <a:spAutoFit/>
          </a:bodyPr>
          <a:lstStyle/>
          <a:p>
            <a:r>
              <a:rPr lang="fr-FR" b="1">
                <a:solidFill>
                  <a:srgbClr val="C00000"/>
                </a:solidFill>
                <a:latin typeface="Calibri" pitchFamily="34" charset="0"/>
              </a:rPr>
              <a:t>Color glass condensate (CGC)</a:t>
            </a:r>
            <a:r>
              <a:rPr lang="fr-FR">
                <a:latin typeface="Calibri" pitchFamily="34" charset="0"/>
              </a:rPr>
              <a:t>  = </a:t>
            </a:r>
            <a:r>
              <a:rPr lang="en-US">
                <a:latin typeface="Calibri" pitchFamily="34" charset="0"/>
              </a:rPr>
              <a:t> gluon density saturation reach in nucleus </a:t>
            </a:r>
            <a:r>
              <a:rPr lang="en-US" sz="1400">
                <a:latin typeface="Calibri" pitchFamily="34" charset="0"/>
              </a:rPr>
              <a:t>(due to Lorentz contraction the gluon density increase before the collision)</a:t>
            </a:r>
            <a:endParaRPr lang="fr-FR">
              <a:latin typeface="Calibri" pitchFamily="34" charset="0"/>
            </a:endParaRPr>
          </a:p>
          <a:p>
            <a:pPr algn="ctr"/>
            <a:endParaRPr lang="fr-FR">
              <a:latin typeface="Calibri" pitchFamily="34"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82"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E3BD948-F3EE-4E58-82C3-F8F063C17912}" type="slidenum">
              <a:rPr lang="fr-FR">
                <a:solidFill>
                  <a:schemeClr val="tx1"/>
                </a:solidFill>
              </a:rPr>
              <a:pPr fontAlgn="base">
                <a:spcBef>
                  <a:spcPct val="0"/>
                </a:spcBef>
                <a:spcAft>
                  <a:spcPct val="0"/>
                </a:spcAft>
              </a:pPr>
              <a:t>81</a:t>
            </a:fld>
            <a:endParaRPr lang="fr-FR">
              <a:solidFill>
                <a:schemeClr val="tx1"/>
              </a:solidFill>
            </a:endParaRPr>
          </a:p>
        </p:txBody>
      </p:sp>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sp>
        <p:nvSpPr>
          <p:cNvPr id="459784" name="Rectangle 14"/>
          <p:cNvSpPr>
            <a:spLocks noChangeArrowheads="1"/>
          </p:cNvSpPr>
          <p:nvPr/>
        </p:nvSpPr>
        <p:spPr bwMode="auto">
          <a:xfrm>
            <a:off x="0" y="2133600"/>
            <a:ext cx="6227763" cy="1476375"/>
          </a:xfrm>
          <a:prstGeom prst="rect">
            <a:avLst/>
          </a:prstGeom>
          <a:noFill/>
          <a:ln w="9525">
            <a:noFill/>
            <a:miter lim="800000"/>
            <a:headEnd/>
            <a:tailEnd/>
          </a:ln>
        </p:spPr>
        <p:txBody>
          <a:bodyPr>
            <a:spAutoFit/>
          </a:bodyPr>
          <a:lstStyle/>
          <a:p>
            <a:r>
              <a:rPr lang="en-US" b="1">
                <a:solidFill>
                  <a:srgbClr val="CC0000"/>
                </a:solidFill>
                <a:latin typeface="Calibri" pitchFamily="34" charset="0"/>
              </a:rPr>
              <a:t> </a:t>
            </a:r>
            <a:r>
              <a:rPr lang="en-US" b="1">
                <a:solidFill>
                  <a:srgbClr val="C00000"/>
                </a:solidFill>
                <a:latin typeface="Calibri" pitchFamily="34" charset="0"/>
              </a:rPr>
              <a:t>→ Estimation of the in medium effects : </a:t>
            </a:r>
          </a:p>
          <a:p>
            <a:r>
              <a:rPr lang="en-US" b="1">
                <a:solidFill>
                  <a:srgbClr val="C00000"/>
                </a:solidFill>
                <a:latin typeface="Calibri" pitchFamily="34" charset="0"/>
              </a:rPr>
              <a:t>      R = 1 :  binary scaling , no medium effect</a:t>
            </a:r>
          </a:p>
          <a:p>
            <a:r>
              <a:rPr lang="en-US" b="1">
                <a:solidFill>
                  <a:srgbClr val="C00000"/>
                </a:solidFill>
                <a:latin typeface="Calibri" pitchFamily="34" charset="0"/>
              </a:rPr>
              <a:t>      R &gt; 1 : excess of particles</a:t>
            </a:r>
          </a:p>
          <a:p>
            <a:r>
              <a:rPr lang="en-US" b="1">
                <a:solidFill>
                  <a:srgbClr val="C00000"/>
                </a:solidFill>
                <a:latin typeface="Calibri" pitchFamily="34" charset="0"/>
              </a:rPr>
              <a:t>      R &lt; 1 : absorbtion or suppression</a:t>
            </a:r>
          </a:p>
          <a:p>
            <a:r>
              <a:rPr lang="en-US" b="1">
                <a:solidFill>
                  <a:srgbClr val="C00000"/>
                </a:solidFill>
                <a:latin typeface="Calibri" pitchFamily="34" charset="0"/>
              </a:rPr>
              <a:t>   </a:t>
            </a:r>
            <a:endParaRPr lang="en-US" b="1">
              <a:solidFill>
                <a:srgbClr val="CC0000"/>
              </a:solidFill>
              <a:latin typeface="Calibri" pitchFamily="34" charset="0"/>
            </a:endParaRPr>
          </a:p>
        </p:txBody>
      </p:sp>
      <p:sp>
        <p:nvSpPr>
          <p:cNvPr id="459785" name="Rectangle 25"/>
          <p:cNvSpPr>
            <a:spLocks noChangeArrowheads="1"/>
          </p:cNvSpPr>
          <p:nvPr/>
        </p:nvSpPr>
        <p:spPr bwMode="auto">
          <a:xfrm>
            <a:off x="250825" y="836613"/>
            <a:ext cx="4198938" cy="369887"/>
          </a:xfrm>
          <a:prstGeom prst="rect">
            <a:avLst/>
          </a:prstGeom>
          <a:noFill/>
          <a:ln w="9525">
            <a:noFill/>
            <a:miter lim="800000"/>
            <a:headEnd/>
            <a:tailEnd/>
          </a:ln>
        </p:spPr>
        <p:txBody>
          <a:bodyPr wrap="none">
            <a:spAutoFit/>
          </a:bodyPr>
          <a:lstStyle/>
          <a:p>
            <a:r>
              <a:rPr lang="en-US" b="1">
                <a:latin typeface="Calibri" pitchFamily="34" charset="0"/>
              </a:rPr>
              <a:t>Definition of nuclear modification factor : </a:t>
            </a:r>
            <a:endParaRPr lang="fr-FR" b="1">
              <a:latin typeface="Calibri" pitchFamily="34" charset="0"/>
            </a:endParaRPr>
          </a:p>
        </p:txBody>
      </p:sp>
      <p:graphicFrame>
        <p:nvGraphicFramePr>
          <p:cNvPr id="459778" name="Object 2"/>
          <p:cNvGraphicFramePr>
            <a:graphicFrameLocks noChangeAspect="1"/>
          </p:cNvGraphicFramePr>
          <p:nvPr/>
        </p:nvGraphicFramePr>
        <p:xfrm>
          <a:off x="611188" y="1341438"/>
          <a:ext cx="2516187" cy="738187"/>
        </p:xfrm>
        <a:graphic>
          <a:graphicData uri="http://schemas.openxmlformats.org/presentationml/2006/ole">
            <p:oleObj spid="_x0000_s459778" name="Équation" r:id="rId4" imgW="1600200" imgH="469800" progId="Equation.3">
              <p:embed/>
            </p:oleObj>
          </a:graphicData>
        </a:graphic>
      </p:graphicFrame>
      <p:sp>
        <p:nvSpPr>
          <p:cNvPr id="459786" name="Rectangle 20"/>
          <p:cNvSpPr>
            <a:spLocks noChangeArrowheads="1"/>
          </p:cNvSpPr>
          <p:nvPr/>
        </p:nvSpPr>
        <p:spPr bwMode="auto">
          <a:xfrm>
            <a:off x="5056188" y="836613"/>
            <a:ext cx="2828925" cy="369887"/>
          </a:xfrm>
          <a:prstGeom prst="rect">
            <a:avLst/>
          </a:prstGeom>
          <a:noFill/>
          <a:ln w="9525">
            <a:noFill/>
            <a:miter lim="800000"/>
            <a:headEnd/>
            <a:tailEnd/>
          </a:ln>
        </p:spPr>
        <p:txBody>
          <a:bodyPr wrap="none">
            <a:spAutoFit/>
          </a:bodyPr>
          <a:lstStyle/>
          <a:p>
            <a:r>
              <a:rPr lang="en-US" b="1">
                <a:latin typeface="Calibri" pitchFamily="34" charset="0"/>
              </a:rPr>
              <a:t>nuclear modification ratio : </a:t>
            </a:r>
            <a:endParaRPr lang="fr-FR" b="1">
              <a:latin typeface="Calibri" pitchFamily="34" charset="0"/>
            </a:endParaRPr>
          </a:p>
        </p:txBody>
      </p:sp>
      <p:graphicFrame>
        <p:nvGraphicFramePr>
          <p:cNvPr id="459781" name="Object 5"/>
          <p:cNvGraphicFramePr>
            <a:graphicFrameLocks noChangeAspect="1"/>
          </p:cNvGraphicFramePr>
          <p:nvPr/>
        </p:nvGraphicFramePr>
        <p:xfrm>
          <a:off x="4643438" y="1412875"/>
          <a:ext cx="3673475" cy="719138"/>
        </p:xfrm>
        <a:graphic>
          <a:graphicData uri="http://schemas.openxmlformats.org/presentationml/2006/ole">
            <p:oleObj spid="_x0000_s459781" name="Équation" r:id="rId5" imgW="2336760" imgH="457200" progId="Equation.3">
              <p:embed/>
            </p:oleObj>
          </a:graphicData>
        </a:graphic>
      </p:graphicFrame>
      <p:pic>
        <p:nvPicPr>
          <p:cNvPr id="459787" name="Picture 6"/>
          <p:cNvPicPr>
            <a:picLocks noChangeAspect="1" noChangeArrowheads="1"/>
          </p:cNvPicPr>
          <p:nvPr/>
        </p:nvPicPr>
        <p:blipFill>
          <a:blip r:embed="rId6"/>
          <a:srcRect/>
          <a:stretch>
            <a:fillRect/>
          </a:stretch>
        </p:blipFill>
        <p:spPr bwMode="auto">
          <a:xfrm>
            <a:off x="4356100" y="2663825"/>
            <a:ext cx="4410075" cy="3448050"/>
          </a:xfrm>
          <a:prstGeom prst="rect">
            <a:avLst/>
          </a:prstGeom>
          <a:noFill/>
          <a:ln w="9525">
            <a:noFill/>
            <a:miter lim="800000"/>
            <a:headEnd/>
            <a:tailEnd/>
          </a:ln>
        </p:spPr>
      </p:pic>
      <p:sp>
        <p:nvSpPr>
          <p:cNvPr id="459788" name="ZoneTexte 22"/>
          <p:cNvSpPr txBox="1">
            <a:spLocks noChangeArrowheads="1"/>
          </p:cNvSpPr>
          <p:nvPr/>
        </p:nvSpPr>
        <p:spPr bwMode="auto">
          <a:xfrm>
            <a:off x="0" y="3644900"/>
            <a:ext cx="3960813" cy="646113"/>
          </a:xfrm>
          <a:prstGeom prst="rect">
            <a:avLst/>
          </a:prstGeom>
          <a:noFill/>
          <a:ln w="9525">
            <a:noFill/>
            <a:miter lim="800000"/>
            <a:headEnd/>
            <a:tailEnd/>
          </a:ln>
        </p:spPr>
        <p:txBody>
          <a:bodyPr>
            <a:spAutoFit/>
          </a:bodyPr>
          <a:lstStyle/>
          <a:p>
            <a:pPr algn="ctr"/>
            <a:r>
              <a:rPr lang="fr-FR">
                <a:latin typeface="Calibri" pitchFamily="34" charset="0"/>
              </a:rPr>
              <a:t>Suppression of </a:t>
            </a:r>
            <a:r>
              <a:rPr lang="fr-FR">
                <a:latin typeface="Symbol" pitchFamily="18" charset="2"/>
              </a:rPr>
              <a:t>p</a:t>
            </a:r>
            <a:r>
              <a:rPr lang="fr-FR" baseline="30000">
                <a:latin typeface="Calibri" pitchFamily="34" charset="0"/>
              </a:rPr>
              <a:t>0</a:t>
            </a:r>
            <a:r>
              <a:rPr lang="fr-FR">
                <a:latin typeface="Calibri" pitchFamily="34" charset="0"/>
              </a:rPr>
              <a:t> only in central collisions</a:t>
            </a:r>
          </a:p>
        </p:txBody>
      </p:sp>
      <p:sp>
        <p:nvSpPr>
          <p:cNvPr id="459789" name="ZoneTexte 27"/>
          <p:cNvSpPr txBox="1">
            <a:spLocks noChangeArrowheads="1"/>
          </p:cNvSpPr>
          <p:nvPr/>
        </p:nvSpPr>
        <p:spPr bwMode="auto">
          <a:xfrm>
            <a:off x="323850" y="5661025"/>
            <a:ext cx="3817938" cy="646113"/>
          </a:xfrm>
          <a:prstGeom prst="rect">
            <a:avLst/>
          </a:prstGeom>
          <a:noFill/>
          <a:ln w="9525">
            <a:noFill/>
            <a:miter lim="800000"/>
            <a:headEnd/>
            <a:tailEnd/>
          </a:ln>
        </p:spPr>
        <p:txBody>
          <a:bodyPr wrap="none">
            <a:spAutoFit/>
          </a:bodyPr>
          <a:lstStyle/>
          <a:p>
            <a:pPr algn="ctr"/>
            <a:r>
              <a:rPr lang="fr-FR" b="1">
                <a:solidFill>
                  <a:srgbClr val="FF0000"/>
                </a:solidFill>
                <a:latin typeface="Calibri" pitchFamily="34" charset="0"/>
              </a:rPr>
              <a:t>Reproduced by </a:t>
            </a:r>
          </a:p>
          <a:p>
            <a:pPr algn="ctr"/>
            <a:r>
              <a:rPr lang="fr-FR" b="1">
                <a:solidFill>
                  <a:srgbClr val="FF0000"/>
                </a:solidFill>
                <a:latin typeface="Calibri" pitchFamily="34" charset="0"/>
              </a:rPr>
              <a:t>Jet quenching in final state of collision</a:t>
            </a:r>
          </a:p>
        </p:txBody>
      </p:sp>
      <p:sp>
        <p:nvSpPr>
          <p:cNvPr id="29" name="Flèche droite 28"/>
          <p:cNvSpPr/>
          <p:nvPr/>
        </p:nvSpPr>
        <p:spPr>
          <a:xfrm rot="16200000" flipH="1">
            <a:off x="1762919" y="4509294"/>
            <a:ext cx="504825" cy="360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59791" name="Rectangle 18"/>
          <p:cNvSpPr>
            <a:spLocks noChangeArrowheads="1"/>
          </p:cNvSpPr>
          <p:nvPr/>
        </p:nvSpPr>
        <p:spPr bwMode="auto">
          <a:xfrm>
            <a:off x="4356100" y="260350"/>
            <a:ext cx="3887788" cy="369888"/>
          </a:xfrm>
          <a:prstGeom prst="rect">
            <a:avLst/>
          </a:prstGeom>
          <a:noFill/>
          <a:ln w="9525">
            <a:noFill/>
            <a:miter lim="800000"/>
            <a:headEnd/>
            <a:tailEnd/>
          </a:ln>
        </p:spPr>
        <p:txBody>
          <a:bodyPr>
            <a:spAutoFit/>
          </a:bodyPr>
          <a:lstStyle/>
          <a:p>
            <a:r>
              <a:rPr lang="fr-FR" b="1">
                <a:latin typeface="Calibri" pitchFamily="34" charset="0"/>
              </a:rPr>
              <a:t>In medium effects study</a:t>
            </a:r>
          </a:p>
        </p:txBody>
      </p:sp>
      <p:sp>
        <p:nvSpPr>
          <p:cNvPr id="459792" name="Rectangle 17"/>
          <p:cNvSpPr>
            <a:spLocks noChangeArrowheads="1"/>
          </p:cNvSpPr>
          <p:nvPr/>
        </p:nvSpPr>
        <p:spPr bwMode="auto">
          <a:xfrm>
            <a:off x="250825" y="5013325"/>
            <a:ext cx="3816350" cy="646113"/>
          </a:xfrm>
          <a:prstGeom prst="rect">
            <a:avLst/>
          </a:prstGeom>
          <a:noFill/>
          <a:ln w="9525">
            <a:noFill/>
            <a:miter lim="800000"/>
            <a:headEnd/>
            <a:tailEnd/>
          </a:ln>
        </p:spPr>
        <p:txBody>
          <a:bodyPr>
            <a:spAutoFit/>
          </a:bodyPr>
          <a:lstStyle/>
          <a:p>
            <a:pPr algn="ctr"/>
            <a:r>
              <a:rPr lang="fr-FR">
                <a:latin typeface="Calibri" pitchFamily="34" charset="0"/>
              </a:rPr>
              <a:t>cannot be reproduced by shadowing in initial state of collison </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765175"/>
            <a:ext cx="9144000" cy="5832475"/>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89506"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6F3F5A68-F5FA-4081-9461-3698CA487593}" type="slidenum">
              <a:rPr lang="fr-FR">
                <a:solidFill>
                  <a:schemeClr val="tx1"/>
                </a:solidFill>
              </a:rPr>
              <a:pPr fontAlgn="base">
                <a:spcBef>
                  <a:spcPct val="0"/>
                </a:spcBef>
                <a:spcAft>
                  <a:spcPct val="0"/>
                </a:spcAft>
              </a:pPr>
              <a:t>82</a:t>
            </a:fld>
            <a:endParaRPr lang="fr-FR">
              <a:solidFill>
                <a:schemeClr val="tx1"/>
              </a:solidFill>
            </a:endParaRPr>
          </a:p>
        </p:txBody>
      </p:sp>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pic>
        <p:nvPicPr>
          <p:cNvPr id="789508" name="Picture 6"/>
          <p:cNvPicPr>
            <a:picLocks noChangeAspect="1" noChangeArrowheads="1"/>
          </p:cNvPicPr>
          <p:nvPr/>
        </p:nvPicPr>
        <p:blipFill>
          <a:blip r:embed="rId3"/>
          <a:srcRect/>
          <a:stretch>
            <a:fillRect/>
          </a:stretch>
        </p:blipFill>
        <p:spPr bwMode="auto">
          <a:xfrm>
            <a:off x="468313" y="3706813"/>
            <a:ext cx="4248150" cy="2817812"/>
          </a:xfrm>
          <a:prstGeom prst="rect">
            <a:avLst/>
          </a:prstGeom>
          <a:noFill/>
          <a:ln w="9525">
            <a:noFill/>
            <a:miter lim="800000"/>
            <a:headEnd/>
            <a:tailEnd/>
          </a:ln>
        </p:spPr>
      </p:pic>
      <p:sp>
        <p:nvSpPr>
          <p:cNvPr id="789509" name="ZoneTexte 16"/>
          <p:cNvSpPr txBox="1">
            <a:spLocks noChangeArrowheads="1"/>
          </p:cNvSpPr>
          <p:nvPr/>
        </p:nvSpPr>
        <p:spPr bwMode="auto">
          <a:xfrm>
            <a:off x="4716463" y="4930775"/>
            <a:ext cx="2543175" cy="369888"/>
          </a:xfrm>
          <a:prstGeom prst="rect">
            <a:avLst/>
          </a:prstGeom>
          <a:noFill/>
          <a:ln w="9525">
            <a:noFill/>
            <a:miter lim="800000"/>
            <a:headEnd/>
            <a:tailEnd/>
          </a:ln>
        </p:spPr>
        <p:txBody>
          <a:bodyPr wrap="none">
            <a:spAutoFit/>
          </a:bodyPr>
          <a:lstStyle/>
          <a:p>
            <a:r>
              <a:rPr lang="fr-FR">
                <a:latin typeface="Calibri" pitchFamily="34" charset="0"/>
              </a:rPr>
              <a:t>Photons : no suppression</a:t>
            </a:r>
          </a:p>
        </p:txBody>
      </p:sp>
      <p:sp>
        <p:nvSpPr>
          <p:cNvPr id="789510" name="ZoneTexte 17"/>
          <p:cNvSpPr txBox="1">
            <a:spLocks noChangeArrowheads="1"/>
          </p:cNvSpPr>
          <p:nvPr/>
        </p:nvSpPr>
        <p:spPr bwMode="auto">
          <a:xfrm>
            <a:off x="4716463" y="5435600"/>
            <a:ext cx="2878137" cy="368300"/>
          </a:xfrm>
          <a:prstGeom prst="rect">
            <a:avLst/>
          </a:prstGeom>
          <a:noFill/>
          <a:ln w="9525">
            <a:noFill/>
            <a:miter lim="800000"/>
            <a:headEnd/>
            <a:tailEnd/>
          </a:ln>
        </p:spPr>
        <p:txBody>
          <a:bodyPr wrap="none">
            <a:spAutoFit/>
          </a:bodyPr>
          <a:lstStyle/>
          <a:p>
            <a:r>
              <a:rPr lang="fr-FR">
                <a:latin typeface="Calibri" pitchFamily="34" charset="0"/>
              </a:rPr>
              <a:t>hadrons </a:t>
            </a:r>
            <a:r>
              <a:rPr lang="fr-FR" sz="1400">
                <a:latin typeface="Calibri" pitchFamily="34" charset="0"/>
              </a:rPr>
              <a:t>(quarks) </a:t>
            </a:r>
            <a:r>
              <a:rPr lang="fr-FR">
                <a:latin typeface="Calibri" pitchFamily="34" charset="0"/>
              </a:rPr>
              <a:t>: suppression</a:t>
            </a:r>
          </a:p>
        </p:txBody>
      </p:sp>
      <p:pic>
        <p:nvPicPr>
          <p:cNvPr id="789511" name="Picture 7"/>
          <p:cNvPicPr>
            <a:picLocks noChangeAspect="1" noChangeArrowheads="1"/>
          </p:cNvPicPr>
          <p:nvPr/>
        </p:nvPicPr>
        <p:blipFill>
          <a:blip r:embed="rId4"/>
          <a:srcRect/>
          <a:stretch>
            <a:fillRect/>
          </a:stretch>
        </p:blipFill>
        <p:spPr bwMode="auto">
          <a:xfrm>
            <a:off x="611188" y="744538"/>
            <a:ext cx="3960812" cy="2876550"/>
          </a:xfrm>
          <a:prstGeom prst="rect">
            <a:avLst/>
          </a:prstGeom>
          <a:noFill/>
          <a:ln w="9525">
            <a:noFill/>
            <a:miter lim="800000"/>
            <a:headEnd/>
            <a:tailEnd/>
          </a:ln>
        </p:spPr>
      </p:pic>
      <p:sp>
        <p:nvSpPr>
          <p:cNvPr id="789512" name="Rectangle 19"/>
          <p:cNvSpPr>
            <a:spLocks noChangeArrowheads="1"/>
          </p:cNvSpPr>
          <p:nvPr/>
        </p:nvSpPr>
        <p:spPr bwMode="auto">
          <a:xfrm>
            <a:off x="4643438" y="1773238"/>
            <a:ext cx="4064000" cy="646112"/>
          </a:xfrm>
          <a:prstGeom prst="rect">
            <a:avLst/>
          </a:prstGeom>
          <a:noFill/>
          <a:ln w="9525">
            <a:noFill/>
            <a:miter lim="800000"/>
            <a:headEnd/>
            <a:tailEnd/>
          </a:ln>
        </p:spPr>
        <p:txBody>
          <a:bodyPr>
            <a:spAutoFit/>
          </a:bodyPr>
          <a:lstStyle/>
          <a:p>
            <a:pPr algn="ctr"/>
            <a:r>
              <a:rPr lang="fr-FR">
                <a:latin typeface="Calibri" pitchFamily="34" charset="0"/>
              </a:rPr>
              <a:t>No suppression in d-Au collision:</a:t>
            </a:r>
          </a:p>
          <a:p>
            <a:pPr algn="ctr"/>
            <a:endParaRPr lang="fr-FR">
              <a:latin typeface="Calibri" pitchFamily="34" charset="0"/>
            </a:endParaRPr>
          </a:p>
        </p:txBody>
      </p:sp>
      <p:sp>
        <p:nvSpPr>
          <p:cNvPr id="789513" name="Rectangle 21"/>
          <p:cNvSpPr>
            <a:spLocks noChangeArrowheads="1"/>
          </p:cNvSpPr>
          <p:nvPr/>
        </p:nvSpPr>
        <p:spPr bwMode="auto">
          <a:xfrm>
            <a:off x="5948363" y="836613"/>
            <a:ext cx="1431925" cy="369887"/>
          </a:xfrm>
          <a:prstGeom prst="rect">
            <a:avLst/>
          </a:prstGeom>
          <a:noFill/>
          <a:ln w="9525">
            <a:noFill/>
            <a:miter lim="800000"/>
            <a:headEnd/>
            <a:tailEnd/>
          </a:ln>
        </p:spPr>
        <p:txBody>
          <a:bodyPr wrap="none">
            <a:spAutoFit/>
          </a:bodyPr>
          <a:lstStyle/>
          <a:p>
            <a:r>
              <a:rPr lang="en-US" b="1">
                <a:latin typeface="Calibri" pitchFamily="34" charset="0"/>
              </a:rPr>
              <a:t>High p</a:t>
            </a:r>
            <a:r>
              <a:rPr lang="en-US" b="1" baseline="-25000">
                <a:latin typeface="Calibri" pitchFamily="34" charset="0"/>
              </a:rPr>
              <a:t>T </a:t>
            </a:r>
            <a:r>
              <a:rPr lang="en-US" b="1">
                <a:latin typeface="Calibri" pitchFamily="34" charset="0"/>
              </a:rPr>
              <a:t>study</a:t>
            </a:r>
            <a:endParaRPr lang="fr-FR" b="1">
              <a:latin typeface="Calibri" pitchFamily="34" charset="0"/>
            </a:endParaRPr>
          </a:p>
        </p:txBody>
      </p:sp>
      <p:cxnSp>
        <p:nvCxnSpPr>
          <p:cNvPr id="25" name="Connecteur droit avec flèche 24"/>
          <p:cNvCxnSpPr/>
          <p:nvPr/>
        </p:nvCxnSpPr>
        <p:spPr>
          <a:xfrm rot="10800000">
            <a:off x="4067175" y="1989138"/>
            <a:ext cx="936625" cy="1587"/>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789515" name="Rectangle 29"/>
          <p:cNvSpPr>
            <a:spLocks noChangeArrowheads="1"/>
          </p:cNvSpPr>
          <p:nvPr/>
        </p:nvSpPr>
        <p:spPr bwMode="auto">
          <a:xfrm>
            <a:off x="5040313" y="3429000"/>
            <a:ext cx="4103687" cy="646113"/>
          </a:xfrm>
          <a:prstGeom prst="rect">
            <a:avLst/>
          </a:prstGeom>
          <a:noFill/>
          <a:ln w="9525">
            <a:noFill/>
            <a:miter lim="800000"/>
            <a:headEnd/>
            <a:tailEnd/>
          </a:ln>
        </p:spPr>
        <p:txBody>
          <a:bodyPr>
            <a:spAutoFit/>
          </a:bodyPr>
          <a:lstStyle/>
          <a:p>
            <a:r>
              <a:rPr lang="en-US" b="1">
                <a:solidFill>
                  <a:srgbClr val="CC0000"/>
                </a:solidFill>
                <a:latin typeface="Calibri" pitchFamily="34" charset="0"/>
              </a:rPr>
              <a:t> </a:t>
            </a:r>
            <a:r>
              <a:rPr lang="en-US" b="1">
                <a:solidFill>
                  <a:srgbClr val="C00000"/>
                </a:solidFill>
                <a:latin typeface="Calibri" pitchFamily="34" charset="0"/>
              </a:rPr>
              <a:t>→ high p</a:t>
            </a:r>
            <a:r>
              <a:rPr lang="en-US" b="1" baseline="-25000">
                <a:solidFill>
                  <a:srgbClr val="C00000"/>
                </a:solidFill>
                <a:latin typeface="Calibri" pitchFamily="34" charset="0"/>
              </a:rPr>
              <a:t>T</a:t>
            </a:r>
            <a:r>
              <a:rPr lang="en-US" b="1">
                <a:solidFill>
                  <a:srgbClr val="C00000"/>
                </a:solidFill>
                <a:latin typeface="Calibri" pitchFamily="34" charset="0"/>
              </a:rPr>
              <a:t> hadrons </a:t>
            </a:r>
            <a:r>
              <a:rPr lang="fr-FR" b="1">
                <a:solidFill>
                  <a:srgbClr val="C00000"/>
                </a:solidFill>
                <a:latin typeface="Calibri" pitchFamily="34" charset="0"/>
              </a:rPr>
              <a:t>suppression du to Jet quenching </a:t>
            </a:r>
            <a:endParaRPr lang="en-US" b="1">
              <a:solidFill>
                <a:srgbClr val="C00000"/>
              </a:solidFill>
              <a:latin typeface="Calibri" pitchFamily="34" charset="0"/>
            </a:endParaRPr>
          </a:p>
        </p:txBody>
      </p:sp>
      <p:sp>
        <p:nvSpPr>
          <p:cNvPr id="31" name="Flèche droite 30"/>
          <p:cNvSpPr/>
          <p:nvPr/>
        </p:nvSpPr>
        <p:spPr>
          <a:xfrm rot="16200000" flipH="1">
            <a:off x="6372225" y="2492376"/>
            <a:ext cx="503237" cy="3603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2" name="Flèche droite 31"/>
          <p:cNvSpPr/>
          <p:nvPr/>
        </p:nvSpPr>
        <p:spPr>
          <a:xfrm rot="5400000" flipH="1">
            <a:off x="6444457" y="4499769"/>
            <a:ext cx="503237" cy="3587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grpSp>
        <p:nvGrpSpPr>
          <p:cNvPr id="789518" name="Groupe 14"/>
          <p:cNvGrpSpPr>
            <a:grpSpLocks/>
          </p:cNvGrpSpPr>
          <p:nvPr/>
        </p:nvGrpSpPr>
        <p:grpSpPr bwMode="auto">
          <a:xfrm>
            <a:off x="4241800" y="0"/>
            <a:ext cx="2274888" cy="398463"/>
            <a:chOff x="2677" y="33210"/>
            <a:chExt cx="2610852" cy="951127"/>
          </a:xfrm>
        </p:grpSpPr>
        <p:sp>
          <p:nvSpPr>
            <p:cNvPr id="16" name="Rectangle 15"/>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Rectangle 20"/>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the </a:t>
              </a:r>
              <a:r>
                <a:rPr lang="fr-FR" sz="1100" b="1" dirty="0" err="1"/>
                <a:t>nuclear</a:t>
              </a:r>
              <a:r>
                <a:rPr lang="fr-FR" sz="1100" b="1" dirty="0"/>
                <a:t> medium</a:t>
              </a:r>
            </a:p>
          </p:txBody>
        </p:sp>
      </p:gr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250825" y="3644900"/>
            <a:ext cx="4321175" cy="2232025"/>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6" name="Rectangle 35"/>
          <p:cNvSpPr/>
          <p:nvPr/>
        </p:nvSpPr>
        <p:spPr>
          <a:xfrm>
            <a:off x="4572000" y="2852738"/>
            <a:ext cx="3744913" cy="3024187"/>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4" name="Rectangle 33"/>
          <p:cNvSpPr/>
          <p:nvPr/>
        </p:nvSpPr>
        <p:spPr>
          <a:xfrm>
            <a:off x="4356100" y="765175"/>
            <a:ext cx="1944688" cy="1655763"/>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2" name="Rectangle 31"/>
          <p:cNvSpPr/>
          <p:nvPr/>
        </p:nvSpPr>
        <p:spPr>
          <a:xfrm>
            <a:off x="0" y="765175"/>
            <a:ext cx="4356100" cy="2735263"/>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790533" name="Picture 2"/>
          <p:cNvPicPr>
            <a:picLocks noChangeAspect="1" noChangeArrowheads="1"/>
          </p:cNvPicPr>
          <p:nvPr/>
        </p:nvPicPr>
        <p:blipFill>
          <a:blip r:embed="rId3"/>
          <a:srcRect/>
          <a:stretch>
            <a:fillRect/>
          </a:stretch>
        </p:blipFill>
        <p:spPr bwMode="auto">
          <a:xfrm>
            <a:off x="468313" y="765175"/>
            <a:ext cx="2663825" cy="2617788"/>
          </a:xfrm>
          <a:prstGeom prst="rect">
            <a:avLst/>
          </a:prstGeom>
          <a:noFill/>
          <a:ln w="9525">
            <a:noFill/>
            <a:miter lim="800000"/>
            <a:headEnd/>
            <a:tailEnd/>
          </a:ln>
        </p:spPr>
      </p:pic>
      <p:sp>
        <p:nvSpPr>
          <p:cNvPr id="39" name="Ellipse 38"/>
          <p:cNvSpPr/>
          <p:nvPr/>
        </p:nvSpPr>
        <p:spPr>
          <a:xfrm>
            <a:off x="1763713" y="4149725"/>
            <a:ext cx="1008062" cy="1295400"/>
          </a:xfrm>
          <a:prstGeom prst="ellipse">
            <a:avLst/>
          </a:prstGeom>
          <a:solidFill>
            <a:schemeClr val="accent6">
              <a:alpha val="49000"/>
            </a:schemeClr>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90535"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0D954CE2-D444-4E99-AAAB-1A80907ACB8A}" type="slidenum">
              <a:rPr lang="fr-FR">
                <a:solidFill>
                  <a:schemeClr val="tx1"/>
                </a:solidFill>
              </a:rPr>
              <a:pPr fontAlgn="base">
                <a:spcBef>
                  <a:spcPct val="0"/>
                </a:spcBef>
                <a:spcAft>
                  <a:spcPct val="0"/>
                </a:spcAft>
              </a:pPr>
              <a:t>83</a:t>
            </a:fld>
            <a:endParaRPr lang="fr-FR">
              <a:solidFill>
                <a:schemeClr val="tx1"/>
              </a:solidFill>
            </a:endParaRPr>
          </a:p>
        </p:txBody>
      </p:sp>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sp>
        <p:nvSpPr>
          <p:cNvPr id="790537" name="Rectangle 21"/>
          <p:cNvSpPr>
            <a:spLocks noChangeArrowheads="1"/>
          </p:cNvSpPr>
          <p:nvPr/>
        </p:nvSpPr>
        <p:spPr bwMode="auto">
          <a:xfrm>
            <a:off x="3779838" y="908050"/>
            <a:ext cx="1160462" cy="369888"/>
          </a:xfrm>
          <a:prstGeom prst="rect">
            <a:avLst/>
          </a:prstGeom>
          <a:noFill/>
          <a:ln w="9525">
            <a:noFill/>
            <a:miter lim="800000"/>
            <a:headEnd/>
            <a:tailEnd/>
          </a:ln>
        </p:spPr>
        <p:txBody>
          <a:bodyPr wrap="none">
            <a:spAutoFit/>
          </a:bodyPr>
          <a:lstStyle/>
          <a:p>
            <a:r>
              <a:rPr lang="en-US" b="1">
                <a:latin typeface="Calibri" pitchFamily="34" charset="0"/>
              </a:rPr>
              <a:t>High p</a:t>
            </a:r>
            <a:r>
              <a:rPr lang="en-US" b="1" baseline="-25000">
                <a:latin typeface="Calibri" pitchFamily="34" charset="0"/>
              </a:rPr>
              <a:t>T </a:t>
            </a:r>
            <a:r>
              <a:rPr lang="en-US" b="1">
                <a:latin typeface="Calibri" pitchFamily="34" charset="0"/>
              </a:rPr>
              <a:t>jet</a:t>
            </a:r>
            <a:endParaRPr lang="fr-FR" b="1">
              <a:latin typeface="Calibri" pitchFamily="34" charset="0"/>
            </a:endParaRPr>
          </a:p>
        </p:txBody>
      </p:sp>
      <p:sp>
        <p:nvSpPr>
          <p:cNvPr id="790538" name="Rectangle 29"/>
          <p:cNvSpPr>
            <a:spLocks noChangeArrowheads="1"/>
          </p:cNvSpPr>
          <p:nvPr/>
        </p:nvSpPr>
        <p:spPr bwMode="auto">
          <a:xfrm>
            <a:off x="3419475" y="1700213"/>
            <a:ext cx="2736850" cy="369887"/>
          </a:xfrm>
          <a:prstGeom prst="rect">
            <a:avLst/>
          </a:prstGeom>
          <a:noFill/>
          <a:ln w="9525">
            <a:noFill/>
            <a:miter lim="800000"/>
            <a:headEnd/>
            <a:tailEnd/>
          </a:ln>
        </p:spPr>
        <p:txBody>
          <a:bodyPr>
            <a:spAutoFit/>
          </a:bodyPr>
          <a:lstStyle/>
          <a:p>
            <a:r>
              <a:rPr lang="en-US" b="1">
                <a:solidFill>
                  <a:srgbClr val="CC0000"/>
                </a:solidFill>
                <a:latin typeface="Calibri" pitchFamily="34" charset="0"/>
              </a:rPr>
              <a:t> </a:t>
            </a:r>
            <a:r>
              <a:rPr lang="en-US" b="1">
                <a:solidFill>
                  <a:srgbClr val="C00000"/>
                </a:solidFill>
                <a:latin typeface="Calibri" pitchFamily="34" charset="0"/>
              </a:rPr>
              <a:t>→ high p</a:t>
            </a:r>
            <a:r>
              <a:rPr lang="en-US" b="1" baseline="-25000">
                <a:solidFill>
                  <a:srgbClr val="C00000"/>
                </a:solidFill>
                <a:latin typeface="Calibri" pitchFamily="34" charset="0"/>
              </a:rPr>
              <a:t>T</a:t>
            </a:r>
            <a:r>
              <a:rPr lang="en-US" b="1">
                <a:solidFill>
                  <a:srgbClr val="C00000"/>
                </a:solidFill>
                <a:latin typeface="Calibri" pitchFamily="34" charset="0"/>
              </a:rPr>
              <a:t> jet </a:t>
            </a:r>
            <a:r>
              <a:rPr lang="fr-FR" b="1">
                <a:solidFill>
                  <a:srgbClr val="C00000"/>
                </a:solidFill>
                <a:latin typeface="Calibri" pitchFamily="34" charset="0"/>
              </a:rPr>
              <a:t>suppression </a:t>
            </a:r>
            <a:endParaRPr lang="en-US" b="1">
              <a:solidFill>
                <a:srgbClr val="C00000"/>
              </a:solidFill>
              <a:latin typeface="Calibri" pitchFamily="34" charset="0"/>
            </a:endParaRPr>
          </a:p>
        </p:txBody>
      </p:sp>
      <p:pic>
        <p:nvPicPr>
          <p:cNvPr id="476163" name="Picture 3"/>
          <p:cNvPicPr>
            <a:picLocks noChangeAspect="1" noChangeArrowheads="1"/>
          </p:cNvPicPr>
          <p:nvPr/>
        </p:nvPicPr>
        <p:blipFill>
          <a:blip r:embed="rId4"/>
          <a:srcRect/>
          <a:stretch>
            <a:fillRect/>
          </a:stretch>
        </p:blipFill>
        <p:spPr bwMode="auto">
          <a:xfrm>
            <a:off x="4787900" y="2997200"/>
            <a:ext cx="3097213" cy="2706688"/>
          </a:xfrm>
          <a:prstGeom prst="rect">
            <a:avLst/>
          </a:prstGeom>
          <a:noFill/>
          <a:ln w="9525">
            <a:noFill/>
            <a:miter lim="800000"/>
            <a:headEnd/>
            <a:tailEnd/>
          </a:ln>
        </p:spPr>
      </p:pic>
      <p:grpSp>
        <p:nvGrpSpPr>
          <p:cNvPr id="16" name="Group 4"/>
          <p:cNvGrpSpPr>
            <a:grpSpLocks/>
          </p:cNvGrpSpPr>
          <p:nvPr/>
        </p:nvGrpSpPr>
        <p:grpSpPr bwMode="auto">
          <a:xfrm>
            <a:off x="1331913" y="3716338"/>
            <a:ext cx="2336800" cy="1452562"/>
            <a:chOff x="333" y="961"/>
            <a:chExt cx="853" cy="1149"/>
          </a:xfrm>
        </p:grpSpPr>
        <p:sp>
          <p:nvSpPr>
            <p:cNvPr id="790552" name="Freeform 6"/>
            <p:cNvSpPr>
              <a:spLocks/>
            </p:cNvSpPr>
            <p:nvPr/>
          </p:nvSpPr>
          <p:spPr bwMode="auto">
            <a:xfrm>
              <a:off x="335" y="1459"/>
              <a:ext cx="467" cy="190"/>
            </a:xfrm>
            <a:custGeom>
              <a:avLst/>
              <a:gdLst>
                <a:gd name="T0" fmla="*/ 0 w 856"/>
                <a:gd name="T1" fmla="*/ 328 h 328"/>
                <a:gd name="T2" fmla="*/ 680 w 856"/>
                <a:gd name="T3" fmla="*/ 328 h 328"/>
                <a:gd name="T4" fmla="*/ 856 w 856"/>
                <a:gd name="T5" fmla="*/ 0 h 328"/>
                <a:gd name="T6" fmla="*/ 0 60000 65536"/>
                <a:gd name="T7" fmla="*/ 0 60000 65536"/>
                <a:gd name="T8" fmla="*/ 0 60000 65536"/>
                <a:gd name="T9" fmla="*/ 0 w 856"/>
                <a:gd name="T10" fmla="*/ 0 h 328"/>
                <a:gd name="T11" fmla="*/ 856 w 856"/>
                <a:gd name="T12" fmla="*/ 328 h 328"/>
              </a:gdLst>
              <a:ahLst/>
              <a:cxnLst>
                <a:cxn ang="T6">
                  <a:pos x="T0" y="T1"/>
                </a:cxn>
                <a:cxn ang="T7">
                  <a:pos x="T2" y="T3"/>
                </a:cxn>
                <a:cxn ang="T8">
                  <a:pos x="T4" y="T5"/>
                </a:cxn>
              </a:cxnLst>
              <a:rect l="T9" t="T10" r="T11" b="T12"/>
              <a:pathLst>
                <a:path w="856" h="328">
                  <a:moveTo>
                    <a:pt x="0" y="328"/>
                  </a:moveTo>
                  <a:lnTo>
                    <a:pt x="680" y="328"/>
                  </a:lnTo>
                  <a:lnTo>
                    <a:pt x="856" y="0"/>
                  </a:lnTo>
                </a:path>
              </a:pathLst>
            </a:custGeom>
            <a:noFill/>
            <a:ln w="38100">
              <a:solidFill>
                <a:srgbClr val="0000FF"/>
              </a:solidFill>
              <a:round/>
              <a:headEnd/>
              <a:tailEnd/>
            </a:ln>
          </p:spPr>
          <p:txBody>
            <a:bodyPr wrap="none" anchor="ctr"/>
            <a:lstStyle/>
            <a:p>
              <a:endParaRPr lang="fr-FR">
                <a:latin typeface="Calibri" pitchFamily="34" charset="0"/>
              </a:endParaRPr>
            </a:p>
          </p:txBody>
        </p:sp>
        <p:sp>
          <p:nvSpPr>
            <p:cNvPr id="790553" name="Freeform 7"/>
            <p:cNvSpPr>
              <a:spLocks/>
            </p:cNvSpPr>
            <p:nvPr/>
          </p:nvSpPr>
          <p:spPr bwMode="auto">
            <a:xfrm flipH="1" flipV="1">
              <a:off x="680" y="1750"/>
              <a:ext cx="467" cy="189"/>
            </a:xfrm>
            <a:custGeom>
              <a:avLst/>
              <a:gdLst>
                <a:gd name="T0" fmla="*/ 0 w 856"/>
                <a:gd name="T1" fmla="*/ 328 h 328"/>
                <a:gd name="T2" fmla="*/ 680 w 856"/>
                <a:gd name="T3" fmla="*/ 328 h 328"/>
                <a:gd name="T4" fmla="*/ 856 w 856"/>
                <a:gd name="T5" fmla="*/ 0 h 328"/>
                <a:gd name="T6" fmla="*/ 0 60000 65536"/>
                <a:gd name="T7" fmla="*/ 0 60000 65536"/>
                <a:gd name="T8" fmla="*/ 0 60000 65536"/>
                <a:gd name="T9" fmla="*/ 0 w 856"/>
                <a:gd name="T10" fmla="*/ 0 h 328"/>
                <a:gd name="T11" fmla="*/ 856 w 856"/>
                <a:gd name="T12" fmla="*/ 328 h 328"/>
              </a:gdLst>
              <a:ahLst/>
              <a:cxnLst>
                <a:cxn ang="T6">
                  <a:pos x="T0" y="T1"/>
                </a:cxn>
                <a:cxn ang="T7">
                  <a:pos x="T2" y="T3"/>
                </a:cxn>
                <a:cxn ang="T8">
                  <a:pos x="T4" y="T5"/>
                </a:cxn>
              </a:cxnLst>
              <a:rect l="T9" t="T10" r="T11" b="T12"/>
              <a:pathLst>
                <a:path w="856" h="328">
                  <a:moveTo>
                    <a:pt x="0" y="328"/>
                  </a:moveTo>
                  <a:lnTo>
                    <a:pt x="680" y="328"/>
                  </a:lnTo>
                  <a:lnTo>
                    <a:pt x="856" y="0"/>
                  </a:lnTo>
                </a:path>
              </a:pathLst>
            </a:custGeom>
            <a:noFill/>
            <a:ln w="38100">
              <a:solidFill>
                <a:srgbClr val="0000FF"/>
              </a:solidFill>
              <a:round/>
              <a:headEnd/>
              <a:tailEnd/>
            </a:ln>
          </p:spPr>
          <p:txBody>
            <a:bodyPr wrap="none" anchor="ctr"/>
            <a:lstStyle/>
            <a:p>
              <a:endParaRPr lang="fr-FR">
                <a:latin typeface="Calibri" pitchFamily="34" charset="0"/>
              </a:endParaRPr>
            </a:p>
          </p:txBody>
        </p:sp>
        <p:sp>
          <p:nvSpPr>
            <p:cNvPr id="790554" name="Text Box 8"/>
            <p:cNvSpPr txBox="1">
              <a:spLocks noChangeArrowheads="1"/>
            </p:cNvSpPr>
            <p:nvPr/>
          </p:nvSpPr>
          <p:spPr bwMode="auto">
            <a:xfrm>
              <a:off x="333" y="1454"/>
              <a:ext cx="116" cy="141"/>
            </a:xfrm>
            <a:prstGeom prst="rect">
              <a:avLst/>
            </a:prstGeom>
            <a:noFill/>
            <a:ln w="9525">
              <a:noFill/>
              <a:miter lim="800000"/>
              <a:headEnd/>
              <a:tailEnd/>
            </a:ln>
          </p:spPr>
          <p:txBody>
            <a:bodyPr wrap="none">
              <a:spAutoFit/>
            </a:bodyPr>
            <a:lstStyle/>
            <a:p>
              <a:pPr eaLnBrk="0" hangingPunct="0"/>
              <a:r>
                <a:rPr lang="en-US" sz="1200" b="1">
                  <a:latin typeface="Times New Roman" pitchFamily="18" charset="0"/>
                </a:rPr>
                <a:t>q</a:t>
              </a:r>
            </a:p>
          </p:txBody>
        </p:sp>
        <p:sp>
          <p:nvSpPr>
            <p:cNvPr id="790555" name="Text Box 9"/>
            <p:cNvSpPr txBox="1">
              <a:spLocks noChangeArrowheads="1"/>
            </p:cNvSpPr>
            <p:nvPr/>
          </p:nvSpPr>
          <p:spPr bwMode="auto">
            <a:xfrm>
              <a:off x="1069" y="1759"/>
              <a:ext cx="117" cy="141"/>
            </a:xfrm>
            <a:prstGeom prst="rect">
              <a:avLst/>
            </a:prstGeom>
            <a:noFill/>
            <a:ln w="9525">
              <a:noFill/>
              <a:miter lim="800000"/>
              <a:headEnd/>
              <a:tailEnd/>
            </a:ln>
          </p:spPr>
          <p:txBody>
            <a:bodyPr wrap="none">
              <a:spAutoFit/>
            </a:bodyPr>
            <a:lstStyle/>
            <a:p>
              <a:pPr eaLnBrk="0" hangingPunct="0"/>
              <a:r>
                <a:rPr lang="en-US" sz="1200" b="1">
                  <a:latin typeface="Times New Roman" pitchFamily="18" charset="0"/>
                </a:rPr>
                <a:t>q</a:t>
              </a:r>
            </a:p>
          </p:txBody>
        </p:sp>
        <p:sp>
          <p:nvSpPr>
            <p:cNvPr id="790556" name="Line 10"/>
            <p:cNvSpPr>
              <a:spLocks noChangeShapeType="1"/>
            </p:cNvSpPr>
            <p:nvPr/>
          </p:nvSpPr>
          <p:spPr bwMode="auto">
            <a:xfrm rot="20991552" flipV="1">
              <a:off x="798" y="1109"/>
              <a:ext cx="187" cy="283"/>
            </a:xfrm>
            <a:prstGeom prst="line">
              <a:avLst/>
            </a:prstGeom>
            <a:noFill/>
            <a:ln w="9525">
              <a:solidFill>
                <a:schemeClr val="tx1"/>
              </a:solidFill>
              <a:round/>
              <a:headEnd/>
              <a:tailEnd type="triangle" w="med" len="med"/>
            </a:ln>
          </p:spPr>
          <p:txBody>
            <a:bodyPr wrap="none" anchor="ctr"/>
            <a:lstStyle/>
            <a:p>
              <a:endParaRPr lang="fr-FR"/>
            </a:p>
          </p:txBody>
        </p:sp>
        <p:sp>
          <p:nvSpPr>
            <p:cNvPr id="790557" name="Line 11"/>
            <p:cNvSpPr>
              <a:spLocks noChangeShapeType="1"/>
            </p:cNvSpPr>
            <p:nvPr/>
          </p:nvSpPr>
          <p:spPr bwMode="auto">
            <a:xfrm flipV="1">
              <a:off x="788" y="961"/>
              <a:ext cx="162" cy="513"/>
            </a:xfrm>
            <a:prstGeom prst="line">
              <a:avLst/>
            </a:prstGeom>
            <a:noFill/>
            <a:ln w="9525">
              <a:solidFill>
                <a:schemeClr val="tx1"/>
              </a:solidFill>
              <a:round/>
              <a:headEnd/>
              <a:tailEnd type="triangle" w="med" len="med"/>
            </a:ln>
          </p:spPr>
          <p:txBody>
            <a:bodyPr wrap="none" anchor="ctr"/>
            <a:lstStyle/>
            <a:p>
              <a:endParaRPr lang="fr-FR"/>
            </a:p>
          </p:txBody>
        </p:sp>
        <p:sp>
          <p:nvSpPr>
            <p:cNvPr id="790558" name="Line 12"/>
            <p:cNvSpPr>
              <a:spLocks noChangeShapeType="1"/>
            </p:cNvSpPr>
            <p:nvPr/>
          </p:nvSpPr>
          <p:spPr bwMode="auto">
            <a:xfrm flipV="1">
              <a:off x="788" y="1303"/>
              <a:ext cx="118" cy="171"/>
            </a:xfrm>
            <a:prstGeom prst="line">
              <a:avLst/>
            </a:prstGeom>
            <a:noFill/>
            <a:ln w="9525">
              <a:solidFill>
                <a:schemeClr val="tx1"/>
              </a:solidFill>
              <a:round/>
              <a:headEnd/>
              <a:tailEnd type="triangle" w="med" len="med"/>
            </a:ln>
          </p:spPr>
          <p:txBody>
            <a:bodyPr wrap="none" anchor="ctr"/>
            <a:lstStyle/>
            <a:p>
              <a:endParaRPr lang="fr-FR"/>
            </a:p>
          </p:txBody>
        </p:sp>
        <p:sp>
          <p:nvSpPr>
            <p:cNvPr id="790559" name="Line 13"/>
            <p:cNvSpPr>
              <a:spLocks noChangeShapeType="1"/>
            </p:cNvSpPr>
            <p:nvPr/>
          </p:nvSpPr>
          <p:spPr bwMode="auto">
            <a:xfrm flipV="1">
              <a:off x="815" y="1091"/>
              <a:ext cx="48" cy="309"/>
            </a:xfrm>
            <a:prstGeom prst="line">
              <a:avLst/>
            </a:prstGeom>
            <a:noFill/>
            <a:ln w="9525">
              <a:solidFill>
                <a:schemeClr val="tx1"/>
              </a:solidFill>
              <a:round/>
              <a:headEnd/>
              <a:tailEnd type="triangle" w="med" len="med"/>
            </a:ln>
          </p:spPr>
          <p:txBody>
            <a:bodyPr wrap="none" anchor="ctr"/>
            <a:lstStyle/>
            <a:p>
              <a:endParaRPr lang="fr-FR"/>
            </a:p>
          </p:txBody>
        </p:sp>
        <p:sp>
          <p:nvSpPr>
            <p:cNvPr id="790560" name="Line 17"/>
            <p:cNvSpPr>
              <a:spLocks noChangeShapeType="1"/>
            </p:cNvSpPr>
            <p:nvPr/>
          </p:nvSpPr>
          <p:spPr bwMode="auto">
            <a:xfrm flipH="1">
              <a:off x="548" y="1930"/>
              <a:ext cx="135" cy="180"/>
            </a:xfrm>
            <a:prstGeom prst="line">
              <a:avLst/>
            </a:prstGeom>
            <a:noFill/>
            <a:ln w="9525">
              <a:solidFill>
                <a:schemeClr val="tx1"/>
              </a:solidFill>
              <a:round/>
              <a:headEnd/>
              <a:tailEnd type="triangle" w="med" len="med"/>
            </a:ln>
          </p:spPr>
          <p:txBody>
            <a:bodyPr wrap="none" anchor="ctr"/>
            <a:lstStyle/>
            <a:p>
              <a:endParaRPr lang="fr-FR"/>
            </a:p>
          </p:txBody>
        </p:sp>
        <p:sp>
          <p:nvSpPr>
            <p:cNvPr id="790561" name="Freeform 25"/>
            <p:cNvSpPr>
              <a:spLocks/>
            </p:cNvSpPr>
            <p:nvPr/>
          </p:nvSpPr>
          <p:spPr bwMode="auto">
            <a:xfrm>
              <a:off x="712" y="1649"/>
              <a:ext cx="66" cy="101"/>
            </a:xfrm>
            <a:custGeom>
              <a:avLst/>
              <a:gdLst>
                <a:gd name="T0" fmla="*/ 0 w 109"/>
                <a:gd name="T1" fmla="*/ 11 h 140"/>
                <a:gd name="T2" fmla="*/ 80 w 109"/>
                <a:gd name="T3" fmla="*/ 11 h 140"/>
                <a:gd name="T4" fmla="*/ 16 w 109"/>
                <a:gd name="T5" fmla="*/ 75 h 140"/>
                <a:gd name="T6" fmla="*/ 104 w 109"/>
                <a:gd name="T7" fmla="*/ 75 h 140"/>
                <a:gd name="T8" fmla="*/ 48 w 109"/>
                <a:gd name="T9" fmla="*/ 131 h 140"/>
                <a:gd name="T10" fmla="*/ 96 w 109"/>
                <a:gd name="T11" fmla="*/ 131 h 140"/>
                <a:gd name="T12" fmla="*/ 0 60000 65536"/>
                <a:gd name="T13" fmla="*/ 0 60000 65536"/>
                <a:gd name="T14" fmla="*/ 0 60000 65536"/>
                <a:gd name="T15" fmla="*/ 0 60000 65536"/>
                <a:gd name="T16" fmla="*/ 0 60000 65536"/>
                <a:gd name="T17" fmla="*/ 0 60000 65536"/>
                <a:gd name="T18" fmla="*/ 0 w 109"/>
                <a:gd name="T19" fmla="*/ 0 h 140"/>
                <a:gd name="T20" fmla="*/ 109 w 109"/>
                <a:gd name="T21" fmla="*/ 140 h 140"/>
              </a:gdLst>
              <a:ahLst/>
              <a:cxnLst>
                <a:cxn ang="T12">
                  <a:pos x="T0" y="T1"/>
                </a:cxn>
                <a:cxn ang="T13">
                  <a:pos x="T2" y="T3"/>
                </a:cxn>
                <a:cxn ang="T14">
                  <a:pos x="T4" y="T5"/>
                </a:cxn>
                <a:cxn ang="T15">
                  <a:pos x="T6" y="T7"/>
                </a:cxn>
                <a:cxn ang="T16">
                  <a:pos x="T8" y="T9"/>
                </a:cxn>
                <a:cxn ang="T17">
                  <a:pos x="T10" y="T11"/>
                </a:cxn>
              </a:cxnLst>
              <a:rect l="T18" t="T19" r="T20" b="T21"/>
              <a:pathLst>
                <a:path w="109" h="140">
                  <a:moveTo>
                    <a:pt x="0" y="11"/>
                  </a:moveTo>
                  <a:cubicBezTo>
                    <a:pt x="38" y="5"/>
                    <a:pt x="77" y="0"/>
                    <a:pt x="80" y="11"/>
                  </a:cubicBezTo>
                  <a:cubicBezTo>
                    <a:pt x="83" y="22"/>
                    <a:pt x="12" y="64"/>
                    <a:pt x="16" y="75"/>
                  </a:cubicBezTo>
                  <a:cubicBezTo>
                    <a:pt x="20" y="86"/>
                    <a:pt x="99" y="66"/>
                    <a:pt x="104" y="75"/>
                  </a:cubicBezTo>
                  <a:cubicBezTo>
                    <a:pt x="109" y="84"/>
                    <a:pt x="49" y="122"/>
                    <a:pt x="48" y="131"/>
                  </a:cubicBezTo>
                  <a:cubicBezTo>
                    <a:pt x="47" y="140"/>
                    <a:pt x="88" y="132"/>
                    <a:pt x="96" y="131"/>
                  </a:cubicBezTo>
                </a:path>
              </a:pathLst>
            </a:custGeom>
            <a:noFill/>
            <a:ln w="9525">
              <a:solidFill>
                <a:schemeClr val="tx1"/>
              </a:solidFill>
              <a:round/>
              <a:headEnd/>
              <a:tailEnd/>
            </a:ln>
          </p:spPr>
          <p:txBody>
            <a:bodyPr wrap="none" anchor="ctr"/>
            <a:lstStyle/>
            <a:p>
              <a:endParaRPr lang="fr-FR">
                <a:latin typeface="Calibri" pitchFamily="34" charset="0"/>
              </a:endParaRPr>
            </a:p>
          </p:txBody>
        </p:sp>
      </p:grpSp>
      <p:sp>
        <p:nvSpPr>
          <p:cNvPr id="40" name="Forme libre 39"/>
          <p:cNvSpPr/>
          <p:nvPr/>
        </p:nvSpPr>
        <p:spPr>
          <a:xfrm rot="16376770">
            <a:off x="2289969" y="4333081"/>
            <a:ext cx="304800" cy="46038"/>
          </a:xfrm>
          <a:custGeom>
            <a:avLst/>
            <a:gdLst>
              <a:gd name="connsiteX0" fmla="*/ 0 w 470210"/>
              <a:gd name="connsiteY0" fmla="*/ 135672 h 180277"/>
              <a:gd name="connsiteX1" fmla="*/ 66908 w 470210"/>
              <a:gd name="connsiteY1" fmla="*/ 1858 h 180277"/>
              <a:gd name="connsiteX2" fmla="*/ 133815 w 470210"/>
              <a:gd name="connsiteY2" fmla="*/ 124521 h 180277"/>
              <a:gd name="connsiteX3" fmla="*/ 66908 w 470210"/>
              <a:gd name="connsiteY3" fmla="*/ 157975 h 180277"/>
              <a:gd name="connsiteX4" fmla="*/ 66908 w 470210"/>
              <a:gd name="connsiteY4" fmla="*/ 79916 h 180277"/>
              <a:gd name="connsiteX5" fmla="*/ 133815 w 470210"/>
              <a:gd name="connsiteY5" fmla="*/ 13009 h 180277"/>
              <a:gd name="connsiteX6" fmla="*/ 189571 w 470210"/>
              <a:gd name="connsiteY6" fmla="*/ 24160 h 180277"/>
              <a:gd name="connsiteX7" fmla="*/ 234176 w 470210"/>
              <a:gd name="connsiteY7" fmla="*/ 124521 h 180277"/>
              <a:gd name="connsiteX8" fmla="*/ 189571 w 470210"/>
              <a:gd name="connsiteY8" fmla="*/ 169126 h 180277"/>
              <a:gd name="connsiteX9" fmla="*/ 167269 w 470210"/>
              <a:gd name="connsiteY9" fmla="*/ 113370 h 180277"/>
              <a:gd name="connsiteX10" fmla="*/ 189571 w 470210"/>
              <a:gd name="connsiteY10" fmla="*/ 57614 h 180277"/>
              <a:gd name="connsiteX11" fmla="*/ 278781 w 470210"/>
              <a:gd name="connsiteY11" fmla="*/ 13009 h 180277"/>
              <a:gd name="connsiteX12" fmla="*/ 323386 w 470210"/>
              <a:gd name="connsiteY12" fmla="*/ 57614 h 180277"/>
              <a:gd name="connsiteX13" fmla="*/ 345688 w 470210"/>
              <a:gd name="connsiteY13" fmla="*/ 146824 h 180277"/>
              <a:gd name="connsiteX14" fmla="*/ 278781 w 470210"/>
              <a:gd name="connsiteY14" fmla="*/ 169126 h 180277"/>
              <a:gd name="connsiteX15" fmla="*/ 289932 w 470210"/>
              <a:gd name="connsiteY15" fmla="*/ 79916 h 180277"/>
              <a:gd name="connsiteX16" fmla="*/ 367991 w 470210"/>
              <a:gd name="connsiteY16" fmla="*/ 24160 h 180277"/>
              <a:gd name="connsiteX17" fmla="*/ 412596 w 470210"/>
              <a:gd name="connsiteY17" fmla="*/ 24160 h 180277"/>
              <a:gd name="connsiteX18" fmla="*/ 457200 w 470210"/>
              <a:gd name="connsiteY18" fmla="*/ 102219 h 180277"/>
              <a:gd name="connsiteX19" fmla="*/ 457200 w 470210"/>
              <a:gd name="connsiteY19" fmla="*/ 169126 h 180277"/>
              <a:gd name="connsiteX20" fmla="*/ 379142 w 470210"/>
              <a:gd name="connsiteY20" fmla="*/ 146824 h 180277"/>
              <a:gd name="connsiteX21" fmla="*/ 412596 w 470210"/>
              <a:gd name="connsiteY21" fmla="*/ 68765 h 180277"/>
              <a:gd name="connsiteX22" fmla="*/ 468352 w 470210"/>
              <a:gd name="connsiteY22" fmla="*/ 35311 h 18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70210" h="180277">
                <a:moveTo>
                  <a:pt x="0" y="135672"/>
                </a:moveTo>
                <a:cubicBezTo>
                  <a:pt x="22303" y="69694"/>
                  <a:pt x="44606" y="3716"/>
                  <a:pt x="66908" y="1858"/>
                </a:cubicBezTo>
                <a:cubicBezTo>
                  <a:pt x="89210" y="0"/>
                  <a:pt x="133815" y="98502"/>
                  <a:pt x="133815" y="124521"/>
                </a:cubicBezTo>
                <a:cubicBezTo>
                  <a:pt x="133815" y="150540"/>
                  <a:pt x="78059" y="165409"/>
                  <a:pt x="66908" y="157975"/>
                </a:cubicBezTo>
                <a:cubicBezTo>
                  <a:pt x="55757" y="150541"/>
                  <a:pt x="55757" y="104077"/>
                  <a:pt x="66908" y="79916"/>
                </a:cubicBezTo>
                <a:cubicBezTo>
                  <a:pt x="78059" y="55755"/>
                  <a:pt x="113371" y="22302"/>
                  <a:pt x="133815" y="13009"/>
                </a:cubicBezTo>
                <a:cubicBezTo>
                  <a:pt x="154259" y="3716"/>
                  <a:pt x="172844" y="5575"/>
                  <a:pt x="189571" y="24160"/>
                </a:cubicBezTo>
                <a:cubicBezTo>
                  <a:pt x="206298" y="42745"/>
                  <a:pt x="234176" y="100360"/>
                  <a:pt x="234176" y="124521"/>
                </a:cubicBezTo>
                <a:cubicBezTo>
                  <a:pt x="234176" y="148682"/>
                  <a:pt x="200722" y="170984"/>
                  <a:pt x="189571" y="169126"/>
                </a:cubicBezTo>
                <a:cubicBezTo>
                  <a:pt x="178420" y="167268"/>
                  <a:pt x="167269" y="131955"/>
                  <a:pt x="167269" y="113370"/>
                </a:cubicBezTo>
                <a:cubicBezTo>
                  <a:pt x="167269" y="94785"/>
                  <a:pt x="170986" y="74341"/>
                  <a:pt x="189571" y="57614"/>
                </a:cubicBezTo>
                <a:cubicBezTo>
                  <a:pt x="208156" y="40887"/>
                  <a:pt x="256479" y="13009"/>
                  <a:pt x="278781" y="13009"/>
                </a:cubicBezTo>
                <a:cubicBezTo>
                  <a:pt x="301083" y="13009"/>
                  <a:pt x="312235" y="35312"/>
                  <a:pt x="323386" y="57614"/>
                </a:cubicBezTo>
                <a:cubicBezTo>
                  <a:pt x="334537" y="79917"/>
                  <a:pt x="353122" y="128239"/>
                  <a:pt x="345688" y="146824"/>
                </a:cubicBezTo>
                <a:cubicBezTo>
                  <a:pt x="338254" y="165409"/>
                  <a:pt x="288074" y="180277"/>
                  <a:pt x="278781" y="169126"/>
                </a:cubicBezTo>
                <a:cubicBezTo>
                  <a:pt x="269488" y="157975"/>
                  <a:pt x="275064" y="104077"/>
                  <a:pt x="289932" y="79916"/>
                </a:cubicBezTo>
                <a:cubicBezTo>
                  <a:pt x="304800" y="55755"/>
                  <a:pt x="347547" y="33453"/>
                  <a:pt x="367991" y="24160"/>
                </a:cubicBezTo>
                <a:cubicBezTo>
                  <a:pt x="388435" y="14867"/>
                  <a:pt x="397728" y="11150"/>
                  <a:pt x="412596" y="24160"/>
                </a:cubicBezTo>
                <a:cubicBezTo>
                  <a:pt x="427464" y="37170"/>
                  <a:pt x="449766" y="78058"/>
                  <a:pt x="457200" y="102219"/>
                </a:cubicBezTo>
                <a:cubicBezTo>
                  <a:pt x="464634" y="126380"/>
                  <a:pt x="470210" y="161692"/>
                  <a:pt x="457200" y="169126"/>
                </a:cubicBezTo>
                <a:cubicBezTo>
                  <a:pt x="444190" y="176560"/>
                  <a:pt x="386576" y="163551"/>
                  <a:pt x="379142" y="146824"/>
                </a:cubicBezTo>
                <a:cubicBezTo>
                  <a:pt x="371708" y="130097"/>
                  <a:pt x="397728" y="87351"/>
                  <a:pt x="412596" y="68765"/>
                </a:cubicBezTo>
                <a:cubicBezTo>
                  <a:pt x="427464" y="50180"/>
                  <a:pt x="447908" y="42745"/>
                  <a:pt x="468352" y="35311"/>
                </a:cubicBezTo>
              </a:path>
            </a:pathLst>
          </a:cu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41" name="Forme libre 40"/>
          <p:cNvSpPr/>
          <p:nvPr/>
        </p:nvSpPr>
        <p:spPr>
          <a:xfrm rot="16966823">
            <a:off x="2315369" y="4855369"/>
            <a:ext cx="304800" cy="46038"/>
          </a:xfrm>
          <a:custGeom>
            <a:avLst/>
            <a:gdLst>
              <a:gd name="connsiteX0" fmla="*/ 0 w 470210"/>
              <a:gd name="connsiteY0" fmla="*/ 135672 h 180277"/>
              <a:gd name="connsiteX1" fmla="*/ 66908 w 470210"/>
              <a:gd name="connsiteY1" fmla="*/ 1858 h 180277"/>
              <a:gd name="connsiteX2" fmla="*/ 133815 w 470210"/>
              <a:gd name="connsiteY2" fmla="*/ 124521 h 180277"/>
              <a:gd name="connsiteX3" fmla="*/ 66908 w 470210"/>
              <a:gd name="connsiteY3" fmla="*/ 157975 h 180277"/>
              <a:gd name="connsiteX4" fmla="*/ 66908 w 470210"/>
              <a:gd name="connsiteY4" fmla="*/ 79916 h 180277"/>
              <a:gd name="connsiteX5" fmla="*/ 133815 w 470210"/>
              <a:gd name="connsiteY5" fmla="*/ 13009 h 180277"/>
              <a:gd name="connsiteX6" fmla="*/ 189571 w 470210"/>
              <a:gd name="connsiteY6" fmla="*/ 24160 h 180277"/>
              <a:gd name="connsiteX7" fmla="*/ 234176 w 470210"/>
              <a:gd name="connsiteY7" fmla="*/ 124521 h 180277"/>
              <a:gd name="connsiteX8" fmla="*/ 189571 w 470210"/>
              <a:gd name="connsiteY8" fmla="*/ 169126 h 180277"/>
              <a:gd name="connsiteX9" fmla="*/ 167269 w 470210"/>
              <a:gd name="connsiteY9" fmla="*/ 113370 h 180277"/>
              <a:gd name="connsiteX10" fmla="*/ 189571 w 470210"/>
              <a:gd name="connsiteY10" fmla="*/ 57614 h 180277"/>
              <a:gd name="connsiteX11" fmla="*/ 278781 w 470210"/>
              <a:gd name="connsiteY11" fmla="*/ 13009 h 180277"/>
              <a:gd name="connsiteX12" fmla="*/ 323386 w 470210"/>
              <a:gd name="connsiteY12" fmla="*/ 57614 h 180277"/>
              <a:gd name="connsiteX13" fmla="*/ 345688 w 470210"/>
              <a:gd name="connsiteY13" fmla="*/ 146824 h 180277"/>
              <a:gd name="connsiteX14" fmla="*/ 278781 w 470210"/>
              <a:gd name="connsiteY14" fmla="*/ 169126 h 180277"/>
              <a:gd name="connsiteX15" fmla="*/ 289932 w 470210"/>
              <a:gd name="connsiteY15" fmla="*/ 79916 h 180277"/>
              <a:gd name="connsiteX16" fmla="*/ 367991 w 470210"/>
              <a:gd name="connsiteY16" fmla="*/ 24160 h 180277"/>
              <a:gd name="connsiteX17" fmla="*/ 412596 w 470210"/>
              <a:gd name="connsiteY17" fmla="*/ 24160 h 180277"/>
              <a:gd name="connsiteX18" fmla="*/ 457200 w 470210"/>
              <a:gd name="connsiteY18" fmla="*/ 102219 h 180277"/>
              <a:gd name="connsiteX19" fmla="*/ 457200 w 470210"/>
              <a:gd name="connsiteY19" fmla="*/ 169126 h 180277"/>
              <a:gd name="connsiteX20" fmla="*/ 379142 w 470210"/>
              <a:gd name="connsiteY20" fmla="*/ 146824 h 180277"/>
              <a:gd name="connsiteX21" fmla="*/ 412596 w 470210"/>
              <a:gd name="connsiteY21" fmla="*/ 68765 h 180277"/>
              <a:gd name="connsiteX22" fmla="*/ 468352 w 470210"/>
              <a:gd name="connsiteY22" fmla="*/ 35311 h 18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70210" h="180277">
                <a:moveTo>
                  <a:pt x="0" y="135672"/>
                </a:moveTo>
                <a:cubicBezTo>
                  <a:pt x="22303" y="69694"/>
                  <a:pt x="44606" y="3716"/>
                  <a:pt x="66908" y="1858"/>
                </a:cubicBezTo>
                <a:cubicBezTo>
                  <a:pt x="89210" y="0"/>
                  <a:pt x="133815" y="98502"/>
                  <a:pt x="133815" y="124521"/>
                </a:cubicBezTo>
                <a:cubicBezTo>
                  <a:pt x="133815" y="150540"/>
                  <a:pt x="78059" y="165409"/>
                  <a:pt x="66908" y="157975"/>
                </a:cubicBezTo>
                <a:cubicBezTo>
                  <a:pt x="55757" y="150541"/>
                  <a:pt x="55757" y="104077"/>
                  <a:pt x="66908" y="79916"/>
                </a:cubicBezTo>
                <a:cubicBezTo>
                  <a:pt x="78059" y="55755"/>
                  <a:pt x="113371" y="22302"/>
                  <a:pt x="133815" y="13009"/>
                </a:cubicBezTo>
                <a:cubicBezTo>
                  <a:pt x="154259" y="3716"/>
                  <a:pt x="172844" y="5575"/>
                  <a:pt x="189571" y="24160"/>
                </a:cubicBezTo>
                <a:cubicBezTo>
                  <a:pt x="206298" y="42745"/>
                  <a:pt x="234176" y="100360"/>
                  <a:pt x="234176" y="124521"/>
                </a:cubicBezTo>
                <a:cubicBezTo>
                  <a:pt x="234176" y="148682"/>
                  <a:pt x="200722" y="170984"/>
                  <a:pt x="189571" y="169126"/>
                </a:cubicBezTo>
                <a:cubicBezTo>
                  <a:pt x="178420" y="167268"/>
                  <a:pt x="167269" y="131955"/>
                  <a:pt x="167269" y="113370"/>
                </a:cubicBezTo>
                <a:cubicBezTo>
                  <a:pt x="167269" y="94785"/>
                  <a:pt x="170986" y="74341"/>
                  <a:pt x="189571" y="57614"/>
                </a:cubicBezTo>
                <a:cubicBezTo>
                  <a:pt x="208156" y="40887"/>
                  <a:pt x="256479" y="13009"/>
                  <a:pt x="278781" y="13009"/>
                </a:cubicBezTo>
                <a:cubicBezTo>
                  <a:pt x="301083" y="13009"/>
                  <a:pt x="312235" y="35312"/>
                  <a:pt x="323386" y="57614"/>
                </a:cubicBezTo>
                <a:cubicBezTo>
                  <a:pt x="334537" y="79917"/>
                  <a:pt x="353122" y="128239"/>
                  <a:pt x="345688" y="146824"/>
                </a:cubicBezTo>
                <a:cubicBezTo>
                  <a:pt x="338254" y="165409"/>
                  <a:pt x="288074" y="180277"/>
                  <a:pt x="278781" y="169126"/>
                </a:cubicBezTo>
                <a:cubicBezTo>
                  <a:pt x="269488" y="157975"/>
                  <a:pt x="275064" y="104077"/>
                  <a:pt x="289932" y="79916"/>
                </a:cubicBezTo>
                <a:cubicBezTo>
                  <a:pt x="304800" y="55755"/>
                  <a:pt x="347547" y="33453"/>
                  <a:pt x="367991" y="24160"/>
                </a:cubicBezTo>
                <a:cubicBezTo>
                  <a:pt x="388435" y="14867"/>
                  <a:pt x="397728" y="11150"/>
                  <a:pt x="412596" y="24160"/>
                </a:cubicBezTo>
                <a:cubicBezTo>
                  <a:pt x="427464" y="37170"/>
                  <a:pt x="449766" y="78058"/>
                  <a:pt x="457200" y="102219"/>
                </a:cubicBezTo>
                <a:cubicBezTo>
                  <a:pt x="464634" y="126380"/>
                  <a:pt x="470210" y="161692"/>
                  <a:pt x="457200" y="169126"/>
                </a:cubicBezTo>
                <a:cubicBezTo>
                  <a:pt x="444190" y="176560"/>
                  <a:pt x="386576" y="163551"/>
                  <a:pt x="379142" y="146824"/>
                </a:cubicBezTo>
                <a:cubicBezTo>
                  <a:pt x="371708" y="130097"/>
                  <a:pt x="397728" y="87351"/>
                  <a:pt x="412596" y="68765"/>
                </a:cubicBezTo>
                <a:cubicBezTo>
                  <a:pt x="427464" y="50180"/>
                  <a:pt x="447908" y="42745"/>
                  <a:pt x="468352" y="35311"/>
                </a:cubicBezTo>
              </a:path>
            </a:pathLst>
          </a:cu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42" name="Forme libre 41"/>
          <p:cNvSpPr/>
          <p:nvPr/>
        </p:nvSpPr>
        <p:spPr>
          <a:xfrm rot="21449291">
            <a:off x="2124075" y="4803775"/>
            <a:ext cx="304800" cy="46038"/>
          </a:xfrm>
          <a:custGeom>
            <a:avLst/>
            <a:gdLst>
              <a:gd name="connsiteX0" fmla="*/ 0 w 470210"/>
              <a:gd name="connsiteY0" fmla="*/ 135672 h 180277"/>
              <a:gd name="connsiteX1" fmla="*/ 66908 w 470210"/>
              <a:gd name="connsiteY1" fmla="*/ 1858 h 180277"/>
              <a:gd name="connsiteX2" fmla="*/ 133815 w 470210"/>
              <a:gd name="connsiteY2" fmla="*/ 124521 h 180277"/>
              <a:gd name="connsiteX3" fmla="*/ 66908 w 470210"/>
              <a:gd name="connsiteY3" fmla="*/ 157975 h 180277"/>
              <a:gd name="connsiteX4" fmla="*/ 66908 w 470210"/>
              <a:gd name="connsiteY4" fmla="*/ 79916 h 180277"/>
              <a:gd name="connsiteX5" fmla="*/ 133815 w 470210"/>
              <a:gd name="connsiteY5" fmla="*/ 13009 h 180277"/>
              <a:gd name="connsiteX6" fmla="*/ 189571 w 470210"/>
              <a:gd name="connsiteY6" fmla="*/ 24160 h 180277"/>
              <a:gd name="connsiteX7" fmla="*/ 234176 w 470210"/>
              <a:gd name="connsiteY7" fmla="*/ 124521 h 180277"/>
              <a:gd name="connsiteX8" fmla="*/ 189571 w 470210"/>
              <a:gd name="connsiteY8" fmla="*/ 169126 h 180277"/>
              <a:gd name="connsiteX9" fmla="*/ 167269 w 470210"/>
              <a:gd name="connsiteY9" fmla="*/ 113370 h 180277"/>
              <a:gd name="connsiteX10" fmla="*/ 189571 w 470210"/>
              <a:gd name="connsiteY10" fmla="*/ 57614 h 180277"/>
              <a:gd name="connsiteX11" fmla="*/ 278781 w 470210"/>
              <a:gd name="connsiteY11" fmla="*/ 13009 h 180277"/>
              <a:gd name="connsiteX12" fmla="*/ 323386 w 470210"/>
              <a:gd name="connsiteY12" fmla="*/ 57614 h 180277"/>
              <a:gd name="connsiteX13" fmla="*/ 345688 w 470210"/>
              <a:gd name="connsiteY13" fmla="*/ 146824 h 180277"/>
              <a:gd name="connsiteX14" fmla="*/ 278781 w 470210"/>
              <a:gd name="connsiteY14" fmla="*/ 169126 h 180277"/>
              <a:gd name="connsiteX15" fmla="*/ 289932 w 470210"/>
              <a:gd name="connsiteY15" fmla="*/ 79916 h 180277"/>
              <a:gd name="connsiteX16" fmla="*/ 367991 w 470210"/>
              <a:gd name="connsiteY16" fmla="*/ 24160 h 180277"/>
              <a:gd name="connsiteX17" fmla="*/ 412596 w 470210"/>
              <a:gd name="connsiteY17" fmla="*/ 24160 h 180277"/>
              <a:gd name="connsiteX18" fmla="*/ 457200 w 470210"/>
              <a:gd name="connsiteY18" fmla="*/ 102219 h 180277"/>
              <a:gd name="connsiteX19" fmla="*/ 457200 w 470210"/>
              <a:gd name="connsiteY19" fmla="*/ 169126 h 180277"/>
              <a:gd name="connsiteX20" fmla="*/ 379142 w 470210"/>
              <a:gd name="connsiteY20" fmla="*/ 146824 h 180277"/>
              <a:gd name="connsiteX21" fmla="*/ 412596 w 470210"/>
              <a:gd name="connsiteY21" fmla="*/ 68765 h 180277"/>
              <a:gd name="connsiteX22" fmla="*/ 468352 w 470210"/>
              <a:gd name="connsiteY22" fmla="*/ 35311 h 18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70210" h="180277">
                <a:moveTo>
                  <a:pt x="0" y="135672"/>
                </a:moveTo>
                <a:cubicBezTo>
                  <a:pt x="22303" y="69694"/>
                  <a:pt x="44606" y="3716"/>
                  <a:pt x="66908" y="1858"/>
                </a:cubicBezTo>
                <a:cubicBezTo>
                  <a:pt x="89210" y="0"/>
                  <a:pt x="133815" y="98502"/>
                  <a:pt x="133815" y="124521"/>
                </a:cubicBezTo>
                <a:cubicBezTo>
                  <a:pt x="133815" y="150540"/>
                  <a:pt x="78059" y="165409"/>
                  <a:pt x="66908" y="157975"/>
                </a:cubicBezTo>
                <a:cubicBezTo>
                  <a:pt x="55757" y="150541"/>
                  <a:pt x="55757" y="104077"/>
                  <a:pt x="66908" y="79916"/>
                </a:cubicBezTo>
                <a:cubicBezTo>
                  <a:pt x="78059" y="55755"/>
                  <a:pt x="113371" y="22302"/>
                  <a:pt x="133815" y="13009"/>
                </a:cubicBezTo>
                <a:cubicBezTo>
                  <a:pt x="154259" y="3716"/>
                  <a:pt x="172844" y="5575"/>
                  <a:pt x="189571" y="24160"/>
                </a:cubicBezTo>
                <a:cubicBezTo>
                  <a:pt x="206298" y="42745"/>
                  <a:pt x="234176" y="100360"/>
                  <a:pt x="234176" y="124521"/>
                </a:cubicBezTo>
                <a:cubicBezTo>
                  <a:pt x="234176" y="148682"/>
                  <a:pt x="200722" y="170984"/>
                  <a:pt x="189571" y="169126"/>
                </a:cubicBezTo>
                <a:cubicBezTo>
                  <a:pt x="178420" y="167268"/>
                  <a:pt x="167269" y="131955"/>
                  <a:pt x="167269" y="113370"/>
                </a:cubicBezTo>
                <a:cubicBezTo>
                  <a:pt x="167269" y="94785"/>
                  <a:pt x="170986" y="74341"/>
                  <a:pt x="189571" y="57614"/>
                </a:cubicBezTo>
                <a:cubicBezTo>
                  <a:pt x="208156" y="40887"/>
                  <a:pt x="256479" y="13009"/>
                  <a:pt x="278781" y="13009"/>
                </a:cubicBezTo>
                <a:cubicBezTo>
                  <a:pt x="301083" y="13009"/>
                  <a:pt x="312235" y="35312"/>
                  <a:pt x="323386" y="57614"/>
                </a:cubicBezTo>
                <a:cubicBezTo>
                  <a:pt x="334537" y="79917"/>
                  <a:pt x="353122" y="128239"/>
                  <a:pt x="345688" y="146824"/>
                </a:cubicBezTo>
                <a:cubicBezTo>
                  <a:pt x="338254" y="165409"/>
                  <a:pt x="288074" y="180277"/>
                  <a:pt x="278781" y="169126"/>
                </a:cubicBezTo>
                <a:cubicBezTo>
                  <a:pt x="269488" y="157975"/>
                  <a:pt x="275064" y="104077"/>
                  <a:pt x="289932" y="79916"/>
                </a:cubicBezTo>
                <a:cubicBezTo>
                  <a:pt x="304800" y="55755"/>
                  <a:pt x="347547" y="33453"/>
                  <a:pt x="367991" y="24160"/>
                </a:cubicBezTo>
                <a:cubicBezTo>
                  <a:pt x="388435" y="14867"/>
                  <a:pt x="397728" y="11150"/>
                  <a:pt x="412596" y="24160"/>
                </a:cubicBezTo>
                <a:cubicBezTo>
                  <a:pt x="427464" y="37170"/>
                  <a:pt x="449766" y="78058"/>
                  <a:pt x="457200" y="102219"/>
                </a:cubicBezTo>
                <a:cubicBezTo>
                  <a:pt x="464634" y="126380"/>
                  <a:pt x="470210" y="161692"/>
                  <a:pt x="457200" y="169126"/>
                </a:cubicBezTo>
                <a:cubicBezTo>
                  <a:pt x="444190" y="176560"/>
                  <a:pt x="386576" y="163551"/>
                  <a:pt x="379142" y="146824"/>
                </a:cubicBezTo>
                <a:cubicBezTo>
                  <a:pt x="371708" y="130097"/>
                  <a:pt x="397728" y="87351"/>
                  <a:pt x="412596" y="68765"/>
                </a:cubicBezTo>
                <a:cubicBezTo>
                  <a:pt x="427464" y="50180"/>
                  <a:pt x="447908" y="42745"/>
                  <a:pt x="468352" y="35311"/>
                </a:cubicBezTo>
              </a:path>
            </a:pathLst>
          </a:cu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43" name="Forme libre 42"/>
          <p:cNvSpPr/>
          <p:nvPr/>
        </p:nvSpPr>
        <p:spPr>
          <a:xfrm rot="16966823">
            <a:off x="2170907" y="5007769"/>
            <a:ext cx="304800" cy="46037"/>
          </a:xfrm>
          <a:custGeom>
            <a:avLst/>
            <a:gdLst>
              <a:gd name="connsiteX0" fmla="*/ 0 w 470210"/>
              <a:gd name="connsiteY0" fmla="*/ 135672 h 180277"/>
              <a:gd name="connsiteX1" fmla="*/ 66908 w 470210"/>
              <a:gd name="connsiteY1" fmla="*/ 1858 h 180277"/>
              <a:gd name="connsiteX2" fmla="*/ 133815 w 470210"/>
              <a:gd name="connsiteY2" fmla="*/ 124521 h 180277"/>
              <a:gd name="connsiteX3" fmla="*/ 66908 w 470210"/>
              <a:gd name="connsiteY3" fmla="*/ 157975 h 180277"/>
              <a:gd name="connsiteX4" fmla="*/ 66908 w 470210"/>
              <a:gd name="connsiteY4" fmla="*/ 79916 h 180277"/>
              <a:gd name="connsiteX5" fmla="*/ 133815 w 470210"/>
              <a:gd name="connsiteY5" fmla="*/ 13009 h 180277"/>
              <a:gd name="connsiteX6" fmla="*/ 189571 w 470210"/>
              <a:gd name="connsiteY6" fmla="*/ 24160 h 180277"/>
              <a:gd name="connsiteX7" fmla="*/ 234176 w 470210"/>
              <a:gd name="connsiteY7" fmla="*/ 124521 h 180277"/>
              <a:gd name="connsiteX8" fmla="*/ 189571 w 470210"/>
              <a:gd name="connsiteY8" fmla="*/ 169126 h 180277"/>
              <a:gd name="connsiteX9" fmla="*/ 167269 w 470210"/>
              <a:gd name="connsiteY9" fmla="*/ 113370 h 180277"/>
              <a:gd name="connsiteX10" fmla="*/ 189571 w 470210"/>
              <a:gd name="connsiteY10" fmla="*/ 57614 h 180277"/>
              <a:gd name="connsiteX11" fmla="*/ 278781 w 470210"/>
              <a:gd name="connsiteY11" fmla="*/ 13009 h 180277"/>
              <a:gd name="connsiteX12" fmla="*/ 323386 w 470210"/>
              <a:gd name="connsiteY12" fmla="*/ 57614 h 180277"/>
              <a:gd name="connsiteX13" fmla="*/ 345688 w 470210"/>
              <a:gd name="connsiteY13" fmla="*/ 146824 h 180277"/>
              <a:gd name="connsiteX14" fmla="*/ 278781 w 470210"/>
              <a:gd name="connsiteY14" fmla="*/ 169126 h 180277"/>
              <a:gd name="connsiteX15" fmla="*/ 289932 w 470210"/>
              <a:gd name="connsiteY15" fmla="*/ 79916 h 180277"/>
              <a:gd name="connsiteX16" fmla="*/ 367991 w 470210"/>
              <a:gd name="connsiteY16" fmla="*/ 24160 h 180277"/>
              <a:gd name="connsiteX17" fmla="*/ 412596 w 470210"/>
              <a:gd name="connsiteY17" fmla="*/ 24160 h 180277"/>
              <a:gd name="connsiteX18" fmla="*/ 457200 w 470210"/>
              <a:gd name="connsiteY18" fmla="*/ 102219 h 180277"/>
              <a:gd name="connsiteX19" fmla="*/ 457200 w 470210"/>
              <a:gd name="connsiteY19" fmla="*/ 169126 h 180277"/>
              <a:gd name="connsiteX20" fmla="*/ 379142 w 470210"/>
              <a:gd name="connsiteY20" fmla="*/ 146824 h 180277"/>
              <a:gd name="connsiteX21" fmla="*/ 412596 w 470210"/>
              <a:gd name="connsiteY21" fmla="*/ 68765 h 180277"/>
              <a:gd name="connsiteX22" fmla="*/ 468352 w 470210"/>
              <a:gd name="connsiteY22" fmla="*/ 35311 h 180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70210" h="180277">
                <a:moveTo>
                  <a:pt x="0" y="135672"/>
                </a:moveTo>
                <a:cubicBezTo>
                  <a:pt x="22303" y="69694"/>
                  <a:pt x="44606" y="3716"/>
                  <a:pt x="66908" y="1858"/>
                </a:cubicBezTo>
                <a:cubicBezTo>
                  <a:pt x="89210" y="0"/>
                  <a:pt x="133815" y="98502"/>
                  <a:pt x="133815" y="124521"/>
                </a:cubicBezTo>
                <a:cubicBezTo>
                  <a:pt x="133815" y="150540"/>
                  <a:pt x="78059" y="165409"/>
                  <a:pt x="66908" y="157975"/>
                </a:cubicBezTo>
                <a:cubicBezTo>
                  <a:pt x="55757" y="150541"/>
                  <a:pt x="55757" y="104077"/>
                  <a:pt x="66908" y="79916"/>
                </a:cubicBezTo>
                <a:cubicBezTo>
                  <a:pt x="78059" y="55755"/>
                  <a:pt x="113371" y="22302"/>
                  <a:pt x="133815" y="13009"/>
                </a:cubicBezTo>
                <a:cubicBezTo>
                  <a:pt x="154259" y="3716"/>
                  <a:pt x="172844" y="5575"/>
                  <a:pt x="189571" y="24160"/>
                </a:cubicBezTo>
                <a:cubicBezTo>
                  <a:pt x="206298" y="42745"/>
                  <a:pt x="234176" y="100360"/>
                  <a:pt x="234176" y="124521"/>
                </a:cubicBezTo>
                <a:cubicBezTo>
                  <a:pt x="234176" y="148682"/>
                  <a:pt x="200722" y="170984"/>
                  <a:pt x="189571" y="169126"/>
                </a:cubicBezTo>
                <a:cubicBezTo>
                  <a:pt x="178420" y="167268"/>
                  <a:pt x="167269" y="131955"/>
                  <a:pt x="167269" y="113370"/>
                </a:cubicBezTo>
                <a:cubicBezTo>
                  <a:pt x="167269" y="94785"/>
                  <a:pt x="170986" y="74341"/>
                  <a:pt x="189571" y="57614"/>
                </a:cubicBezTo>
                <a:cubicBezTo>
                  <a:pt x="208156" y="40887"/>
                  <a:pt x="256479" y="13009"/>
                  <a:pt x="278781" y="13009"/>
                </a:cubicBezTo>
                <a:cubicBezTo>
                  <a:pt x="301083" y="13009"/>
                  <a:pt x="312235" y="35312"/>
                  <a:pt x="323386" y="57614"/>
                </a:cubicBezTo>
                <a:cubicBezTo>
                  <a:pt x="334537" y="79917"/>
                  <a:pt x="353122" y="128239"/>
                  <a:pt x="345688" y="146824"/>
                </a:cubicBezTo>
                <a:cubicBezTo>
                  <a:pt x="338254" y="165409"/>
                  <a:pt x="288074" y="180277"/>
                  <a:pt x="278781" y="169126"/>
                </a:cubicBezTo>
                <a:cubicBezTo>
                  <a:pt x="269488" y="157975"/>
                  <a:pt x="275064" y="104077"/>
                  <a:pt x="289932" y="79916"/>
                </a:cubicBezTo>
                <a:cubicBezTo>
                  <a:pt x="304800" y="55755"/>
                  <a:pt x="347547" y="33453"/>
                  <a:pt x="367991" y="24160"/>
                </a:cubicBezTo>
                <a:cubicBezTo>
                  <a:pt x="388435" y="14867"/>
                  <a:pt x="397728" y="11150"/>
                  <a:pt x="412596" y="24160"/>
                </a:cubicBezTo>
                <a:cubicBezTo>
                  <a:pt x="427464" y="37170"/>
                  <a:pt x="449766" y="78058"/>
                  <a:pt x="457200" y="102219"/>
                </a:cubicBezTo>
                <a:cubicBezTo>
                  <a:pt x="464634" y="126380"/>
                  <a:pt x="470210" y="161692"/>
                  <a:pt x="457200" y="169126"/>
                </a:cubicBezTo>
                <a:cubicBezTo>
                  <a:pt x="444190" y="176560"/>
                  <a:pt x="386576" y="163551"/>
                  <a:pt x="379142" y="146824"/>
                </a:cubicBezTo>
                <a:cubicBezTo>
                  <a:pt x="371708" y="130097"/>
                  <a:pt x="397728" y="87351"/>
                  <a:pt x="412596" y="68765"/>
                </a:cubicBezTo>
                <a:cubicBezTo>
                  <a:pt x="427464" y="50180"/>
                  <a:pt x="447908" y="42745"/>
                  <a:pt x="468352" y="35311"/>
                </a:cubicBezTo>
              </a:path>
            </a:pathLst>
          </a:custGeom>
          <a:ln w="19050">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44" name="Arc 43"/>
          <p:cNvSpPr/>
          <p:nvPr/>
        </p:nvSpPr>
        <p:spPr>
          <a:xfrm>
            <a:off x="1476375" y="3933825"/>
            <a:ext cx="1439863" cy="1582738"/>
          </a:xfrm>
          <a:prstGeom prst="arc">
            <a:avLst>
              <a:gd name="adj1" fmla="val 19269140"/>
              <a:gd name="adj2" fmla="val 7404110"/>
            </a:avLst>
          </a:prstGeom>
          <a:ln w="19050">
            <a:solidFill>
              <a:schemeClr val="tx1"/>
            </a:solidFill>
            <a:headEnd type="none"/>
            <a:tailEnd type="stealth"/>
          </a:ln>
        </p:spPr>
        <p:style>
          <a:lnRef idx="1">
            <a:schemeClr val="accent1"/>
          </a:lnRef>
          <a:fillRef idx="0">
            <a:schemeClr val="accent1"/>
          </a:fillRef>
          <a:effectRef idx="0">
            <a:schemeClr val="accent1"/>
          </a:effectRef>
          <a:fontRef idx="minor">
            <a:schemeClr val="tx1"/>
          </a:fontRef>
        </p:style>
        <p:txBody>
          <a:bodyPr anchor="b" anchorCtr="1"/>
          <a:lstStyle/>
          <a:p>
            <a:pPr algn="ctr" fontAlgn="auto">
              <a:spcBef>
                <a:spcPts val="0"/>
              </a:spcBef>
              <a:spcAft>
                <a:spcPts val="0"/>
              </a:spcAft>
              <a:defRPr/>
            </a:pPr>
            <a:r>
              <a:rPr lang="fr-FR" dirty="0" err="1">
                <a:latin typeface="Symbol" pitchFamily="18" charset="2"/>
              </a:rPr>
              <a:t>Df</a:t>
            </a:r>
            <a:endParaRPr lang="fr-FR" dirty="0">
              <a:latin typeface="Symbol" pitchFamily="18" charset="2"/>
            </a:endParaRPr>
          </a:p>
        </p:txBody>
      </p:sp>
      <p:sp>
        <p:nvSpPr>
          <p:cNvPr id="45" name="ZoneTexte 44"/>
          <p:cNvSpPr txBox="1">
            <a:spLocks noChangeArrowheads="1"/>
          </p:cNvSpPr>
          <p:nvPr/>
        </p:nvSpPr>
        <p:spPr bwMode="auto">
          <a:xfrm>
            <a:off x="539750" y="3716338"/>
            <a:ext cx="1925638" cy="369887"/>
          </a:xfrm>
          <a:prstGeom prst="rect">
            <a:avLst/>
          </a:prstGeom>
          <a:noFill/>
          <a:ln w="9525">
            <a:noFill/>
            <a:miter lim="800000"/>
            <a:headEnd/>
            <a:tailEnd/>
          </a:ln>
        </p:spPr>
        <p:txBody>
          <a:bodyPr wrap="none">
            <a:spAutoFit/>
          </a:bodyPr>
          <a:lstStyle/>
          <a:p>
            <a:r>
              <a:rPr lang="fr-FR" b="1">
                <a:latin typeface="Calibri" pitchFamily="34" charset="0"/>
              </a:rPr>
              <a:t>Di-jet correlation :</a:t>
            </a:r>
          </a:p>
        </p:txBody>
      </p:sp>
      <p:sp>
        <p:nvSpPr>
          <p:cNvPr id="46" name="Flèche droite 45"/>
          <p:cNvSpPr/>
          <p:nvPr/>
        </p:nvSpPr>
        <p:spPr>
          <a:xfrm rot="10800000" flipH="1">
            <a:off x="3924300" y="4581525"/>
            <a:ext cx="503238" cy="360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7" name="Rectangle 46"/>
          <p:cNvSpPr>
            <a:spLocks noChangeArrowheads="1"/>
          </p:cNvSpPr>
          <p:nvPr/>
        </p:nvSpPr>
        <p:spPr bwMode="auto">
          <a:xfrm>
            <a:off x="1619250" y="6092825"/>
            <a:ext cx="4752975" cy="369888"/>
          </a:xfrm>
          <a:prstGeom prst="rect">
            <a:avLst/>
          </a:prstGeom>
          <a:noFill/>
          <a:ln w="9525">
            <a:noFill/>
            <a:miter lim="800000"/>
            <a:headEnd/>
            <a:tailEnd/>
          </a:ln>
        </p:spPr>
        <p:txBody>
          <a:bodyPr>
            <a:spAutoFit/>
          </a:bodyPr>
          <a:lstStyle/>
          <a:p>
            <a:r>
              <a:rPr lang="en-US" b="1">
                <a:solidFill>
                  <a:srgbClr val="CC0000"/>
                </a:solidFill>
                <a:latin typeface="Calibri" pitchFamily="34" charset="0"/>
              </a:rPr>
              <a:t> </a:t>
            </a:r>
            <a:r>
              <a:rPr lang="en-US" b="1">
                <a:solidFill>
                  <a:srgbClr val="C00000"/>
                </a:solidFill>
                <a:latin typeface="Calibri" pitchFamily="34" charset="0"/>
              </a:rPr>
              <a:t>→ </a:t>
            </a:r>
            <a:r>
              <a:rPr lang="fr-FR" b="1">
                <a:solidFill>
                  <a:srgbClr val="C00000"/>
                </a:solidFill>
                <a:latin typeface="Calibri" pitchFamily="34" charset="0"/>
              </a:rPr>
              <a:t>evidence of strong jet quenching in QGP </a:t>
            </a:r>
            <a:endParaRPr lang="en-US" b="1">
              <a:solidFill>
                <a:srgbClr val="C00000"/>
              </a:solidFill>
              <a:latin typeface="Calibri" pitchFamily="34" charset="0"/>
            </a:endParaRPr>
          </a:p>
        </p:txBody>
      </p:sp>
      <p:grpSp>
        <p:nvGrpSpPr>
          <p:cNvPr id="790549" name="Groupe 47"/>
          <p:cNvGrpSpPr>
            <a:grpSpLocks/>
          </p:cNvGrpSpPr>
          <p:nvPr/>
        </p:nvGrpSpPr>
        <p:grpSpPr bwMode="auto">
          <a:xfrm>
            <a:off x="4241800" y="-26988"/>
            <a:ext cx="2274888" cy="398463"/>
            <a:chOff x="2677" y="33210"/>
            <a:chExt cx="2610852" cy="951127"/>
          </a:xfrm>
        </p:grpSpPr>
        <p:sp>
          <p:nvSpPr>
            <p:cNvPr id="49" name="Rectangle 48"/>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0" name="Rectangle 49"/>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the </a:t>
              </a:r>
              <a:r>
                <a:rPr lang="fr-FR" sz="1100" b="1" dirty="0" err="1"/>
                <a:t>nuclear</a:t>
              </a:r>
              <a:r>
                <a:rPr lang="fr-FR" sz="1100" b="1" dirty="0"/>
                <a:t> medium</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blinds(horizontal)">
                                      <p:cBhvr>
                                        <p:cTn id="7" dur="500"/>
                                        <p:tgtEl>
                                          <p:spTgt spid="3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blinds(horizontal)">
                                      <p:cBhvr>
                                        <p:cTn id="10" dur="500"/>
                                        <p:tgtEl>
                                          <p:spTgt spid="39"/>
                                        </p:tgtEl>
                                      </p:cBhvr>
                                    </p:animEffect>
                                  </p:childTnLst>
                                </p:cTn>
                              </p:par>
                              <p:par>
                                <p:cTn id="11" presetID="3" presetClass="entr" presetSubtype="1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linds(horizontal)">
                                      <p:cBhvr>
                                        <p:cTn id="13" dur="500"/>
                                        <p:tgtEl>
                                          <p:spTgt spid="1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blinds(horizontal)">
                                      <p:cBhvr>
                                        <p:cTn id="16" dur="500"/>
                                        <p:tgtEl>
                                          <p:spTgt spid="40"/>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blinds(horizontal)">
                                      <p:cBhvr>
                                        <p:cTn id="19" dur="500"/>
                                        <p:tgtEl>
                                          <p:spTgt spid="41"/>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blinds(horizontal)">
                                      <p:cBhvr>
                                        <p:cTn id="22" dur="500"/>
                                        <p:tgtEl>
                                          <p:spTgt spid="42"/>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blinds(horizontal)">
                                      <p:cBhvr>
                                        <p:cTn id="25" dur="500"/>
                                        <p:tgtEl>
                                          <p:spTgt spid="43"/>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44"/>
                                        </p:tgtEl>
                                        <p:attrNameLst>
                                          <p:attrName>style.visibility</p:attrName>
                                        </p:attrNameLst>
                                      </p:cBhvr>
                                      <p:to>
                                        <p:strVal val="visible"/>
                                      </p:to>
                                    </p:set>
                                    <p:animEffect transition="in" filter="blinds(horizontal)">
                                      <p:cBhvr>
                                        <p:cTn id="28" dur="500"/>
                                        <p:tgtEl>
                                          <p:spTgt spid="44"/>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blinds(horizontal)">
                                      <p:cBhvr>
                                        <p:cTn id="31" dur="500"/>
                                        <p:tgtEl>
                                          <p:spTgt spid="45"/>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Effect transition="in" filter="blinds(horizontal)">
                                      <p:cBhvr>
                                        <p:cTn id="34" dur="500"/>
                                        <p:tgtEl>
                                          <p:spTgt spid="46"/>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blinds(horizontal)">
                                      <p:cBhvr>
                                        <p:cTn id="37" dur="500"/>
                                        <p:tgtEl>
                                          <p:spTgt spid="36"/>
                                        </p:tgtEl>
                                      </p:cBhvr>
                                    </p:animEffect>
                                  </p:childTnLst>
                                </p:cTn>
                              </p:par>
                              <p:par>
                                <p:cTn id="38" presetID="3" presetClass="entr" presetSubtype="10" fill="hold" nodeType="withEffect">
                                  <p:stCondLst>
                                    <p:cond delay="0"/>
                                  </p:stCondLst>
                                  <p:childTnLst>
                                    <p:set>
                                      <p:cBhvr>
                                        <p:cTn id="39" dur="1" fill="hold">
                                          <p:stCondLst>
                                            <p:cond delay="0"/>
                                          </p:stCondLst>
                                        </p:cTn>
                                        <p:tgtEl>
                                          <p:spTgt spid="476163"/>
                                        </p:tgtEl>
                                        <p:attrNameLst>
                                          <p:attrName>style.visibility</p:attrName>
                                        </p:attrNameLst>
                                      </p:cBhvr>
                                      <p:to>
                                        <p:strVal val="visible"/>
                                      </p:to>
                                    </p:set>
                                    <p:animEffect transition="in" filter="blinds(horizontal)">
                                      <p:cBhvr>
                                        <p:cTn id="40" dur="500"/>
                                        <p:tgtEl>
                                          <p:spTgt spid="476163"/>
                                        </p:tgtEl>
                                      </p:cBhvr>
                                    </p:animEffect>
                                  </p:childTnLst>
                                </p:cTn>
                              </p:par>
                            </p:childTnLst>
                          </p:cTn>
                        </p:par>
                        <p:par>
                          <p:cTn id="41" fill="hold">
                            <p:stCondLst>
                              <p:cond delay="500"/>
                            </p:stCondLst>
                            <p:childTnLst>
                              <p:par>
                                <p:cTn id="42" presetID="3" presetClass="entr" presetSubtype="10"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Effect transition="in" filter="blinds(horizontal)">
                                      <p:cBhvr>
                                        <p:cTn id="44"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6" grpId="0" animBg="1"/>
      <p:bldP spid="39" grpId="0" animBg="1"/>
      <p:bldP spid="40" grpId="0" animBg="1"/>
      <p:bldP spid="41" grpId="0" animBg="1"/>
      <p:bldP spid="42" grpId="0" animBg="1"/>
      <p:bldP spid="43" grpId="0" animBg="1"/>
      <p:bldP spid="44" grpId="0" animBg="1"/>
      <p:bldP spid="45" grpId="0"/>
      <p:bldP spid="46" grpId="0" animBg="1"/>
      <p:bldP spid="47"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Rectangle 170"/>
          <p:cNvSpPr/>
          <p:nvPr/>
        </p:nvSpPr>
        <p:spPr>
          <a:xfrm>
            <a:off x="0" y="765175"/>
            <a:ext cx="9144000" cy="6092825"/>
          </a:xfrm>
          <a:prstGeom prst="rect">
            <a:avLst/>
          </a:prstGeom>
          <a:solidFill>
            <a:schemeClr val="accent1">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7821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CA73FBFA-C903-4A07-98E7-B47CA3D9B3F0}" type="slidenum">
              <a:rPr lang="fr-FR">
                <a:solidFill>
                  <a:schemeClr val="tx1"/>
                </a:solidFill>
              </a:rPr>
              <a:pPr fontAlgn="base">
                <a:spcBef>
                  <a:spcPct val="0"/>
                </a:spcBef>
                <a:spcAft>
                  <a:spcPct val="0"/>
                </a:spcAft>
              </a:pPr>
              <a:t>84</a:t>
            </a:fld>
            <a:endParaRPr lang="fr-FR">
              <a:solidFill>
                <a:schemeClr val="tx1"/>
              </a:solidFill>
            </a:endParaRPr>
          </a:p>
        </p:txBody>
      </p:sp>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pic>
        <p:nvPicPr>
          <p:cNvPr id="478215" name="Espace réservé du contenu 31" descr="HIC_AuAu.gif"/>
          <p:cNvPicPr>
            <a:picLocks noGrp="1" noChangeAspect="1"/>
          </p:cNvPicPr>
          <p:nvPr>
            <p:ph sz="half" idx="4294967295"/>
          </p:nvPr>
        </p:nvPicPr>
        <p:blipFill>
          <a:blip r:embed="rId4"/>
          <a:srcRect/>
          <a:stretch>
            <a:fillRect/>
          </a:stretch>
        </p:blipFill>
        <p:spPr>
          <a:xfrm>
            <a:off x="179388" y="836613"/>
            <a:ext cx="3097212" cy="2971800"/>
          </a:xfrm>
        </p:spPr>
      </p:pic>
      <p:sp>
        <p:nvSpPr>
          <p:cNvPr id="32" name="Text Box 22"/>
          <p:cNvSpPr txBox="1">
            <a:spLocks noChangeArrowheads="1"/>
          </p:cNvSpPr>
          <p:nvPr/>
        </p:nvSpPr>
        <p:spPr bwMode="auto">
          <a:xfrm>
            <a:off x="468313" y="3314700"/>
            <a:ext cx="2060575" cy="258763"/>
          </a:xfrm>
          <a:prstGeom prst="rect">
            <a:avLst/>
          </a:prstGeom>
          <a:noFill/>
          <a:ln>
            <a:noFill/>
            <a:headEnd/>
            <a:tailEnd/>
          </a:ln>
        </p:spPr>
        <p:style>
          <a:lnRef idx="1">
            <a:schemeClr val="accent4"/>
          </a:lnRef>
          <a:fillRef idx="2">
            <a:schemeClr val="accent4"/>
          </a:fillRef>
          <a:effectRef idx="1">
            <a:schemeClr val="accent4"/>
          </a:effectRef>
          <a:fontRef idx="minor">
            <a:schemeClr val="dk1"/>
          </a:fontRef>
        </p:style>
        <p:txBody>
          <a:bodyPr wrap="none">
            <a:spAutoFit/>
          </a:bodyPr>
          <a:lstStyle/>
          <a:p>
            <a:pPr algn="ctr" fontAlgn="auto">
              <a:lnSpc>
                <a:spcPct val="90000"/>
              </a:lnSpc>
              <a:spcBef>
                <a:spcPct val="20000"/>
              </a:spcBef>
              <a:spcAft>
                <a:spcPts val="0"/>
              </a:spcAft>
              <a:buSzPct val="80000"/>
              <a:buFont typeface="Symbol" pitchFamily="18" charset="2"/>
              <a:buNone/>
              <a:defRPr/>
            </a:pPr>
            <a:r>
              <a:rPr lang="en-GB" sz="1200" dirty="0"/>
              <a:t>PHENIX, PRL98 (2007) 232301</a:t>
            </a:r>
          </a:p>
        </p:txBody>
      </p:sp>
      <p:sp>
        <p:nvSpPr>
          <p:cNvPr id="478217" name="Text Box 119"/>
          <p:cNvSpPr txBox="1">
            <a:spLocks noChangeArrowheads="1"/>
          </p:cNvSpPr>
          <p:nvPr/>
        </p:nvSpPr>
        <p:spPr bwMode="auto">
          <a:xfrm>
            <a:off x="5651500" y="908050"/>
            <a:ext cx="2141538" cy="369888"/>
          </a:xfrm>
          <a:prstGeom prst="rect">
            <a:avLst/>
          </a:prstGeom>
          <a:noFill/>
          <a:ln w="9525">
            <a:noFill/>
            <a:miter lim="800000"/>
            <a:headEnd/>
            <a:tailEnd/>
          </a:ln>
        </p:spPr>
        <p:txBody>
          <a:bodyPr wrap="none">
            <a:spAutoFit/>
          </a:bodyPr>
          <a:lstStyle/>
          <a:p>
            <a:r>
              <a:rPr lang="fr-FR" b="1">
                <a:latin typeface="Calibri" pitchFamily="34" charset="0"/>
              </a:rPr>
              <a:t>J</a:t>
            </a:r>
            <a:r>
              <a:rPr lang="fr-FR" b="1">
                <a:latin typeface="Symbol" pitchFamily="18" charset="2"/>
              </a:rPr>
              <a:t>/y</a:t>
            </a:r>
            <a:r>
              <a:rPr lang="fr-FR" b="1">
                <a:latin typeface="Calibri" pitchFamily="34" charset="0"/>
              </a:rPr>
              <a:t>( </a:t>
            </a:r>
            <a:r>
              <a:rPr lang="fr-FR" b="1">
                <a:solidFill>
                  <a:srgbClr val="FF3300"/>
                </a:solidFill>
                <a:latin typeface="Calibri" pitchFamily="34" charset="0"/>
              </a:rPr>
              <a:t>     </a:t>
            </a:r>
            <a:r>
              <a:rPr lang="fr-FR" b="1">
                <a:latin typeface="Calibri" pitchFamily="34" charset="0"/>
              </a:rPr>
              <a:t>) suppression</a:t>
            </a:r>
          </a:p>
        </p:txBody>
      </p:sp>
      <p:sp>
        <p:nvSpPr>
          <p:cNvPr id="37" name="Flèche droite 36"/>
          <p:cNvSpPr/>
          <p:nvPr/>
        </p:nvSpPr>
        <p:spPr>
          <a:xfrm>
            <a:off x="3276600" y="1844675"/>
            <a:ext cx="749300" cy="3603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478219" name="ZoneTexte 49"/>
          <p:cNvSpPr txBox="1">
            <a:spLocks noChangeArrowheads="1"/>
          </p:cNvSpPr>
          <p:nvPr/>
        </p:nvSpPr>
        <p:spPr bwMode="auto">
          <a:xfrm>
            <a:off x="1692275" y="2060575"/>
            <a:ext cx="700088" cy="307975"/>
          </a:xfrm>
          <a:prstGeom prst="rect">
            <a:avLst/>
          </a:prstGeom>
          <a:noFill/>
          <a:ln w="9525">
            <a:noFill/>
            <a:miter lim="800000"/>
            <a:headEnd/>
            <a:tailEnd/>
          </a:ln>
        </p:spPr>
        <p:txBody>
          <a:bodyPr wrap="none">
            <a:spAutoFit/>
          </a:bodyPr>
          <a:lstStyle/>
          <a:p>
            <a:r>
              <a:rPr lang="fr-FR" sz="1400" b="1">
                <a:solidFill>
                  <a:srgbClr val="FF0000"/>
                </a:solidFill>
                <a:latin typeface="Calibri" pitchFamily="34" charset="0"/>
              </a:rPr>
              <a:t>central</a:t>
            </a:r>
          </a:p>
        </p:txBody>
      </p:sp>
      <p:sp>
        <p:nvSpPr>
          <p:cNvPr id="478220" name="ZoneTexte 50"/>
          <p:cNvSpPr txBox="1">
            <a:spLocks noChangeArrowheads="1"/>
          </p:cNvSpPr>
          <p:nvPr/>
        </p:nvSpPr>
        <p:spPr bwMode="auto">
          <a:xfrm>
            <a:off x="611188" y="2781300"/>
            <a:ext cx="955675" cy="307975"/>
          </a:xfrm>
          <a:prstGeom prst="rect">
            <a:avLst/>
          </a:prstGeom>
          <a:noFill/>
          <a:ln w="9525">
            <a:noFill/>
            <a:miter lim="800000"/>
            <a:headEnd/>
            <a:tailEnd/>
          </a:ln>
        </p:spPr>
        <p:txBody>
          <a:bodyPr wrap="none">
            <a:spAutoFit/>
          </a:bodyPr>
          <a:lstStyle/>
          <a:p>
            <a:r>
              <a:rPr lang="fr-FR" sz="1400" b="1">
                <a:solidFill>
                  <a:schemeClr val="accent1"/>
                </a:solidFill>
                <a:latin typeface="Calibri" pitchFamily="34" charset="0"/>
              </a:rPr>
              <a:t>peripheral</a:t>
            </a:r>
          </a:p>
        </p:txBody>
      </p:sp>
      <p:sp>
        <p:nvSpPr>
          <p:cNvPr id="478221" name="Rectangle 52"/>
          <p:cNvSpPr>
            <a:spLocks noChangeArrowheads="1"/>
          </p:cNvSpPr>
          <p:nvPr/>
        </p:nvSpPr>
        <p:spPr bwMode="auto">
          <a:xfrm>
            <a:off x="4035425" y="1701800"/>
            <a:ext cx="4181475" cy="647700"/>
          </a:xfrm>
          <a:prstGeom prst="rect">
            <a:avLst/>
          </a:prstGeom>
          <a:noFill/>
          <a:ln w="9525">
            <a:noFill/>
            <a:miter lim="800000"/>
            <a:headEnd/>
            <a:tailEnd/>
          </a:ln>
        </p:spPr>
        <p:txBody>
          <a:bodyPr wrap="none">
            <a:spAutoFit/>
          </a:bodyPr>
          <a:lstStyle/>
          <a:p>
            <a:pPr algn="ctr"/>
            <a:r>
              <a:rPr lang="en-US">
                <a:latin typeface="Calibri" pitchFamily="34" charset="0"/>
              </a:rPr>
              <a:t>more </a:t>
            </a:r>
            <a:r>
              <a:rPr lang="fr-FR">
                <a:latin typeface="Calibri" pitchFamily="34" charset="0"/>
              </a:rPr>
              <a:t>J</a:t>
            </a:r>
            <a:r>
              <a:rPr lang="fr-FR">
                <a:latin typeface="Symbol" pitchFamily="18" charset="2"/>
              </a:rPr>
              <a:t>/y</a:t>
            </a:r>
            <a:r>
              <a:rPr lang="fr-FR">
                <a:latin typeface="Calibri" pitchFamily="34" charset="0"/>
              </a:rPr>
              <a:t> </a:t>
            </a:r>
            <a:r>
              <a:rPr lang="en-US">
                <a:latin typeface="Calibri" pitchFamily="34" charset="0"/>
              </a:rPr>
              <a:t>suppression in peripheral events </a:t>
            </a:r>
          </a:p>
          <a:p>
            <a:pPr algn="ctr"/>
            <a:r>
              <a:rPr lang="en-US">
                <a:latin typeface="Calibri" pitchFamily="34" charset="0"/>
              </a:rPr>
              <a:t>than in central events </a:t>
            </a:r>
            <a:r>
              <a:rPr lang="en-US" sz="1400">
                <a:latin typeface="Calibri" pitchFamily="34" charset="0"/>
              </a:rPr>
              <a:t>(higher density)</a:t>
            </a:r>
            <a:endParaRPr lang="fr-FR">
              <a:latin typeface="Calibri" pitchFamily="34" charset="0"/>
            </a:endParaRPr>
          </a:p>
        </p:txBody>
      </p:sp>
      <p:grpSp>
        <p:nvGrpSpPr>
          <p:cNvPr id="478222" name="Groupe 56"/>
          <p:cNvGrpSpPr>
            <a:grpSpLocks/>
          </p:cNvGrpSpPr>
          <p:nvPr/>
        </p:nvGrpSpPr>
        <p:grpSpPr bwMode="auto">
          <a:xfrm>
            <a:off x="3203575" y="908050"/>
            <a:ext cx="5184775" cy="369888"/>
            <a:chOff x="3203848" y="908720"/>
            <a:chExt cx="5184576" cy="369332"/>
          </a:xfrm>
        </p:grpSpPr>
        <p:sp>
          <p:nvSpPr>
            <p:cNvPr id="478232" name="Rectangle 35"/>
            <p:cNvSpPr>
              <a:spLocks noChangeArrowheads="1"/>
            </p:cNvSpPr>
            <p:nvPr/>
          </p:nvSpPr>
          <p:spPr bwMode="auto">
            <a:xfrm>
              <a:off x="3203848" y="908720"/>
              <a:ext cx="5184576" cy="369332"/>
            </a:xfrm>
            <a:prstGeom prst="rect">
              <a:avLst/>
            </a:prstGeom>
            <a:noFill/>
            <a:ln w="9525">
              <a:noFill/>
              <a:miter lim="800000"/>
              <a:headEnd/>
              <a:tailEnd/>
            </a:ln>
          </p:spPr>
          <p:txBody>
            <a:bodyPr>
              <a:spAutoFit/>
            </a:bodyPr>
            <a:lstStyle/>
            <a:p>
              <a:r>
                <a:rPr lang="fr-FR" b="1">
                  <a:solidFill>
                    <a:srgbClr val="000000"/>
                  </a:solidFill>
                  <a:latin typeface="Calibri" pitchFamily="34" charset="0"/>
                </a:rPr>
                <a:t>High Mass Resonnances </a:t>
              </a:r>
              <a:r>
                <a:rPr lang="en-US">
                  <a:latin typeface="Calibri" pitchFamily="34" charset="0"/>
                </a:rPr>
                <a:t>: </a:t>
              </a:r>
              <a:endParaRPr lang="fr-FR">
                <a:latin typeface="Calibri" pitchFamily="34" charset="0"/>
              </a:endParaRPr>
            </a:p>
          </p:txBody>
        </p:sp>
        <p:graphicFrame>
          <p:nvGraphicFramePr>
            <p:cNvPr id="478210" name="Object 2"/>
            <p:cNvGraphicFramePr>
              <a:graphicFrameLocks noChangeAspect="1"/>
            </p:cNvGraphicFramePr>
            <p:nvPr/>
          </p:nvGraphicFramePr>
          <p:xfrm>
            <a:off x="6132934" y="980728"/>
            <a:ext cx="311274" cy="269771"/>
          </p:xfrm>
          <a:graphic>
            <a:graphicData uri="http://schemas.openxmlformats.org/presentationml/2006/ole">
              <p:oleObj spid="_x0000_s478210" name="Équation" r:id="rId5" imgW="190440" imgH="164880" progId="Equation.3">
                <p:embed/>
              </p:oleObj>
            </a:graphicData>
          </a:graphic>
        </p:graphicFrame>
      </p:grpSp>
      <p:sp>
        <p:nvSpPr>
          <p:cNvPr id="49" name="ZoneTexte 48"/>
          <p:cNvSpPr txBox="1">
            <a:spLocks noChangeArrowheads="1"/>
          </p:cNvSpPr>
          <p:nvPr/>
        </p:nvSpPr>
        <p:spPr bwMode="auto">
          <a:xfrm>
            <a:off x="179388" y="3933825"/>
            <a:ext cx="5545137" cy="1476375"/>
          </a:xfrm>
          <a:prstGeom prst="rect">
            <a:avLst/>
          </a:prstGeom>
          <a:noFill/>
          <a:ln w="9525">
            <a:noFill/>
            <a:miter lim="800000"/>
            <a:headEnd/>
            <a:tailEnd/>
          </a:ln>
        </p:spPr>
        <p:txBody>
          <a:bodyPr>
            <a:spAutoFit/>
          </a:bodyPr>
          <a:lstStyle/>
          <a:p>
            <a:pPr algn="ctr"/>
            <a:r>
              <a:rPr lang="en-US">
                <a:latin typeface="Calibri" pitchFamily="34" charset="0"/>
              </a:rPr>
              <a:t>charm cross section is higher than at SPS energy :  the number of created       pairs is higher. And statistically, more </a:t>
            </a:r>
            <a:r>
              <a:rPr lang="fr-FR">
                <a:latin typeface="Calibri" pitchFamily="34" charset="0"/>
              </a:rPr>
              <a:t>J</a:t>
            </a:r>
            <a:r>
              <a:rPr lang="fr-FR">
                <a:latin typeface="Symbol" pitchFamily="18" charset="2"/>
              </a:rPr>
              <a:t>/y</a:t>
            </a:r>
            <a:r>
              <a:rPr lang="fr-FR">
                <a:latin typeface="Calibri" pitchFamily="34" charset="0"/>
              </a:rPr>
              <a:t>  are produced </a:t>
            </a:r>
          </a:p>
          <a:p>
            <a:pPr algn="ctr"/>
            <a:endParaRPr lang="fr-FR">
              <a:latin typeface="Calibri" pitchFamily="34" charset="0"/>
            </a:endParaRPr>
          </a:p>
          <a:p>
            <a:pPr algn="ctr"/>
            <a:r>
              <a:rPr lang="fr-FR" b="1">
                <a:solidFill>
                  <a:srgbClr val="FF0000"/>
                </a:solidFill>
                <a:latin typeface="Calibri" pitchFamily="34" charset="0"/>
              </a:rPr>
              <a:t>→ J</a:t>
            </a:r>
            <a:r>
              <a:rPr lang="fr-FR" b="1">
                <a:solidFill>
                  <a:srgbClr val="FF0000"/>
                </a:solidFill>
                <a:latin typeface="Symbol" pitchFamily="18" charset="2"/>
              </a:rPr>
              <a:t>/y </a:t>
            </a:r>
            <a:r>
              <a:rPr lang="fr-FR" b="1">
                <a:solidFill>
                  <a:srgbClr val="FF0000"/>
                </a:solidFill>
                <a:latin typeface="Calibri" pitchFamily="34" charset="0"/>
              </a:rPr>
              <a:t>regeneration</a:t>
            </a:r>
          </a:p>
        </p:txBody>
      </p:sp>
      <p:graphicFrame>
        <p:nvGraphicFramePr>
          <p:cNvPr id="58" name="Object 3"/>
          <p:cNvGraphicFramePr>
            <a:graphicFrameLocks noChangeAspect="1"/>
          </p:cNvGraphicFramePr>
          <p:nvPr/>
        </p:nvGraphicFramePr>
        <p:xfrm>
          <a:off x="2244725" y="4238625"/>
          <a:ext cx="311150" cy="269875"/>
        </p:xfrm>
        <a:graphic>
          <a:graphicData uri="http://schemas.openxmlformats.org/presentationml/2006/ole">
            <p:oleObj spid="_x0000_s478211" name="Équation" r:id="rId6" imgW="190440" imgH="164880" progId="Equation.3">
              <p:embed/>
            </p:oleObj>
          </a:graphicData>
        </a:graphic>
      </p:graphicFrame>
      <p:sp>
        <p:nvSpPr>
          <p:cNvPr id="478224" name="ZoneTexte 133"/>
          <p:cNvSpPr txBox="1">
            <a:spLocks noChangeArrowheads="1"/>
          </p:cNvSpPr>
          <p:nvPr/>
        </p:nvSpPr>
        <p:spPr bwMode="auto">
          <a:xfrm>
            <a:off x="3492500" y="2555875"/>
            <a:ext cx="5111750" cy="368300"/>
          </a:xfrm>
          <a:prstGeom prst="rect">
            <a:avLst/>
          </a:prstGeom>
          <a:noFill/>
          <a:ln w="9525">
            <a:noFill/>
            <a:miter lim="800000"/>
            <a:headEnd/>
            <a:tailEnd/>
          </a:ln>
        </p:spPr>
        <p:txBody>
          <a:bodyPr>
            <a:spAutoFit/>
          </a:bodyPr>
          <a:lstStyle/>
          <a:p>
            <a:r>
              <a:rPr lang="fr-FR" b="1">
                <a:solidFill>
                  <a:srgbClr val="FF0000"/>
                </a:solidFill>
                <a:latin typeface="Calibri" pitchFamily="34" charset="0"/>
              </a:rPr>
              <a:t>→  nuclear effects (shadowing + nuclear absorption) </a:t>
            </a:r>
          </a:p>
        </p:txBody>
      </p:sp>
      <p:sp>
        <p:nvSpPr>
          <p:cNvPr id="478225" name="Rectangle 135"/>
          <p:cNvSpPr>
            <a:spLocks noChangeArrowheads="1"/>
          </p:cNvSpPr>
          <p:nvPr/>
        </p:nvSpPr>
        <p:spPr bwMode="auto">
          <a:xfrm>
            <a:off x="5651500" y="2987675"/>
            <a:ext cx="523875" cy="369888"/>
          </a:xfrm>
          <a:prstGeom prst="rect">
            <a:avLst/>
          </a:prstGeom>
          <a:noFill/>
          <a:ln w="9525">
            <a:noFill/>
            <a:miter lim="800000"/>
            <a:headEnd/>
            <a:tailEnd/>
          </a:ln>
        </p:spPr>
        <p:txBody>
          <a:bodyPr wrap="none">
            <a:spAutoFit/>
          </a:bodyPr>
          <a:lstStyle/>
          <a:p>
            <a:r>
              <a:rPr lang="fr-FR" b="1">
                <a:solidFill>
                  <a:srgbClr val="FF0000"/>
                </a:solidFill>
                <a:latin typeface="Calibri" pitchFamily="34" charset="0"/>
              </a:rPr>
              <a:t>OR </a:t>
            </a:r>
            <a:endParaRPr lang="fr-FR">
              <a:latin typeface="Calibri" pitchFamily="34" charset="0"/>
            </a:endParaRPr>
          </a:p>
        </p:txBody>
      </p:sp>
      <p:sp>
        <p:nvSpPr>
          <p:cNvPr id="147" name="Rectangle 146"/>
          <p:cNvSpPr>
            <a:spLocks noChangeArrowheads="1"/>
          </p:cNvSpPr>
          <p:nvPr/>
        </p:nvSpPr>
        <p:spPr bwMode="auto">
          <a:xfrm>
            <a:off x="2990850" y="5732463"/>
            <a:ext cx="522288" cy="369887"/>
          </a:xfrm>
          <a:prstGeom prst="rect">
            <a:avLst/>
          </a:prstGeom>
          <a:noFill/>
          <a:ln w="9525">
            <a:noFill/>
            <a:miter lim="800000"/>
            <a:headEnd/>
            <a:tailEnd/>
          </a:ln>
        </p:spPr>
        <p:txBody>
          <a:bodyPr wrap="none">
            <a:spAutoFit/>
          </a:bodyPr>
          <a:lstStyle/>
          <a:p>
            <a:r>
              <a:rPr lang="fr-FR" b="1">
                <a:solidFill>
                  <a:srgbClr val="FF0000"/>
                </a:solidFill>
                <a:latin typeface="Calibri" pitchFamily="34" charset="0"/>
              </a:rPr>
              <a:t>OR </a:t>
            </a:r>
            <a:endParaRPr lang="fr-FR">
              <a:latin typeface="Calibri" pitchFamily="34" charset="0"/>
            </a:endParaRPr>
          </a:p>
        </p:txBody>
      </p:sp>
      <p:sp>
        <p:nvSpPr>
          <p:cNvPr id="169" name="Rectangle 168"/>
          <p:cNvSpPr>
            <a:spLocks noChangeArrowheads="1"/>
          </p:cNvSpPr>
          <p:nvPr/>
        </p:nvSpPr>
        <p:spPr bwMode="auto">
          <a:xfrm>
            <a:off x="830263" y="6165850"/>
            <a:ext cx="4749800" cy="368300"/>
          </a:xfrm>
          <a:prstGeom prst="rect">
            <a:avLst/>
          </a:prstGeom>
          <a:noFill/>
          <a:ln w="9525">
            <a:noFill/>
            <a:miter lim="800000"/>
            <a:headEnd/>
            <a:tailEnd/>
          </a:ln>
        </p:spPr>
        <p:txBody>
          <a:bodyPr wrap="none">
            <a:spAutoFit/>
          </a:bodyPr>
          <a:lstStyle/>
          <a:p>
            <a:r>
              <a:rPr lang="fr-FR" b="1">
                <a:solidFill>
                  <a:srgbClr val="FF0000"/>
                </a:solidFill>
                <a:latin typeface="Calibri" pitchFamily="34" charset="0"/>
              </a:rPr>
              <a:t>→ mixing of nuclear effect and J</a:t>
            </a:r>
            <a:r>
              <a:rPr lang="fr-FR" b="1">
                <a:solidFill>
                  <a:srgbClr val="FF0000"/>
                </a:solidFill>
                <a:latin typeface="Symbol" pitchFamily="18" charset="2"/>
              </a:rPr>
              <a:t>/y </a:t>
            </a:r>
            <a:r>
              <a:rPr lang="fr-FR" b="1">
                <a:solidFill>
                  <a:srgbClr val="FF0000"/>
                </a:solidFill>
                <a:latin typeface="Calibri" pitchFamily="34" charset="0"/>
              </a:rPr>
              <a:t>regeneration</a:t>
            </a:r>
          </a:p>
        </p:txBody>
      </p:sp>
      <p:graphicFrame>
        <p:nvGraphicFramePr>
          <p:cNvPr id="170" name="Group 71"/>
          <p:cNvGraphicFramePr>
            <a:graphicFrameLocks noGrp="1"/>
          </p:cNvGraphicFramePr>
          <p:nvPr/>
        </p:nvGraphicFramePr>
        <p:xfrm>
          <a:off x="5868144" y="3861048"/>
          <a:ext cx="2736304" cy="1104451"/>
        </p:xfrm>
        <a:graphic>
          <a:graphicData uri="http://schemas.openxmlformats.org/drawingml/2006/table">
            <a:tbl>
              <a:tblPr>
                <a:tableStyleId>{3C2FFA5D-87B4-456A-9821-1D502468CF0F}</a:tableStyleId>
              </a:tblPr>
              <a:tblGrid>
                <a:gridCol w="792088"/>
                <a:gridCol w="701380"/>
                <a:gridCol w="622155"/>
                <a:gridCol w="620681"/>
              </a:tblGrid>
              <a:tr h="433891">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050" b="1" i="0" u="none" strike="noStrike" cap="none" normalizeH="0" baseline="0" dirty="0" smtClean="0">
                          <a:ln>
                            <a:noFill/>
                          </a:ln>
                          <a:solidFill>
                            <a:schemeClr val="tx1"/>
                          </a:solidFill>
                          <a:effectLst/>
                          <a:latin typeface="Times New Roman" pitchFamily="18" charset="0"/>
                        </a:rPr>
                        <a:t>Pairs </a:t>
                      </a:r>
                      <a:r>
                        <a:rPr kumimoji="0" lang="fr-FR" sz="1050" b="1" i="0" u="none" strike="noStrike" cap="none" normalizeH="0" baseline="0" dirty="0" err="1" smtClean="0">
                          <a:ln>
                            <a:noFill/>
                          </a:ln>
                          <a:solidFill>
                            <a:schemeClr val="tx1"/>
                          </a:solidFill>
                          <a:effectLst/>
                          <a:latin typeface="Times New Roman" pitchFamily="18" charset="0"/>
                        </a:rPr>
                        <a:t>produced</a:t>
                      </a:r>
                      <a:endParaRPr kumimoji="0" lang="fr-FR" sz="1050" b="1" i="0" u="none" strike="noStrike" cap="none" normalizeH="0" baseline="0" dirty="0" smtClean="0">
                        <a:ln>
                          <a:noFill/>
                        </a:ln>
                        <a:solidFill>
                          <a:schemeClr val="tx1"/>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SPS</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RHIC</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LHC</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r>
              <a:tr h="323114">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c</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0.2</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10</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120</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r>
              <a:tr h="323114">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b</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0.05</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5</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r>
            </a:tbl>
          </a:graphicData>
        </a:graphic>
      </p:graphicFrame>
      <p:grpSp>
        <p:nvGrpSpPr>
          <p:cNvPr id="478229" name="Groupe 171"/>
          <p:cNvGrpSpPr>
            <a:grpSpLocks/>
          </p:cNvGrpSpPr>
          <p:nvPr/>
        </p:nvGrpSpPr>
        <p:grpSpPr bwMode="auto">
          <a:xfrm>
            <a:off x="4241800" y="0"/>
            <a:ext cx="2274888" cy="398463"/>
            <a:chOff x="2677" y="33210"/>
            <a:chExt cx="2610852" cy="951127"/>
          </a:xfrm>
        </p:grpSpPr>
        <p:sp>
          <p:nvSpPr>
            <p:cNvPr id="173" name="Rectangle 172"/>
            <p:cNvSpPr/>
            <p:nvPr/>
          </p:nvSpPr>
          <p:spPr>
            <a:xfrm>
              <a:off x="2677" y="33210"/>
              <a:ext cx="2610852" cy="951127"/>
            </a:xfrm>
            <a:prstGeom prst="rect">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4" name="Rectangle 173"/>
            <p:cNvSpPr/>
            <p:nvPr/>
          </p:nvSpPr>
          <p:spPr>
            <a:xfrm>
              <a:off x="2677" y="33210"/>
              <a:ext cx="2610852" cy="951127"/>
            </a:xfrm>
            <a:prstGeom prst="rect">
              <a:avLst/>
            </a:prstGeom>
          </p:spPr>
          <p:style>
            <a:lnRef idx="0">
              <a:scrgbClr r="0" g="0" b="0"/>
            </a:lnRef>
            <a:fillRef idx="0">
              <a:scrgbClr r="0" g="0" b="0"/>
            </a:fillRef>
            <a:effectRef idx="0">
              <a:scrgbClr r="0" g="0" b="0"/>
            </a:effectRef>
            <a:fontRef idx="minor">
              <a:schemeClr val="lt1"/>
            </a:fontRef>
          </p:style>
          <p:txBody>
            <a:bodyPr lIns="135128" tIns="77216" rIns="135128" bIns="77216" spcCol="1270" anchor="ctr"/>
            <a:lstStyle/>
            <a:p>
              <a:pPr algn="ctr" fontAlgn="auto">
                <a:spcBef>
                  <a:spcPts val="0"/>
                </a:spcBef>
                <a:spcAft>
                  <a:spcPts val="0"/>
                </a:spcAft>
                <a:defRPr/>
              </a:pPr>
              <a:r>
                <a:rPr lang="fr-FR" sz="1100" b="1" dirty="0"/>
                <a:t>Observables sensitive to the </a:t>
              </a:r>
              <a:r>
                <a:rPr lang="fr-FR" sz="1100" b="1" dirty="0" err="1"/>
                <a:t>nuclear</a:t>
              </a:r>
              <a:r>
                <a:rPr lang="fr-FR" sz="1100" b="1" dirty="0"/>
                <a:t> medium</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0"/>
                                        </p:tgtEl>
                                        <p:attrNameLst>
                                          <p:attrName>style.visibility</p:attrName>
                                        </p:attrNameLst>
                                      </p:cBhvr>
                                      <p:to>
                                        <p:strVal val="visible"/>
                                      </p:to>
                                    </p:set>
                                  </p:childTnLst>
                                </p:cTn>
                              </p:par>
                              <p:par>
                                <p:cTn id="7" presetID="3" presetClass="entr" presetSubtype="10" fill="hold" grpId="0" nodeType="withEffect">
                                  <p:stCondLst>
                                    <p:cond delay="0"/>
                                  </p:stCondLst>
                                  <p:childTnLst>
                                    <p:set>
                                      <p:cBhvr>
                                        <p:cTn id="8" dur="1" fill="hold">
                                          <p:stCondLst>
                                            <p:cond delay="0"/>
                                          </p:stCondLst>
                                        </p:cTn>
                                        <p:tgtEl>
                                          <p:spTgt spid="49"/>
                                        </p:tgtEl>
                                        <p:attrNameLst>
                                          <p:attrName>style.visibility</p:attrName>
                                        </p:attrNameLst>
                                      </p:cBhvr>
                                      <p:to>
                                        <p:strVal val="visible"/>
                                      </p:to>
                                    </p:set>
                                    <p:animEffect transition="in" filter="blinds(horizontal)">
                                      <p:cBhvr>
                                        <p:cTn id="9" dur="500"/>
                                        <p:tgtEl>
                                          <p:spTgt spid="49"/>
                                        </p:tgtEl>
                                      </p:cBhvr>
                                    </p:animEffect>
                                  </p:childTnLst>
                                </p:cTn>
                              </p:par>
                              <p:par>
                                <p:cTn id="10" presetID="3" presetClass="entr" presetSubtype="10" fill="hold" nodeType="withEffect">
                                  <p:stCondLst>
                                    <p:cond delay="0"/>
                                  </p:stCondLst>
                                  <p:childTnLst>
                                    <p:set>
                                      <p:cBhvr>
                                        <p:cTn id="11" dur="1" fill="hold">
                                          <p:stCondLst>
                                            <p:cond delay="0"/>
                                          </p:stCondLst>
                                        </p:cTn>
                                        <p:tgtEl>
                                          <p:spTgt spid="58"/>
                                        </p:tgtEl>
                                        <p:attrNameLst>
                                          <p:attrName>style.visibility</p:attrName>
                                        </p:attrNameLst>
                                      </p:cBhvr>
                                      <p:to>
                                        <p:strVal val="visible"/>
                                      </p:to>
                                    </p:set>
                                    <p:animEffect transition="in" filter="blinds(horizontal)">
                                      <p:cBhvr>
                                        <p:cTn id="12" dur="500"/>
                                        <p:tgtEl>
                                          <p:spTgt spid="5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47"/>
                                        </p:tgtEl>
                                        <p:attrNameLst>
                                          <p:attrName>style.visibility</p:attrName>
                                        </p:attrNameLst>
                                      </p:cBhvr>
                                      <p:to>
                                        <p:strVal val="visible"/>
                                      </p:to>
                                    </p:set>
                                    <p:animEffect transition="in" filter="blinds(horizontal)">
                                      <p:cBhvr>
                                        <p:cTn id="17" dur="500"/>
                                        <p:tgtEl>
                                          <p:spTgt spid="147"/>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69"/>
                                        </p:tgtEl>
                                        <p:attrNameLst>
                                          <p:attrName>style.visibility</p:attrName>
                                        </p:attrNameLst>
                                      </p:cBhvr>
                                      <p:to>
                                        <p:strVal val="visible"/>
                                      </p:to>
                                    </p:set>
                                    <p:animEffect transition="in" filter="blinds(horizontal)">
                                      <p:cBhvr>
                                        <p:cTn id="20" dur="500"/>
                                        <p:tgtEl>
                                          <p:spTgt spid="1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147" grpId="0"/>
      <p:bldP spid="169"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257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25F1FB3D-6EDB-45BD-9B84-8642FDCFE065}" type="slidenum">
              <a:rPr lang="fr-FR">
                <a:solidFill>
                  <a:schemeClr val="tx1"/>
                </a:solidFill>
              </a:rPr>
              <a:pPr fontAlgn="base">
                <a:spcBef>
                  <a:spcPct val="0"/>
                </a:spcBef>
                <a:spcAft>
                  <a:spcPct val="0"/>
                </a:spcAft>
              </a:pPr>
              <a:t>85</a:t>
            </a:fld>
            <a:endParaRPr lang="fr-FR">
              <a:solidFill>
                <a:schemeClr val="tx1"/>
              </a:solidFill>
            </a:endParaRPr>
          </a:p>
        </p:txBody>
      </p:sp>
      <p:sp>
        <p:nvSpPr>
          <p:cNvPr id="6" name="Rectangle 5"/>
          <p:cNvSpPr/>
          <p:nvPr/>
        </p:nvSpPr>
        <p:spPr>
          <a:xfrm>
            <a:off x="0" y="0"/>
            <a:ext cx="409892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RHIC : main results</a:t>
            </a:r>
            <a:endParaRPr lang="fr-FR" sz="4000" dirty="0">
              <a:solidFill>
                <a:prstClr val="black"/>
              </a:solidFill>
              <a:ea typeface="+mj-ea"/>
              <a:cs typeface="+mj-cs"/>
            </a:endParaRPr>
          </a:p>
        </p:txBody>
      </p:sp>
      <p:grpSp>
        <p:nvGrpSpPr>
          <p:cNvPr id="792579" name="Group 10"/>
          <p:cNvGrpSpPr>
            <a:grpSpLocks noGrp="1"/>
          </p:cNvGrpSpPr>
          <p:nvPr>
            <p:ph idx="1"/>
          </p:nvPr>
        </p:nvGrpSpPr>
        <p:grpSpPr bwMode="auto">
          <a:xfrm>
            <a:off x="5076825" y="2722563"/>
            <a:ext cx="3382963" cy="2867025"/>
            <a:chOff x="2962" y="1250"/>
            <a:chExt cx="2519" cy="2474"/>
          </a:xfrm>
        </p:grpSpPr>
        <p:pic>
          <p:nvPicPr>
            <p:cNvPr id="792592" name="Picture 8" descr="Stachel_workshp_apr_2004_Page_13b"/>
            <p:cNvPicPr>
              <a:picLocks noChangeAspect="1" noChangeArrowheads="1"/>
            </p:cNvPicPr>
            <p:nvPr/>
          </p:nvPicPr>
          <p:blipFill>
            <a:blip r:embed="rId3"/>
            <a:srcRect/>
            <a:stretch>
              <a:fillRect/>
            </a:stretch>
          </p:blipFill>
          <p:spPr bwMode="auto">
            <a:xfrm>
              <a:off x="2962" y="1267"/>
              <a:ext cx="2414" cy="2457"/>
            </a:xfrm>
            <a:prstGeom prst="rect">
              <a:avLst/>
            </a:prstGeom>
            <a:noFill/>
            <a:ln w="9525">
              <a:noFill/>
              <a:miter lim="800000"/>
              <a:headEnd/>
              <a:tailEnd/>
            </a:ln>
          </p:spPr>
        </p:pic>
        <p:sp>
          <p:nvSpPr>
            <p:cNvPr id="792593" name="Text Box 9"/>
            <p:cNvSpPr txBox="1">
              <a:spLocks noChangeArrowheads="1"/>
            </p:cNvSpPr>
            <p:nvPr/>
          </p:nvSpPr>
          <p:spPr bwMode="auto">
            <a:xfrm>
              <a:off x="4275" y="1250"/>
              <a:ext cx="1206" cy="212"/>
            </a:xfrm>
            <a:prstGeom prst="rect">
              <a:avLst/>
            </a:prstGeom>
            <a:noFill/>
            <a:ln w="9525">
              <a:noFill/>
              <a:miter lim="800000"/>
              <a:headEnd/>
              <a:tailEnd/>
            </a:ln>
          </p:spPr>
          <p:txBody>
            <a:bodyPr lIns="91420" tIns="45711" rIns="91420" bIns="45711">
              <a:spAutoFit/>
            </a:bodyPr>
            <a:lstStyle/>
            <a:p>
              <a:pPr eaLnBrk="0" hangingPunct="0"/>
              <a:r>
                <a:rPr lang="en-US" sz="1000" b="1" i="1">
                  <a:latin typeface="Century Gothic" pitchFamily="34" charset="0"/>
                </a:rPr>
                <a:t>J.Stachel (Trento 2004)</a:t>
              </a:r>
            </a:p>
          </p:txBody>
        </p:sp>
      </p:grpSp>
      <p:sp>
        <p:nvSpPr>
          <p:cNvPr id="792580" name="ZoneTexte 135"/>
          <p:cNvSpPr txBox="1">
            <a:spLocks noChangeArrowheads="1"/>
          </p:cNvSpPr>
          <p:nvPr/>
        </p:nvSpPr>
        <p:spPr bwMode="auto">
          <a:xfrm>
            <a:off x="179388" y="3500438"/>
            <a:ext cx="5113337" cy="2308225"/>
          </a:xfrm>
          <a:prstGeom prst="rect">
            <a:avLst/>
          </a:prstGeom>
          <a:noFill/>
          <a:ln w="9525">
            <a:noFill/>
            <a:miter lim="800000"/>
            <a:headEnd/>
            <a:tailEnd/>
          </a:ln>
        </p:spPr>
        <p:txBody>
          <a:bodyPr>
            <a:spAutoFit/>
          </a:bodyPr>
          <a:lstStyle/>
          <a:p>
            <a:endParaRPr lang="fr-FR">
              <a:latin typeface="Calibri" pitchFamily="34" charset="0"/>
            </a:endParaRPr>
          </a:p>
          <a:p>
            <a:endParaRPr lang="fr-FR">
              <a:latin typeface="Calibri" pitchFamily="34" charset="0"/>
            </a:endParaRPr>
          </a:p>
          <a:p>
            <a:r>
              <a:rPr lang="fr-FR">
                <a:solidFill>
                  <a:srgbClr val="FF0000"/>
                </a:solidFill>
                <a:latin typeface="Calibri" pitchFamily="34" charset="0"/>
              </a:rPr>
              <a:t>Flow</a:t>
            </a:r>
            <a:r>
              <a:rPr lang="fr-FR">
                <a:latin typeface="Calibri" pitchFamily="34" charset="0"/>
              </a:rPr>
              <a:t> at parton level</a:t>
            </a:r>
          </a:p>
          <a:p>
            <a:r>
              <a:rPr lang="fr-FR">
                <a:solidFill>
                  <a:srgbClr val="FF0000"/>
                </a:solidFill>
                <a:latin typeface="Calibri" pitchFamily="34" charset="0"/>
              </a:rPr>
              <a:t>Jet quenching </a:t>
            </a:r>
            <a:r>
              <a:rPr lang="fr-FR">
                <a:latin typeface="Calibri" pitchFamily="34" charset="0"/>
              </a:rPr>
              <a:t>is observed = new QGP signature</a:t>
            </a:r>
          </a:p>
          <a:p>
            <a:r>
              <a:rPr lang="fr-FR">
                <a:solidFill>
                  <a:srgbClr val="FF0000"/>
                </a:solidFill>
                <a:latin typeface="Calibri" pitchFamily="34" charset="0"/>
              </a:rPr>
              <a:t>Possibility for J/</a:t>
            </a:r>
            <a:r>
              <a:rPr lang="fr-FR">
                <a:solidFill>
                  <a:srgbClr val="FF0000"/>
                </a:solidFill>
                <a:latin typeface="Symbol" pitchFamily="18" charset="2"/>
              </a:rPr>
              <a:t>y</a:t>
            </a:r>
            <a:r>
              <a:rPr lang="fr-FR">
                <a:solidFill>
                  <a:srgbClr val="FF0000"/>
                </a:solidFill>
                <a:latin typeface="Calibri" pitchFamily="34" charset="0"/>
              </a:rPr>
              <a:t> regeneration</a:t>
            </a:r>
            <a:endParaRPr lang="fr-FR">
              <a:latin typeface="Calibri" pitchFamily="34" charset="0"/>
            </a:endParaRPr>
          </a:p>
          <a:p>
            <a:endParaRPr lang="fr-FR">
              <a:latin typeface="Calibri" pitchFamily="34" charset="0"/>
            </a:endParaRPr>
          </a:p>
          <a:p>
            <a:endParaRPr lang="fr-FR">
              <a:latin typeface="Calibri" pitchFamily="34" charset="0"/>
            </a:endParaRPr>
          </a:p>
          <a:p>
            <a:r>
              <a:rPr lang="fr-FR">
                <a:latin typeface="Calibri" pitchFamily="34" charset="0"/>
              </a:rPr>
              <a:t> </a:t>
            </a:r>
            <a:endParaRPr lang="fr-FR" b="1">
              <a:solidFill>
                <a:srgbClr val="FF0000"/>
              </a:solidFill>
              <a:latin typeface="Calibri" pitchFamily="34" charset="0"/>
            </a:endParaRPr>
          </a:p>
        </p:txBody>
      </p:sp>
      <p:sp>
        <p:nvSpPr>
          <p:cNvPr id="792581" name="Rectangle 142"/>
          <p:cNvSpPr>
            <a:spLocks noChangeArrowheads="1"/>
          </p:cNvSpPr>
          <p:nvPr/>
        </p:nvSpPr>
        <p:spPr bwMode="auto">
          <a:xfrm>
            <a:off x="250825" y="1196975"/>
            <a:ext cx="2417763" cy="369888"/>
          </a:xfrm>
          <a:prstGeom prst="rect">
            <a:avLst/>
          </a:prstGeom>
          <a:noFill/>
          <a:ln w="9525">
            <a:noFill/>
            <a:miter lim="800000"/>
            <a:headEnd/>
            <a:tailEnd/>
          </a:ln>
        </p:spPr>
        <p:txBody>
          <a:bodyPr wrap="none">
            <a:spAutoFit/>
          </a:bodyPr>
          <a:lstStyle/>
          <a:p>
            <a:r>
              <a:rPr lang="fr-FR">
                <a:latin typeface="Symbol" pitchFamily="18" charset="2"/>
              </a:rPr>
              <a:t>e</a:t>
            </a:r>
            <a:r>
              <a:rPr lang="fr-FR">
                <a:latin typeface="Calibri" pitchFamily="34" charset="0"/>
              </a:rPr>
              <a:t> = 5 -15  GeV/fm</a:t>
            </a:r>
            <a:r>
              <a:rPr lang="fr-FR" baseline="30000">
                <a:latin typeface="Calibri" pitchFamily="34" charset="0"/>
              </a:rPr>
              <a:t>3 </a:t>
            </a:r>
            <a:r>
              <a:rPr lang="fr-FR">
                <a:latin typeface="Calibri" pitchFamily="34" charset="0"/>
              </a:rPr>
              <a:t>&gt; </a:t>
            </a:r>
            <a:r>
              <a:rPr lang="fr-FR">
                <a:latin typeface="Symbol" pitchFamily="18" charset="2"/>
              </a:rPr>
              <a:t>e</a:t>
            </a:r>
            <a:r>
              <a:rPr lang="fr-FR" baseline="-25000">
                <a:latin typeface="Calibri" pitchFamily="34" charset="0"/>
              </a:rPr>
              <a:t>SPS</a:t>
            </a:r>
          </a:p>
        </p:txBody>
      </p:sp>
      <p:sp>
        <p:nvSpPr>
          <p:cNvPr id="792582" name="Rectangle 146"/>
          <p:cNvSpPr>
            <a:spLocks noChangeArrowheads="1"/>
          </p:cNvSpPr>
          <p:nvPr/>
        </p:nvSpPr>
        <p:spPr bwMode="auto">
          <a:xfrm>
            <a:off x="250825" y="2349500"/>
            <a:ext cx="2339975" cy="646113"/>
          </a:xfrm>
          <a:prstGeom prst="rect">
            <a:avLst/>
          </a:prstGeom>
          <a:noFill/>
          <a:ln w="9525">
            <a:noFill/>
            <a:miter lim="800000"/>
            <a:headEnd/>
            <a:tailEnd/>
          </a:ln>
        </p:spPr>
        <p:txBody>
          <a:bodyPr>
            <a:spAutoFit/>
          </a:bodyPr>
          <a:lstStyle/>
          <a:p>
            <a:r>
              <a:rPr lang="fr-FR">
                <a:latin typeface="Calibri" pitchFamily="34" charset="0"/>
              </a:rPr>
              <a:t>T</a:t>
            </a:r>
            <a:r>
              <a:rPr lang="fr-FR" baseline="-25000">
                <a:latin typeface="Calibri" pitchFamily="34" charset="0"/>
              </a:rPr>
              <a:t>ch freeze_out</a:t>
            </a:r>
            <a:r>
              <a:rPr lang="fr-FR">
                <a:latin typeface="Calibri" pitchFamily="34" charset="0"/>
              </a:rPr>
              <a:t> = 177 MeV</a:t>
            </a:r>
            <a:endParaRPr lang="fr-FR">
              <a:latin typeface="Symbol" pitchFamily="18" charset="2"/>
            </a:endParaRPr>
          </a:p>
          <a:p>
            <a:r>
              <a:rPr lang="fr-FR">
                <a:latin typeface="Symbol" pitchFamily="18" charset="2"/>
              </a:rPr>
              <a:t>m</a:t>
            </a:r>
            <a:r>
              <a:rPr lang="fr-FR" baseline="-25000">
                <a:latin typeface="Calibri" pitchFamily="34" charset="0"/>
              </a:rPr>
              <a:t>B</a:t>
            </a:r>
            <a:r>
              <a:rPr lang="fr-FR">
                <a:latin typeface="Calibri" pitchFamily="34" charset="0"/>
              </a:rPr>
              <a:t> = 29 MeV &lt; </a:t>
            </a:r>
            <a:r>
              <a:rPr lang="fr-FR">
                <a:latin typeface="Symbol" pitchFamily="18" charset="2"/>
              </a:rPr>
              <a:t>m</a:t>
            </a:r>
            <a:r>
              <a:rPr lang="fr-FR" baseline="-25000">
                <a:latin typeface="Calibri" pitchFamily="34" charset="0"/>
              </a:rPr>
              <a:t>B_SPS</a:t>
            </a:r>
            <a:endParaRPr lang="fr-FR">
              <a:latin typeface="Calibri" pitchFamily="34" charset="0"/>
            </a:endParaRPr>
          </a:p>
        </p:txBody>
      </p:sp>
      <p:sp>
        <p:nvSpPr>
          <p:cNvPr id="792583" name="Rectangle 150"/>
          <p:cNvSpPr>
            <a:spLocks noChangeArrowheads="1"/>
          </p:cNvSpPr>
          <p:nvPr/>
        </p:nvSpPr>
        <p:spPr bwMode="auto">
          <a:xfrm>
            <a:off x="250825" y="1484313"/>
            <a:ext cx="2063750" cy="369887"/>
          </a:xfrm>
          <a:prstGeom prst="rect">
            <a:avLst/>
          </a:prstGeom>
          <a:noFill/>
          <a:ln w="9525">
            <a:noFill/>
            <a:miter lim="800000"/>
            <a:headEnd/>
            <a:tailEnd/>
          </a:ln>
        </p:spPr>
        <p:txBody>
          <a:bodyPr wrap="none">
            <a:spAutoFit/>
          </a:bodyPr>
          <a:lstStyle/>
          <a:p>
            <a:r>
              <a:rPr lang="fr-FR">
                <a:latin typeface="Calibri" pitchFamily="34" charset="0"/>
              </a:rPr>
              <a:t>T</a:t>
            </a:r>
            <a:r>
              <a:rPr lang="fr-FR" baseline="-25000">
                <a:latin typeface="Calibri" pitchFamily="34" charset="0"/>
              </a:rPr>
              <a:t>QGP</a:t>
            </a:r>
            <a:r>
              <a:rPr lang="fr-FR">
                <a:latin typeface="Calibri" pitchFamily="34" charset="0"/>
              </a:rPr>
              <a:t> = 300-600 MeV</a:t>
            </a:r>
            <a:endParaRPr lang="fr-FR">
              <a:latin typeface="Symbol" pitchFamily="18" charset="2"/>
            </a:endParaRPr>
          </a:p>
        </p:txBody>
      </p:sp>
      <p:pic>
        <p:nvPicPr>
          <p:cNvPr id="792584" name="Picture 1"/>
          <p:cNvPicPr>
            <a:picLocks noChangeAspect="1" noChangeArrowheads="1"/>
          </p:cNvPicPr>
          <p:nvPr/>
        </p:nvPicPr>
        <p:blipFill>
          <a:blip r:embed="rId4"/>
          <a:srcRect/>
          <a:stretch>
            <a:fillRect/>
          </a:stretch>
        </p:blipFill>
        <p:spPr bwMode="auto">
          <a:xfrm>
            <a:off x="4284663" y="333375"/>
            <a:ext cx="3154362" cy="2265363"/>
          </a:xfrm>
          <a:prstGeom prst="rect">
            <a:avLst/>
          </a:prstGeom>
          <a:noFill/>
          <a:ln w="9525">
            <a:noFill/>
            <a:miter lim="800000"/>
            <a:headEnd/>
            <a:tailEnd/>
          </a:ln>
        </p:spPr>
      </p:pic>
      <p:sp>
        <p:nvSpPr>
          <p:cNvPr id="157" name="Rectangle 156"/>
          <p:cNvSpPr/>
          <p:nvPr/>
        </p:nvSpPr>
        <p:spPr>
          <a:xfrm>
            <a:off x="5724525" y="765175"/>
            <a:ext cx="647700" cy="360363"/>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b="1" dirty="0">
                <a:solidFill>
                  <a:schemeClr val="tx1"/>
                </a:solidFill>
              </a:rPr>
              <a:t>RHIC</a:t>
            </a:r>
            <a:endParaRPr lang="fr-FR" sz="1200" b="1" dirty="0">
              <a:solidFill>
                <a:schemeClr val="tx1"/>
              </a:solidFill>
            </a:endParaRPr>
          </a:p>
        </p:txBody>
      </p:sp>
      <p:sp>
        <p:nvSpPr>
          <p:cNvPr id="160" name="Rectangle 159"/>
          <p:cNvSpPr/>
          <p:nvPr/>
        </p:nvSpPr>
        <p:spPr>
          <a:xfrm>
            <a:off x="5219700" y="1052513"/>
            <a:ext cx="431800" cy="360362"/>
          </a:xfrm>
          <a:prstGeom prst="rect">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r-FR" sz="1200" b="1" dirty="0">
                <a:solidFill>
                  <a:schemeClr val="tx1"/>
                </a:solidFill>
              </a:rPr>
              <a:t>SPS</a:t>
            </a:r>
            <a:endParaRPr lang="fr-FR" sz="1200" b="1" dirty="0">
              <a:solidFill>
                <a:schemeClr val="tx1"/>
              </a:solidFill>
            </a:endParaRPr>
          </a:p>
        </p:txBody>
      </p:sp>
      <p:sp>
        <p:nvSpPr>
          <p:cNvPr id="166" name="Accolade fermante 165"/>
          <p:cNvSpPr/>
          <p:nvPr/>
        </p:nvSpPr>
        <p:spPr>
          <a:xfrm>
            <a:off x="2627313" y="1268413"/>
            <a:ext cx="144462" cy="792162"/>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cxnSp>
        <p:nvCxnSpPr>
          <p:cNvPr id="170" name="Connecteur droit avec flèche 169"/>
          <p:cNvCxnSpPr>
            <a:stCxn id="166" idx="1"/>
          </p:cNvCxnSpPr>
          <p:nvPr/>
        </p:nvCxnSpPr>
        <p:spPr>
          <a:xfrm rot="10800000" flipH="1">
            <a:off x="2771775" y="981075"/>
            <a:ext cx="2952750" cy="684213"/>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1" name="Accolade fermante 170"/>
          <p:cNvSpPr/>
          <p:nvPr/>
        </p:nvSpPr>
        <p:spPr>
          <a:xfrm>
            <a:off x="2627313" y="2205038"/>
            <a:ext cx="144462" cy="792162"/>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cxnSp>
        <p:nvCxnSpPr>
          <p:cNvPr id="172" name="Connecteur droit avec flèche 171"/>
          <p:cNvCxnSpPr>
            <a:stCxn id="171" idx="1"/>
          </p:cNvCxnSpPr>
          <p:nvPr/>
        </p:nvCxnSpPr>
        <p:spPr>
          <a:xfrm rot="10800000" flipH="1" flipV="1">
            <a:off x="2771775" y="2600325"/>
            <a:ext cx="2736850" cy="1476375"/>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2591" name="Rectangle 17"/>
          <p:cNvSpPr>
            <a:spLocks noChangeArrowheads="1"/>
          </p:cNvSpPr>
          <p:nvPr/>
        </p:nvSpPr>
        <p:spPr bwMode="auto">
          <a:xfrm>
            <a:off x="250825" y="5732463"/>
            <a:ext cx="4968875" cy="647700"/>
          </a:xfrm>
          <a:prstGeom prst="rect">
            <a:avLst/>
          </a:prstGeom>
          <a:noFill/>
          <a:ln w="9525">
            <a:noFill/>
            <a:miter lim="800000"/>
            <a:headEnd/>
            <a:tailEnd/>
          </a:ln>
        </p:spPr>
        <p:txBody>
          <a:bodyPr>
            <a:spAutoFit/>
          </a:bodyPr>
          <a:lstStyle/>
          <a:p>
            <a:r>
              <a:rPr lang="fr-FR" b="1">
                <a:solidFill>
                  <a:srgbClr val="FF0000"/>
                </a:solidFill>
                <a:latin typeface="Calibri" pitchFamily="34" charset="0"/>
              </a:rPr>
              <a:t>QGP is formed at RHIC: it is like a perfect fluid with low viscosity and strong interactions : sQGP</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normAutofit fontScale="90000"/>
          </a:bodyPr>
          <a:lstStyle/>
          <a:p>
            <a:pPr fontAlgn="auto">
              <a:spcAft>
                <a:spcPts val="0"/>
              </a:spcAft>
              <a:defRPr/>
            </a:pPr>
            <a:r>
              <a:rPr lang="fr-FR" sz="4000" dirty="0" smtClean="0"/>
              <a:t>HEAVY  IONS  COLLISIONS (HIC) EXPERIMENTS</a:t>
            </a:r>
            <a:endParaRPr lang="fr-FR" sz="4000" dirty="0"/>
          </a:p>
        </p:txBody>
      </p:sp>
      <p:sp>
        <p:nvSpPr>
          <p:cNvPr id="793602" name="Espace réservé du contenu 2"/>
          <p:cNvSpPr>
            <a:spLocks noGrp="1"/>
          </p:cNvSpPr>
          <p:nvPr>
            <p:ph idx="1"/>
          </p:nvPr>
        </p:nvSpPr>
        <p:spPr>
          <a:xfrm>
            <a:off x="179388" y="1341438"/>
            <a:ext cx="6985000" cy="5256212"/>
          </a:xfrm>
        </p:spPr>
        <p:txBody>
          <a:bodyPr/>
          <a:lstStyle/>
          <a:p>
            <a:r>
              <a:rPr lang="fr-FR" sz="1800" smtClean="0"/>
              <a:t>Introduction</a:t>
            </a:r>
          </a:p>
          <a:p>
            <a:pPr lvl="1"/>
            <a:r>
              <a:rPr lang="fr-FR" sz="1600" smtClean="0"/>
              <a:t>Nuclear Matter constituents</a:t>
            </a:r>
          </a:p>
          <a:p>
            <a:pPr lvl="1"/>
            <a:r>
              <a:rPr lang="fr-FR" sz="1600" smtClean="0"/>
              <a:t>QCD – quarks confinement – asymptotic freedom – quarks deconfinement - QGP</a:t>
            </a:r>
          </a:p>
          <a:p>
            <a:pPr lvl="1"/>
            <a:r>
              <a:rPr lang="fr-FR" sz="1600" smtClean="0"/>
              <a:t>Where can we find nuclear matter at high density and high temperature? </a:t>
            </a:r>
          </a:p>
          <a:p>
            <a:pPr lvl="1"/>
            <a:r>
              <a:rPr lang="fr-FR" sz="1600" smtClean="0"/>
              <a:t>Nuclear matter phase diagram</a:t>
            </a:r>
          </a:p>
          <a:p>
            <a:pPr lvl="1"/>
            <a:endParaRPr lang="fr-FR" sz="1600" smtClean="0"/>
          </a:p>
          <a:p>
            <a:r>
              <a:rPr lang="fr-FR" sz="1800" smtClean="0"/>
              <a:t>Heavy Ions Collisions</a:t>
            </a:r>
          </a:p>
          <a:p>
            <a:pPr lvl="1"/>
            <a:r>
              <a:rPr lang="fr-FR" sz="1600" smtClean="0"/>
              <a:t>Collision evolution </a:t>
            </a:r>
          </a:p>
          <a:p>
            <a:pPr lvl="1"/>
            <a:r>
              <a:rPr lang="fr-FR" sz="1600" smtClean="0"/>
              <a:t>Analysis method : comparison of models prediction with experimental results for pp – pA – AA  collisions</a:t>
            </a:r>
          </a:p>
          <a:p>
            <a:pPr lvl="1"/>
            <a:r>
              <a:rPr lang="fr-FR" sz="1600" smtClean="0"/>
              <a:t>Collision geometry – Centrality – Glauber Model</a:t>
            </a:r>
          </a:p>
          <a:p>
            <a:pPr lvl="1"/>
            <a:r>
              <a:rPr lang="fr-FR" sz="1600" smtClean="0"/>
              <a:t>Some experimental observables and QGP signatures</a:t>
            </a:r>
          </a:p>
          <a:p>
            <a:pPr lvl="1">
              <a:buFont typeface="Arial" charset="0"/>
              <a:buNone/>
            </a:pPr>
            <a:endParaRPr lang="fr-FR" sz="1600" smtClean="0"/>
          </a:p>
          <a:p>
            <a:r>
              <a:rPr lang="fr-FR" sz="1800" b="1" smtClean="0">
                <a:solidFill>
                  <a:srgbClr val="FF0000"/>
                </a:solidFill>
              </a:rPr>
              <a:t>Experiments : description and main results</a:t>
            </a:r>
          </a:p>
          <a:p>
            <a:pPr lvl="1"/>
            <a:r>
              <a:rPr lang="fr-FR" sz="1100" smtClean="0"/>
              <a:t> </a:t>
            </a:r>
            <a:r>
              <a:rPr lang="fr-FR" sz="1600" smtClean="0"/>
              <a:t>SPS  (</a:t>
            </a:r>
            <a:r>
              <a:rPr lang="en-US" sz="1400" smtClean="0"/>
              <a:t>1986- 2003  Pb-Pb </a:t>
            </a:r>
            <a:r>
              <a:rPr lang="en-US" sz="1400" smtClean="0">
                <a:sym typeface="Symbol" pitchFamily="18" charset="2"/>
              </a:rPr>
              <a:t>s</a:t>
            </a:r>
            <a:r>
              <a:rPr lang="en-US" sz="1400" baseline="-25000" smtClean="0">
                <a:sym typeface="Symbol" pitchFamily="18" charset="2"/>
              </a:rPr>
              <a:t>NN</a:t>
            </a:r>
            <a:r>
              <a:rPr lang="en-US" sz="1400" smtClean="0">
                <a:sym typeface="Symbol" pitchFamily="18" charset="2"/>
              </a:rPr>
              <a:t> &lt; 20 GeV )</a:t>
            </a:r>
            <a:endParaRPr lang="fr-FR" sz="1200" smtClean="0"/>
          </a:p>
          <a:p>
            <a:pPr lvl="1"/>
            <a:r>
              <a:rPr lang="fr-FR" sz="1600" smtClean="0"/>
              <a:t>RHIC (</a:t>
            </a:r>
            <a:r>
              <a:rPr lang="en-US" sz="1400" smtClean="0"/>
              <a:t>2000- …        Au-Au </a:t>
            </a:r>
            <a:r>
              <a:rPr lang="en-US" sz="1400" smtClean="0">
                <a:sym typeface="Symbol" pitchFamily="18" charset="2"/>
              </a:rPr>
              <a:t>s</a:t>
            </a:r>
            <a:r>
              <a:rPr lang="en-US" sz="1400" baseline="-25000" smtClean="0">
                <a:sym typeface="Symbol" pitchFamily="18" charset="2"/>
              </a:rPr>
              <a:t>NN</a:t>
            </a:r>
            <a:r>
              <a:rPr lang="en-US" sz="1400" smtClean="0">
                <a:sym typeface="Symbol" pitchFamily="18" charset="2"/>
              </a:rPr>
              <a:t> &lt; 200 GeV )</a:t>
            </a:r>
            <a:endParaRPr lang="fr-FR" sz="1600" smtClean="0"/>
          </a:p>
          <a:p>
            <a:pPr lvl="1"/>
            <a:r>
              <a:rPr lang="fr-FR" sz="1600" b="1" smtClean="0">
                <a:solidFill>
                  <a:srgbClr val="FF0000"/>
                </a:solidFill>
              </a:rPr>
              <a:t>LHC : ALICE (</a:t>
            </a:r>
            <a:r>
              <a:rPr lang="en-US" sz="1400" b="1" smtClean="0">
                <a:solidFill>
                  <a:srgbClr val="FF0000"/>
                </a:solidFill>
              </a:rPr>
              <a:t>2009- …  Pb –Pb </a:t>
            </a:r>
            <a:r>
              <a:rPr lang="en-US" sz="1400" b="1" smtClean="0">
                <a:solidFill>
                  <a:srgbClr val="FF0000"/>
                </a:solidFill>
                <a:sym typeface="Symbol" pitchFamily="18" charset="2"/>
              </a:rPr>
              <a:t>s</a:t>
            </a:r>
            <a:r>
              <a:rPr lang="en-US" sz="1400" b="1" baseline="-25000" smtClean="0">
                <a:solidFill>
                  <a:srgbClr val="FF0000"/>
                </a:solidFill>
                <a:sym typeface="Symbol" pitchFamily="18" charset="2"/>
              </a:rPr>
              <a:t>NN</a:t>
            </a:r>
            <a:r>
              <a:rPr lang="en-US" sz="1400" b="1" smtClean="0">
                <a:solidFill>
                  <a:srgbClr val="FF0000"/>
                </a:solidFill>
                <a:sym typeface="Symbol" pitchFamily="18" charset="2"/>
              </a:rPr>
              <a:t> &lt; 5500 GeV) </a:t>
            </a:r>
            <a:r>
              <a:rPr lang="fr-FR" sz="1600" b="1" smtClean="0">
                <a:solidFill>
                  <a:srgbClr val="FF0000"/>
                </a:solidFill>
              </a:rPr>
              <a:t>First results</a:t>
            </a:r>
          </a:p>
          <a:p>
            <a:pPr lvl="1"/>
            <a:endParaRPr lang="fr-FR" sz="1600" smtClean="0"/>
          </a:p>
        </p:txBody>
      </p:sp>
      <p:sp>
        <p:nvSpPr>
          <p:cNvPr id="793603"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27225E7-E9C5-48F0-9257-AA7F3BF1CC87}" type="slidenum">
              <a:rPr lang="fr-FR">
                <a:solidFill>
                  <a:schemeClr val="tx1"/>
                </a:solidFill>
              </a:rPr>
              <a:pPr fontAlgn="base">
                <a:spcBef>
                  <a:spcPct val="0"/>
                </a:spcBef>
                <a:spcAft>
                  <a:spcPct val="0"/>
                </a:spcAft>
              </a:pPr>
              <a:t>86</a:t>
            </a:fld>
            <a:endParaRPr lang="fr-FR">
              <a:solidFill>
                <a:schemeClr val="tx1"/>
              </a:solidFill>
            </a:endParaRPr>
          </a:p>
        </p:txBody>
      </p:sp>
      <p:sp>
        <p:nvSpPr>
          <p:cNvPr id="5" name="Accolade fermante 4"/>
          <p:cNvSpPr/>
          <p:nvPr/>
        </p:nvSpPr>
        <p:spPr>
          <a:xfrm>
            <a:off x="7019925" y="1844675"/>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93605" name="ZoneTexte 5"/>
          <p:cNvSpPr txBox="1">
            <a:spLocks noChangeArrowheads="1"/>
          </p:cNvSpPr>
          <p:nvPr/>
        </p:nvSpPr>
        <p:spPr bwMode="auto">
          <a:xfrm>
            <a:off x="7308850" y="2276475"/>
            <a:ext cx="1741488" cy="369888"/>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Why study HIC ?</a:t>
            </a:r>
          </a:p>
        </p:txBody>
      </p:sp>
      <p:sp>
        <p:nvSpPr>
          <p:cNvPr id="7" name="Accolade fermante 6"/>
          <p:cNvSpPr/>
          <p:nvPr/>
        </p:nvSpPr>
        <p:spPr>
          <a:xfrm>
            <a:off x="7019925" y="3644900"/>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93607" name="ZoneTexte 7"/>
          <p:cNvSpPr txBox="1">
            <a:spLocks noChangeArrowheads="1"/>
          </p:cNvSpPr>
          <p:nvPr/>
        </p:nvSpPr>
        <p:spPr bwMode="auto">
          <a:xfrm>
            <a:off x="7308850" y="4067175"/>
            <a:ext cx="1744663" cy="369888"/>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How study HIC ?</a:t>
            </a:r>
          </a:p>
        </p:txBody>
      </p:sp>
      <p:sp>
        <p:nvSpPr>
          <p:cNvPr id="9" name="Accolade fermante 8"/>
          <p:cNvSpPr/>
          <p:nvPr/>
        </p:nvSpPr>
        <p:spPr>
          <a:xfrm>
            <a:off x="7019925" y="5445125"/>
            <a:ext cx="288925" cy="1296988"/>
          </a:xfrm>
          <a:prstGeom prst="rightBrace">
            <a:avLst/>
          </a:prstGeom>
          <a:ln w="158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93609" name="ZoneTexte 9"/>
          <p:cNvSpPr txBox="1">
            <a:spLocks noChangeArrowheads="1"/>
          </p:cNvSpPr>
          <p:nvPr/>
        </p:nvSpPr>
        <p:spPr bwMode="auto">
          <a:xfrm>
            <a:off x="7308850" y="5735638"/>
            <a:ext cx="1655763" cy="922337"/>
          </a:xfrm>
          <a:prstGeom prst="rect">
            <a:avLst/>
          </a:prstGeom>
          <a:noFill/>
          <a:ln w="9525">
            <a:noFill/>
            <a:miter lim="800000"/>
            <a:headEnd/>
            <a:tailEnd/>
          </a:ln>
        </p:spPr>
        <p:txBody>
          <a:bodyPr>
            <a:spAutoFit/>
          </a:bodyPr>
          <a:lstStyle/>
          <a:p>
            <a:pPr algn="ctr"/>
            <a:r>
              <a:rPr lang="fr-FR" b="1">
                <a:solidFill>
                  <a:schemeClr val="accent1"/>
                </a:solidFill>
                <a:latin typeface="Calibri" pitchFamily="34" charset="0"/>
              </a:rPr>
              <a:t>Results of the HIC experiments</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2549" name="Image 13" descr="collider.gif"/>
          <p:cNvPicPr>
            <a:picLocks noChangeAspect="1"/>
          </p:cNvPicPr>
          <p:nvPr/>
        </p:nvPicPr>
        <p:blipFill>
          <a:blip r:embed="rId4"/>
          <a:srcRect/>
          <a:stretch>
            <a:fillRect/>
          </a:stretch>
        </p:blipFill>
        <p:spPr bwMode="auto">
          <a:xfrm>
            <a:off x="2555875" y="692150"/>
            <a:ext cx="2016125" cy="1042988"/>
          </a:xfrm>
          <a:prstGeom prst="rect">
            <a:avLst/>
          </a:prstGeom>
          <a:solidFill>
            <a:schemeClr val="bg1"/>
          </a:solidFill>
          <a:ln w="9525">
            <a:noFill/>
            <a:miter lim="800000"/>
            <a:headEnd/>
            <a:tailEnd/>
          </a:ln>
        </p:spPr>
      </p:pic>
      <p:sp>
        <p:nvSpPr>
          <p:cNvPr id="492550"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1C69883A-DE8D-4177-B78F-5DAC571B2902}" type="slidenum">
              <a:rPr lang="fr-FR">
                <a:solidFill>
                  <a:schemeClr val="tx1"/>
                </a:solidFill>
              </a:rPr>
              <a:pPr fontAlgn="base">
                <a:spcBef>
                  <a:spcPct val="0"/>
                </a:spcBef>
                <a:spcAft>
                  <a:spcPct val="0"/>
                </a:spcAft>
              </a:pPr>
              <a:t>87</a:t>
            </a:fld>
            <a:endParaRPr lang="fr-FR">
              <a:solidFill>
                <a:schemeClr val="tx1"/>
              </a:solidFill>
            </a:endParaRPr>
          </a:p>
        </p:txBody>
      </p:sp>
      <p:sp>
        <p:nvSpPr>
          <p:cNvPr id="5" name="Rectangle 4"/>
          <p:cNvSpPr/>
          <p:nvPr/>
        </p:nvSpPr>
        <p:spPr>
          <a:xfrm>
            <a:off x="0" y="0"/>
            <a:ext cx="574516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Large </a:t>
            </a:r>
            <a:r>
              <a:rPr lang="en-US" sz="4000" dirty="0" err="1"/>
              <a:t>Hadron</a:t>
            </a:r>
            <a:r>
              <a:rPr lang="en-US" sz="4000" dirty="0"/>
              <a:t> collider(LHC)</a:t>
            </a:r>
            <a:endParaRPr lang="fr-FR" sz="4000" dirty="0">
              <a:solidFill>
                <a:prstClr val="black"/>
              </a:solidFill>
              <a:ea typeface="+mj-ea"/>
              <a:cs typeface="+mj-cs"/>
            </a:endParaRPr>
          </a:p>
        </p:txBody>
      </p:sp>
      <p:sp>
        <p:nvSpPr>
          <p:cNvPr id="492552" name="Rectangle 12"/>
          <p:cNvSpPr>
            <a:spLocks noChangeArrowheads="1"/>
          </p:cNvSpPr>
          <p:nvPr/>
        </p:nvSpPr>
        <p:spPr bwMode="auto">
          <a:xfrm>
            <a:off x="6156325" y="3500438"/>
            <a:ext cx="2843213" cy="2160587"/>
          </a:xfrm>
          <a:prstGeom prst="rect">
            <a:avLst/>
          </a:prstGeom>
          <a:noFill/>
          <a:ln w="9525">
            <a:noFill/>
            <a:miter lim="800000"/>
            <a:headEnd/>
            <a:tailEnd/>
          </a:ln>
        </p:spPr>
        <p:txBody>
          <a:bodyPr>
            <a:spAutoFit/>
          </a:bodyPr>
          <a:lstStyle/>
          <a:p>
            <a:pPr algn="ctr">
              <a:lnSpc>
                <a:spcPct val="40000"/>
              </a:lnSpc>
              <a:spcBef>
                <a:spcPct val="50000"/>
              </a:spcBef>
            </a:pPr>
            <a:endParaRPr lang="en-US" sz="1600" b="1">
              <a:latin typeface="Helvetica"/>
            </a:endParaRPr>
          </a:p>
          <a:p>
            <a:pPr>
              <a:spcBef>
                <a:spcPct val="50000"/>
              </a:spcBef>
              <a:buFontTx/>
              <a:buChar char="•"/>
            </a:pPr>
            <a:r>
              <a:rPr lang="en-US" sz="1600" b="1">
                <a:latin typeface="Helvetica"/>
              </a:rPr>
              <a:t> </a:t>
            </a:r>
            <a:r>
              <a:rPr lang="fr-FR" sz="1600">
                <a:latin typeface="Calibri" pitchFamily="34" charset="0"/>
              </a:rPr>
              <a:t>circumference </a:t>
            </a:r>
            <a:r>
              <a:rPr lang="en-US" sz="1600">
                <a:latin typeface="Helvetica"/>
              </a:rPr>
              <a:t>~27 </a:t>
            </a:r>
            <a:r>
              <a:rPr lang="en-US" sz="1600">
                <a:latin typeface="Calibri" pitchFamily="34" charset="0"/>
              </a:rPr>
              <a:t>km </a:t>
            </a:r>
          </a:p>
          <a:p>
            <a:pPr>
              <a:spcBef>
                <a:spcPct val="50000"/>
              </a:spcBef>
              <a:buFontTx/>
              <a:buChar char="•"/>
            </a:pPr>
            <a:r>
              <a:rPr lang="en-US" sz="1600">
                <a:latin typeface="Calibri" pitchFamily="34" charset="0"/>
              </a:rPr>
              <a:t> protons up to           14 TeV </a:t>
            </a:r>
          </a:p>
          <a:p>
            <a:pPr>
              <a:spcBef>
                <a:spcPct val="50000"/>
              </a:spcBef>
              <a:buFontTx/>
              <a:buChar char="•"/>
            </a:pPr>
            <a:r>
              <a:rPr lang="en-US" sz="1600">
                <a:latin typeface="Calibri" pitchFamily="34" charset="0"/>
              </a:rPr>
              <a:t> Pb up to                5.5 TeV</a:t>
            </a:r>
          </a:p>
          <a:p>
            <a:pPr>
              <a:spcBef>
                <a:spcPct val="50000"/>
              </a:spcBef>
              <a:buFontTx/>
              <a:buChar char="•"/>
            </a:pPr>
            <a:r>
              <a:rPr lang="en-US" sz="1600">
                <a:latin typeface="Calibri" pitchFamily="34" charset="0"/>
              </a:rPr>
              <a:t> 4 experiments : 3 dedicated to p-p (</a:t>
            </a:r>
            <a:r>
              <a:rPr lang="fr-FR" sz="1200">
                <a:latin typeface="Calibri" pitchFamily="34" charset="0"/>
              </a:rPr>
              <a:t>ATLAS, CMS,LHCb) </a:t>
            </a:r>
            <a:r>
              <a:rPr lang="fr-FR" sz="1600">
                <a:latin typeface="Calibri" pitchFamily="34" charset="0"/>
              </a:rPr>
              <a:t>and one for heavy ion collisions ALICE</a:t>
            </a:r>
            <a:endParaRPr lang="en-US" sz="1600">
              <a:latin typeface="Calibri" pitchFamily="34" charset="0"/>
            </a:endParaRPr>
          </a:p>
        </p:txBody>
      </p:sp>
      <p:graphicFrame>
        <p:nvGraphicFramePr>
          <p:cNvPr id="492546" name="Object 2"/>
          <p:cNvGraphicFramePr>
            <a:graphicFrameLocks noChangeAspect="1"/>
          </p:cNvGraphicFramePr>
          <p:nvPr/>
        </p:nvGraphicFramePr>
        <p:xfrm>
          <a:off x="6011863" y="404813"/>
          <a:ext cx="3278187" cy="1931987"/>
        </p:xfrm>
        <a:graphic>
          <a:graphicData uri="http://schemas.openxmlformats.org/presentationml/2006/ole">
            <p:oleObj spid="_x0000_s492546" name="Document" r:id="rId5" imgW="9796444" imgH="5752625" progId="Word.Document.8">
              <p:embed/>
            </p:oleObj>
          </a:graphicData>
        </a:graphic>
      </p:graphicFrame>
      <p:sp>
        <p:nvSpPr>
          <p:cNvPr id="492553" name="Text Box 14"/>
          <p:cNvSpPr txBox="1">
            <a:spLocks noChangeArrowheads="1"/>
          </p:cNvSpPr>
          <p:nvPr/>
        </p:nvSpPr>
        <p:spPr bwMode="auto">
          <a:xfrm>
            <a:off x="7092950" y="2214563"/>
            <a:ext cx="1871663" cy="1187450"/>
          </a:xfrm>
          <a:prstGeom prst="rect">
            <a:avLst/>
          </a:prstGeom>
          <a:solidFill>
            <a:srgbClr val="92D050"/>
          </a:solidFill>
          <a:ln w="38100">
            <a:solidFill>
              <a:schemeClr val="tx1"/>
            </a:solidFill>
            <a:miter lim="800000"/>
            <a:headEnd/>
            <a:tailEnd/>
          </a:ln>
        </p:spPr>
        <p:txBody>
          <a:bodyPr anchor="ctr">
            <a:spAutoFit/>
          </a:bodyPr>
          <a:lstStyle/>
          <a:p>
            <a:pPr algn="ctr">
              <a:lnSpc>
                <a:spcPct val="90000"/>
              </a:lnSpc>
              <a:spcBef>
                <a:spcPct val="50000"/>
              </a:spcBef>
            </a:pPr>
            <a:r>
              <a:rPr lang="en-US" sz="1300" b="1">
                <a:latin typeface="Helvetica"/>
              </a:rPr>
              <a:t>LHC (CERN) </a:t>
            </a:r>
          </a:p>
          <a:p>
            <a:pPr algn="ctr">
              <a:lnSpc>
                <a:spcPct val="40000"/>
              </a:lnSpc>
              <a:spcBef>
                <a:spcPct val="50000"/>
              </a:spcBef>
            </a:pPr>
            <a:r>
              <a:rPr lang="en-US" sz="1300" b="1">
                <a:latin typeface="Helvetica"/>
              </a:rPr>
              <a:t>collider</a:t>
            </a:r>
          </a:p>
          <a:p>
            <a:pPr algn="ctr">
              <a:lnSpc>
                <a:spcPct val="40000"/>
              </a:lnSpc>
              <a:spcBef>
                <a:spcPct val="50000"/>
              </a:spcBef>
            </a:pPr>
            <a:r>
              <a:rPr lang="en-US" sz="1300" b="1">
                <a:latin typeface="Helvetica"/>
              </a:rPr>
              <a:t>2009- </a:t>
            </a:r>
          </a:p>
          <a:p>
            <a:pPr algn="ctr">
              <a:lnSpc>
                <a:spcPct val="40000"/>
              </a:lnSpc>
              <a:spcBef>
                <a:spcPct val="50000"/>
              </a:spcBef>
            </a:pPr>
            <a:r>
              <a:rPr lang="en-US" sz="1300" b="1">
                <a:latin typeface="Helvetica"/>
                <a:sym typeface="Symbol" pitchFamily="18" charset="2"/>
              </a:rPr>
              <a:t>s</a:t>
            </a:r>
            <a:r>
              <a:rPr lang="en-US" sz="1400" b="1" baseline="-25000">
                <a:latin typeface="Helvetica"/>
                <a:sym typeface="Symbol" pitchFamily="18" charset="2"/>
              </a:rPr>
              <a:t>NN</a:t>
            </a:r>
            <a:r>
              <a:rPr lang="en-US" sz="1300" b="1">
                <a:latin typeface="Helvetica"/>
                <a:sym typeface="Symbol" pitchFamily="18" charset="2"/>
              </a:rPr>
              <a:t> &lt; 5.5 TeV </a:t>
            </a:r>
          </a:p>
          <a:p>
            <a:pPr algn="ctr">
              <a:lnSpc>
                <a:spcPct val="40000"/>
              </a:lnSpc>
              <a:spcBef>
                <a:spcPct val="50000"/>
              </a:spcBef>
            </a:pPr>
            <a:r>
              <a:rPr lang="en-US" sz="1300" b="1">
                <a:latin typeface="Helvetica"/>
                <a:sym typeface="Symbol" pitchFamily="18" charset="2"/>
              </a:rPr>
              <a:t>4 experiments</a:t>
            </a:r>
          </a:p>
          <a:p>
            <a:pPr algn="ctr">
              <a:lnSpc>
                <a:spcPct val="40000"/>
              </a:lnSpc>
              <a:spcBef>
                <a:spcPct val="50000"/>
              </a:spcBef>
            </a:pPr>
            <a:r>
              <a:rPr lang="en-US" sz="1300" b="1">
                <a:latin typeface="Helvetica"/>
                <a:sym typeface="Symbol" pitchFamily="18" charset="2"/>
              </a:rPr>
              <a:t>~ 1000 physicists</a:t>
            </a:r>
            <a:r>
              <a:rPr lang="en-US" sz="900" b="1">
                <a:latin typeface="Helvetica"/>
                <a:sym typeface="Symbol" pitchFamily="18" charset="2"/>
              </a:rPr>
              <a:t>(HIC)</a:t>
            </a:r>
            <a:endParaRPr lang="en-US" sz="1300" b="1">
              <a:latin typeface="Helvetica"/>
              <a:sym typeface="Symbol" pitchFamily="18" charset="2"/>
            </a:endParaRPr>
          </a:p>
        </p:txBody>
      </p:sp>
      <p:sp>
        <p:nvSpPr>
          <p:cNvPr id="492554" name="Line 15"/>
          <p:cNvSpPr>
            <a:spLocks noChangeShapeType="1"/>
          </p:cNvSpPr>
          <p:nvPr/>
        </p:nvSpPr>
        <p:spPr bwMode="auto">
          <a:xfrm flipH="1" flipV="1">
            <a:off x="7596188" y="1268413"/>
            <a:ext cx="352425" cy="936625"/>
          </a:xfrm>
          <a:prstGeom prst="line">
            <a:avLst/>
          </a:prstGeom>
          <a:noFill/>
          <a:ln w="38100">
            <a:solidFill>
              <a:schemeClr val="tx1"/>
            </a:solidFill>
            <a:round/>
            <a:headEnd/>
            <a:tailEnd type="arrow" w="med" len="med"/>
          </a:ln>
        </p:spPr>
        <p:txBody>
          <a:bodyPr/>
          <a:lstStyle/>
          <a:p>
            <a:endParaRPr lang="fr-FR"/>
          </a:p>
        </p:txBody>
      </p:sp>
      <p:pic>
        <p:nvPicPr>
          <p:cNvPr id="492555" name="Picture 4" descr="http://bigscience.web.cern.ch/bigscience/Objects/LHC/accelerator.jpg"/>
          <p:cNvPicPr>
            <a:picLocks noChangeAspect="1" noChangeArrowheads="1"/>
          </p:cNvPicPr>
          <p:nvPr/>
        </p:nvPicPr>
        <p:blipFill>
          <a:blip r:embed="rId6"/>
          <a:srcRect/>
          <a:stretch>
            <a:fillRect/>
          </a:stretch>
        </p:blipFill>
        <p:spPr bwMode="auto">
          <a:xfrm>
            <a:off x="0" y="1628775"/>
            <a:ext cx="5651500" cy="5016500"/>
          </a:xfrm>
          <a:prstGeom prst="rect">
            <a:avLst/>
          </a:prstGeom>
          <a:noFill/>
          <a:ln w="9525">
            <a:noFill/>
            <a:miter lim="800000"/>
            <a:headEnd/>
            <a:tailEnd/>
          </a:ln>
        </p:spPr>
      </p:pic>
      <p:graphicFrame>
        <p:nvGraphicFramePr>
          <p:cNvPr id="492547" name="Object 3"/>
          <p:cNvGraphicFramePr>
            <a:graphicFrameLocks noChangeAspect="1"/>
          </p:cNvGraphicFramePr>
          <p:nvPr/>
        </p:nvGraphicFramePr>
        <p:xfrm>
          <a:off x="7121525" y="4437063"/>
          <a:ext cx="690563" cy="360362"/>
        </p:xfrm>
        <a:graphic>
          <a:graphicData uri="http://schemas.openxmlformats.org/presentationml/2006/ole">
            <p:oleObj spid="_x0000_s492547" name="Équation" r:id="rId7" imgW="558720" imgH="291960" progId="Equation.3">
              <p:embed/>
            </p:oleObj>
          </a:graphicData>
        </a:graphic>
      </p:graphicFrame>
      <p:graphicFrame>
        <p:nvGraphicFramePr>
          <p:cNvPr id="492548" name="Object 4"/>
          <p:cNvGraphicFramePr>
            <a:graphicFrameLocks noChangeAspect="1"/>
          </p:cNvGraphicFramePr>
          <p:nvPr/>
        </p:nvGraphicFramePr>
        <p:xfrm>
          <a:off x="7596188" y="4114800"/>
          <a:ext cx="423862" cy="282575"/>
        </p:xfrm>
        <a:graphic>
          <a:graphicData uri="http://schemas.openxmlformats.org/presentationml/2006/ole">
            <p:oleObj spid="_x0000_s492548" name="Équation" r:id="rId8" imgW="342720" imgH="228600" progId="Equation.3">
              <p:embed/>
            </p:oleObj>
          </a:graphicData>
        </a:graphic>
      </p:graphicFrame>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8506" name="Rectangle 5"/>
          <p:cNvSpPr>
            <a:spLocks noChangeArrowheads="1"/>
          </p:cNvSpPr>
          <p:nvPr/>
        </p:nvSpPr>
        <p:spPr bwMode="auto">
          <a:xfrm>
            <a:off x="6156325" y="1844675"/>
            <a:ext cx="2663825" cy="1871663"/>
          </a:xfrm>
          <a:prstGeom prst="rect">
            <a:avLst/>
          </a:prstGeom>
          <a:solidFill>
            <a:srgbClr val="92D050">
              <a:alpha val="41176"/>
            </a:srgbClr>
          </a:solidFill>
          <a:ln w="50800">
            <a:noFill/>
            <a:miter lim="800000"/>
            <a:headEnd/>
            <a:tailEnd/>
          </a:ln>
        </p:spPr>
        <p:txBody>
          <a:bodyPr wrap="none" anchor="ctr"/>
          <a:lstStyle/>
          <a:p>
            <a:pPr algn="ctr" eaLnBrk="0" hangingPunct="0"/>
            <a:endParaRPr lang="en-GB" altLang="en-GB" sz="3200">
              <a:solidFill>
                <a:srgbClr val="FF0000"/>
              </a:solidFill>
              <a:latin typeface="Arial Unicode MS" pitchFamily="34" charset="-128"/>
            </a:endParaRPr>
          </a:p>
        </p:txBody>
      </p:sp>
      <p:sp>
        <p:nvSpPr>
          <p:cNvPr id="618507" name="Espace réservé du numéro de diapositive 3"/>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9306A24-2F9F-45CB-B86B-47D3E0E6365A}" type="slidenum">
              <a:rPr lang="fr-FR">
                <a:solidFill>
                  <a:schemeClr val="tx1"/>
                </a:solidFill>
              </a:rPr>
              <a:pPr fontAlgn="base">
                <a:spcBef>
                  <a:spcPct val="0"/>
                </a:spcBef>
                <a:spcAft>
                  <a:spcPct val="0"/>
                </a:spcAft>
              </a:pPr>
              <a:t>88</a:t>
            </a:fld>
            <a:endParaRPr lang="fr-FR">
              <a:solidFill>
                <a:schemeClr val="tx1"/>
              </a:solidFill>
            </a:endParaRPr>
          </a:p>
        </p:txBody>
      </p:sp>
      <p:sp>
        <p:nvSpPr>
          <p:cNvPr id="5" name="Rectangle 4"/>
          <p:cNvSpPr/>
          <p:nvPr/>
        </p:nvSpPr>
        <p:spPr>
          <a:xfrm>
            <a:off x="0" y="0"/>
            <a:ext cx="574516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Large </a:t>
            </a:r>
            <a:r>
              <a:rPr lang="en-US" sz="4000" dirty="0" err="1"/>
              <a:t>Hadron</a:t>
            </a:r>
            <a:r>
              <a:rPr lang="en-US" sz="4000" dirty="0"/>
              <a:t> collider(LHC)</a:t>
            </a:r>
            <a:endParaRPr lang="fr-FR" sz="4000" dirty="0">
              <a:solidFill>
                <a:prstClr val="black"/>
              </a:solidFill>
              <a:ea typeface="+mj-ea"/>
              <a:cs typeface="+mj-cs"/>
            </a:endParaRPr>
          </a:p>
        </p:txBody>
      </p:sp>
      <p:grpSp>
        <p:nvGrpSpPr>
          <p:cNvPr id="618509" name="Group 4"/>
          <p:cNvGrpSpPr>
            <a:grpSpLocks/>
          </p:cNvGrpSpPr>
          <p:nvPr/>
        </p:nvGrpSpPr>
        <p:grpSpPr bwMode="auto">
          <a:xfrm>
            <a:off x="5292725" y="981075"/>
            <a:ext cx="3706813" cy="3168650"/>
            <a:chOff x="0" y="1548"/>
            <a:chExt cx="3264" cy="2292"/>
          </a:xfrm>
        </p:grpSpPr>
        <p:sp>
          <p:nvSpPr>
            <p:cNvPr id="618575" name="Line 5"/>
            <p:cNvSpPr>
              <a:spLocks noChangeShapeType="1"/>
            </p:cNvSpPr>
            <p:nvPr/>
          </p:nvSpPr>
          <p:spPr bwMode="auto">
            <a:xfrm rot="5400000" flipH="1">
              <a:off x="643" y="3538"/>
              <a:ext cx="16" cy="1"/>
            </a:xfrm>
            <a:prstGeom prst="line">
              <a:avLst/>
            </a:prstGeom>
            <a:noFill/>
            <a:ln w="0">
              <a:solidFill>
                <a:srgbClr val="000000"/>
              </a:solidFill>
              <a:round/>
              <a:headEnd/>
              <a:tailEnd/>
            </a:ln>
          </p:spPr>
          <p:txBody>
            <a:bodyPr/>
            <a:lstStyle/>
            <a:p>
              <a:endParaRPr lang="fr-FR"/>
            </a:p>
          </p:txBody>
        </p:sp>
        <p:sp>
          <p:nvSpPr>
            <p:cNvPr id="618576" name="Line 6"/>
            <p:cNvSpPr>
              <a:spLocks noChangeShapeType="1"/>
            </p:cNvSpPr>
            <p:nvPr/>
          </p:nvSpPr>
          <p:spPr bwMode="auto">
            <a:xfrm rot="5400000" flipH="1">
              <a:off x="808" y="3539"/>
              <a:ext cx="16" cy="0"/>
            </a:xfrm>
            <a:prstGeom prst="line">
              <a:avLst/>
            </a:prstGeom>
            <a:noFill/>
            <a:ln w="0">
              <a:solidFill>
                <a:srgbClr val="000000"/>
              </a:solidFill>
              <a:round/>
              <a:headEnd/>
              <a:tailEnd/>
            </a:ln>
          </p:spPr>
          <p:txBody>
            <a:bodyPr/>
            <a:lstStyle/>
            <a:p>
              <a:endParaRPr lang="fr-FR"/>
            </a:p>
          </p:txBody>
        </p:sp>
        <p:sp>
          <p:nvSpPr>
            <p:cNvPr id="618577" name="Line 7"/>
            <p:cNvSpPr>
              <a:spLocks noChangeShapeType="1"/>
            </p:cNvSpPr>
            <p:nvPr/>
          </p:nvSpPr>
          <p:spPr bwMode="auto">
            <a:xfrm rot="5400000" flipH="1">
              <a:off x="973" y="3538"/>
              <a:ext cx="16" cy="1"/>
            </a:xfrm>
            <a:prstGeom prst="line">
              <a:avLst/>
            </a:prstGeom>
            <a:noFill/>
            <a:ln w="0">
              <a:solidFill>
                <a:srgbClr val="000000"/>
              </a:solidFill>
              <a:round/>
              <a:headEnd/>
              <a:tailEnd/>
            </a:ln>
          </p:spPr>
          <p:txBody>
            <a:bodyPr/>
            <a:lstStyle/>
            <a:p>
              <a:endParaRPr lang="fr-FR"/>
            </a:p>
          </p:txBody>
        </p:sp>
        <p:sp>
          <p:nvSpPr>
            <p:cNvPr id="618578" name="Line 8"/>
            <p:cNvSpPr>
              <a:spLocks noChangeShapeType="1"/>
            </p:cNvSpPr>
            <p:nvPr/>
          </p:nvSpPr>
          <p:spPr bwMode="auto">
            <a:xfrm rot="5400000" flipH="1">
              <a:off x="1139" y="3538"/>
              <a:ext cx="16" cy="1"/>
            </a:xfrm>
            <a:prstGeom prst="line">
              <a:avLst/>
            </a:prstGeom>
            <a:noFill/>
            <a:ln w="0">
              <a:solidFill>
                <a:srgbClr val="000000"/>
              </a:solidFill>
              <a:round/>
              <a:headEnd/>
              <a:tailEnd/>
            </a:ln>
          </p:spPr>
          <p:txBody>
            <a:bodyPr/>
            <a:lstStyle/>
            <a:p>
              <a:endParaRPr lang="fr-FR"/>
            </a:p>
          </p:txBody>
        </p:sp>
        <p:sp>
          <p:nvSpPr>
            <p:cNvPr id="618579" name="Line 9"/>
            <p:cNvSpPr>
              <a:spLocks noChangeShapeType="1"/>
            </p:cNvSpPr>
            <p:nvPr/>
          </p:nvSpPr>
          <p:spPr bwMode="auto">
            <a:xfrm rot="5400000" flipH="1">
              <a:off x="1304" y="3538"/>
              <a:ext cx="16" cy="1"/>
            </a:xfrm>
            <a:prstGeom prst="line">
              <a:avLst/>
            </a:prstGeom>
            <a:noFill/>
            <a:ln w="0">
              <a:solidFill>
                <a:srgbClr val="000000"/>
              </a:solidFill>
              <a:round/>
              <a:headEnd/>
              <a:tailEnd/>
            </a:ln>
          </p:spPr>
          <p:txBody>
            <a:bodyPr/>
            <a:lstStyle/>
            <a:p>
              <a:endParaRPr lang="fr-FR"/>
            </a:p>
          </p:txBody>
        </p:sp>
        <p:sp>
          <p:nvSpPr>
            <p:cNvPr id="618580" name="Line 10"/>
            <p:cNvSpPr>
              <a:spLocks noChangeShapeType="1"/>
            </p:cNvSpPr>
            <p:nvPr/>
          </p:nvSpPr>
          <p:spPr bwMode="auto">
            <a:xfrm rot="5400000" flipH="1">
              <a:off x="1468" y="3538"/>
              <a:ext cx="16" cy="1"/>
            </a:xfrm>
            <a:prstGeom prst="line">
              <a:avLst/>
            </a:prstGeom>
            <a:noFill/>
            <a:ln w="0">
              <a:solidFill>
                <a:srgbClr val="000000"/>
              </a:solidFill>
              <a:round/>
              <a:headEnd/>
              <a:tailEnd/>
            </a:ln>
          </p:spPr>
          <p:txBody>
            <a:bodyPr/>
            <a:lstStyle/>
            <a:p>
              <a:endParaRPr lang="fr-FR"/>
            </a:p>
          </p:txBody>
        </p:sp>
        <p:sp>
          <p:nvSpPr>
            <p:cNvPr id="618581" name="Line 11"/>
            <p:cNvSpPr>
              <a:spLocks noChangeShapeType="1"/>
            </p:cNvSpPr>
            <p:nvPr/>
          </p:nvSpPr>
          <p:spPr bwMode="auto">
            <a:xfrm rot="5400000" flipH="1">
              <a:off x="1633" y="3538"/>
              <a:ext cx="16" cy="1"/>
            </a:xfrm>
            <a:prstGeom prst="line">
              <a:avLst/>
            </a:prstGeom>
            <a:noFill/>
            <a:ln w="0">
              <a:solidFill>
                <a:srgbClr val="000000"/>
              </a:solidFill>
              <a:round/>
              <a:headEnd/>
              <a:tailEnd/>
            </a:ln>
          </p:spPr>
          <p:txBody>
            <a:bodyPr/>
            <a:lstStyle/>
            <a:p>
              <a:endParaRPr lang="fr-FR"/>
            </a:p>
          </p:txBody>
        </p:sp>
        <p:sp>
          <p:nvSpPr>
            <p:cNvPr id="618582" name="Line 12"/>
            <p:cNvSpPr>
              <a:spLocks noChangeShapeType="1"/>
            </p:cNvSpPr>
            <p:nvPr/>
          </p:nvSpPr>
          <p:spPr bwMode="auto">
            <a:xfrm rot="5400000" flipH="1">
              <a:off x="1798" y="3538"/>
              <a:ext cx="16" cy="1"/>
            </a:xfrm>
            <a:prstGeom prst="line">
              <a:avLst/>
            </a:prstGeom>
            <a:noFill/>
            <a:ln w="0">
              <a:solidFill>
                <a:srgbClr val="000000"/>
              </a:solidFill>
              <a:round/>
              <a:headEnd/>
              <a:tailEnd/>
            </a:ln>
          </p:spPr>
          <p:txBody>
            <a:bodyPr/>
            <a:lstStyle/>
            <a:p>
              <a:endParaRPr lang="fr-FR"/>
            </a:p>
          </p:txBody>
        </p:sp>
        <p:sp>
          <p:nvSpPr>
            <p:cNvPr id="618583" name="Line 13"/>
            <p:cNvSpPr>
              <a:spLocks noChangeShapeType="1"/>
            </p:cNvSpPr>
            <p:nvPr/>
          </p:nvSpPr>
          <p:spPr bwMode="auto">
            <a:xfrm rot="5400000" flipH="1">
              <a:off x="1962" y="3538"/>
              <a:ext cx="16" cy="1"/>
            </a:xfrm>
            <a:prstGeom prst="line">
              <a:avLst/>
            </a:prstGeom>
            <a:noFill/>
            <a:ln w="0">
              <a:solidFill>
                <a:srgbClr val="000000"/>
              </a:solidFill>
              <a:round/>
              <a:headEnd/>
              <a:tailEnd/>
            </a:ln>
          </p:spPr>
          <p:txBody>
            <a:bodyPr/>
            <a:lstStyle/>
            <a:p>
              <a:endParaRPr lang="fr-FR"/>
            </a:p>
          </p:txBody>
        </p:sp>
        <p:sp>
          <p:nvSpPr>
            <p:cNvPr id="618584" name="Line 14"/>
            <p:cNvSpPr>
              <a:spLocks noChangeShapeType="1"/>
            </p:cNvSpPr>
            <p:nvPr/>
          </p:nvSpPr>
          <p:spPr bwMode="auto">
            <a:xfrm rot="5400000" flipH="1">
              <a:off x="2128" y="3538"/>
              <a:ext cx="16" cy="1"/>
            </a:xfrm>
            <a:prstGeom prst="line">
              <a:avLst/>
            </a:prstGeom>
            <a:noFill/>
            <a:ln w="0">
              <a:solidFill>
                <a:srgbClr val="000000"/>
              </a:solidFill>
              <a:round/>
              <a:headEnd/>
              <a:tailEnd/>
            </a:ln>
          </p:spPr>
          <p:txBody>
            <a:bodyPr/>
            <a:lstStyle/>
            <a:p>
              <a:endParaRPr lang="fr-FR"/>
            </a:p>
          </p:txBody>
        </p:sp>
        <p:sp>
          <p:nvSpPr>
            <p:cNvPr id="618585" name="Line 15"/>
            <p:cNvSpPr>
              <a:spLocks noChangeShapeType="1"/>
            </p:cNvSpPr>
            <p:nvPr/>
          </p:nvSpPr>
          <p:spPr bwMode="auto">
            <a:xfrm rot="5400000" flipH="1">
              <a:off x="2293" y="3538"/>
              <a:ext cx="16" cy="1"/>
            </a:xfrm>
            <a:prstGeom prst="line">
              <a:avLst/>
            </a:prstGeom>
            <a:noFill/>
            <a:ln w="0">
              <a:solidFill>
                <a:srgbClr val="000000"/>
              </a:solidFill>
              <a:round/>
              <a:headEnd/>
              <a:tailEnd/>
            </a:ln>
          </p:spPr>
          <p:txBody>
            <a:bodyPr/>
            <a:lstStyle/>
            <a:p>
              <a:endParaRPr lang="fr-FR"/>
            </a:p>
          </p:txBody>
        </p:sp>
        <p:sp>
          <p:nvSpPr>
            <p:cNvPr id="618586" name="Line 16"/>
            <p:cNvSpPr>
              <a:spLocks noChangeShapeType="1"/>
            </p:cNvSpPr>
            <p:nvPr/>
          </p:nvSpPr>
          <p:spPr bwMode="auto">
            <a:xfrm rot="5400000" flipH="1">
              <a:off x="2457" y="3538"/>
              <a:ext cx="16" cy="1"/>
            </a:xfrm>
            <a:prstGeom prst="line">
              <a:avLst/>
            </a:prstGeom>
            <a:noFill/>
            <a:ln w="0">
              <a:solidFill>
                <a:srgbClr val="000000"/>
              </a:solidFill>
              <a:round/>
              <a:headEnd/>
              <a:tailEnd/>
            </a:ln>
          </p:spPr>
          <p:txBody>
            <a:bodyPr/>
            <a:lstStyle/>
            <a:p>
              <a:endParaRPr lang="fr-FR"/>
            </a:p>
          </p:txBody>
        </p:sp>
        <p:sp>
          <p:nvSpPr>
            <p:cNvPr id="618587" name="Line 17"/>
            <p:cNvSpPr>
              <a:spLocks noChangeShapeType="1"/>
            </p:cNvSpPr>
            <p:nvPr/>
          </p:nvSpPr>
          <p:spPr bwMode="auto">
            <a:xfrm rot="5400000" flipH="1">
              <a:off x="2622" y="3538"/>
              <a:ext cx="16" cy="1"/>
            </a:xfrm>
            <a:prstGeom prst="line">
              <a:avLst/>
            </a:prstGeom>
            <a:noFill/>
            <a:ln w="0">
              <a:solidFill>
                <a:srgbClr val="000000"/>
              </a:solidFill>
              <a:round/>
              <a:headEnd/>
              <a:tailEnd/>
            </a:ln>
          </p:spPr>
          <p:txBody>
            <a:bodyPr/>
            <a:lstStyle/>
            <a:p>
              <a:endParaRPr lang="fr-FR"/>
            </a:p>
          </p:txBody>
        </p:sp>
        <p:sp>
          <p:nvSpPr>
            <p:cNvPr id="618588" name="Line 18"/>
            <p:cNvSpPr>
              <a:spLocks noChangeShapeType="1"/>
            </p:cNvSpPr>
            <p:nvPr/>
          </p:nvSpPr>
          <p:spPr bwMode="auto">
            <a:xfrm rot="5400000" flipH="1">
              <a:off x="2786" y="3538"/>
              <a:ext cx="16" cy="1"/>
            </a:xfrm>
            <a:prstGeom prst="line">
              <a:avLst/>
            </a:prstGeom>
            <a:noFill/>
            <a:ln w="0">
              <a:solidFill>
                <a:srgbClr val="000000"/>
              </a:solidFill>
              <a:round/>
              <a:headEnd/>
              <a:tailEnd/>
            </a:ln>
          </p:spPr>
          <p:txBody>
            <a:bodyPr/>
            <a:lstStyle/>
            <a:p>
              <a:endParaRPr lang="fr-FR"/>
            </a:p>
          </p:txBody>
        </p:sp>
        <p:sp>
          <p:nvSpPr>
            <p:cNvPr id="618589" name="Line 19"/>
            <p:cNvSpPr>
              <a:spLocks noChangeShapeType="1"/>
            </p:cNvSpPr>
            <p:nvPr/>
          </p:nvSpPr>
          <p:spPr bwMode="auto">
            <a:xfrm rot="5400000" flipH="1">
              <a:off x="2951" y="3538"/>
              <a:ext cx="16" cy="1"/>
            </a:xfrm>
            <a:prstGeom prst="line">
              <a:avLst/>
            </a:prstGeom>
            <a:noFill/>
            <a:ln w="0">
              <a:solidFill>
                <a:srgbClr val="000000"/>
              </a:solidFill>
              <a:round/>
              <a:headEnd/>
              <a:tailEnd/>
            </a:ln>
          </p:spPr>
          <p:txBody>
            <a:bodyPr/>
            <a:lstStyle/>
            <a:p>
              <a:endParaRPr lang="fr-FR"/>
            </a:p>
          </p:txBody>
        </p:sp>
        <p:sp>
          <p:nvSpPr>
            <p:cNvPr id="618590" name="Line 20"/>
            <p:cNvSpPr>
              <a:spLocks noChangeShapeType="1"/>
            </p:cNvSpPr>
            <p:nvPr/>
          </p:nvSpPr>
          <p:spPr bwMode="auto">
            <a:xfrm rot="5400000" flipH="1">
              <a:off x="3116" y="3539"/>
              <a:ext cx="16" cy="0"/>
            </a:xfrm>
            <a:prstGeom prst="line">
              <a:avLst/>
            </a:prstGeom>
            <a:noFill/>
            <a:ln w="0">
              <a:solidFill>
                <a:srgbClr val="000000"/>
              </a:solidFill>
              <a:round/>
              <a:headEnd/>
              <a:tailEnd/>
            </a:ln>
          </p:spPr>
          <p:txBody>
            <a:bodyPr/>
            <a:lstStyle/>
            <a:p>
              <a:endParaRPr lang="fr-FR"/>
            </a:p>
          </p:txBody>
        </p:sp>
        <p:sp>
          <p:nvSpPr>
            <p:cNvPr id="618591" name="Line 21"/>
            <p:cNvSpPr>
              <a:spLocks noChangeShapeType="1"/>
            </p:cNvSpPr>
            <p:nvPr/>
          </p:nvSpPr>
          <p:spPr bwMode="auto">
            <a:xfrm rot="5400000">
              <a:off x="643" y="1628"/>
              <a:ext cx="16" cy="1"/>
            </a:xfrm>
            <a:prstGeom prst="line">
              <a:avLst/>
            </a:prstGeom>
            <a:noFill/>
            <a:ln w="0">
              <a:solidFill>
                <a:srgbClr val="000000"/>
              </a:solidFill>
              <a:round/>
              <a:headEnd/>
              <a:tailEnd/>
            </a:ln>
          </p:spPr>
          <p:txBody>
            <a:bodyPr/>
            <a:lstStyle/>
            <a:p>
              <a:endParaRPr lang="fr-FR"/>
            </a:p>
          </p:txBody>
        </p:sp>
        <p:sp>
          <p:nvSpPr>
            <p:cNvPr id="618592" name="Line 22"/>
            <p:cNvSpPr>
              <a:spLocks noChangeShapeType="1"/>
            </p:cNvSpPr>
            <p:nvPr/>
          </p:nvSpPr>
          <p:spPr bwMode="auto">
            <a:xfrm rot="5400000">
              <a:off x="808" y="1629"/>
              <a:ext cx="16" cy="0"/>
            </a:xfrm>
            <a:prstGeom prst="line">
              <a:avLst/>
            </a:prstGeom>
            <a:noFill/>
            <a:ln w="0">
              <a:solidFill>
                <a:srgbClr val="000000"/>
              </a:solidFill>
              <a:round/>
              <a:headEnd/>
              <a:tailEnd/>
            </a:ln>
          </p:spPr>
          <p:txBody>
            <a:bodyPr/>
            <a:lstStyle/>
            <a:p>
              <a:endParaRPr lang="fr-FR"/>
            </a:p>
          </p:txBody>
        </p:sp>
        <p:sp>
          <p:nvSpPr>
            <p:cNvPr id="618593" name="Line 23"/>
            <p:cNvSpPr>
              <a:spLocks noChangeShapeType="1"/>
            </p:cNvSpPr>
            <p:nvPr/>
          </p:nvSpPr>
          <p:spPr bwMode="auto">
            <a:xfrm rot="5400000">
              <a:off x="973" y="1628"/>
              <a:ext cx="16" cy="1"/>
            </a:xfrm>
            <a:prstGeom prst="line">
              <a:avLst/>
            </a:prstGeom>
            <a:noFill/>
            <a:ln w="0">
              <a:solidFill>
                <a:srgbClr val="000000"/>
              </a:solidFill>
              <a:round/>
              <a:headEnd/>
              <a:tailEnd/>
            </a:ln>
          </p:spPr>
          <p:txBody>
            <a:bodyPr/>
            <a:lstStyle/>
            <a:p>
              <a:endParaRPr lang="fr-FR"/>
            </a:p>
          </p:txBody>
        </p:sp>
        <p:sp>
          <p:nvSpPr>
            <p:cNvPr id="618594" name="Line 24"/>
            <p:cNvSpPr>
              <a:spLocks noChangeShapeType="1"/>
            </p:cNvSpPr>
            <p:nvPr/>
          </p:nvSpPr>
          <p:spPr bwMode="auto">
            <a:xfrm rot="5400000">
              <a:off x="1139" y="1628"/>
              <a:ext cx="16" cy="1"/>
            </a:xfrm>
            <a:prstGeom prst="line">
              <a:avLst/>
            </a:prstGeom>
            <a:noFill/>
            <a:ln w="0">
              <a:solidFill>
                <a:srgbClr val="000000"/>
              </a:solidFill>
              <a:round/>
              <a:headEnd/>
              <a:tailEnd/>
            </a:ln>
          </p:spPr>
          <p:txBody>
            <a:bodyPr/>
            <a:lstStyle/>
            <a:p>
              <a:endParaRPr lang="fr-FR"/>
            </a:p>
          </p:txBody>
        </p:sp>
        <p:sp>
          <p:nvSpPr>
            <p:cNvPr id="618595" name="Line 25"/>
            <p:cNvSpPr>
              <a:spLocks noChangeShapeType="1"/>
            </p:cNvSpPr>
            <p:nvPr/>
          </p:nvSpPr>
          <p:spPr bwMode="auto">
            <a:xfrm rot="5400000">
              <a:off x="1304" y="1628"/>
              <a:ext cx="16" cy="1"/>
            </a:xfrm>
            <a:prstGeom prst="line">
              <a:avLst/>
            </a:prstGeom>
            <a:noFill/>
            <a:ln w="0">
              <a:solidFill>
                <a:srgbClr val="000000"/>
              </a:solidFill>
              <a:round/>
              <a:headEnd/>
              <a:tailEnd/>
            </a:ln>
          </p:spPr>
          <p:txBody>
            <a:bodyPr/>
            <a:lstStyle/>
            <a:p>
              <a:endParaRPr lang="fr-FR"/>
            </a:p>
          </p:txBody>
        </p:sp>
        <p:sp>
          <p:nvSpPr>
            <p:cNvPr id="618596" name="Line 26"/>
            <p:cNvSpPr>
              <a:spLocks noChangeShapeType="1"/>
            </p:cNvSpPr>
            <p:nvPr/>
          </p:nvSpPr>
          <p:spPr bwMode="auto">
            <a:xfrm rot="5400000">
              <a:off x="1468" y="1628"/>
              <a:ext cx="16" cy="1"/>
            </a:xfrm>
            <a:prstGeom prst="line">
              <a:avLst/>
            </a:prstGeom>
            <a:noFill/>
            <a:ln w="0">
              <a:solidFill>
                <a:srgbClr val="000000"/>
              </a:solidFill>
              <a:round/>
              <a:headEnd/>
              <a:tailEnd/>
            </a:ln>
          </p:spPr>
          <p:txBody>
            <a:bodyPr/>
            <a:lstStyle/>
            <a:p>
              <a:endParaRPr lang="fr-FR"/>
            </a:p>
          </p:txBody>
        </p:sp>
        <p:sp>
          <p:nvSpPr>
            <p:cNvPr id="618597" name="Line 27"/>
            <p:cNvSpPr>
              <a:spLocks noChangeShapeType="1"/>
            </p:cNvSpPr>
            <p:nvPr/>
          </p:nvSpPr>
          <p:spPr bwMode="auto">
            <a:xfrm rot="5400000">
              <a:off x="1633" y="1628"/>
              <a:ext cx="16" cy="1"/>
            </a:xfrm>
            <a:prstGeom prst="line">
              <a:avLst/>
            </a:prstGeom>
            <a:noFill/>
            <a:ln w="0">
              <a:solidFill>
                <a:srgbClr val="000000"/>
              </a:solidFill>
              <a:round/>
              <a:headEnd/>
              <a:tailEnd/>
            </a:ln>
          </p:spPr>
          <p:txBody>
            <a:bodyPr/>
            <a:lstStyle/>
            <a:p>
              <a:endParaRPr lang="fr-FR"/>
            </a:p>
          </p:txBody>
        </p:sp>
        <p:sp>
          <p:nvSpPr>
            <p:cNvPr id="618598" name="Line 28"/>
            <p:cNvSpPr>
              <a:spLocks noChangeShapeType="1"/>
            </p:cNvSpPr>
            <p:nvPr/>
          </p:nvSpPr>
          <p:spPr bwMode="auto">
            <a:xfrm rot="5400000">
              <a:off x="1798" y="1628"/>
              <a:ext cx="16" cy="1"/>
            </a:xfrm>
            <a:prstGeom prst="line">
              <a:avLst/>
            </a:prstGeom>
            <a:noFill/>
            <a:ln w="0">
              <a:solidFill>
                <a:srgbClr val="000000"/>
              </a:solidFill>
              <a:round/>
              <a:headEnd/>
              <a:tailEnd/>
            </a:ln>
          </p:spPr>
          <p:txBody>
            <a:bodyPr/>
            <a:lstStyle/>
            <a:p>
              <a:endParaRPr lang="fr-FR"/>
            </a:p>
          </p:txBody>
        </p:sp>
        <p:sp>
          <p:nvSpPr>
            <p:cNvPr id="618599" name="Line 29"/>
            <p:cNvSpPr>
              <a:spLocks noChangeShapeType="1"/>
            </p:cNvSpPr>
            <p:nvPr/>
          </p:nvSpPr>
          <p:spPr bwMode="auto">
            <a:xfrm rot="5400000">
              <a:off x="1962" y="1628"/>
              <a:ext cx="16" cy="1"/>
            </a:xfrm>
            <a:prstGeom prst="line">
              <a:avLst/>
            </a:prstGeom>
            <a:noFill/>
            <a:ln w="0">
              <a:solidFill>
                <a:srgbClr val="000000"/>
              </a:solidFill>
              <a:round/>
              <a:headEnd/>
              <a:tailEnd/>
            </a:ln>
          </p:spPr>
          <p:txBody>
            <a:bodyPr/>
            <a:lstStyle/>
            <a:p>
              <a:endParaRPr lang="fr-FR"/>
            </a:p>
          </p:txBody>
        </p:sp>
        <p:sp>
          <p:nvSpPr>
            <p:cNvPr id="618600" name="Line 30"/>
            <p:cNvSpPr>
              <a:spLocks noChangeShapeType="1"/>
            </p:cNvSpPr>
            <p:nvPr/>
          </p:nvSpPr>
          <p:spPr bwMode="auto">
            <a:xfrm rot="5400000">
              <a:off x="2128" y="1628"/>
              <a:ext cx="16" cy="1"/>
            </a:xfrm>
            <a:prstGeom prst="line">
              <a:avLst/>
            </a:prstGeom>
            <a:noFill/>
            <a:ln w="0">
              <a:solidFill>
                <a:srgbClr val="000000"/>
              </a:solidFill>
              <a:round/>
              <a:headEnd/>
              <a:tailEnd/>
            </a:ln>
          </p:spPr>
          <p:txBody>
            <a:bodyPr/>
            <a:lstStyle/>
            <a:p>
              <a:endParaRPr lang="fr-FR"/>
            </a:p>
          </p:txBody>
        </p:sp>
        <p:sp>
          <p:nvSpPr>
            <p:cNvPr id="618601" name="Line 31"/>
            <p:cNvSpPr>
              <a:spLocks noChangeShapeType="1"/>
            </p:cNvSpPr>
            <p:nvPr/>
          </p:nvSpPr>
          <p:spPr bwMode="auto">
            <a:xfrm rot="5400000">
              <a:off x="2293" y="1628"/>
              <a:ext cx="16" cy="1"/>
            </a:xfrm>
            <a:prstGeom prst="line">
              <a:avLst/>
            </a:prstGeom>
            <a:noFill/>
            <a:ln w="0">
              <a:solidFill>
                <a:srgbClr val="000000"/>
              </a:solidFill>
              <a:round/>
              <a:headEnd/>
              <a:tailEnd/>
            </a:ln>
          </p:spPr>
          <p:txBody>
            <a:bodyPr/>
            <a:lstStyle/>
            <a:p>
              <a:endParaRPr lang="fr-FR"/>
            </a:p>
          </p:txBody>
        </p:sp>
        <p:sp>
          <p:nvSpPr>
            <p:cNvPr id="618602" name="Line 32"/>
            <p:cNvSpPr>
              <a:spLocks noChangeShapeType="1"/>
            </p:cNvSpPr>
            <p:nvPr/>
          </p:nvSpPr>
          <p:spPr bwMode="auto">
            <a:xfrm rot="5400000">
              <a:off x="2457" y="1628"/>
              <a:ext cx="16" cy="1"/>
            </a:xfrm>
            <a:prstGeom prst="line">
              <a:avLst/>
            </a:prstGeom>
            <a:noFill/>
            <a:ln w="0">
              <a:solidFill>
                <a:srgbClr val="000000"/>
              </a:solidFill>
              <a:round/>
              <a:headEnd/>
              <a:tailEnd/>
            </a:ln>
          </p:spPr>
          <p:txBody>
            <a:bodyPr/>
            <a:lstStyle/>
            <a:p>
              <a:endParaRPr lang="fr-FR"/>
            </a:p>
          </p:txBody>
        </p:sp>
        <p:sp>
          <p:nvSpPr>
            <p:cNvPr id="618603" name="Line 33"/>
            <p:cNvSpPr>
              <a:spLocks noChangeShapeType="1"/>
            </p:cNvSpPr>
            <p:nvPr/>
          </p:nvSpPr>
          <p:spPr bwMode="auto">
            <a:xfrm rot="5400000" flipH="1">
              <a:off x="637" y="3533"/>
              <a:ext cx="27" cy="1"/>
            </a:xfrm>
            <a:prstGeom prst="line">
              <a:avLst/>
            </a:prstGeom>
            <a:noFill/>
            <a:ln w="0">
              <a:solidFill>
                <a:srgbClr val="000000"/>
              </a:solidFill>
              <a:round/>
              <a:headEnd/>
              <a:tailEnd/>
            </a:ln>
          </p:spPr>
          <p:txBody>
            <a:bodyPr/>
            <a:lstStyle/>
            <a:p>
              <a:endParaRPr lang="fr-FR"/>
            </a:p>
          </p:txBody>
        </p:sp>
        <p:sp>
          <p:nvSpPr>
            <p:cNvPr id="618604" name="Line 34"/>
            <p:cNvSpPr>
              <a:spLocks noChangeShapeType="1"/>
            </p:cNvSpPr>
            <p:nvPr/>
          </p:nvSpPr>
          <p:spPr bwMode="auto">
            <a:xfrm rot="5400000" flipH="1">
              <a:off x="1462" y="3533"/>
              <a:ext cx="27" cy="1"/>
            </a:xfrm>
            <a:prstGeom prst="line">
              <a:avLst/>
            </a:prstGeom>
            <a:noFill/>
            <a:ln w="0">
              <a:solidFill>
                <a:srgbClr val="000000"/>
              </a:solidFill>
              <a:round/>
              <a:headEnd/>
              <a:tailEnd/>
            </a:ln>
          </p:spPr>
          <p:txBody>
            <a:bodyPr/>
            <a:lstStyle/>
            <a:p>
              <a:endParaRPr lang="fr-FR"/>
            </a:p>
          </p:txBody>
        </p:sp>
        <p:sp>
          <p:nvSpPr>
            <p:cNvPr id="618605" name="Line 35"/>
            <p:cNvSpPr>
              <a:spLocks noChangeShapeType="1"/>
            </p:cNvSpPr>
            <p:nvPr/>
          </p:nvSpPr>
          <p:spPr bwMode="auto">
            <a:xfrm rot="5400000" flipH="1">
              <a:off x="2287" y="3533"/>
              <a:ext cx="27" cy="1"/>
            </a:xfrm>
            <a:prstGeom prst="line">
              <a:avLst/>
            </a:prstGeom>
            <a:noFill/>
            <a:ln w="0">
              <a:solidFill>
                <a:srgbClr val="000000"/>
              </a:solidFill>
              <a:round/>
              <a:headEnd/>
              <a:tailEnd/>
            </a:ln>
          </p:spPr>
          <p:txBody>
            <a:bodyPr/>
            <a:lstStyle/>
            <a:p>
              <a:endParaRPr lang="fr-FR"/>
            </a:p>
          </p:txBody>
        </p:sp>
        <p:sp>
          <p:nvSpPr>
            <p:cNvPr id="618606" name="Line 36"/>
            <p:cNvSpPr>
              <a:spLocks noChangeShapeType="1"/>
            </p:cNvSpPr>
            <p:nvPr/>
          </p:nvSpPr>
          <p:spPr bwMode="auto">
            <a:xfrm rot="5400000" flipH="1">
              <a:off x="3110" y="3534"/>
              <a:ext cx="27" cy="0"/>
            </a:xfrm>
            <a:prstGeom prst="line">
              <a:avLst/>
            </a:prstGeom>
            <a:noFill/>
            <a:ln w="0">
              <a:solidFill>
                <a:srgbClr val="000000"/>
              </a:solidFill>
              <a:round/>
              <a:headEnd/>
              <a:tailEnd/>
            </a:ln>
          </p:spPr>
          <p:txBody>
            <a:bodyPr/>
            <a:lstStyle/>
            <a:p>
              <a:endParaRPr lang="fr-FR"/>
            </a:p>
          </p:txBody>
        </p:sp>
        <p:sp>
          <p:nvSpPr>
            <p:cNvPr id="618607" name="Line 37"/>
            <p:cNvSpPr>
              <a:spLocks noChangeShapeType="1"/>
            </p:cNvSpPr>
            <p:nvPr/>
          </p:nvSpPr>
          <p:spPr bwMode="auto">
            <a:xfrm rot="5400000">
              <a:off x="638" y="1633"/>
              <a:ext cx="26" cy="1"/>
            </a:xfrm>
            <a:prstGeom prst="line">
              <a:avLst/>
            </a:prstGeom>
            <a:noFill/>
            <a:ln w="0">
              <a:solidFill>
                <a:srgbClr val="000000"/>
              </a:solidFill>
              <a:round/>
              <a:headEnd/>
              <a:tailEnd/>
            </a:ln>
          </p:spPr>
          <p:txBody>
            <a:bodyPr/>
            <a:lstStyle/>
            <a:p>
              <a:endParaRPr lang="fr-FR"/>
            </a:p>
          </p:txBody>
        </p:sp>
        <p:sp>
          <p:nvSpPr>
            <p:cNvPr id="618608" name="Line 38"/>
            <p:cNvSpPr>
              <a:spLocks noChangeShapeType="1"/>
            </p:cNvSpPr>
            <p:nvPr/>
          </p:nvSpPr>
          <p:spPr bwMode="auto">
            <a:xfrm rot="5400000">
              <a:off x="1463" y="1633"/>
              <a:ext cx="26" cy="1"/>
            </a:xfrm>
            <a:prstGeom prst="line">
              <a:avLst/>
            </a:prstGeom>
            <a:noFill/>
            <a:ln w="0">
              <a:solidFill>
                <a:srgbClr val="000000"/>
              </a:solidFill>
              <a:round/>
              <a:headEnd/>
              <a:tailEnd/>
            </a:ln>
          </p:spPr>
          <p:txBody>
            <a:bodyPr/>
            <a:lstStyle/>
            <a:p>
              <a:endParaRPr lang="fr-FR"/>
            </a:p>
          </p:txBody>
        </p:sp>
        <p:sp>
          <p:nvSpPr>
            <p:cNvPr id="618609" name="Line 39"/>
            <p:cNvSpPr>
              <a:spLocks noChangeShapeType="1"/>
            </p:cNvSpPr>
            <p:nvPr/>
          </p:nvSpPr>
          <p:spPr bwMode="auto">
            <a:xfrm rot="5400000">
              <a:off x="2288" y="1633"/>
              <a:ext cx="26" cy="1"/>
            </a:xfrm>
            <a:prstGeom prst="line">
              <a:avLst/>
            </a:prstGeom>
            <a:noFill/>
            <a:ln w="0">
              <a:solidFill>
                <a:srgbClr val="000000"/>
              </a:solidFill>
              <a:round/>
              <a:headEnd/>
              <a:tailEnd/>
            </a:ln>
          </p:spPr>
          <p:txBody>
            <a:bodyPr/>
            <a:lstStyle/>
            <a:p>
              <a:endParaRPr lang="fr-FR"/>
            </a:p>
          </p:txBody>
        </p:sp>
        <p:sp>
          <p:nvSpPr>
            <p:cNvPr id="618610" name="Freeform 40"/>
            <p:cNvSpPr>
              <a:spLocks noEditPoints="1"/>
            </p:cNvSpPr>
            <p:nvPr/>
          </p:nvSpPr>
          <p:spPr bwMode="auto">
            <a:xfrm rot="5400000">
              <a:off x="614" y="3590"/>
              <a:ext cx="77" cy="84"/>
            </a:xfrm>
            <a:custGeom>
              <a:avLst/>
              <a:gdLst>
                <a:gd name="T0" fmla="*/ 42 w 84"/>
                <a:gd name="T1" fmla="*/ 70 h 70"/>
                <a:gd name="T2" fmla="*/ 29 w 84"/>
                <a:gd name="T3" fmla="*/ 70 h 70"/>
                <a:gd name="T4" fmla="*/ 18 w 84"/>
                <a:gd name="T5" fmla="*/ 67 h 70"/>
                <a:gd name="T6" fmla="*/ 13 w 84"/>
                <a:gd name="T7" fmla="*/ 63 h 70"/>
                <a:gd name="T8" fmla="*/ 8 w 84"/>
                <a:gd name="T9" fmla="*/ 60 h 70"/>
                <a:gd name="T10" fmla="*/ 5 w 84"/>
                <a:gd name="T11" fmla="*/ 55 h 70"/>
                <a:gd name="T12" fmla="*/ 3 w 84"/>
                <a:gd name="T13" fmla="*/ 49 h 70"/>
                <a:gd name="T14" fmla="*/ 1 w 84"/>
                <a:gd name="T15" fmla="*/ 43 h 70"/>
                <a:gd name="T16" fmla="*/ 0 w 84"/>
                <a:gd name="T17" fmla="*/ 36 h 70"/>
                <a:gd name="T18" fmla="*/ 1 w 84"/>
                <a:gd name="T19" fmla="*/ 27 h 70"/>
                <a:gd name="T20" fmla="*/ 3 w 84"/>
                <a:gd name="T21" fmla="*/ 20 h 70"/>
                <a:gd name="T22" fmla="*/ 7 w 84"/>
                <a:gd name="T23" fmla="*/ 13 h 70"/>
                <a:gd name="T24" fmla="*/ 11 w 84"/>
                <a:gd name="T25" fmla="*/ 8 h 70"/>
                <a:gd name="T26" fmla="*/ 16 w 84"/>
                <a:gd name="T27" fmla="*/ 5 h 70"/>
                <a:gd name="T28" fmla="*/ 22 w 84"/>
                <a:gd name="T29" fmla="*/ 3 h 70"/>
                <a:gd name="T30" fmla="*/ 29 w 84"/>
                <a:gd name="T31" fmla="*/ 1 h 70"/>
                <a:gd name="T32" fmla="*/ 34 w 84"/>
                <a:gd name="T33" fmla="*/ 1 h 70"/>
                <a:gd name="T34" fmla="*/ 42 w 84"/>
                <a:gd name="T35" fmla="*/ 0 h 70"/>
                <a:gd name="T36" fmla="*/ 55 w 84"/>
                <a:gd name="T37" fmla="*/ 1 h 70"/>
                <a:gd name="T38" fmla="*/ 65 w 84"/>
                <a:gd name="T39" fmla="*/ 5 h 70"/>
                <a:gd name="T40" fmla="*/ 71 w 84"/>
                <a:gd name="T41" fmla="*/ 7 h 70"/>
                <a:gd name="T42" fmla="*/ 76 w 84"/>
                <a:gd name="T43" fmla="*/ 12 h 70"/>
                <a:gd name="T44" fmla="*/ 80 w 84"/>
                <a:gd name="T45" fmla="*/ 15 h 70"/>
                <a:gd name="T46" fmla="*/ 83 w 84"/>
                <a:gd name="T47" fmla="*/ 22 h 70"/>
                <a:gd name="T48" fmla="*/ 84 w 84"/>
                <a:gd name="T49" fmla="*/ 29 h 70"/>
                <a:gd name="T50" fmla="*/ 84 w 84"/>
                <a:gd name="T51" fmla="*/ 36 h 70"/>
                <a:gd name="T52" fmla="*/ 84 w 84"/>
                <a:gd name="T53" fmla="*/ 43 h 70"/>
                <a:gd name="T54" fmla="*/ 83 w 84"/>
                <a:gd name="T55" fmla="*/ 49 h 70"/>
                <a:gd name="T56" fmla="*/ 80 w 84"/>
                <a:gd name="T57" fmla="*/ 55 h 70"/>
                <a:gd name="T58" fmla="*/ 76 w 84"/>
                <a:gd name="T59" fmla="*/ 60 h 70"/>
                <a:gd name="T60" fmla="*/ 62 w 84"/>
                <a:gd name="T61" fmla="*/ 68 h 70"/>
                <a:gd name="T62" fmla="*/ 42 w 84"/>
                <a:gd name="T63" fmla="*/ 70 h 70"/>
                <a:gd name="T64" fmla="*/ 42 w 84"/>
                <a:gd name="T65" fmla="*/ 56 h 70"/>
                <a:gd name="T66" fmla="*/ 59 w 84"/>
                <a:gd name="T67" fmla="*/ 55 h 70"/>
                <a:gd name="T68" fmla="*/ 68 w 84"/>
                <a:gd name="T69" fmla="*/ 51 h 70"/>
                <a:gd name="T70" fmla="*/ 72 w 84"/>
                <a:gd name="T71" fmla="*/ 46 h 70"/>
                <a:gd name="T72" fmla="*/ 73 w 84"/>
                <a:gd name="T73" fmla="*/ 41 h 70"/>
                <a:gd name="T74" fmla="*/ 75 w 84"/>
                <a:gd name="T75" fmla="*/ 36 h 70"/>
                <a:gd name="T76" fmla="*/ 73 w 84"/>
                <a:gd name="T77" fmla="*/ 31 h 70"/>
                <a:gd name="T78" fmla="*/ 72 w 84"/>
                <a:gd name="T79" fmla="*/ 25 h 70"/>
                <a:gd name="T80" fmla="*/ 68 w 84"/>
                <a:gd name="T81" fmla="*/ 20 h 70"/>
                <a:gd name="T82" fmla="*/ 59 w 84"/>
                <a:gd name="T83" fmla="*/ 15 h 70"/>
                <a:gd name="T84" fmla="*/ 42 w 84"/>
                <a:gd name="T85" fmla="*/ 15 h 70"/>
                <a:gd name="T86" fmla="*/ 26 w 84"/>
                <a:gd name="T87" fmla="*/ 15 h 70"/>
                <a:gd name="T88" fmla="*/ 17 w 84"/>
                <a:gd name="T89" fmla="*/ 20 h 70"/>
                <a:gd name="T90" fmla="*/ 13 w 84"/>
                <a:gd name="T91" fmla="*/ 25 h 70"/>
                <a:gd name="T92" fmla="*/ 11 w 84"/>
                <a:gd name="T93" fmla="*/ 31 h 70"/>
                <a:gd name="T94" fmla="*/ 11 w 84"/>
                <a:gd name="T95" fmla="*/ 36 h 70"/>
                <a:gd name="T96" fmla="*/ 11 w 84"/>
                <a:gd name="T97" fmla="*/ 41 h 70"/>
                <a:gd name="T98" fmla="*/ 13 w 84"/>
                <a:gd name="T99" fmla="*/ 46 h 70"/>
                <a:gd name="T100" fmla="*/ 16 w 84"/>
                <a:gd name="T101" fmla="*/ 49 h 70"/>
                <a:gd name="T102" fmla="*/ 26 w 84"/>
                <a:gd name="T103" fmla="*/ 55 h 70"/>
                <a:gd name="T104" fmla="*/ 42 w 84"/>
                <a:gd name="T105" fmla="*/ 56 h 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4"/>
                <a:gd name="T160" fmla="*/ 0 h 70"/>
                <a:gd name="T161" fmla="*/ 84 w 84"/>
                <a:gd name="T162" fmla="*/ 70 h 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4" h="70">
                  <a:moveTo>
                    <a:pt x="42" y="70"/>
                  </a:moveTo>
                  <a:lnTo>
                    <a:pt x="29" y="70"/>
                  </a:lnTo>
                  <a:lnTo>
                    <a:pt x="18" y="67"/>
                  </a:lnTo>
                  <a:lnTo>
                    <a:pt x="13" y="63"/>
                  </a:lnTo>
                  <a:lnTo>
                    <a:pt x="8" y="60"/>
                  </a:lnTo>
                  <a:lnTo>
                    <a:pt x="5" y="55"/>
                  </a:lnTo>
                  <a:lnTo>
                    <a:pt x="3" y="49"/>
                  </a:lnTo>
                  <a:lnTo>
                    <a:pt x="1" y="43"/>
                  </a:lnTo>
                  <a:lnTo>
                    <a:pt x="0" y="36"/>
                  </a:lnTo>
                  <a:lnTo>
                    <a:pt x="1" y="27"/>
                  </a:lnTo>
                  <a:lnTo>
                    <a:pt x="3" y="20"/>
                  </a:lnTo>
                  <a:lnTo>
                    <a:pt x="7" y="13"/>
                  </a:lnTo>
                  <a:lnTo>
                    <a:pt x="11" y="8"/>
                  </a:lnTo>
                  <a:lnTo>
                    <a:pt x="16" y="5"/>
                  </a:lnTo>
                  <a:lnTo>
                    <a:pt x="22" y="3"/>
                  </a:lnTo>
                  <a:lnTo>
                    <a:pt x="29" y="1"/>
                  </a:lnTo>
                  <a:lnTo>
                    <a:pt x="34" y="1"/>
                  </a:lnTo>
                  <a:lnTo>
                    <a:pt x="42" y="0"/>
                  </a:lnTo>
                  <a:lnTo>
                    <a:pt x="55" y="1"/>
                  </a:lnTo>
                  <a:lnTo>
                    <a:pt x="65" y="5"/>
                  </a:lnTo>
                  <a:lnTo>
                    <a:pt x="71" y="7"/>
                  </a:lnTo>
                  <a:lnTo>
                    <a:pt x="76" y="12"/>
                  </a:lnTo>
                  <a:lnTo>
                    <a:pt x="80" y="15"/>
                  </a:lnTo>
                  <a:lnTo>
                    <a:pt x="83" y="22"/>
                  </a:lnTo>
                  <a:lnTo>
                    <a:pt x="84" y="29"/>
                  </a:lnTo>
                  <a:lnTo>
                    <a:pt x="84" y="36"/>
                  </a:lnTo>
                  <a:lnTo>
                    <a:pt x="84" y="43"/>
                  </a:lnTo>
                  <a:lnTo>
                    <a:pt x="83" y="49"/>
                  </a:lnTo>
                  <a:lnTo>
                    <a:pt x="80" y="55"/>
                  </a:lnTo>
                  <a:lnTo>
                    <a:pt x="76" y="60"/>
                  </a:lnTo>
                  <a:lnTo>
                    <a:pt x="62" y="68"/>
                  </a:lnTo>
                  <a:lnTo>
                    <a:pt x="42" y="70"/>
                  </a:lnTo>
                  <a:close/>
                  <a:moveTo>
                    <a:pt x="42" y="56"/>
                  </a:moveTo>
                  <a:lnTo>
                    <a:pt x="59" y="55"/>
                  </a:lnTo>
                  <a:lnTo>
                    <a:pt x="68" y="51"/>
                  </a:lnTo>
                  <a:lnTo>
                    <a:pt x="72" y="46"/>
                  </a:lnTo>
                  <a:lnTo>
                    <a:pt x="73" y="41"/>
                  </a:lnTo>
                  <a:lnTo>
                    <a:pt x="75" y="36"/>
                  </a:lnTo>
                  <a:lnTo>
                    <a:pt x="73" y="31"/>
                  </a:lnTo>
                  <a:lnTo>
                    <a:pt x="72" y="25"/>
                  </a:lnTo>
                  <a:lnTo>
                    <a:pt x="68" y="20"/>
                  </a:lnTo>
                  <a:lnTo>
                    <a:pt x="59" y="15"/>
                  </a:lnTo>
                  <a:lnTo>
                    <a:pt x="42" y="15"/>
                  </a:lnTo>
                  <a:lnTo>
                    <a:pt x="26" y="15"/>
                  </a:lnTo>
                  <a:lnTo>
                    <a:pt x="17" y="20"/>
                  </a:lnTo>
                  <a:lnTo>
                    <a:pt x="13" y="25"/>
                  </a:lnTo>
                  <a:lnTo>
                    <a:pt x="11" y="31"/>
                  </a:lnTo>
                  <a:lnTo>
                    <a:pt x="11" y="36"/>
                  </a:lnTo>
                  <a:lnTo>
                    <a:pt x="11" y="41"/>
                  </a:lnTo>
                  <a:lnTo>
                    <a:pt x="13" y="46"/>
                  </a:lnTo>
                  <a:lnTo>
                    <a:pt x="16" y="49"/>
                  </a:lnTo>
                  <a:lnTo>
                    <a:pt x="26" y="55"/>
                  </a:lnTo>
                  <a:lnTo>
                    <a:pt x="42" y="56"/>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11" name="Freeform 41"/>
            <p:cNvSpPr>
              <a:spLocks/>
            </p:cNvSpPr>
            <p:nvPr/>
          </p:nvSpPr>
          <p:spPr bwMode="auto">
            <a:xfrm rot="5400000">
              <a:off x="1390" y="3589"/>
              <a:ext cx="76" cy="85"/>
            </a:xfrm>
            <a:custGeom>
              <a:avLst/>
              <a:gdLst>
                <a:gd name="T0" fmla="*/ 61 w 83"/>
                <a:gd name="T1" fmla="*/ 71 h 71"/>
                <a:gd name="T2" fmla="*/ 59 w 83"/>
                <a:gd name="T3" fmla="*/ 57 h 71"/>
                <a:gd name="T4" fmla="*/ 63 w 83"/>
                <a:gd name="T5" fmla="*/ 55 h 71"/>
                <a:gd name="T6" fmla="*/ 67 w 83"/>
                <a:gd name="T7" fmla="*/ 53 h 71"/>
                <a:gd name="T8" fmla="*/ 70 w 83"/>
                <a:gd name="T9" fmla="*/ 50 h 71"/>
                <a:gd name="T10" fmla="*/ 72 w 83"/>
                <a:gd name="T11" fmla="*/ 47 h 71"/>
                <a:gd name="T12" fmla="*/ 72 w 83"/>
                <a:gd name="T13" fmla="*/ 41 h 71"/>
                <a:gd name="T14" fmla="*/ 74 w 83"/>
                <a:gd name="T15" fmla="*/ 36 h 71"/>
                <a:gd name="T16" fmla="*/ 72 w 83"/>
                <a:gd name="T17" fmla="*/ 31 h 71"/>
                <a:gd name="T18" fmla="*/ 71 w 83"/>
                <a:gd name="T19" fmla="*/ 24 h 71"/>
                <a:gd name="T20" fmla="*/ 68 w 83"/>
                <a:gd name="T21" fmla="*/ 21 h 71"/>
                <a:gd name="T22" fmla="*/ 64 w 83"/>
                <a:gd name="T23" fmla="*/ 17 h 71"/>
                <a:gd name="T24" fmla="*/ 59 w 83"/>
                <a:gd name="T25" fmla="*/ 16 h 71"/>
                <a:gd name="T26" fmla="*/ 54 w 83"/>
                <a:gd name="T27" fmla="*/ 16 h 71"/>
                <a:gd name="T28" fmla="*/ 49 w 83"/>
                <a:gd name="T29" fmla="*/ 16 h 71"/>
                <a:gd name="T30" fmla="*/ 45 w 83"/>
                <a:gd name="T31" fmla="*/ 17 h 71"/>
                <a:gd name="T32" fmla="*/ 41 w 83"/>
                <a:gd name="T33" fmla="*/ 21 h 71"/>
                <a:gd name="T34" fmla="*/ 38 w 83"/>
                <a:gd name="T35" fmla="*/ 24 h 71"/>
                <a:gd name="T36" fmla="*/ 37 w 83"/>
                <a:gd name="T37" fmla="*/ 29 h 71"/>
                <a:gd name="T38" fmla="*/ 37 w 83"/>
                <a:gd name="T39" fmla="*/ 36 h 71"/>
                <a:gd name="T40" fmla="*/ 37 w 83"/>
                <a:gd name="T41" fmla="*/ 43 h 71"/>
                <a:gd name="T42" fmla="*/ 38 w 83"/>
                <a:gd name="T43" fmla="*/ 48 h 71"/>
                <a:gd name="T44" fmla="*/ 41 w 83"/>
                <a:gd name="T45" fmla="*/ 52 h 71"/>
                <a:gd name="T46" fmla="*/ 44 w 83"/>
                <a:gd name="T47" fmla="*/ 55 h 71"/>
                <a:gd name="T48" fmla="*/ 42 w 83"/>
                <a:gd name="T49" fmla="*/ 69 h 71"/>
                <a:gd name="T50" fmla="*/ 0 w 83"/>
                <a:gd name="T51" fmla="*/ 59 h 71"/>
                <a:gd name="T52" fmla="*/ 0 w 83"/>
                <a:gd name="T53" fmla="*/ 7 h 71"/>
                <a:gd name="T54" fmla="*/ 11 w 83"/>
                <a:gd name="T55" fmla="*/ 7 h 71"/>
                <a:gd name="T56" fmla="*/ 11 w 83"/>
                <a:gd name="T57" fmla="*/ 47 h 71"/>
                <a:gd name="T58" fmla="*/ 33 w 83"/>
                <a:gd name="T59" fmla="*/ 52 h 71"/>
                <a:gd name="T60" fmla="*/ 29 w 83"/>
                <a:gd name="T61" fmla="*/ 47 h 71"/>
                <a:gd name="T62" fmla="*/ 28 w 83"/>
                <a:gd name="T63" fmla="*/ 40 h 71"/>
                <a:gd name="T64" fmla="*/ 27 w 83"/>
                <a:gd name="T65" fmla="*/ 33 h 71"/>
                <a:gd name="T66" fmla="*/ 28 w 83"/>
                <a:gd name="T67" fmla="*/ 24 h 71"/>
                <a:gd name="T68" fmla="*/ 30 w 83"/>
                <a:gd name="T69" fmla="*/ 17 h 71"/>
                <a:gd name="T70" fmla="*/ 34 w 83"/>
                <a:gd name="T71" fmla="*/ 11 h 71"/>
                <a:gd name="T72" fmla="*/ 40 w 83"/>
                <a:gd name="T73" fmla="*/ 5 h 71"/>
                <a:gd name="T74" fmla="*/ 46 w 83"/>
                <a:gd name="T75" fmla="*/ 2 h 71"/>
                <a:gd name="T76" fmla="*/ 54 w 83"/>
                <a:gd name="T77" fmla="*/ 0 h 71"/>
                <a:gd name="T78" fmla="*/ 61 w 83"/>
                <a:gd name="T79" fmla="*/ 2 h 71"/>
                <a:gd name="T80" fmla="*/ 67 w 83"/>
                <a:gd name="T81" fmla="*/ 4 h 71"/>
                <a:gd name="T82" fmla="*/ 72 w 83"/>
                <a:gd name="T83" fmla="*/ 9 h 71"/>
                <a:gd name="T84" fmla="*/ 80 w 83"/>
                <a:gd name="T85" fmla="*/ 21 h 71"/>
                <a:gd name="T86" fmla="*/ 83 w 83"/>
                <a:gd name="T87" fmla="*/ 36 h 71"/>
                <a:gd name="T88" fmla="*/ 83 w 83"/>
                <a:gd name="T89" fmla="*/ 47 h 71"/>
                <a:gd name="T90" fmla="*/ 80 w 83"/>
                <a:gd name="T91" fmla="*/ 53 h 71"/>
                <a:gd name="T92" fmla="*/ 76 w 83"/>
                <a:gd name="T93" fmla="*/ 60 h 71"/>
                <a:gd name="T94" fmla="*/ 72 w 83"/>
                <a:gd name="T95" fmla="*/ 66 h 71"/>
                <a:gd name="T96" fmla="*/ 67 w 83"/>
                <a:gd name="T97" fmla="*/ 69 h 71"/>
                <a:gd name="T98" fmla="*/ 61 w 83"/>
                <a:gd name="T99" fmla="*/ 71 h 7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3"/>
                <a:gd name="T151" fmla="*/ 0 h 71"/>
                <a:gd name="T152" fmla="*/ 83 w 83"/>
                <a:gd name="T153" fmla="*/ 71 h 7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3" h="71">
                  <a:moveTo>
                    <a:pt x="61" y="71"/>
                  </a:moveTo>
                  <a:lnTo>
                    <a:pt x="59" y="57"/>
                  </a:lnTo>
                  <a:lnTo>
                    <a:pt x="63" y="55"/>
                  </a:lnTo>
                  <a:lnTo>
                    <a:pt x="67" y="53"/>
                  </a:lnTo>
                  <a:lnTo>
                    <a:pt x="70" y="50"/>
                  </a:lnTo>
                  <a:lnTo>
                    <a:pt x="72" y="47"/>
                  </a:lnTo>
                  <a:lnTo>
                    <a:pt x="72" y="41"/>
                  </a:lnTo>
                  <a:lnTo>
                    <a:pt x="74" y="36"/>
                  </a:lnTo>
                  <a:lnTo>
                    <a:pt x="72" y="31"/>
                  </a:lnTo>
                  <a:lnTo>
                    <a:pt x="71" y="24"/>
                  </a:lnTo>
                  <a:lnTo>
                    <a:pt x="68" y="21"/>
                  </a:lnTo>
                  <a:lnTo>
                    <a:pt x="64" y="17"/>
                  </a:lnTo>
                  <a:lnTo>
                    <a:pt x="59" y="16"/>
                  </a:lnTo>
                  <a:lnTo>
                    <a:pt x="54" y="16"/>
                  </a:lnTo>
                  <a:lnTo>
                    <a:pt x="49" y="16"/>
                  </a:lnTo>
                  <a:lnTo>
                    <a:pt x="45" y="17"/>
                  </a:lnTo>
                  <a:lnTo>
                    <a:pt x="41" y="21"/>
                  </a:lnTo>
                  <a:lnTo>
                    <a:pt x="38" y="24"/>
                  </a:lnTo>
                  <a:lnTo>
                    <a:pt x="37" y="29"/>
                  </a:lnTo>
                  <a:lnTo>
                    <a:pt x="37" y="36"/>
                  </a:lnTo>
                  <a:lnTo>
                    <a:pt x="37" y="43"/>
                  </a:lnTo>
                  <a:lnTo>
                    <a:pt x="38" y="48"/>
                  </a:lnTo>
                  <a:lnTo>
                    <a:pt x="41" y="52"/>
                  </a:lnTo>
                  <a:lnTo>
                    <a:pt x="44" y="55"/>
                  </a:lnTo>
                  <a:lnTo>
                    <a:pt x="42" y="69"/>
                  </a:lnTo>
                  <a:lnTo>
                    <a:pt x="0" y="59"/>
                  </a:lnTo>
                  <a:lnTo>
                    <a:pt x="0" y="7"/>
                  </a:lnTo>
                  <a:lnTo>
                    <a:pt x="11" y="7"/>
                  </a:lnTo>
                  <a:lnTo>
                    <a:pt x="11" y="47"/>
                  </a:lnTo>
                  <a:lnTo>
                    <a:pt x="33" y="52"/>
                  </a:lnTo>
                  <a:lnTo>
                    <a:pt x="29" y="47"/>
                  </a:lnTo>
                  <a:lnTo>
                    <a:pt x="28" y="40"/>
                  </a:lnTo>
                  <a:lnTo>
                    <a:pt x="27" y="33"/>
                  </a:lnTo>
                  <a:lnTo>
                    <a:pt x="28" y="24"/>
                  </a:lnTo>
                  <a:lnTo>
                    <a:pt x="30" y="17"/>
                  </a:lnTo>
                  <a:lnTo>
                    <a:pt x="34" y="11"/>
                  </a:lnTo>
                  <a:lnTo>
                    <a:pt x="40" y="5"/>
                  </a:lnTo>
                  <a:lnTo>
                    <a:pt x="46" y="2"/>
                  </a:lnTo>
                  <a:lnTo>
                    <a:pt x="54" y="0"/>
                  </a:lnTo>
                  <a:lnTo>
                    <a:pt x="61" y="2"/>
                  </a:lnTo>
                  <a:lnTo>
                    <a:pt x="67" y="4"/>
                  </a:lnTo>
                  <a:lnTo>
                    <a:pt x="72" y="9"/>
                  </a:lnTo>
                  <a:lnTo>
                    <a:pt x="80" y="21"/>
                  </a:lnTo>
                  <a:lnTo>
                    <a:pt x="83" y="36"/>
                  </a:lnTo>
                  <a:lnTo>
                    <a:pt x="83" y="47"/>
                  </a:lnTo>
                  <a:lnTo>
                    <a:pt x="80" y="53"/>
                  </a:lnTo>
                  <a:lnTo>
                    <a:pt x="76" y="60"/>
                  </a:lnTo>
                  <a:lnTo>
                    <a:pt x="72" y="66"/>
                  </a:lnTo>
                  <a:lnTo>
                    <a:pt x="67" y="69"/>
                  </a:lnTo>
                  <a:lnTo>
                    <a:pt x="61" y="71"/>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12" name="Freeform 42"/>
            <p:cNvSpPr>
              <a:spLocks noEditPoints="1"/>
            </p:cNvSpPr>
            <p:nvPr/>
          </p:nvSpPr>
          <p:spPr bwMode="auto">
            <a:xfrm rot="5400000">
              <a:off x="1486" y="3590"/>
              <a:ext cx="77" cy="84"/>
            </a:xfrm>
            <a:custGeom>
              <a:avLst/>
              <a:gdLst>
                <a:gd name="T0" fmla="*/ 42 w 84"/>
                <a:gd name="T1" fmla="*/ 70 h 70"/>
                <a:gd name="T2" fmla="*/ 29 w 84"/>
                <a:gd name="T3" fmla="*/ 68 h 70"/>
                <a:gd name="T4" fmla="*/ 18 w 84"/>
                <a:gd name="T5" fmla="*/ 67 h 70"/>
                <a:gd name="T6" fmla="*/ 13 w 84"/>
                <a:gd name="T7" fmla="*/ 63 h 70"/>
                <a:gd name="T8" fmla="*/ 8 w 84"/>
                <a:gd name="T9" fmla="*/ 60 h 70"/>
                <a:gd name="T10" fmla="*/ 5 w 84"/>
                <a:gd name="T11" fmla="*/ 55 h 70"/>
                <a:gd name="T12" fmla="*/ 3 w 84"/>
                <a:gd name="T13" fmla="*/ 50 h 70"/>
                <a:gd name="T14" fmla="*/ 1 w 84"/>
                <a:gd name="T15" fmla="*/ 43 h 70"/>
                <a:gd name="T16" fmla="*/ 0 w 84"/>
                <a:gd name="T17" fmla="*/ 36 h 70"/>
                <a:gd name="T18" fmla="*/ 1 w 84"/>
                <a:gd name="T19" fmla="*/ 27 h 70"/>
                <a:gd name="T20" fmla="*/ 3 w 84"/>
                <a:gd name="T21" fmla="*/ 19 h 70"/>
                <a:gd name="T22" fmla="*/ 7 w 84"/>
                <a:gd name="T23" fmla="*/ 13 h 70"/>
                <a:gd name="T24" fmla="*/ 11 w 84"/>
                <a:gd name="T25" fmla="*/ 8 h 70"/>
                <a:gd name="T26" fmla="*/ 16 w 84"/>
                <a:gd name="T27" fmla="*/ 5 h 70"/>
                <a:gd name="T28" fmla="*/ 22 w 84"/>
                <a:gd name="T29" fmla="*/ 3 h 70"/>
                <a:gd name="T30" fmla="*/ 29 w 84"/>
                <a:gd name="T31" fmla="*/ 1 h 70"/>
                <a:gd name="T32" fmla="*/ 34 w 84"/>
                <a:gd name="T33" fmla="*/ 0 h 70"/>
                <a:gd name="T34" fmla="*/ 42 w 84"/>
                <a:gd name="T35" fmla="*/ 0 h 70"/>
                <a:gd name="T36" fmla="*/ 55 w 84"/>
                <a:gd name="T37" fmla="*/ 1 h 70"/>
                <a:gd name="T38" fmla="*/ 65 w 84"/>
                <a:gd name="T39" fmla="*/ 3 h 70"/>
                <a:gd name="T40" fmla="*/ 71 w 84"/>
                <a:gd name="T41" fmla="*/ 7 h 70"/>
                <a:gd name="T42" fmla="*/ 76 w 84"/>
                <a:gd name="T43" fmla="*/ 10 h 70"/>
                <a:gd name="T44" fmla="*/ 80 w 84"/>
                <a:gd name="T45" fmla="*/ 15 h 70"/>
                <a:gd name="T46" fmla="*/ 83 w 84"/>
                <a:gd name="T47" fmla="*/ 20 h 70"/>
                <a:gd name="T48" fmla="*/ 84 w 84"/>
                <a:gd name="T49" fmla="*/ 27 h 70"/>
                <a:gd name="T50" fmla="*/ 84 w 84"/>
                <a:gd name="T51" fmla="*/ 36 h 70"/>
                <a:gd name="T52" fmla="*/ 84 w 84"/>
                <a:gd name="T53" fmla="*/ 43 h 70"/>
                <a:gd name="T54" fmla="*/ 83 w 84"/>
                <a:gd name="T55" fmla="*/ 50 h 70"/>
                <a:gd name="T56" fmla="*/ 80 w 84"/>
                <a:gd name="T57" fmla="*/ 55 h 70"/>
                <a:gd name="T58" fmla="*/ 76 w 84"/>
                <a:gd name="T59" fmla="*/ 60 h 70"/>
                <a:gd name="T60" fmla="*/ 62 w 84"/>
                <a:gd name="T61" fmla="*/ 67 h 70"/>
                <a:gd name="T62" fmla="*/ 42 w 84"/>
                <a:gd name="T63" fmla="*/ 70 h 70"/>
                <a:gd name="T64" fmla="*/ 42 w 84"/>
                <a:gd name="T65" fmla="*/ 56 h 70"/>
                <a:gd name="T66" fmla="*/ 59 w 84"/>
                <a:gd name="T67" fmla="*/ 55 h 70"/>
                <a:gd name="T68" fmla="*/ 68 w 84"/>
                <a:gd name="T69" fmla="*/ 50 h 70"/>
                <a:gd name="T70" fmla="*/ 72 w 84"/>
                <a:gd name="T71" fmla="*/ 46 h 70"/>
                <a:gd name="T72" fmla="*/ 73 w 84"/>
                <a:gd name="T73" fmla="*/ 41 h 70"/>
                <a:gd name="T74" fmla="*/ 75 w 84"/>
                <a:gd name="T75" fmla="*/ 36 h 70"/>
                <a:gd name="T76" fmla="*/ 73 w 84"/>
                <a:gd name="T77" fmla="*/ 29 h 70"/>
                <a:gd name="T78" fmla="*/ 72 w 84"/>
                <a:gd name="T79" fmla="*/ 24 h 70"/>
                <a:gd name="T80" fmla="*/ 68 w 84"/>
                <a:gd name="T81" fmla="*/ 20 h 70"/>
                <a:gd name="T82" fmla="*/ 59 w 84"/>
                <a:gd name="T83" fmla="*/ 15 h 70"/>
                <a:gd name="T84" fmla="*/ 42 w 84"/>
                <a:gd name="T85" fmla="*/ 13 h 70"/>
                <a:gd name="T86" fmla="*/ 26 w 84"/>
                <a:gd name="T87" fmla="*/ 15 h 70"/>
                <a:gd name="T88" fmla="*/ 17 w 84"/>
                <a:gd name="T89" fmla="*/ 20 h 70"/>
                <a:gd name="T90" fmla="*/ 13 w 84"/>
                <a:gd name="T91" fmla="*/ 24 h 70"/>
                <a:gd name="T92" fmla="*/ 11 w 84"/>
                <a:gd name="T93" fmla="*/ 29 h 70"/>
                <a:gd name="T94" fmla="*/ 11 w 84"/>
                <a:gd name="T95" fmla="*/ 36 h 70"/>
                <a:gd name="T96" fmla="*/ 11 w 84"/>
                <a:gd name="T97" fmla="*/ 41 h 70"/>
                <a:gd name="T98" fmla="*/ 13 w 84"/>
                <a:gd name="T99" fmla="*/ 46 h 70"/>
                <a:gd name="T100" fmla="*/ 16 w 84"/>
                <a:gd name="T101" fmla="*/ 50 h 70"/>
                <a:gd name="T102" fmla="*/ 26 w 84"/>
                <a:gd name="T103" fmla="*/ 55 h 70"/>
                <a:gd name="T104" fmla="*/ 42 w 84"/>
                <a:gd name="T105" fmla="*/ 56 h 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4"/>
                <a:gd name="T160" fmla="*/ 0 h 70"/>
                <a:gd name="T161" fmla="*/ 84 w 84"/>
                <a:gd name="T162" fmla="*/ 70 h 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4" h="70">
                  <a:moveTo>
                    <a:pt x="42" y="70"/>
                  </a:moveTo>
                  <a:lnTo>
                    <a:pt x="29" y="68"/>
                  </a:lnTo>
                  <a:lnTo>
                    <a:pt x="18" y="67"/>
                  </a:lnTo>
                  <a:lnTo>
                    <a:pt x="13" y="63"/>
                  </a:lnTo>
                  <a:lnTo>
                    <a:pt x="8" y="60"/>
                  </a:lnTo>
                  <a:lnTo>
                    <a:pt x="5" y="55"/>
                  </a:lnTo>
                  <a:lnTo>
                    <a:pt x="3" y="50"/>
                  </a:lnTo>
                  <a:lnTo>
                    <a:pt x="1" y="43"/>
                  </a:lnTo>
                  <a:lnTo>
                    <a:pt x="0" y="36"/>
                  </a:lnTo>
                  <a:lnTo>
                    <a:pt x="1" y="27"/>
                  </a:lnTo>
                  <a:lnTo>
                    <a:pt x="3" y="19"/>
                  </a:lnTo>
                  <a:lnTo>
                    <a:pt x="7" y="13"/>
                  </a:lnTo>
                  <a:lnTo>
                    <a:pt x="11" y="8"/>
                  </a:lnTo>
                  <a:lnTo>
                    <a:pt x="16" y="5"/>
                  </a:lnTo>
                  <a:lnTo>
                    <a:pt x="22" y="3"/>
                  </a:lnTo>
                  <a:lnTo>
                    <a:pt x="29" y="1"/>
                  </a:lnTo>
                  <a:lnTo>
                    <a:pt x="34" y="0"/>
                  </a:lnTo>
                  <a:lnTo>
                    <a:pt x="42" y="0"/>
                  </a:lnTo>
                  <a:lnTo>
                    <a:pt x="55" y="1"/>
                  </a:lnTo>
                  <a:lnTo>
                    <a:pt x="65" y="3"/>
                  </a:lnTo>
                  <a:lnTo>
                    <a:pt x="71" y="7"/>
                  </a:lnTo>
                  <a:lnTo>
                    <a:pt x="76" y="10"/>
                  </a:lnTo>
                  <a:lnTo>
                    <a:pt x="80" y="15"/>
                  </a:lnTo>
                  <a:lnTo>
                    <a:pt x="83" y="20"/>
                  </a:lnTo>
                  <a:lnTo>
                    <a:pt x="84" y="27"/>
                  </a:lnTo>
                  <a:lnTo>
                    <a:pt x="84" y="36"/>
                  </a:lnTo>
                  <a:lnTo>
                    <a:pt x="84" y="43"/>
                  </a:lnTo>
                  <a:lnTo>
                    <a:pt x="83" y="50"/>
                  </a:lnTo>
                  <a:lnTo>
                    <a:pt x="80" y="55"/>
                  </a:lnTo>
                  <a:lnTo>
                    <a:pt x="76" y="60"/>
                  </a:lnTo>
                  <a:lnTo>
                    <a:pt x="62" y="67"/>
                  </a:lnTo>
                  <a:lnTo>
                    <a:pt x="42" y="70"/>
                  </a:lnTo>
                  <a:close/>
                  <a:moveTo>
                    <a:pt x="42" y="56"/>
                  </a:moveTo>
                  <a:lnTo>
                    <a:pt x="59" y="55"/>
                  </a:lnTo>
                  <a:lnTo>
                    <a:pt x="68" y="50"/>
                  </a:lnTo>
                  <a:lnTo>
                    <a:pt x="72" y="46"/>
                  </a:lnTo>
                  <a:lnTo>
                    <a:pt x="73" y="41"/>
                  </a:lnTo>
                  <a:lnTo>
                    <a:pt x="75" y="36"/>
                  </a:lnTo>
                  <a:lnTo>
                    <a:pt x="73" y="29"/>
                  </a:lnTo>
                  <a:lnTo>
                    <a:pt x="72" y="24"/>
                  </a:lnTo>
                  <a:lnTo>
                    <a:pt x="68" y="20"/>
                  </a:lnTo>
                  <a:lnTo>
                    <a:pt x="59" y="15"/>
                  </a:lnTo>
                  <a:lnTo>
                    <a:pt x="42" y="13"/>
                  </a:lnTo>
                  <a:lnTo>
                    <a:pt x="26" y="15"/>
                  </a:lnTo>
                  <a:lnTo>
                    <a:pt x="17" y="20"/>
                  </a:lnTo>
                  <a:lnTo>
                    <a:pt x="13" y="24"/>
                  </a:lnTo>
                  <a:lnTo>
                    <a:pt x="11" y="29"/>
                  </a:lnTo>
                  <a:lnTo>
                    <a:pt x="11" y="36"/>
                  </a:lnTo>
                  <a:lnTo>
                    <a:pt x="11" y="41"/>
                  </a:lnTo>
                  <a:lnTo>
                    <a:pt x="13" y="46"/>
                  </a:lnTo>
                  <a:lnTo>
                    <a:pt x="16" y="50"/>
                  </a:lnTo>
                  <a:lnTo>
                    <a:pt x="26" y="55"/>
                  </a:lnTo>
                  <a:lnTo>
                    <a:pt x="42" y="56"/>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13" name="Freeform 43"/>
            <p:cNvSpPr>
              <a:spLocks/>
            </p:cNvSpPr>
            <p:nvPr/>
          </p:nvSpPr>
          <p:spPr bwMode="auto">
            <a:xfrm rot="5400000">
              <a:off x="2157" y="3607"/>
              <a:ext cx="76" cy="47"/>
            </a:xfrm>
            <a:custGeom>
              <a:avLst/>
              <a:gdLst>
                <a:gd name="T0" fmla="*/ 83 w 83"/>
                <a:gd name="T1" fmla="*/ 0 h 40"/>
                <a:gd name="T2" fmla="*/ 83 w 83"/>
                <a:gd name="T3" fmla="*/ 14 h 40"/>
                <a:gd name="T4" fmla="*/ 18 w 83"/>
                <a:gd name="T5" fmla="*/ 14 h 40"/>
                <a:gd name="T6" fmla="*/ 22 w 83"/>
                <a:gd name="T7" fmla="*/ 19 h 40"/>
                <a:gd name="T8" fmla="*/ 26 w 83"/>
                <a:gd name="T9" fmla="*/ 26 h 40"/>
                <a:gd name="T10" fmla="*/ 29 w 83"/>
                <a:gd name="T11" fmla="*/ 33 h 40"/>
                <a:gd name="T12" fmla="*/ 30 w 83"/>
                <a:gd name="T13" fmla="*/ 40 h 40"/>
                <a:gd name="T14" fmla="*/ 21 w 83"/>
                <a:gd name="T15" fmla="*/ 40 h 40"/>
                <a:gd name="T16" fmla="*/ 17 w 83"/>
                <a:gd name="T17" fmla="*/ 29 h 40"/>
                <a:gd name="T18" fmla="*/ 12 w 83"/>
                <a:gd name="T19" fmla="*/ 21 h 40"/>
                <a:gd name="T20" fmla="*/ 5 w 83"/>
                <a:gd name="T21" fmla="*/ 14 h 40"/>
                <a:gd name="T22" fmla="*/ 0 w 83"/>
                <a:gd name="T23" fmla="*/ 9 h 40"/>
                <a:gd name="T24" fmla="*/ 0 w 83"/>
                <a:gd name="T25" fmla="*/ 0 h 40"/>
                <a:gd name="T26" fmla="*/ 83 w 83"/>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40"/>
                <a:gd name="T44" fmla="*/ 83 w 83"/>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40">
                  <a:moveTo>
                    <a:pt x="83" y="0"/>
                  </a:moveTo>
                  <a:lnTo>
                    <a:pt x="83" y="14"/>
                  </a:lnTo>
                  <a:lnTo>
                    <a:pt x="18" y="14"/>
                  </a:lnTo>
                  <a:lnTo>
                    <a:pt x="22" y="19"/>
                  </a:lnTo>
                  <a:lnTo>
                    <a:pt x="26" y="26"/>
                  </a:lnTo>
                  <a:lnTo>
                    <a:pt x="29" y="33"/>
                  </a:lnTo>
                  <a:lnTo>
                    <a:pt x="30" y="40"/>
                  </a:lnTo>
                  <a:lnTo>
                    <a:pt x="21" y="40"/>
                  </a:lnTo>
                  <a:lnTo>
                    <a:pt x="17" y="29"/>
                  </a:lnTo>
                  <a:lnTo>
                    <a:pt x="12" y="21"/>
                  </a:lnTo>
                  <a:lnTo>
                    <a:pt x="5" y="14"/>
                  </a:lnTo>
                  <a:lnTo>
                    <a:pt x="0" y="9"/>
                  </a:lnTo>
                  <a:lnTo>
                    <a:pt x="0" y="0"/>
                  </a:lnTo>
                  <a:lnTo>
                    <a:pt x="83"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14" name="Freeform 44"/>
            <p:cNvSpPr>
              <a:spLocks noEditPoints="1"/>
            </p:cNvSpPr>
            <p:nvPr/>
          </p:nvSpPr>
          <p:spPr bwMode="auto">
            <a:xfrm rot="5400000">
              <a:off x="2261" y="3590"/>
              <a:ext cx="77" cy="84"/>
            </a:xfrm>
            <a:custGeom>
              <a:avLst/>
              <a:gdLst>
                <a:gd name="T0" fmla="*/ 42 w 84"/>
                <a:gd name="T1" fmla="*/ 71 h 71"/>
                <a:gd name="T2" fmla="*/ 29 w 84"/>
                <a:gd name="T3" fmla="*/ 69 h 71"/>
                <a:gd name="T4" fmla="*/ 18 w 84"/>
                <a:gd name="T5" fmla="*/ 67 h 71"/>
                <a:gd name="T6" fmla="*/ 13 w 84"/>
                <a:gd name="T7" fmla="*/ 64 h 71"/>
                <a:gd name="T8" fmla="*/ 8 w 84"/>
                <a:gd name="T9" fmla="*/ 60 h 71"/>
                <a:gd name="T10" fmla="*/ 5 w 84"/>
                <a:gd name="T11" fmla="*/ 55 h 71"/>
                <a:gd name="T12" fmla="*/ 3 w 84"/>
                <a:gd name="T13" fmla="*/ 50 h 71"/>
                <a:gd name="T14" fmla="*/ 1 w 84"/>
                <a:gd name="T15" fmla="*/ 43 h 71"/>
                <a:gd name="T16" fmla="*/ 0 w 84"/>
                <a:gd name="T17" fmla="*/ 35 h 71"/>
                <a:gd name="T18" fmla="*/ 1 w 84"/>
                <a:gd name="T19" fmla="*/ 28 h 71"/>
                <a:gd name="T20" fmla="*/ 3 w 84"/>
                <a:gd name="T21" fmla="*/ 19 h 71"/>
                <a:gd name="T22" fmla="*/ 7 w 84"/>
                <a:gd name="T23" fmla="*/ 14 h 71"/>
                <a:gd name="T24" fmla="*/ 11 w 84"/>
                <a:gd name="T25" fmla="*/ 9 h 71"/>
                <a:gd name="T26" fmla="*/ 16 w 84"/>
                <a:gd name="T27" fmla="*/ 5 h 71"/>
                <a:gd name="T28" fmla="*/ 22 w 84"/>
                <a:gd name="T29" fmla="*/ 2 h 71"/>
                <a:gd name="T30" fmla="*/ 29 w 84"/>
                <a:gd name="T31" fmla="*/ 2 h 71"/>
                <a:gd name="T32" fmla="*/ 34 w 84"/>
                <a:gd name="T33" fmla="*/ 0 h 71"/>
                <a:gd name="T34" fmla="*/ 42 w 84"/>
                <a:gd name="T35" fmla="*/ 0 h 71"/>
                <a:gd name="T36" fmla="*/ 55 w 84"/>
                <a:gd name="T37" fmla="*/ 2 h 71"/>
                <a:gd name="T38" fmla="*/ 65 w 84"/>
                <a:gd name="T39" fmla="*/ 4 h 71"/>
                <a:gd name="T40" fmla="*/ 71 w 84"/>
                <a:gd name="T41" fmla="*/ 7 h 71"/>
                <a:gd name="T42" fmla="*/ 76 w 84"/>
                <a:gd name="T43" fmla="*/ 11 h 71"/>
                <a:gd name="T44" fmla="*/ 80 w 84"/>
                <a:gd name="T45" fmla="*/ 16 h 71"/>
                <a:gd name="T46" fmla="*/ 83 w 84"/>
                <a:gd name="T47" fmla="*/ 21 h 71"/>
                <a:gd name="T48" fmla="*/ 84 w 84"/>
                <a:gd name="T49" fmla="*/ 28 h 71"/>
                <a:gd name="T50" fmla="*/ 84 w 84"/>
                <a:gd name="T51" fmla="*/ 35 h 71"/>
                <a:gd name="T52" fmla="*/ 84 w 84"/>
                <a:gd name="T53" fmla="*/ 43 h 71"/>
                <a:gd name="T54" fmla="*/ 83 w 84"/>
                <a:gd name="T55" fmla="*/ 50 h 71"/>
                <a:gd name="T56" fmla="*/ 80 w 84"/>
                <a:gd name="T57" fmla="*/ 55 h 71"/>
                <a:gd name="T58" fmla="*/ 76 w 84"/>
                <a:gd name="T59" fmla="*/ 60 h 71"/>
                <a:gd name="T60" fmla="*/ 62 w 84"/>
                <a:gd name="T61" fmla="*/ 67 h 71"/>
                <a:gd name="T62" fmla="*/ 42 w 84"/>
                <a:gd name="T63" fmla="*/ 71 h 71"/>
                <a:gd name="T64" fmla="*/ 42 w 84"/>
                <a:gd name="T65" fmla="*/ 57 h 71"/>
                <a:gd name="T66" fmla="*/ 59 w 84"/>
                <a:gd name="T67" fmla="*/ 55 h 71"/>
                <a:gd name="T68" fmla="*/ 68 w 84"/>
                <a:gd name="T69" fmla="*/ 50 h 71"/>
                <a:gd name="T70" fmla="*/ 72 w 84"/>
                <a:gd name="T71" fmla="*/ 47 h 71"/>
                <a:gd name="T72" fmla="*/ 73 w 84"/>
                <a:gd name="T73" fmla="*/ 42 h 71"/>
                <a:gd name="T74" fmla="*/ 75 w 84"/>
                <a:gd name="T75" fmla="*/ 35 h 71"/>
                <a:gd name="T76" fmla="*/ 73 w 84"/>
                <a:gd name="T77" fmla="*/ 29 h 71"/>
                <a:gd name="T78" fmla="*/ 72 w 84"/>
                <a:gd name="T79" fmla="*/ 24 h 71"/>
                <a:gd name="T80" fmla="*/ 68 w 84"/>
                <a:gd name="T81" fmla="*/ 21 h 71"/>
                <a:gd name="T82" fmla="*/ 59 w 84"/>
                <a:gd name="T83" fmla="*/ 16 h 71"/>
                <a:gd name="T84" fmla="*/ 42 w 84"/>
                <a:gd name="T85" fmla="*/ 14 h 71"/>
                <a:gd name="T86" fmla="*/ 26 w 84"/>
                <a:gd name="T87" fmla="*/ 16 h 71"/>
                <a:gd name="T88" fmla="*/ 17 w 84"/>
                <a:gd name="T89" fmla="*/ 21 h 71"/>
                <a:gd name="T90" fmla="*/ 13 w 84"/>
                <a:gd name="T91" fmla="*/ 24 h 71"/>
                <a:gd name="T92" fmla="*/ 11 w 84"/>
                <a:gd name="T93" fmla="*/ 29 h 71"/>
                <a:gd name="T94" fmla="*/ 11 w 84"/>
                <a:gd name="T95" fmla="*/ 36 h 71"/>
                <a:gd name="T96" fmla="*/ 11 w 84"/>
                <a:gd name="T97" fmla="*/ 42 h 71"/>
                <a:gd name="T98" fmla="*/ 13 w 84"/>
                <a:gd name="T99" fmla="*/ 47 h 71"/>
                <a:gd name="T100" fmla="*/ 16 w 84"/>
                <a:gd name="T101" fmla="*/ 50 h 71"/>
                <a:gd name="T102" fmla="*/ 26 w 84"/>
                <a:gd name="T103" fmla="*/ 55 h 71"/>
                <a:gd name="T104" fmla="*/ 42 w 84"/>
                <a:gd name="T105" fmla="*/ 57 h 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4"/>
                <a:gd name="T160" fmla="*/ 0 h 71"/>
                <a:gd name="T161" fmla="*/ 84 w 84"/>
                <a:gd name="T162" fmla="*/ 71 h 7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4" h="71">
                  <a:moveTo>
                    <a:pt x="42" y="71"/>
                  </a:moveTo>
                  <a:lnTo>
                    <a:pt x="29" y="69"/>
                  </a:lnTo>
                  <a:lnTo>
                    <a:pt x="18" y="67"/>
                  </a:lnTo>
                  <a:lnTo>
                    <a:pt x="13" y="64"/>
                  </a:lnTo>
                  <a:lnTo>
                    <a:pt x="8" y="60"/>
                  </a:lnTo>
                  <a:lnTo>
                    <a:pt x="5" y="55"/>
                  </a:lnTo>
                  <a:lnTo>
                    <a:pt x="3" y="50"/>
                  </a:lnTo>
                  <a:lnTo>
                    <a:pt x="1" y="43"/>
                  </a:lnTo>
                  <a:lnTo>
                    <a:pt x="0" y="35"/>
                  </a:lnTo>
                  <a:lnTo>
                    <a:pt x="1" y="28"/>
                  </a:lnTo>
                  <a:lnTo>
                    <a:pt x="3" y="19"/>
                  </a:lnTo>
                  <a:lnTo>
                    <a:pt x="7" y="14"/>
                  </a:lnTo>
                  <a:lnTo>
                    <a:pt x="11" y="9"/>
                  </a:lnTo>
                  <a:lnTo>
                    <a:pt x="16" y="5"/>
                  </a:lnTo>
                  <a:lnTo>
                    <a:pt x="22" y="2"/>
                  </a:lnTo>
                  <a:lnTo>
                    <a:pt x="29" y="2"/>
                  </a:lnTo>
                  <a:lnTo>
                    <a:pt x="34" y="0"/>
                  </a:lnTo>
                  <a:lnTo>
                    <a:pt x="42" y="0"/>
                  </a:lnTo>
                  <a:lnTo>
                    <a:pt x="55" y="2"/>
                  </a:lnTo>
                  <a:lnTo>
                    <a:pt x="65" y="4"/>
                  </a:lnTo>
                  <a:lnTo>
                    <a:pt x="71" y="7"/>
                  </a:lnTo>
                  <a:lnTo>
                    <a:pt x="76" y="11"/>
                  </a:lnTo>
                  <a:lnTo>
                    <a:pt x="80" y="16"/>
                  </a:lnTo>
                  <a:lnTo>
                    <a:pt x="83" y="21"/>
                  </a:lnTo>
                  <a:lnTo>
                    <a:pt x="84" y="28"/>
                  </a:lnTo>
                  <a:lnTo>
                    <a:pt x="84" y="35"/>
                  </a:lnTo>
                  <a:lnTo>
                    <a:pt x="84" y="43"/>
                  </a:lnTo>
                  <a:lnTo>
                    <a:pt x="83" y="50"/>
                  </a:lnTo>
                  <a:lnTo>
                    <a:pt x="80" y="55"/>
                  </a:lnTo>
                  <a:lnTo>
                    <a:pt x="76" y="60"/>
                  </a:lnTo>
                  <a:lnTo>
                    <a:pt x="62" y="67"/>
                  </a:lnTo>
                  <a:lnTo>
                    <a:pt x="42" y="71"/>
                  </a:lnTo>
                  <a:close/>
                  <a:moveTo>
                    <a:pt x="42" y="57"/>
                  </a:moveTo>
                  <a:lnTo>
                    <a:pt x="59" y="55"/>
                  </a:lnTo>
                  <a:lnTo>
                    <a:pt x="68" y="50"/>
                  </a:lnTo>
                  <a:lnTo>
                    <a:pt x="72" y="47"/>
                  </a:lnTo>
                  <a:lnTo>
                    <a:pt x="73" y="42"/>
                  </a:lnTo>
                  <a:lnTo>
                    <a:pt x="75" y="35"/>
                  </a:lnTo>
                  <a:lnTo>
                    <a:pt x="73" y="29"/>
                  </a:lnTo>
                  <a:lnTo>
                    <a:pt x="72" y="24"/>
                  </a:lnTo>
                  <a:lnTo>
                    <a:pt x="68" y="21"/>
                  </a:lnTo>
                  <a:lnTo>
                    <a:pt x="59" y="16"/>
                  </a:lnTo>
                  <a:lnTo>
                    <a:pt x="42" y="14"/>
                  </a:lnTo>
                  <a:lnTo>
                    <a:pt x="26" y="16"/>
                  </a:lnTo>
                  <a:lnTo>
                    <a:pt x="17" y="21"/>
                  </a:lnTo>
                  <a:lnTo>
                    <a:pt x="13" y="24"/>
                  </a:lnTo>
                  <a:lnTo>
                    <a:pt x="11" y="29"/>
                  </a:lnTo>
                  <a:lnTo>
                    <a:pt x="11" y="36"/>
                  </a:lnTo>
                  <a:lnTo>
                    <a:pt x="11" y="42"/>
                  </a:lnTo>
                  <a:lnTo>
                    <a:pt x="13" y="47"/>
                  </a:lnTo>
                  <a:lnTo>
                    <a:pt x="16" y="50"/>
                  </a:lnTo>
                  <a:lnTo>
                    <a:pt x="26" y="55"/>
                  </a:lnTo>
                  <a:lnTo>
                    <a:pt x="42" y="57"/>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15" name="Freeform 45"/>
            <p:cNvSpPr>
              <a:spLocks noEditPoints="1"/>
            </p:cNvSpPr>
            <p:nvPr/>
          </p:nvSpPr>
          <p:spPr bwMode="auto">
            <a:xfrm rot="5400000">
              <a:off x="2360" y="3590"/>
              <a:ext cx="77" cy="84"/>
            </a:xfrm>
            <a:custGeom>
              <a:avLst/>
              <a:gdLst>
                <a:gd name="T0" fmla="*/ 42 w 84"/>
                <a:gd name="T1" fmla="*/ 70 h 70"/>
                <a:gd name="T2" fmla="*/ 29 w 84"/>
                <a:gd name="T3" fmla="*/ 69 h 70"/>
                <a:gd name="T4" fmla="*/ 18 w 84"/>
                <a:gd name="T5" fmla="*/ 65 h 70"/>
                <a:gd name="T6" fmla="*/ 13 w 84"/>
                <a:gd name="T7" fmla="*/ 63 h 70"/>
                <a:gd name="T8" fmla="*/ 8 w 84"/>
                <a:gd name="T9" fmla="*/ 58 h 70"/>
                <a:gd name="T10" fmla="*/ 5 w 84"/>
                <a:gd name="T11" fmla="*/ 55 h 70"/>
                <a:gd name="T12" fmla="*/ 3 w 84"/>
                <a:gd name="T13" fmla="*/ 48 h 70"/>
                <a:gd name="T14" fmla="*/ 1 w 84"/>
                <a:gd name="T15" fmla="*/ 43 h 70"/>
                <a:gd name="T16" fmla="*/ 0 w 84"/>
                <a:gd name="T17" fmla="*/ 34 h 70"/>
                <a:gd name="T18" fmla="*/ 1 w 84"/>
                <a:gd name="T19" fmla="*/ 26 h 70"/>
                <a:gd name="T20" fmla="*/ 3 w 84"/>
                <a:gd name="T21" fmla="*/ 19 h 70"/>
                <a:gd name="T22" fmla="*/ 7 w 84"/>
                <a:gd name="T23" fmla="*/ 14 h 70"/>
                <a:gd name="T24" fmla="*/ 11 w 84"/>
                <a:gd name="T25" fmla="*/ 8 h 70"/>
                <a:gd name="T26" fmla="*/ 16 w 84"/>
                <a:gd name="T27" fmla="*/ 5 h 70"/>
                <a:gd name="T28" fmla="*/ 22 w 84"/>
                <a:gd name="T29" fmla="*/ 1 h 70"/>
                <a:gd name="T30" fmla="*/ 29 w 84"/>
                <a:gd name="T31" fmla="*/ 0 h 70"/>
                <a:gd name="T32" fmla="*/ 34 w 84"/>
                <a:gd name="T33" fmla="*/ 0 h 70"/>
                <a:gd name="T34" fmla="*/ 42 w 84"/>
                <a:gd name="T35" fmla="*/ 0 h 70"/>
                <a:gd name="T36" fmla="*/ 55 w 84"/>
                <a:gd name="T37" fmla="*/ 0 h 70"/>
                <a:gd name="T38" fmla="*/ 65 w 84"/>
                <a:gd name="T39" fmla="*/ 3 h 70"/>
                <a:gd name="T40" fmla="*/ 71 w 84"/>
                <a:gd name="T41" fmla="*/ 7 h 70"/>
                <a:gd name="T42" fmla="*/ 76 w 84"/>
                <a:gd name="T43" fmla="*/ 10 h 70"/>
                <a:gd name="T44" fmla="*/ 80 w 84"/>
                <a:gd name="T45" fmla="*/ 15 h 70"/>
                <a:gd name="T46" fmla="*/ 83 w 84"/>
                <a:gd name="T47" fmla="*/ 20 h 70"/>
                <a:gd name="T48" fmla="*/ 84 w 84"/>
                <a:gd name="T49" fmla="*/ 27 h 70"/>
                <a:gd name="T50" fmla="*/ 84 w 84"/>
                <a:gd name="T51" fmla="*/ 34 h 70"/>
                <a:gd name="T52" fmla="*/ 84 w 84"/>
                <a:gd name="T53" fmla="*/ 43 h 70"/>
                <a:gd name="T54" fmla="*/ 83 w 84"/>
                <a:gd name="T55" fmla="*/ 48 h 70"/>
                <a:gd name="T56" fmla="*/ 80 w 84"/>
                <a:gd name="T57" fmla="*/ 55 h 70"/>
                <a:gd name="T58" fmla="*/ 76 w 84"/>
                <a:gd name="T59" fmla="*/ 60 h 70"/>
                <a:gd name="T60" fmla="*/ 62 w 84"/>
                <a:gd name="T61" fmla="*/ 67 h 70"/>
                <a:gd name="T62" fmla="*/ 42 w 84"/>
                <a:gd name="T63" fmla="*/ 70 h 70"/>
                <a:gd name="T64" fmla="*/ 42 w 84"/>
                <a:gd name="T65" fmla="*/ 56 h 70"/>
                <a:gd name="T66" fmla="*/ 59 w 84"/>
                <a:gd name="T67" fmla="*/ 55 h 70"/>
                <a:gd name="T68" fmla="*/ 68 w 84"/>
                <a:gd name="T69" fmla="*/ 50 h 70"/>
                <a:gd name="T70" fmla="*/ 72 w 84"/>
                <a:gd name="T71" fmla="*/ 44 h 70"/>
                <a:gd name="T72" fmla="*/ 73 w 84"/>
                <a:gd name="T73" fmla="*/ 41 h 70"/>
                <a:gd name="T74" fmla="*/ 75 w 84"/>
                <a:gd name="T75" fmla="*/ 34 h 70"/>
                <a:gd name="T76" fmla="*/ 73 w 84"/>
                <a:gd name="T77" fmla="*/ 29 h 70"/>
                <a:gd name="T78" fmla="*/ 72 w 84"/>
                <a:gd name="T79" fmla="*/ 24 h 70"/>
                <a:gd name="T80" fmla="*/ 68 w 84"/>
                <a:gd name="T81" fmla="*/ 20 h 70"/>
                <a:gd name="T82" fmla="*/ 59 w 84"/>
                <a:gd name="T83" fmla="*/ 15 h 70"/>
                <a:gd name="T84" fmla="*/ 42 w 84"/>
                <a:gd name="T85" fmla="*/ 14 h 70"/>
                <a:gd name="T86" fmla="*/ 26 w 84"/>
                <a:gd name="T87" fmla="*/ 15 h 70"/>
                <a:gd name="T88" fmla="*/ 17 w 84"/>
                <a:gd name="T89" fmla="*/ 19 h 70"/>
                <a:gd name="T90" fmla="*/ 13 w 84"/>
                <a:gd name="T91" fmla="*/ 24 h 70"/>
                <a:gd name="T92" fmla="*/ 11 w 84"/>
                <a:gd name="T93" fmla="*/ 29 h 70"/>
                <a:gd name="T94" fmla="*/ 11 w 84"/>
                <a:gd name="T95" fmla="*/ 34 h 70"/>
                <a:gd name="T96" fmla="*/ 11 w 84"/>
                <a:gd name="T97" fmla="*/ 41 h 70"/>
                <a:gd name="T98" fmla="*/ 13 w 84"/>
                <a:gd name="T99" fmla="*/ 44 h 70"/>
                <a:gd name="T100" fmla="*/ 16 w 84"/>
                <a:gd name="T101" fmla="*/ 50 h 70"/>
                <a:gd name="T102" fmla="*/ 26 w 84"/>
                <a:gd name="T103" fmla="*/ 55 h 70"/>
                <a:gd name="T104" fmla="*/ 42 w 84"/>
                <a:gd name="T105" fmla="*/ 56 h 7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4"/>
                <a:gd name="T160" fmla="*/ 0 h 70"/>
                <a:gd name="T161" fmla="*/ 84 w 84"/>
                <a:gd name="T162" fmla="*/ 70 h 7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4" h="70">
                  <a:moveTo>
                    <a:pt x="42" y="70"/>
                  </a:moveTo>
                  <a:lnTo>
                    <a:pt x="29" y="69"/>
                  </a:lnTo>
                  <a:lnTo>
                    <a:pt x="18" y="65"/>
                  </a:lnTo>
                  <a:lnTo>
                    <a:pt x="13" y="63"/>
                  </a:lnTo>
                  <a:lnTo>
                    <a:pt x="8" y="58"/>
                  </a:lnTo>
                  <a:lnTo>
                    <a:pt x="5" y="55"/>
                  </a:lnTo>
                  <a:lnTo>
                    <a:pt x="3" y="48"/>
                  </a:lnTo>
                  <a:lnTo>
                    <a:pt x="1" y="43"/>
                  </a:lnTo>
                  <a:lnTo>
                    <a:pt x="0" y="34"/>
                  </a:lnTo>
                  <a:lnTo>
                    <a:pt x="1" y="26"/>
                  </a:lnTo>
                  <a:lnTo>
                    <a:pt x="3" y="19"/>
                  </a:lnTo>
                  <a:lnTo>
                    <a:pt x="7" y="14"/>
                  </a:lnTo>
                  <a:lnTo>
                    <a:pt x="11" y="8"/>
                  </a:lnTo>
                  <a:lnTo>
                    <a:pt x="16" y="5"/>
                  </a:lnTo>
                  <a:lnTo>
                    <a:pt x="22" y="1"/>
                  </a:lnTo>
                  <a:lnTo>
                    <a:pt x="29" y="0"/>
                  </a:lnTo>
                  <a:lnTo>
                    <a:pt x="34" y="0"/>
                  </a:lnTo>
                  <a:lnTo>
                    <a:pt x="42" y="0"/>
                  </a:lnTo>
                  <a:lnTo>
                    <a:pt x="55" y="0"/>
                  </a:lnTo>
                  <a:lnTo>
                    <a:pt x="65" y="3"/>
                  </a:lnTo>
                  <a:lnTo>
                    <a:pt x="71" y="7"/>
                  </a:lnTo>
                  <a:lnTo>
                    <a:pt x="76" y="10"/>
                  </a:lnTo>
                  <a:lnTo>
                    <a:pt x="80" y="15"/>
                  </a:lnTo>
                  <a:lnTo>
                    <a:pt x="83" y="20"/>
                  </a:lnTo>
                  <a:lnTo>
                    <a:pt x="84" y="27"/>
                  </a:lnTo>
                  <a:lnTo>
                    <a:pt x="84" y="34"/>
                  </a:lnTo>
                  <a:lnTo>
                    <a:pt x="84" y="43"/>
                  </a:lnTo>
                  <a:lnTo>
                    <a:pt x="83" y="48"/>
                  </a:lnTo>
                  <a:lnTo>
                    <a:pt x="80" y="55"/>
                  </a:lnTo>
                  <a:lnTo>
                    <a:pt x="76" y="60"/>
                  </a:lnTo>
                  <a:lnTo>
                    <a:pt x="62" y="67"/>
                  </a:lnTo>
                  <a:lnTo>
                    <a:pt x="42" y="70"/>
                  </a:lnTo>
                  <a:close/>
                  <a:moveTo>
                    <a:pt x="42" y="56"/>
                  </a:moveTo>
                  <a:lnTo>
                    <a:pt x="59" y="55"/>
                  </a:lnTo>
                  <a:lnTo>
                    <a:pt x="68" y="50"/>
                  </a:lnTo>
                  <a:lnTo>
                    <a:pt x="72" y="44"/>
                  </a:lnTo>
                  <a:lnTo>
                    <a:pt x="73" y="41"/>
                  </a:lnTo>
                  <a:lnTo>
                    <a:pt x="75" y="34"/>
                  </a:lnTo>
                  <a:lnTo>
                    <a:pt x="73" y="29"/>
                  </a:lnTo>
                  <a:lnTo>
                    <a:pt x="72" y="24"/>
                  </a:lnTo>
                  <a:lnTo>
                    <a:pt x="68" y="20"/>
                  </a:lnTo>
                  <a:lnTo>
                    <a:pt x="59" y="15"/>
                  </a:lnTo>
                  <a:lnTo>
                    <a:pt x="42" y="14"/>
                  </a:lnTo>
                  <a:lnTo>
                    <a:pt x="26" y="15"/>
                  </a:lnTo>
                  <a:lnTo>
                    <a:pt x="17" y="19"/>
                  </a:lnTo>
                  <a:lnTo>
                    <a:pt x="13" y="24"/>
                  </a:lnTo>
                  <a:lnTo>
                    <a:pt x="11" y="29"/>
                  </a:lnTo>
                  <a:lnTo>
                    <a:pt x="11" y="34"/>
                  </a:lnTo>
                  <a:lnTo>
                    <a:pt x="11" y="41"/>
                  </a:lnTo>
                  <a:lnTo>
                    <a:pt x="13" y="44"/>
                  </a:lnTo>
                  <a:lnTo>
                    <a:pt x="16" y="50"/>
                  </a:lnTo>
                  <a:lnTo>
                    <a:pt x="26" y="55"/>
                  </a:lnTo>
                  <a:lnTo>
                    <a:pt x="42" y="56"/>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16" name="Freeform 46"/>
            <p:cNvSpPr>
              <a:spLocks/>
            </p:cNvSpPr>
            <p:nvPr/>
          </p:nvSpPr>
          <p:spPr bwMode="auto">
            <a:xfrm rot="5400000">
              <a:off x="2980" y="3607"/>
              <a:ext cx="76" cy="48"/>
            </a:xfrm>
            <a:custGeom>
              <a:avLst/>
              <a:gdLst>
                <a:gd name="T0" fmla="*/ 83 w 83"/>
                <a:gd name="T1" fmla="*/ 0 h 40"/>
                <a:gd name="T2" fmla="*/ 83 w 83"/>
                <a:gd name="T3" fmla="*/ 14 h 40"/>
                <a:gd name="T4" fmla="*/ 18 w 83"/>
                <a:gd name="T5" fmla="*/ 14 h 40"/>
                <a:gd name="T6" fmla="*/ 22 w 83"/>
                <a:gd name="T7" fmla="*/ 19 h 40"/>
                <a:gd name="T8" fmla="*/ 26 w 83"/>
                <a:gd name="T9" fmla="*/ 26 h 40"/>
                <a:gd name="T10" fmla="*/ 29 w 83"/>
                <a:gd name="T11" fmla="*/ 33 h 40"/>
                <a:gd name="T12" fmla="*/ 30 w 83"/>
                <a:gd name="T13" fmla="*/ 40 h 40"/>
                <a:gd name="T14" fmla="*/ 21 w 83"/>
                <a:gd name="T15" fmla="*/ 40 h 40"/>
                <a:gd name="T16" fmla="*/ 17 w 83"/>
                <a:gd name="T17" fmla="*/ 30 h 40"/>
                <a:gd name="T18" fmla="*/ 12 w 83"/>
                <a:gd name="T19" fmla="*/ 21 h 40"/>
                <a:gd name="T20" fmla="*/ 5 w 83"/>
                <a:gd name="T21" fmla="*/ 14 h 40"/>
                <a:gd name="T22" fmla="*/ 0 w 83"/>
                <a:gd name="T23" fmla="*/ 9 h 40"/>
                <a:gd name="T24" fmla="*/ 0 w 83"/>
                <a:gd name="T25" fmla="*/ 0 h 40"/>
                <a:gd name="T26" fmla="*/ 83 w 83"/>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40"/>
                <a:gd name="T44" fmla="*/ 83 w 83"/>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40">
                  <a:moveTo>
                    <a:pt x="83" y="0"/>
                  </a:moveTo>
                  <a:lnTo>
                    <a:pt x="83" y="14"/>
                  </a:lnTo>
                  <a:lnTo>
                    <a:pt x="18" y="14"/>
                  </a:lnTo>
                  <a:lnTo>
                    <a:pt x="22" y="19"/>
                  </a:lnTo>
                  <a:lnTo>
                    <a:pt x="26" y="26"/>
                  </a:lnTo>
                  <a:lnTo>
                    <a:pt x="29" y="33"/>
                  </a:lnTo>
                  <a:lnTo>
                    <a:pt x="30" y="40"/>
                  </a:lnTo>
                  <a:lnTo>
                    <a:pt x="21" y="40"/>
                  </a:lnTo>
                  <a:lnTo>
                    <a:pt x="17" y="30"/>
                  </a:lnTo>
                  <a:lnTo>
                    <a:pt x="12" y="21"/>
                  </a:lnTo>
                  <a:lnTo>
                    <a:pt x="5" y="14"/>
                  </a:lnTo>
                  <a:lnTo>
                    <a:pt x="0" y="9"/>
                  </a:lnTo>
                  <a:lnTo>
                    <a:pt x="0" y="0"/>
                  </a:lnTo>
                  <a:lnTo>
                    <a:pt x="83"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17" name="Freeform 47"/>
            <p:cNvSpPr>
              <a:spLocks/>
            </p:cNvSpPr>
            <p:nvPr/>
          </p:nvSpPr>
          <p:spPr bwMode="auto">
            <a:xfrm rot="5400000">
              <a:off x="3085" y="3591"/>
              <a:ext cx="76" cy="82"/>
            </a:xfrm>
            <a:custGeom>
              <a:avLst/>
              <a:gdLst>
                <a:gd name="T0" fmla="*/ 61 w 83"/>
                <a:gd name="T1" fmla="*/ 70 h 70"/>
                <a:gd name="T2" fmla="*/ 59 w 83"/>
                <a:gd name="T3" fmla="*/ 56 h 70"/>
                <a:gd name="T4" fmla="*/ 63 w 83"/>
                <a:gd name="T5" fmla="*/ 55 h 70"/>
                <a:gd name="T6" fmla="*/ 67 w 83"/>
                <a:gd name="T7" fmla="*/ 51 h 70"/>
                <a:gd name="T8" fmla="*/ 70 w 83"/>
                <a:gd name="T9" fmla="*/ 49 h 70"/>
                <a:gd name="T10" fmla="*/ 72 w 83"/>
                <a:gd name="T11" fmla="*/ 46 h 70"/>
                <a:gd name="T12" fmla="*/ 72 w 83"/>
                <a:gd name="T13" fmla="*/ 41 h 70"/>
                <a:gd name="T14" fmla="*/ 74 w 83"/>
                <a:gd name="T15" fmla="*/ 36 h 70"/>
                <a:gd name="T16" fmla="*/ 72 w 83"/>
                <a:gd name="T17" fmla="*/ 29 h 70"/>
                <a:gd name="T18" fmla="*/ 71 w 83"/>
                <a:gd name="T19" fmla="*/ 24 h 70"/>
                <a:gd name="T20" fmla="*/ 68 w 83"/>
                <a:gd name="T21" fmla="*/ 18 h 70"/>
                <a:gd name="T22" fmla="*/ 64 w 83"/>
                <a:gd name="T23" fmla="*/ 17 h 70"/>
                <a:gd name="T24" fmla="*/ 59 w 83"/>
                <a:gd name="T25" fmla="*/ 13 h 70"/>
                <a:gd name="T26" fmla="*/ 54 w 83"/>
                <a:gd name="T27" fmla="*/ 13 h 70"/>
                <a:gd name="T28" fmla="*/ 49 w 83"/>
                <a:gd name="T29" fmla="*/ 13 h 70"/>
                <a:gd name="T30" fmla="*/ 45 w 83"/>
                <a:gd name="T31" fmla="*/ 15 h 70"/>
                <a:gd name="T32" fmla="*/ 41 w 83"/>
                <a:gd name="T33" fmla="*/ 18 h 70"/>
                <a:gd name="T34" fmla="*/ 38 w 83"/>
                <a:gd name="T35" fmla="*/ 24 h 70"/>
                <a:gd name="T36" fmla="*/ 37 w 83"/>
                <a:gd name="T37" fmla="*/ 29 h 70"/>
                <a:gd name="T38" fmla="*/ 37 w 83"/>
                <a:gd name="T39" fmla="*/ 36 h 70"/>
                <a:gd name="T40" fmla="*/ 37 w 83"/>
                <a:gd name="T41" fmla="*/ 41 h 70"/>
                <a:gd name="T42" fmla="*/ 38 w 83"/>
                <a:gd name="T43" fmla="*/ 46 h 70"/>
                <a:gd name="T44" fmla="*/ 41 w 83"/>
                <a:gd name="T45" fmla="*/ 51 h 70"/>
                <a:gd name="T46" fmla="*/ 44 w 83"/>
                <a:gd name="T47" fmla="*/ 55 h 70"/>
                <a:gd name="T48" fmla="*/ 42 w 83"/>
                <a:gd name="T49" fmla="*/ 68 h 70"/>
                <a:gd name="T50" fmla="*/ 0 w 83"/>
                <a:gd name="T51" fmla="*/ 56 h 70"/>
                <a:gd name="T52" fmla="*/ 0 w 83"/>
                <a:gd name="T53" fmla="*/ 5 h 70"/>
                <a:gd name="T54" fmla="*/ 11 w 83"/>
                <a:gd name="T55" fmla="*/ 5 h 70"/>
                <a:gd name="T56" fmla="*/ 11 w 83"/>
                <a:gd name="T57" fmla="*/ 46 h 70"/>
                <a:gd name="T58" fmla="*/ 33 w 83"/>
                <a:gd name="T59" fmla="*/ 51 h 70"/>
                <a:gd name="T60" fmla="*/ 29 w 83"/>
                <a:gd name="T61" fmla="*/ 44 h 70"/>
                <a:gd name="T62" fmla="*/ 28 w 83"/>
                <a:gd name="T63" fmla="*/ 37 h 70"/>
                <a:gd name="T64" fmla="*/ 27 w 83"/>
                <a:gd name="T65" fmla="*/ 32 h 70"/>
                <a:gd name="T66" fmla="*/ 28 w 83"/>
                <a:gd name="T67" fmla="*/ 24 h 70"/>
                <a:gd name="T68" fmla="*/ 30 w 83"/>
                <a:gd name="T69" fmla="*/ 15 h 70"/>
                <a:gd name="T70" fmla="*/ 34 w 83"/>
                <a:gd name="T71" fmla="*/ 8 h 70"/>
                <a:gd name="T72" fmla="*/ 40 w 83"/>
                <a:gd name="T73" fmla="*/ 3 h 70"/>
                <a:gd name="T74" fmla="*/ 46 w 83"/>
                <a:gd name="T75" fmla="*/ 0 h 70"/>
                <a:gd name="T76" fmla="*/ 54 w 83"/>
                <a:gd name="T77" fmla="*/ 0 h 70"/>
                <a:gd name="T78" fmla="*/ 61 w 83"/>
                <a:gd name="T79" fmla="*/ 0 h 70"/>
                <a:gd name="T80" fmla="*/ 67 w 83"/>
                <a:gd name="T81" fmla="*/ 3 h 70"/>
                <a:gd name="T82" fmla="*/ 72 w 83"/>
                <a:gd name="T83" fmla="*/ 8 h 70"/>
                <a:gd name="T84" fmla="*/ 80 w 83"/>
                <a:gd name="T85" fmla="*/ 20 h 70"/>
                <a:gd name="T86" fmla="*/ 83 w 83"/>
                <a:gd name="T87" fmla="*/ 36 h 70"/>
                <a:gd name="T88" fmla="*/ 83 w 83"/>
                <a:gd name="T89" fmla="*/ 44 h 70"/>
                <a:gd name="T90" fmla="*/ 80 w 83"/>
                <a:gd name="T91" fmla="*/ 53 h 70"/>
                <a:gd name="T92" fmla="*/ 76 w 83"/>
                <a:gd name="T93" fmla="*/ 60 h 70"/>
                <a:gd name="T94" fmla="*/ 72 w 83"/>
                <a:gd name="T95" fmla="*/ 65 h 70"/>
                <a:gd name="T96" fmla="*/ 67 w 83"/>
                <a:gd name="T97" fmla="*/ 68 h 70"/>
                <a:gd name="T98" fmla="*/ 61 w 83"/>
                <a:gd name="T99" fmla="*/ 70 h 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3"/>
                <a:gd name="T151" fmla="*/ 0 h 70"/>
                <a:gd name="T152" fmla="*/ 83 w 83"/>
                <a:gd name="T153" fmla="*/ 70 h 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3" h="70">
                  <a:moveTo>
                    <a:pt x="61" y="70"/>
                  </a:moveTo>
                  <a:lnTo>
                    <a:pt x="59" y="56"/>
                  </a:lnTo>
                  <a:lnTo>
                    <a:pt x="63" y="55"/>
                  </a:lnTo>
                  <a:lnTo>
                    <a:pt x="67" y="51"/>
                  </a:lnTo>
                  <a:lnTo>
                    <a:pt x="70" y="49"/>
                  </a:lnTo>
                  <a:lnTo>
                    <a:pt x="72" y="46"/>
                  </a:lnTo>
                  <a:lnTo>
                    <a:pt x="72" y="41"/>
                  </a:lnTo>
                  <a:lnTo>
                    <a:pt x="74" y="36"/>
                  </a:lnTo>
                  <a:lnTo>
                    <a:pt x="72" y="29"/>
                  </a:lnTo>
                  <a:lnTo>
                    <a:pt x="71" y="24"/>
                  </a:lnTo>
                  <a:lnTo>
                    <a:pt x="68" y="18"/>
                  </a:lnTo>
                  <a:lnTo>
                    <a:pt x="64" y="17"/>
                  </a:lnTo>
                  <a:lnTo>
                    <a:pt x="59" y="13"/>
                  </a:lnTo>
                  <a:lnTo>
                    <a:pt x="54" y="13"/>
                  </a:lnTo>
                  <a:lnTo>
                    <a:pt x="49" y="13"/>
                  </a:lnTo>
                  <a:lnTo>
                    <a:pt x="45" y="15"/>
                  </a:lnTo>
                  <a:lnTo>
                    <a:pt x="41" y="18"/>
                  </a:lnTo>
                  <a:lnTo>
                    <a:pt x="38" y="24"/>
                  </a:lnTo>
                  <a:lnTo>
                    <a:pt x="37" y="29"/>
                  </a:lnTo>
                  <a:lnTo>
                    <a:pt x="37" y="36"/>
                  </a:lnTo>
                  <a:lnTo>
                    <a:pt x="37" y="41"/>
                  </a:lnTo>
                  <a:lnTo>
                    <a:pt x="38" y="46"/>
                  </a:lnTo>
                  <a:lnTo>
                    <a:pt x="41" y="51"/>
                  </a:lnTo>
                  <a:lnTo>
                    <a:pt x="44" y="55"/>
                  </a:lnTo>
                  <a:lnTo>
                    <a:pt x="42" y="68"/>
                  </a:lnTo>
                  <a:lnTo>
                    <a:pt x="0" y="56"/>
                  </a:lnTo>
                  <a:lnTo>
                    <a:pt x="0" y="5"/>
                  </a:lnTo>
                  <a:lnTo>
                    <a:pt x="11" y="5"/>
                  </a:lnTo>
                  <a:lnTo>
                    <a:pt x="11" y="46"/>
                  </a:lnTo>
                  <a:lnTo>
                    <a:pt x="33" y="51"/>
                  </a:lnTo>
                  <a:lnTo>
                    <a:pt x="29" y="44"/>
                  </a:lnTo>
                  <a:lnTo>
                    <a:pt x="28" y="37"/>
                  </a:lnTo>
                  <a:lnTo>
                    <a:pt x="27" y="32"/>
                  </a:lnTo>
                  <a:lnTo>
                    <a:pt x="28" y="24"/>
                  </a:lnTo>
                  <a:lnTo>
                    <a:pt x="30" y="15"/>
                  </a:lnTo>
                  <a:lnTo>
                    <a:pt x="34" y="8"/>
                  </a:lnTo>
                  <a:lnTo>
                    <a:pt x="40" y="3"/>
                  </a:lnTo>
                  <a:lnTo>
                    <a:pt x="46" y="0"/>
                  </a:lnTo>
                  <a:lnTo>
                    <a:pt x="54" y="0"/>
                  </a:lnTo>
                  <a:lnTo>
                    <a:pt x="61" y="0"/>
                  </a:lnTo>
                  <a:lnTo>
                    <a:pt x="67" y="3"/>
                  </a:lnTo>
                  <a:lnTo>
                    <a:pt x="72" y="8"/>
                  </a:lnTo>
                  <a:lnTo>
                    <a:pt x="80" y="20"/>
                  </a:lnTo>
                  <a:lnTo>
                    <a:pt x="83" y="36"/>
                  </a:lnTo>
                  <a:lnTo>
                    <a:pt x="83" y="44"/>
                  </a:lnTo>
                  <a:lnTo>
                    <a:pt x="80" y="53"/>
                  </a:lnTo>
                  <a:lnTo>
                    <a:pt x="76" y="60"/>
                  </a:lnTo>
                  <a:lnTo>
                    <a:pt x="72" y="65"/>
                  </a:lnTo>
                  <a:lnTo>
                    <a:pt x="67" y="68"/>
                  </a:lnTo>
                  <a:lnTo>
                    <a:pt x="61" y="7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18" name="Freeform 48"/>
            <p:cNvSpPr>
              <a:spLocks noEditPoints="1"/>
            </p:cNvSpPr>
            <p:nvPr/>
          </p:nvSpPr>
          <p:spPr bwMode="auto">
            <a:xfrm rot="5400000">
              <a:off x="3183" y="3590"/>
              <a:ext cx="77" cy="84"/>
            </a:xfrm>
            <a:custGeom>
              <a:avLst/>
              <a:gdLst>
                <a:gd name="T0" fmla="*/ 42 w 84"/>
                <a:gd name="T1" fmla="*/ 71 h 71"/>
                <a:gd name="T2" fmla="*/ 29 w 84"/>
                <a:gd name="T3" fmla="*/ 69 h 71"/>
                <a:gd name="T4" fmla="*/ 18 w 84"/>
                <a:gd name="T5" fmla="*/ 65 h 71"/>
                <a:gd name="T6" fmla="*/ 13 w 84"/>
                <a:gd name="T7" fmla="*/ 62 h 71"/>
                <a:gd name="T8" fmla="*/ 8 w 84"/>
                <a:gd name="T9" fmla="*/ 59 h 71"/>
                <a:gd name="T10" fmla="*/ 5 w 84"/>
                <a:gd name="T11" fmla="*/ 53 h 71"/>
                <a:gd name="T12" fmla="*/ 3 w 84"/>
                <a:gd name="T13" fmla="*/ 48 h 71"/>
                <a:gd name="T14" fmla="*/ 1 w 84"/>
                <a:gd name="T15" fmla="*/ 41 h 71"/>
                <a:gd name="T16" fmla="*/ 0 w 84"/>
                <a:gd name="T17" fmla="*/ 34 h 71"/>
                <a:gd name="T18" fmla="*/ 1 w 84"/>
                <a:gd name="T19" fmla="*/ 26 h 71"/>
                <a:gd name="T20" fmla="*/ 3 w 84"/>
                <a:gd name="T21" fmla="*/ 19 h 71"/>
                <a:gd name="T22" fmla="*/ 7 w 84"/>
                <a:gd name="T23" fmla="*/ 12 h 71"/>
                <a:gd name="T24" fmla="*/ 11 w 84"/>
                <a:gd name="T25" fmla="*/ 9 h 71"/>
                <a:gd name="T26" fmla="*/ 16 w 84"/>
                <a:gd name="T27" fmla="*/ 5 h 71"/>
                <a:gd name="T28" fmla="*/ 22 w 84"/>
                <a:gd name="T29" fmla="*/ 2 h 71"/>
                <a:gd name="T30" fmla="*/ 29 w 84"/>
                <a:gd name="T31" fmla="*/ 0 h 71"/>
                <a:gd name="T32" fmla="*/ 34 w 84"/>
                <a:gd name="T33" fmla="*/ 0 h 71"/>
                <a:gd name="T34" fmla="*/ 42 w 84"/>
                <a:gd name="T35" fmla="*/ 0 h 71"/>
                <a:gd name="T36" fmla="*/ 55 w 84"/>
                <a:gd name="T37" fmla="*/ 0 h 71"/>
                <a:gd name="T38" fmla="*/ 65 w 84"/>
                <a:gd name="T39" fmla="*/ 4 h 71"/>
                <a:gd name="T40" fmla="*/ 71 w 84"/>
                <a:gd name="T41" fmla="*/ 7 h 71"/>
                <a:gd name="T42" fmla="*/ 76 w 84"/>
                <a:gd name="T43" fmla="*/ 10 h 71"/>
                <a:gd name="T44" fmla="*/ 80 w 84"/>
                <a:gd name="T45" fmla="*/ 16 h 71"/>
                <a:gd name="T46" fmla="*/ 83 w 84"/>
                <a:gd name="T47" fmla="*/ 21 h 71"/>
                <a:gd name="T48" fmla="*/ 84 w 84"/>
                <a:gd name="T49" fmla="*/ 28 h 71"/>
                <a:gd name="T50" fmla="*/ 84 w 84"/>
                <a:gd name="T51" fmla="*/ 34 h 71"/>
                <a:gd name="T52" fmla="*/ 84 w 84"/>
                <a:gd name="T53" fmla="*/ 41 h 71"/>
                <a:gd name="T54" fmla="*/ 83 w 84"/>
                <a:gd name="T55" fmla="*/ 48 h 71"/>
                <a:gd name="T56" fmla="*/ 80 w 84"/>
                <a:gd name="T57" fmla="*/ 53 h 71"/>
                <a:gd name="T58" fmla="*/ 76 w 84"/>
                <a:gd name="T59" fmla="*/ 59 h 71"/>
                <a:gd name="T60" fmla="*/ 62 w 84"/>
                <a:gd name="T61" fmla="*/ 67 h 71"/>
                <a:gd name="T62" fmla="*/ 42 w 84"/>
                <a:gd name="T63" fmla="*/ 71 h 71"/>
                <a:gd name="T64" fmla="*/ 42 w 84"/>
                <a:gd name="T65" fmla="*/ 55 h 71"/>
                <a:gd name="T66" fmla="*/ 59 w 84"/>
                <a:gd name="T67" fmla="*/ 53 h 71"/>
                <a:gd name="T68" fmla="*/ 68 w 84"/>
                <a:gd name="T69" fmla="*/ 50 h 71"/>
                <a:gd name="T70" fmla="*/ 72 w 84"/>
                <a:gd name="T71" fmla="*/ 45 h 71"/>
                <a:gd name="T72" fmla="*/ 73 w 84"/>
                <a:gd name="T73" fmla="*/ 40 h 71"/>
                <a:gd name="T74" fmla="*/ 75 w 84"/>
                <a:gd name="T75" fmla="*/ 34 h 71"/>
                <a:gd name="T76" fmla="*/ 73 w 84"/>
                <a:gd name="T77" fmla="*/ 29 h 71"/>
                <a:gd name="T78" fmla="*/ 72 w 84"/>
                <a:gd name="T79" fmla="*/ 24 h 71"/>
                <a:gd name="T80" fmla="*/ 68 w 84"/>
                <a:gd name="T81" fmla="*/ 19 h 71"/>
                <a:gd name="T82" fmla="*/ 59 w 84"/>
                <a:gd name="T83" fmla="*/ 16 h 71"/>
                <a:gd name="T84" fmla="*/ 42 w 84"/>
                <a:gd name="T85" fmla="*/ 14 h 71"/>
                <a:gd name="T86" fmla="*/ 26 w 84"/>
                <a:gd name="T87" fmla="*/ 16 h 71"/>
                <a:gd name="T88" fmla="*/ 17 w 84"/>
                <a:gd name="T89" fmla="*/ 19 h 71"/>
                <a:gd name="T90" fmla="*/ 13 w 84"/>
                <a:gd name="T91" fmla="*/ 24 h 71"/>
                <a:gd name="T92" fmla="*/ 11 w 84"/>
                <a:gd name="T93" fmla="*/ 29 h 71"/>
                <a:gd name="T94" fmla="*/ 11 w 84"/>
                <a:gd name="T95" fmla="*/ 34 h 71"/>
                <a:gd name="T96" fmla="*/ 11 w 84"/>
                <a:gd name="T97" fmla="*/ 40 h 71"/>
                <a:gd name="T98" fmla="*/ 13 w 84"/>
                <a:gd name="T99" fmla="*/ 45 h 71"/>
                <a:gd name="T100" fmla="*/ 16 w 84"/>
                <a:gd name="T101" fmla="*/ 50 h 71"/>
                <a:gd name="T102" fmla="*/ 26 w 84"/>
                <a:gd name="T103" fmla="*/ 53 h 71"/>
                <a:gd name="T104" fmla="*/ 42 w 84"/>
                <a:gd name="T105" fmla="*/ 55 h 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4"/>
                <a:gd name="T160" fmla="*/ 0 h 71"/>
                <a:gd name="T161" fmla="*/ 84 w 84"/>
                <a:gd name="T162" fmla="*/ 71 h 7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4" h="71">
                  <a:moveTo>
                    <a:pt x="42" y="71"/>
                  </a:moveTo>
                  <a:lnTo>
                    <a:pt x="29" y="69"/>
                  </a:lnTo>
                  <a:lnTo>
                    <a:pt x="18" y="65"/>
                  </a:lnTo>
                  <a:lnTo>
                    <a:pt x="13" y="62"/>
                  </a:lnTo>
                  <a:lnTo>
                    <a:pt x="8" y="59"/>
                  </a:lnTo>
                  <a:lnTo>
                    <a:pt x="5" y="53"/>
                  </a:lnTo>
                  <a:lnTo>
                    <a:pt x="3" y="48"/>
                  </a:lnTo>
                  <a:lnTo>
                    <a:pt x="1" y="41"/>
                  </a:lnTo>
                  <a:lnTo>
                    <a:pt x="0" y="34"/>
                  </a:lnTo>
                  <a:lnTo>
                    <a:pt x="1" y="26"/>
                  </a:lnTo>
                  <a:lnTo>
                    <a:pt x="3" y="19"/>
                  </a:lnTo>
                  <a:lnTo>
                    <a:pt x="7" y="12"/>
                  </a:lnTo>
                  <a:lnTo>
                    <a:pt x="11" y="9"/>
                  </a:lnTo>
                  <a:lnTo>
                    <a:pt x="16" y="5"/>
                  </a:lnTo>
                  <a:lnTo>
                    <a:pt x="22" y="2"/>
                  </a:lnTo>
                  <a:lnTo>
                    <a:pt x="29" y="0"/>
                  </a:lnTo>
                  <a:lnTo>
                    <a:pt x="34" y="0"/>
                  </a:lnTo>
                  <a:lnTo>
                    <a:pt x="42" y="0"/>
                  </a:lnTo>
                  <a:lnTo>
                    <a:pt x="55" y="0"/>
                  </a:lnTo>
                  <a:lnTo>
                    <a:pt x="65" y="4"/>
                  </a:lnTo>
                  <a:lnTo>
                    <a:pt x="71" y="7"/>
                  </a:lnTo>
                  <a:lnTo>
                    <a:pt x="76" y="10"/>
                  </a:lnTo>
                  <a:lnTo>
                    <a:pt x="80" y="16"/>
                  </a:lnTo>
                  <a:lnTo>
                    <a:pt x="83" y="21"/>
                  </a:lnTo>
                  <a:lnTo>
                    <a:pt x="84" y="28"/>
                  </a:lnTo>
                  <a:lnTo>
                    <a:pt x="84" y="34"/>
                  </a:lnTo>
                  <a:lnTo>
                    <a:pt x="84" y="41"/>
                  </a:lnTo>
                  <a:lnTo>
                    <a:pt x="83" y="48"/>
                  </a:lnTo>
                  <a:lnTo>
                    <a:pt x="80" y="53"/>
                  </a:lnTo>
                  <a:lnTo>
                    <a:pt x="76" y="59"/>
                  </a:lnTo>
                  <a:lnTo>
                    <a:pt x="62" y="67"/>
                  </a:lnTo>
                  <a:lnTo>
                    <a:pt x="42" y="71"/>
                  </a:lnTo>
                  <a:close/>
                  <a:moveTo>
                    <a:pt x="42" y="55"/>
                  </a:moveTo>
                  <a:lnTo>
                    <a:pt x="59" y="53"/>
                  </a:lnTo>
                  <a:lnTo>
                    <a:pt x="68" y="50"/>
                  </a:lnTo>
                  <a:lnTo>
                    <a:pt x="72" y="45"/>
                  </a:lnTo>
                  <a:lnTo>
                    <a:pt x="73" y="40"/>
                  </a:lnTo>
                  <a:lnTo>
                    <a:pt x="75" y="34"/>
                  </a:lnTo>
                  <a:lnTo>
                    <a:pt x="73" y="29"/>
                  </a:lnTo>
                  <a:lnTo>
                    <a:pt x="72" y="24"/>
                  </a:lnTo>
                  <a:lnTo>
                    <a:pt x="68" y="19"/>
                  </a:lnTo>
                  <a:lnTo>
                    <a:pt x="59" y="16"/>
                  </a:lnTo>
                  <a:lnTo>
                    <a:pt x="42" y="14"/>
                  </a:lnTo>
                  <a:lnTo>
                    <a:pt x="26" y="16"/>
                  </a:lnTo>
                  <a:lnTo>
                    <a:pt x="17" y="19"/>
                  </a:lnTo>
                  <a:lnTo>
                    <a:pt x="13" y="24"/>
                  </a:lnTo>
                  <a:lnTo>
                    <a:pt x="11" y="29"/>
                  </a:lnTo>
                  <a:lnTo>
                    <a:pt x="11" y="34"/>
                  </a:lnTo>
                  <a:lnTo>
                    <a:pt x="11" y="40"/>
                  </a:lnTo>
                  <a:lnTo>
                    <a:pt x="13" y="45"/>
                  </a:lnTo>
                  <a:lnTo>
                    <a:pt x="16" y="50"/>
                  </a:lnTo>
                  <a:lnTo>
                    <a:pt x="26" y="53"/>
                  </a:lnTo>
                  <a:lnTo>
                    <a:pt x="42" y="55"/>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19" name="Freeform 49"/>
            <p:cNvSpPr>
              <a:spLocks noEditPoints="1"/>
            </p:cNvSpPr>
            <p:nvPr/>
          </p:nvSpPr>
          <p:spPr bwMode="auto">
            <a:xfrm rot="5400000">
              <a:off x="1524" y="3750"/>
              <a:ext cx="78" cy="82"/>
            </a:xfrm>
            <a:custGeom>
              <a:avLst/>
              <a:gdLst>
                <a:gd name="T0" fmla="*/ 85 w 85"/>
                <a:gd name="T1" fmla="*/ 69 h 69"/>
                <a:gd name="T2" fmla="*/ 1 w 85"/>
                <a:gd name="T3" fmla="*/ 69 h 69"/>
                <a:gd name="T4" fmla="*/ 1 w 85"/>
                <a:gd name="T5" fmla="*/ 55 h 69"/>
                <a:gd name="T6" fmla="*/ 11 w 85"/>
                <a:gd name="T7" fmla="*/ 55 h 69"/>
                <a:gd name="T8" fmla="*/ 7 w 85"/>
                <a:gd name="T9" fmla="*/ 50 h 69"/>
                <a:gd name="T10" fmla="*/ 3 w 85"/>
                <a:gd name="T11" fmla="*/ 45 h 69"/>
                <a:gd name="T12" fmla="*/ 0 w 85"/>
                <a:gd name="T13" fmla="*/ 40 h 69"/>
                <a:gd name="T14" fmla="*/ 0 w 85"/>
                <a:gd name="T15" fmla="*/ 33 h 69"/>
                <a:gd name="T16" fmla="*/ 0 w 85"/>
                <a:gd name="T17" fmla="*/ 26 h 69"/>
                <a:gd name="T18" fmla="*/ 1 w 85"/>
                <a:gd name="T19" fmla="*/ 21 h 69"/>
                <a:gd name="T20" fmla="*/ 4 w 85"/>
                <a:gd name="T21" fmla="*/ 16 h 69"/>
                <a:gd name="T22" fmla="*/ 7 w 85"/>
                <a:gd name="T23" fmla="*/ 11 h 69"/>
                <a:gd name="T24" fmla="*/ 11 w 85"/>
                <a:gd name="T25" fmla="*/ 7 h 69"/>
                <a:gd name="T26" fmla="*/ 16 w 85"/>
                <a:gd name="T27" fmla="*/ 4 h 69"/>
                <a:gd name="T28" fmla="*/ 22 w 85"/>
                <a:gd name="T29" fmla="*/ 2 h 69"/>
                <a:gd name="T30" fmla="*/ 32 w 85"/>
                <a:gd name="T31" fmla="*/ 0 h 69"/>
                <a:gd name="T32" fmla="*/ 39 w 85"/>
                <a:gd name="T33" fmla="*/ 2 h 69"/>
                <a:gd name="T34" fmla="*/ 47 w 85"/>
                <a:gd name="T35" fmla="*/ 6 h 69"/>
                <a:gd name="T36" fmla="*/ 52 w 85"/>
                <a:gd name="T37" fmla="*/ 7 h 69"/>
                <a:gd name="T38" fmla="*/ 56 w 85"/>
                <a:gd name="T39" fmla="*/ 13 h 69"/>
                <a:gd name="T40" fmla="*/ 59 w 85"/>
                <a:gd name="T41" fmla="*/ 18 h 69"/>
                <a:gd name="T42" fmla="*/ 62 w 85"/>
                <a:gd name="T43" fmla="*/ 26 h 69"/>
                <a:gd name="T44" fmla="*/ 63 w 85"/>
                <a:gd name="T45" fmla="*/ 35 h 69"/>
                <a:gd name="T46" fmla="*/ 63 w 85"/>
                <a:gd name="T47" fmla="*/ 40 h 69"/>
                <a:gd name="T48" fmla="*/ 60 w 85"/>
                <a:gd name="T49" fmla="*/ 47 h 69"/>
                <a:gd name="T50" fmla="*/ 58 w 85"/>
                <a:gd name="T51" fmla="*/ 50 h 69"/>
                <a:gd name="T52" fmla="*/ 54 w 85"/>
                <a:gd name="T53" fmla="*/ 55 h 69"/>
                <a:gd name="T54" fmla="*/ 85 w 85"/>
                <a:gd name="T55" fmla="*/ 55 h 69"/>
                <a:gd name="T56" fmla="*/ 85 w 85"/>
                <a:gd name="T57" fmla="*/ 69 h 69"/>
                <a:gd name="T58" fmla="*/ 32 w 85"/>
                <a:gd name="T59" fmla="*/ 55 h 69"/>
                <a:gd name="T60" fmla="*/ 39 w 85"/>
                <a:gd name="T61" fmla="*/ 54 h 69"/>
                <a:gd name="T62" fmla="*/ 45 w 85"/>
                <a:gd name="T63" fmla="*/ 52 h 69"/>
                <a:gd name="T64" fmla="*/ 49 w 85"/>
                <a:gd name="T65" fmla="*/ 49 h 69"/>
                <a:gd name="T66" fmla="*/ 51 w 85"/>
                <a:gd name="T67" fmla="*/ 45 h 69"/>
                <a:gd name="T68" fmla="*/ 52 w 85"/>
                <a:gd name="T69" fmla="*/ 40 h 69"/>
                <a:gd name="T70" fmla="*/ 54 w 85"/>
                <a:gd name="T71" fmla="*/ 35 h 69"/>
                <a:gd name="T72" fmla="*/ 52 w 85"/>
                <a:gd name="T73" fmla="*/ 30 h 69"/>
                <a:gd name="T74" fmla="*/ 51 w 85"/>
                <a:gd name="T75" fmla="*/ 25 h 69"/>
                <a:gd name="T76" fmla="*/ 49 w 85"/>
                <a:gd name="T77" fmla="*/ 21 h 69"/>
                <a:gd name="T78" fmla="*/ 43 w 85"/>
                <a:gd name="T79" fmla="*/ 18 h 69"/>
                <a:gd name="T80" fmla="*/ 38 w 85"/>
                <a:gd name="T81" fmla="*/ 16 h 69"/>
                <a:gd name="T82" fmla="*/ 32 w 85"/>
                <a:gd name="T83" fmla="*/ 14 h 69"/>
                <a:gd name="T84" fmla="*/ 25 w 85"/>
                <a:gd name="T85" fmla="*/ 16 h 69"/>
                <a:gd name="T86" fmla="*/ 20 w 85"/>
                <a:gd name="T87" fmla="*/ 18 h 69"/>
                <a:gd name="T88" fmla="*/ 15 w 85"/>
                <a:gd name="T89" fmla="*/ 21 h 69"/>
                <a:gd name="T90" fmla="*/ 12 w 85"/>
                <a:gd name="T91" fmla="*/ 25 h 69"/>
                <a:gd name="T92" fmla="*/ 11 w 85"/>
                <a:gd name="T93" fmla="*/ 30 h 69"/>
                <a:gd name="T94" fmla="*/ 9 w 85"/>
                <a:gd name="T95" fmla="*/ 35 h 69"/>
                <a:gd name="T96" fmla="*/ 11 w 85"/>
                <a:gd name="T97" fmla="*/ 40 h 69"/>
                <a:gd name="T98" fmla="*/ 12 w 85"/>
                <a:gd name="T99" fmla="*/ 45 h 69"/>
                <a:gd name="T100" fmla="*/ 16 w 85"/>
                <a:gd name="T101" fmla="*/ 49 h 69"/>
                <a:gd name="T102" fmla="*/ 20 w 85"/>
                <a:gd name="T103" fmla="*/ 52 h 69"/>
                <a:gd name="T104" fmla="*/ 25 w 85"/>
                <a:gd name="T105" fmla="*/ 54 h 69"/>
                <a:gd name="T106" fmla="*/ 32 w 85"/>
                <a:gd name="T107" fmla="*/ 55 h 6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5"/>
                <a:gd name="T163" fmla="*/ 0 h 69"/>
                <a:gd name="T164" fmla="*/ 85 w 85"/>
                <a:gd name="T165" fmla="*/ 69 h 6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5" h="69">
                  <a:moveTo>
                    <a:pt x="85" y="69"/>
                  </a:moveTo>
                  <a:lnTo>
                    <a:pt x="1" y="69"/>
                  </a:lnTo>
                  <a:lnTo>
                    <a:pt x="1" y="55"/>
                  </a:lnTo>
                  <a:lnTo>
                    <a:pt x="11" y="55"/>
                  </a:lnTo>
                  <a:lnTo>
                    <a:pt x="7" y="50"/>
                  </a:lnTo>
                  <a:lnTo>
                    <a:pt x="3" y="45"/>
                  </a:lnTo>
                  <a:lnTo>
                    <a:pt x="0" y="40"/>
                  </a:lnTo>
                  <a:lnTo>
                    <a:pt x="0" y="33"/>
                  </a:lnTo>
                  <a:lnTo>
                    <a:pt x="0" y="26"/>
                  </a:lnTo>
                  <a:lnTo>
                    <a:pt x="1" y="21"/>
                  </a:lnTo>
                  <a:lnTo>
                    <a:pt x="4" y="16"/>
                  </a:lnTo>
                  <a:lnTo>
                    <a:pt x="7" y="11"/>
                  </a:lnTo>
                  <a:lnTo>
                    <a:pt x="11" y="7"/>
                  </a:lnTo>
                  <a:lnTo>
                    <a:pt x="16" y="4"/>
                  </a:lnTo>
                  <a:lnTo>
                    <a:pt x="22" y="2"/>
                  </a:lnTo>
                  <a:lnTo>
                    <a:pt x="32" y="0"/>
                  </a:lnTo>
                  <a:lnTo>
                    <a:pt x="39" y="2"/>
                  </a:lnTo>
                  <a:lnTo>
                    <a:pt x="47" y="6"/>
                  </a:lnTo>
                  <a:lnTo>
                    <a:pt x="52" y="7"/>
                  </a:lnTo>
                  <a:lnTo>
                    <a:pt x="56" y="13"/>
                  </a:lnTo>
                  <a:lnTo>
                    <a:pt x="59" y="18"/>
                  </a:lnTo>
                  <a:lnTo>
                    <a:pt x="62" y="26"/>
                  </a:lnTo>
                  <a:lnTo>
                    <a:pt x="63" y="35"/>
                  </a:lnTo>
                  <a:lnTo>
                    <a:pt x="63" y="40"/>
                  </a:lnTo>
                  <a:lnTo>
                    <a:pt x="60" y="47"/>
                  </a:lnTo>
                  <a:lnTo>
                    <a:pt x="58" y="50"/>
                  </a:lnTo>
                  <a:lnTo>
                    <a:pt x="54" y="55"/>
                  </a:lnTo>
                  <a:lnTo>
                    <a:pt x="85" y="55"/>
                  </a:lnTo>
                  <a:lnTo>
                    <a:pt x="85" y="69"/>
                  </a:lnTo>
                  <a:close/>
                  <a:moveTo>
                    <a:pt x="32" y="55"/>
                  </a:moveTo>
                  <a:lnTo>
                    <a:pt x="39" y="54"/>
                  </a:lnTo>
                  <a:lnTo>
                    <a:pt x="45" y="52"/>
                  </a:lnTo>
                  <a:lnTo>
                    <a:pt x="49" y="49"/>
                  </a:lnTo>
                  <a:lnTo>
                    <a:pt x="51" y="45"/>
                  </a:lnTo>
                  <a:lnTo>
                    <a:pt x="52" y="40"/>
                  </a:lnTo>
                  <a:lnTo>
                    <a:pt x="54" y="35"/>
                  </a:lnTo>
                  <a:lnTo>
                    <a:pt x="52" y="30"/>
                  </a:lnTo>
                  <a:lnTo>
                    <a:pt x="51" y="25"/>
                  </a:lnTo>
                  <a:lnTo>
                    <a:pt x="49" y="21"/>
                  </a:lnTo>
                  <a:lnTo>
                    <a:pt x="43" y="18"/>
                  </a:lnTo>
                  <a:lnTo>
                    <a:pt x="38" y="16"/>
                  </a:lnTo>
                  <a:lnTo>
                    <a:pt x="32" y="14"/>
                  </a:lnTo>
                  <a:lnTo>
                    <a:pt x="25" y="16"/>
                  </a:lnTo>
                  <a:lnTo>
                    <a:pt x="20" y="18"/>
                  </a:lnTo>
                  <a:lnTo>
                    <a:pt x="15" y="21"/>
                  </a:lnTo>
                  <a:lnTo>
                    <a:pt x="12" y="25"/>
                  </a:lnTo>
                  <a:lnTo>
                    <a:pt x="11" y="30"/>
                  </a:lnTo>
                  <a:lnTo>
                    <a:pt x="9" y="35"/>
                  </a:lnTo>
                  <a:lnTo>
                    <a:pt x="11" y="40"/>
                  </a:lnTo>
                  <a:lnTo>
                    <a:pt x="12" y="45"/>
                  </a:lnTo>
                  <a:lnTo>
                    <a:pt x="16" y="49"/>
                  </a:lnTo>
                  <a:lnTo>
                    <a:pt x="20" y="52"/>
                  </a:lnTo>
                  <a:lnTo>
                    <a:pt x="25" y="54"/>
                  </a:lnTo>
                  <a:lnTo>
                    <a:pt x="32" y="55"/>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20" name="Freeform 50"/>
            <p:cNvSpPr>
              <a:spLocks/>
            </p:cNvSpPr>
            <p:nvPr/>
          </p:nvSpPr>
          <p:spPr bwMode="auto">
            <a:xfrm rot="5400000">
              <a:off x="1622" y="3786"/>
              <a:ext cx="46" cy="61"/>
            </a:xfrm>
            <a:custGeom>
              <a:avLst/>
              <a:gdLst>
                <a:gd name="T0" fmla="*/ 50 w 50"/>
                <a:gd name="T1" fmla="*/ 31 h 52"/>
                <a:gd name="T2" fmla="*/ 6 w 50"/>
                <a:gd name="T3" fmla="*/ 31 h 52"/>
                <a:gd name="T4" fmla="*/ 6 w 50"/>
                <a:gd name="T5" fmla="*/ 52 h 52"/>
                <a:gd name="T6" fmla="*/ 0 w 50"/>
                <a:gd name="T7" fmla="*/ 52 h 52"/>
                <a:gd name="T8" fmla="*/ 0 w 50"/>
                <a:gd name="T9" fmla="*/ 0 h 52"/>
                <a:gd name="T10" fmla="*/ 6 w 50"/>
                <a:gd name="T11" fmla="*/ 0 h 52"/>
                <a:gd name="T12" fmla="*/ 6 w 50"/>
                <a:gd name="T13" fmla="*/ 23 h 52"/>
                <a:gd name="T14" fmla="*/ 50 w 50"/>
                <a:gd name="T15" fmla="*/ 23 h 52"/>
                <a:gd name="T16" fmla="*/ 50 w 50"/>
                <a:gd name="T17" fmla="*/ 31 h 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0"/>
                <a:gd name="T28" fmla="*/ 0 h 52"/>
                <a:gd name="T29" fmla="*/ 50 w 50"/>
                <a:gd name="T30" fmla="*/ 52 h 5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0" h="52">
                  <a:moveTo>
                    <a:pt x="50" y="31"/>
                  </a:moveTo>
                  <a:lnTo>
                    <a:pt x="6" y="31"/>
                  </a:lnTo>
                  <a:lnTo>
                    <a:pt x="6" y="52"/>
                  </a:lnTo>
                  <a:lnTo>
                    <a:pt x="0" y="52"/>
                  </a:lnTo>
                  <a:lnTo>
                    <a:pt x="0" y="0"/>
                  </a:lnTo>
                  <a:lnTo>
                    <a:pt x="6" y="0"/>
                  </a:lnTo>
                  <a:lnTo>
                    <a:pt x="6" y="23"/>
                  </a:lnTo>
                  <a:lnTo>
                    <a:pt x="50" y="23"/>
                  </a:lnTo>
                  <a:lnTo>
                    <a:pt x="50" y="31"/>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21" name="Freeform 51"/>
            <p:cNvSpPr>
              <a:spLocks/>
            </p:cNvSpPr>
            <p:nvPr/>
          </p:nvSpPr>
          <p:spPr bwMode="auto">
            <a:xfrm rot="5400000">
              <a:off x="1709" y="3763"/>
              <a:ext cx="98" cy="35"/>
            </a:xfrm>
            <a:custGeom>
              <a:avLst/>
              <a:gdLst>
                <a:gd name="T0" fmla="*/ 107 w 107"/>
                <a:gd name="T1" fmla="*/ 29 h 29"/>
                <a:gd name="T2" fmla="*/ 0 w 107"/>
                <a:gd name="T3" fmla="*/ 29 h 29"/>
                <a:gd name="T4" fmla="*/ 0 w 107"/>
                <a:gd name="T5" fmla="*/ 0 h 29"/>
                <a:gd name="T6" fmla="*/ 10 w 107"/>
                <a:gd name="T7" fmla="*/ 0 h 29"/>
                <a:gd name="T8" fmla="*/ 10 w 107"/>
                <a:gd name="T9" fmla="*/ 16 h 29"/>
                <a:gd name="T10" fmla="*/ 98 w 107"/>
                <a:gd name="T11" fmla="*/ 16 h 29"/>
                <a:gd name="T12" fmla="*/ 98 w 107"/>
                <a:gd name="T13" fmla="*/ 0 h 29"/>
                <a:gd name="T14" fmla="*/ 107 w 107"/>
                <a:gd name="T15" fmla="*/ 0 h 29"/>
                <a:gd name="T16" fmla="*/ 107 w 107"/>
                <a:gd name="T17" fmla="*/ 29 h 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7"/>
                <a:gd name="T28" fmla="*/ 0 h 29"/>
                <a:gd name="T29" fmla="*/ 107 w 107"/>
                <a:gd name="T30" fmla="*/ 29 h 2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7" h="29">
                  <a:moveTo>
                    <a:pt x="107" y="29"/>
                  </a:moveTo>
                  <a:lnTo>
                    <a:pt x="0" y="29"/>
                  </a:lnTo>
                  <a:lnTo>
                    <a:pt x="0" y="0"/>
                  </a:lnTo>
                  <a:lnTo>
                    <a:pt x="10" y="0"/>
                  </a:lnTo>
                  <a:lnTo>
                    <a:pt x="10" y="16"/>
                  </a:lnTo>
                  <a:lnTo>
                    <a:pt x="98" y="16"/>
                  </a:lnTo>
                  <a:lnTo>
                    <a:pt x="98" y="0"/>
                  </a:lnTo>
                  <a:lnTo>
                    <a:pt x="107" y="0"/>
                  </a:lnTo>
                  <a:lnTo>
                    <a:pt x="107" y="29"/>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22" name="Freeform 52"/>
            <p:cNvSpPr>
              <a:spLocks/>
            </p:cNvSpPr>
            <p:nvPr/>
          </p:nvSpPr>
          <p:spPr bwMode="auto">
            <a:xfrm rot="5400000">
              <a:off x="1812" y="3708"/>
              <a:ext cx="78" cy="123"/>
            </a:xfrm>
            <a:custGeom>
              <a:avLst/>
              <a:gdLst>
                <a:gd name="T0" fmla="*/ 52 w 86"/>
                <a:gd name="T1" fmla="*/ 46 h 103"/>
                <a:gd name="T2" fmla="*/ 43 w 86"/>
                <a:gd name="T3" fmla="*/ 46 h 103"/>
                <a:gd name="T4" fmla="*/ 43 w 86"/>
                <a:gd name="T5" fmla="*/ 0 h 103"/>
                <a:gd name="T6" fmla="*/ 73 w 86"/>
                <a:gd name="T7" fmla="*/ 0 h 103"/>
                <a:gd name="T8" fmla="*/ 79 w 86"/>
                <a:gd name="T9" fmla="*/ 12 h 103"/>
                <a:gd name="T10" fmla="*/ 83 w 86"/>
                <a:gd name="T11" fmla="*/ 22 h 103"/>
                <a:gd name="T12" fmla="*/ 86 w 86"/>
                <a:gd name="T13" fmla="*/ 34 h 103"/>
                <a:gd name="T14" fmla="*/ 86 w 86"/>
                <a:gd name="T15" fmla="*/ 46 h 103"/>
                <a:gd name="T16" fmla="*/ 85 w 86"/>
                <a:gd name="T17" fmla="*/ 62 h 103"/>
                <a:gd name="T18" fmla="*/ 81 w 86"/>
                <a:gd name="T19" fmla="*/ 76 h 103"/>
                <a:gd name="T20" fmla="*/ 77 w 86"/>
                <a:gd name="T21" fmla="*/ 84 h 103"/>
                <a:gd name="T22" fmla="*/ 72 w 86"/>
                <a:gd name="T23" fmla="*/ 91 h 103"/>
                <a:gd name="T24" fmla="*/ 66 w 86"/>
                <a:gd name="T25" fmla="*/ 96 h 103"/>
                <a:gd name="T26" fmla="*/ 55 w 86"/>
                <a:gd name="T27" fmla="*/ 101 h 103"/>
                <a:gd name="T28" fmla="*/ 44 w 86"/>
                <a:gd name="T29" fmla="*/ 103 h 103"/>
                <a:gd name="T30" fmla="*/ 31 w 86"/>
                <a:gd name="T31" fmla="*/ 101 h 103"/>
                <a:gd name="T32" fmla="*/ 21 w 86"/>
                <a:gd name="T33" fmla="*/ 96 h 103"/>
                <a:gd name="T34" fmla="*/ 14 w 86"/>
                <a:gd name="T35" fmla="*/ 91 h 103"/>
                <a:gd name="T36" fmla="*/ 9 w 86"/>
                <a:gd name="T37" fmla="*/ 84 h 103"/>
                <a:gd name="T38" fmla="*/ 5 w 86"/>
                <a:gd name="T39" fmla="*/ 77 h 103"/>
                <a:gd name="T40" fmla="*/ 1 w 86"/>
                <a:gd name="T41" fmla="*/ 64 h 103"/>
                <a:gd name="T42" fmla="*/ 0 w 86"/>
                <a:gd name="T43" fmla="*/ 48 h 103"/>
                <a:gd name="T44" fmla="*/ 1 w 86"/>
                <a:gd name="T45" fmla="*/ 36 h 103"/>
                <a:gd name="T46" fmla="*/ 2 w 86"/>
                <a:gd name="T47" fmla="*/ 26 h 103"/>
                <a:gd name="T48" fmla="*/ 5 w 86"/>
                <a:gd name="T49" fmla="*/ 21 h 103"/>
                <a:gd name="T50" fmla="*/ 7 w 86"/>
                <a:gd name="T51" fmla="*/ 15 h 103"/>
                <a:gd name="T52" fmla="*/ 11 w 86"/>
                <a:gd name="T53" fmla="*/ 10 h 103"/>
                <a:gd name="T54" fmla="*/ 17 w 86"/>
                <a:gd name="T55" fmla="*/ 7 h 103"/>
                <a:gd name="T56" fmla="*/ 24 w 86"/>
                <a:gd name="T57" fmla="*/ 2 h 103"/>
                <a:gd name="T58" fmla="*/ 27 w 86"/>
                <a:gd name="T59" fmla="*/ 15 h 103"/>
                <a:gd name="T60" fmla="*/ 22 w 86"/>
                <a:gd name="T61" fmla="*/ 19 h 103"/>
                <a:gd name="T62" fmla="*/ 18 w 86"/>
                <a:gd name="T63" fmla="*/ 22 h 103"/>
                <a:gd name="T64" fmla="*/ 14 w 86"/>
                <a:gd name="T65" fmla="*/ 26 h 103"/>
                <a:gd name="T66" fmla="*/ 11 w 86"/>
                <a:gd name="T67" fmla="*/ 33 h 103"/>
                <a:gd name="T68" fmla="*/ 10 w 86"/>
                <a:gd name="T69" fmla="*/ 39 h 103"/>
                <a:gd name="T70" fmla="*/ 10 w 86"/>
                <a:gd name="T71" fmla="*/ 48 h 103"/>
                <a:gd name="T72" fmla="*/ 10 w 86"/>
                <a:gd name="T73" fmla="*/ 57 h 103"/>
                <a:gd name="T74" fmla="*/ 11 w 86"/>
                <a:gd name="T75" fmla="*/ 65 h 103"/>
                <a:gd name="T76" fmla="*/ 14 w 86"/>
                <a:gd name="T77" fmla="*/ 72 h 103"/>
                <a:gd name="T78" fmla="*/ 18 w 86"/>
                <a:gd name="T79" fmla="*/ 77 h 103"/>
                <a:gd name="T80" fmla="*/ 22 w 86"/>
                <a:gd name="T81" fmla="*/ 81 h 103"/>
                <a:gd name="T82" fmla="*/ 26 w 86"/>
                <a:gd name="T83" fmla="*/ 84 h 103"/>
                <a:gd name="T84" fmla="*/ 35 w 86"/>
                <a:gd name="T85" fmla="*/ 88 h 103"/>
                <a:gd name="T86" fmla="*/ 43 w 86"/>
                <a:gd name="T87" fmla="*/ 89 h 103"/>
                <a:gd name="T88" fmla="*/ 51 w 86"/>
                <a:gd name="T89" fmla="*/ 88 h 103"/>
                <a:gd name="T90" fmla="*/ 56 w 86"/>
                <a:gd name="T91" fmla="*/ 86 h 103"/>
                <a:gd name="T92" fmla="*/ 61 w 86"/>
                <a:gd name="T93" fmla="*/ 84 h 103"/>
                <a:gd name="T94" fmla="*/ 66 w 86"/>
                <a:gd name="T95" fmla="*/ 79 h 103"/>
                <a:gd name="T96" fmla="*/ 70 w 86"/>
                <a:gd name="T97" fmla="*/ 74 h 103"/>
                <a:gd name="T98" fmla="*/ 73 w 86"/>
                <a:gd name="T99" fmla="*/ 69 h 103"/>
                <a:gd name="T100" fmla="*/ 75 w 86"/>
                <a:gd name="T101" fmla="*/ 58 h 103"/>
                <a:gd name="T102" fmla="*/ 77 w 86"/>
                <a:gd name="T103" fmla="*/ 48 h 103"/>
                <a:gd name="T104" fmla="*/ 75 w 86"/>
                <a:gd name="T105" fmla="*/ 38 h 103"/>
                <a:gd name="T106" fmla="*/ 74 w 86"/>
                <a:gd name="T107" fmla="*/ 29 h 103"/>
                <a:gd name="T108" fmla="*/ 70 w 86"/>
                <a:gd name="T109" fmla="*/ 21 h 103"/>
                <a:gd name="T110" fmla="*/ 68 w 86"/>
                <a:gd name="T111" fmla="*/ 15 h 103"/>
                <a:gd name="T112" fmla="*/ 52 w 86"/>
                <a:gd name="T113" fmla="*/ 15 h 103"/>
                <a:gd name="T114" fmla="*/ 52 w 86"/>
                <a:gd name="T115" fmla="*/ 46 h 10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86"/>
                <a:gd name="T175" fmla="*/ 0 h 103"/>
                <a:gd name="T176" fmla="*/ 86 w 86"/>
                <a:gd name="T177" fmla="*/ 103 h 10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86" h="103">
                  <a:moveTo>
                    <a:pt x="52" y="46"/>
                  </a:moveTo>
                  <a:lnTo>
                    <a:pt x="43" y="46"/>
                  </a:lnTo>
                  <a:lnTo>
                    <a:pt x="43" y="0"/>
                  </a:lnTo>
                  <a:lnTo>
                    <a:pt x="73" y="0"/>
                  </a:lnTo>
                  <a:lnTo>
                    <a:pt x="79" y="12"/>
                  </a:lnTo>
                  <a:lnTo>
                    <a:pt x="83" y="22"/>
                  </a:lnTo>
                  <a:lnTo>
                    <a:pt x="86" y="34"/>
                  </a:lnTo>
                  <a:lnTo>
                    <a:pt x="86" y="46"/>
                  </a:lnTo>
                  <a:lnTo>
                    <a:pt x="85" y="62"/>
                  </a:lnTo>
                  <a:lnTo>
                    <a:pt x="81" y="76"/>
                  </a:lnTo>
                  <a:lnTo>
                    <a:pt x="77" y="84"/>
                  </a:lnTo>
                  <a:lnTo>
                    <a:pt x="72" y="91"/>
                  </a:lnTo>
                  <a:lnTo>
                    <a:pt x="66" y="96"/>
                  </a:lnTo>
                  <a:lnTo>
                    <a:pt x="55" y="101"/>
                  </a:lnTo>
                  <a:lnTo>
                    <a:pt x="44" y="103"/>
                  </a:lnTo>
                  <a:lnTo>
                    <a:pt x="31" y="101"/>
                  </a:lnTo>
                  <a:lnTo>
                    <a:pt x="21" y="96"/>
                  </a:lnTo>
                  <a:lnTo>
                    <a:pt x="14" y="91"/>
                  </a:lnTo>
                  <a:lnTo>
                    <a:pt x="9" y="84"/>
                  </a:lnTo>
                  <a:lnTo>
                    <a:pt x="5" y="77"/>
                  </a:lnTo>
                  <a:lnTo>
                    <a:pt x="1" y="64"/>
                  </a:lnTo>
                  <a:lnTo>
                    <a:pt x="0" y="48"/>
                  </a:lnTo>
                  <a:lnTo>
                    <a:pt x="1" y="36"/>
                  </a:lnTo>
                  <a:lnTo>
                    <a:pt x="2" y="26"/>
                  </a:lnTo>
                  <a:lnTo>
                    <a:pt x="5" y="21"/>
                  </a:lnTo>
                  <a:lnTo>
                    <a:pt x="7" y="15"/>
                  </a:lnTo>
                  <a:lnTo>
                    <a:pt x="11" y="10"/>
                  </a:lnTo>
                  <a:lnTo>
                    <a:pt x="17" y="7"/>
                  </a:lnTo>
                  <a:lnTo>
                    <a:pt x="24" y="2"/>
                  </a:lnTo>
                  <a:lnTo>
                    <a:pt x="27" y="15"/>
                  </a:lnTo>
                  <a:lnTo>
                    <a:pt x="22" y="19"/>
                  </a:lnTo>
                  <a:lnTo>
                    <a:pt x="18" y="22"/>
                  </a:lnTo>
                  <a:lnTo>
                    <a:pt x="14" y="26"/>
                  </a:lnTo>
                  <a:lnTo>
                    <a:pt x="11" y="33"/>
                  </a:lnTo>
                  <a:lnTo>
                    <a:pt x="10" y="39"/>
                  </a:lnTo>
                  <a:lnTo>
                    <a:pt x="10" y="48"/>
                  </a:lnTo>
                  <a:lnTo>
                    <a:pt x="10" y="57"/>
                  </a:lnTo>
                  <a:lnTo>
                    <a:pt x="11" y="65"/>
                  </a:lnTo>
                  <a:lnTo>
                    <a:pt x="14" y="72"/>
                  </a:lnTo>
                  <a:lnTo>
                    <a:pt x="18" y="77"/>
                  </a:lnTo>
                  <a:lnTo>
                    <a:pt x="22" y="81"/>
                  </a:lnTo>
                  <a:lnTo>
                    <a:pt x="26" y="84"/>
                  </a:lnTo>
                  <a:lnTo>
                    <a:pt x="35" y="88"/>
                  </a:lnTo>
                  <a:lnTo>
                    <a:pt x="43" y="89"/>
                  </a:lnTo>
                  <a:lnTo>
                    <a:pt x="51" y="88"/>
                  </a:lnTo>
                  <a:lnTo>
                    <a:pt x="56" y="86"/>
                  </a:lnTo>
                  <a:lnTo>
                    <a:pt x="61" y="84"/>
                  </a:lnTo>
                  <a:lnTo>
                    <a:pt x="66" y="79"/>
                  </a:lnTo>
                  <a:lnTo>
                    <a:pt x="70" y="74"/>
                  </a:lnTo>
                  <a:lnTo>
                    <a:pt x="73" y="69"/>
                  </a:lnTo>
                  <a:lnTo>
                    <a:pt x="75" y="58"/>
                  </a:lnTo>
                  <a:lnTo>
                    <a:pt x="77" y="48"/>
                  </a:lnTo>
                  <a:lnTo>
                    <a:pt x="75" y="38"/>
                  </a:lnTo>
                  <a:lnTo>
                    <a:pt x="74" y="29"/>
                  </a:lnTo>
                  <a:lnTo>
                    <a:pt x="70" y="21"/>
                  </a:lnTo>
                  <a:lnTo>
                    <a:pt x="68" y="15"/>
                  </a:lnTo>
                  <a:lnTo>
                    <a:pt x="52" y="15"/>
                  </a:lnTo>
                  <a:lnTo>
                    <a:pt x="52" y="46"/>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23" name="Freeform 53"/>
            <p:cNvSpPr>
              <a:spLocks noEditPoints="1"/>
            </p:cNvSpPr>
            <p:nvPr/>
          </p:nvSpPr>
          <p:spPr bwMode="auto">
            <a:xfrm rot="5400000">
              <a:off x="1943" y="3737"/>
              <a:ext cx="57" cy="88"/>
            </a:xfrm>
            <a:custGeom>
              <a:avLst/>
              <a:gdLst>
                <a:gd name="T0" fmla="*/ 43 w 63"/>
                <a:gd name="T1" fmla="*/ 16 h 74"/>
                <a:gd name="T2" fmla="*/ 45 w 63"/>
                <a:gd name="T3" fmla="*/ 2 h 74"/>
                <a:gd name="T4" fmla="*/ 50 w 63"/>
                <a:gd name="T5" fmla="*/ 4 h 74"/>
                <a:gd name="T6" fmla="*/ 55 w 63"/>
                <a:gd name="T7" fmla="*/ 9 h 74"/>
                <a:gd name="T8" fmla="*/ 59 w 63"/>
                <a:gd name="T9" fmla="*/ 14 h 74"/>
                <a:gd name="T10" fmla="*/ 62 w 63"/>
                <a:gd name="T11" fmla="*/ 21 h 74"/>
                <a:gd name="T12" fmla="*/ 63 w 63"/>
                <a:gd name="T13" fmla="*/ 28 h 74"/>
                <a:gd name="T14" fmla="*/ 63 w 63"/>
                <a:gd name="T15" fmla="*/ 36 h 74"/>
                <a:gd name="T16" fmla="*/ 62 w 63"/>
                <a:gd name="T17" fmla="*/ 52 h 74"/>
                <a:gd name="T18" fmla="*/ 55 w 63"/>
                <a:gd name="T19" fmla="*/ 64 h 74"/>
                <a:gd name="T20" fmla="*/ 45 w 63"/>
                <a:gd name="T21" fmla="*/ 72 h 74"/>
                <a:gd name="T22" fmla="*/ 32 w 63"/>
                <a:gd name="T23" fmla="*/ 74 h 74"/>
                <a:gd name="T24" fmla="*/ 18 w 63"/>
                <a:gd name="T25" fmla="*/ 72 h 74"/>
                <a:gd name="T26" fmla="*/ 8 w 63"/>
                <a:gd name="T27" fmla="*/ 64 h 74"/>
                <a:gd name="T28" fmla="*/ 4 w 63"/>
                <a:gd name="T29" fmla="*/ 59 h 74"/>
                <a:gd name="T30" fmla="*/ 1 w 63"/>
                <a:gd name="T31" fmla="*/ 52 h 74"/>
                <a:gd name="T32" fmla="*/ 0 w 63"/>
                <a:gd name="T33" fmla="*/ 45 h 74"/>
                <a:gd name="T34" fmla="*/ 0 w 63"/>
                <a:gd name="T35" fmla="*/ 36 h 74"/>
                <a:gd name="T36" fmla="*/ 0 w 63"/>
                <a:gd name="T37" fmla="*/ 30 h 74"/>
                <a:gd name="T38" fmla="*/ 1 w 63"/>
                <a:gd name="T39" fmla="*/ 23 h 74"/>
                <a:gd name="T40" fmla="*/ 4 w 63"/>
                <a:gd name="T41" fmla="*/ 16 h 74"/>
                <a:gd name="T42" fmla="*/ 8 w 63"/>
                <a:gd name="T43" fmla="*/ 11 h 74"/>
                <a:gd name="T44" fmla="*/ 18 w 63"/>
                <a:gd name="T45" fmla="*/ 4 h 74"/>
                <a:gd name="T46" fmla="*/ 32 w 63"/>
                <a:gd name="T47" fmla="*/ 0 h 74"/>
                <a:gd name="T48" fmla="*/ 33 w 63"/>
                <a:gd name="T49" fmla="*/ 0 h 74"/>
                <a:gd name="T50" fmla="*/ 34 w 63"/>
                <a:gd name="T51" fmla="*/ 0 h 74"/>
                <a:gd name="T52" fmla="*/ 34 w 63"/>
                <a:gd name="T53" fmla="*/ 60 h 74"/>
                <a:gd name="T54" fmla="*/ 39 w 63"/>
                <a:gd name="T55" fmla="*/ 59 h 74"/>
                <a:gd name="T56" fmla="*/ 45 w 63"/>
                <a:gd name="T57" fmla="*/ 57 h 74"/>
                <a:gd name="T58" fmla="*/ 49 w 63"/>
                <a:gd name="T59" fmla="*/ 52 h 74"/>
                <a:gd name="T60" fmla="*/ 51 w 63"/>
                <a:gd name="T61" fmla="*/ 48 h 74"/>
                <a:gd name="T62" fmla="*/ 52 w 63"/>
                <a:gd name="T63" fmla="*/ 42 h 74"/>
                <a:gd name="T64" fmla="*/ 54 w 63"/>
                <a:gd name="T65" fmla="*/ 36 h 74"/>
                <a:gd name="T66" fmla="*/ 52 w 63"/>
                <a:gd name="T67" fmla="*/ 30 h 74"/>
                <a:gd name="T68" fmla="*/ 51 w 63"/>
                <a:gd name="T69" fmla="*/ 24 h 74"/>
                <a:gd name="T70" fmla="*/ 49 w 63"/>
                <a:gd name="T71" fmla="*/ 19 h 74"/>
                <a:gd name="T72" fmla="*/ 43 w 63"/>
                <a:gd name="T73" fmla="*/ 16 h 74"/>
                <a:gd name="T74" fmla="*/ 24 w 63"/>
                <a:gd name="T75" fmla="*/ 60 h 74"/>
                <a:gd name="T76" fmla="*/ 24 w 63"/>
                <a:gd name="T77" fmla="*/ 16 h 74"/>
                <a:gd name="T78" fmla="*/ 20 w 63"/>
                <a:gd name="T79" fmla="*/ 16 h 74"/>
                <a:gd name="T80" fmla="*/ 17 w 63"/>
                <a:gd name="T81" fmla="*/ 17 h 74"/>
                <a:gd name="T82" fmla="*/ 15 w 63"/>
                <a:gd name="T83" fmla="*/ 21 h 74"/>
                <a:gd name="T84" fmla="*/ 12 w 63"/>
                <a:gd name="T85" fmla="*/ 24 h 74"/>
                <a:gd name="T86" fmla="*/ 11 w 63"/>
                <a:gd name="T87" fmla="*/ 31 h 74"/>
                <a:gd name="T88" fmla="*/ 9 w 63"/>
                <a:gd name="T89" fmla="*/ 36 h 74"/>
                <a:gd name="T90" fmla="*/ 11 w 63"/>
                <a:gd name="T91" fmla="*/ 43 h 74"/>
                <a:gd name="T92" fmla="*/ 12 w 63"/>
                <a:gd name="T93" fmla="*/ 48 h 74"/>
                <a:gd name="T94" fmla="*/ 13 w 63"/>
                <a:gd name="T95" fmla="*/ 54 h 74"/>
                <a:gd name="T96" fmla="*/ 17 w 63"/>
                <a:gd name="T97" fmla="*/ 57 h 74"/>
                <a:gd name="T98" fmla="*/ 20 w 63"/>
                <a:gd name="T99" fmla="*/ 59 h 74"/>
                <a:gd name="T100" fmla="*/ 24 w 63"/>
                <a:gd name="T101" fmla="*/ 60 h 7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
                <a:gd name="T154" fmla="*/ 0 h 74"/>
                <a:gd name="T155" fmla="*/ 63 w 63"/>
                <a:gd name="T156" fmla="*/ 74 h 7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 h="74">
                  <a:moveTo>
                    <a:pt x="43" y="16"/>
                  </a:moveTo>
                  <a:lnTo>
                    <a:pt x="45" y="2"/>
                  </a:lnTo>
                  <a:lnTo>
                    <a:pt x="50" y="4"/>
                  </a:lnTo>
                  <a:lnTo>
                    <a:pt x="55" y="9"/>
                  </a:lnTo>
                  <a:lnTo>
                    <a:pt x="59" y="14"/>
                  </a:lnTo>
                  <a:lnTo>
                    <a:pt x="62" y="21"/>
                  </a:lnTo>
                  <a:lnTo>
                    <a:pt x="63" y="28"/>
                  </a:lnTo>
                  <a:lnTo>
                    <a:pt x="63" y="36"/>
                  </a:lnTo>
                  <a:lnTo>
                    <a:pt x="62" y="52"/>
                  </a:lnTo>
                  <a:lnTo>
                    <a:pt x="55" y="64"/>
                  </a:lnTo>
                  <a:lnTo>
                    <a:pt x="45" y="72"/>
                  </a:lnTo>
                  <a:lnTo>
                    <a:pt x="32" y="74"/>
                  </a:lnTo>
                  <a:lnTo>
                    <a:pt x="18" y="72"/>
                  </a:lnTo>
                  <a:lnTo>
                    <a:pt x="8" y="64"/>
                  </a:lnTo>
                  <a:lnTo>
                    <a:pt x="4" y="59"/>
                  </a:lnTo>
                  <a:lnTo>
                    <a:pt x="1" y="52"/>
                  </a:lnTo>
                  <a:lnTo>
                    <a:pt x="0" y="45"/>
                  </a:lnTo>
                  <a:lnTo>
                    <a:pt x="0" y="36"/>
                  </a:lnTo>
                  <a:lnTo>
                    <a:pt x="0" y="30"/>
                  </a:lnTo>
                  <a:lnTo>
                    <a:pt x="1" y="23"/>
                  </a:lnTo>
                  <a:lnTo>
                    <a:pt x="4" y="16"/>
                  </a:lnTo>
                  <a:lnTo>
                    <a:pt x="8" y="11"/>
                  </a:lnTo>
                  <a:lnTo>
                    <a:pt x="18" y="4"/>
                  </a:lnTo>
                  <a:lnTo>
                    <a:pt x="32" y="0"/>
                  </a:lnTo>
                  <a:lnTo>
                    <a:pt x="33" y="0"/>
                  </a:lnTo>
                  <a:lnTo>
                    <a:pt x="34" y="0"/>
                  </a:lnTo>
                  <a:lnTo>
                    <a:pt x="34" y="60"/>
                  </a:lnTo>
                  <a:lnTo>
                    <a:pt x="39" y="59"/>
                  </a:lnTo>
                  <a:lnTo>
                    <a:pt x="45" y="57"/>
                  </a:lnTo>
                  <a:lnTo>
                    <a:pt x="49" y="52"/>
                  </a:lnTo>
                  <a:lnTo>
                    <a:pt x="51" y="48"/>
                  </a:lnTo>
                  <a:lnTo>
                    <a:pt x="52" y="42"/>
                  </a:lnTo>
                  <a:lnTo>
                    <a:pt x="54" y="36"/>
                  </a:lnTo>
                  <a:lnTo>
                    <a:pt x="52" y="30"/>
                  </a:lnTo>
                  <a:lnTo>
                    <a:pt x="51" y="24"/>
                  </a:lnTo>
                  <a:lnTo>
                    <a:pt x="49" y="19"/>
                  </a:lnTo>
                  <a:lnTo>
                    <a:pt x="43" y="16"/>
                  </a:lnTo>
                  <a:close/>
                  <a:moveTo>
                    <a:pt x="24" y="60"/>
                  </a:moveTo>
                  <a:lnTo>
                    <a:pt x="24" y="16"/>
                  </a:lnTo>
                  <a:lnTo>
                    <a:pt x="20" y="16"/>
                  </a:lnTo>
                  <a:lnTo>
                    <a:pt x="17" y="17"/>
                  </a:lnTo>
                  <a:lnTo>
                    <a:pt x="15" y="21"/>
                  </a:lnTo>
                  <a:lnTo>
                    <a:pt x="12" y="24"/>
                  </a:lnTo>
                  <a:lnTo>
                    <a:pt x="11" y="31"/>
                  </a:lnTo>
                  <a:lnTo>
                    <a:pt x="9" y="36"/>
                  </a:lnTo>
                  <a:lnTo>
                    <a:pt x="11" y="43"/>
                  </a:lnTo>
                  <a:lnTo>
                    <a:pt x="12" y="48"/>
                  </a:lnTo>
                  <a:lnTo>
                    <a:pt x="13" y="54"/>
                  </a:lnTo>
                  <a:lnTo>
                    <a:pt x="17" y="57"/>
                  </a:lnTo>
                  <a:lnTo>
                    <a:pt x="20" y="59"/>
                  </a:lnTo>
                  <a:lnTo>
                    <a:pt x="24" y="6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24" name="Freeform 54"/>
            <p:cNvSpPr>
              <a:spLocks/>
            </p:cNvSpPr>
            <p:nvPr/>
          </p:nvSpPr>
          <p:spPr bwMode="auto">
            <a:xfrm rot="5400000">
              <a:off x="2044" y="3711"/>
              <a:ext cx="77" cy="120"/>
            </a:xfrm>
            <a:custGeom>
              <a:avLst/>
              <a:gdLst>
                <a:gd name="T0" fmla="*/ 84 w 84"/>
                <a:gd name="T1" fmla="*/ 57 h 101"/>
                <a:gd name="T2" fmla="*/ 0 w 84"/>
                <a:gd name="T3" fmla="*/ 101 h 101"/>
                <a:gd name="T4" fmla="*/ 0 w 84"/>
                <a:gd name="T5" fmla="*/ 86 h 101"/>
                <a:gd name="T6" fmla="*/ 60 w 84"/>
                <a:gd name="T7" fmla="*/ 57 h 101"/>
                <a:gd name="T8" fmla="*/ 67 w 84"/>
                <a:gd name="T9" fmla="*/ 53 h 101"/>
                <a:gd name="T10" fmla="*/ 73 w 84"/>
                <a:gd name="T11" fmla="*/ 50 h 101"/>
                <a:gd name="T12" fmla="*/ 67 w 84"/>
                <a:gd name="T13" fmla="*/ 48 h 101"/>
                <a:gd name="T14" fmla="*/ 60 w 84"/>
                <a:gd name="T15" fmla="*/ 45 h 101"/>
                <a:gd name="T16" fmla="*/ 0 w 84"/>
                <a:gd name="T17" fmla="*/ 14 h 101"/>
                <a:gd name="T18" fmla="*/ 0 w 84"/>
                <a:gd name="T19" fmla="*/ 0 h 101"/>
                <a:gd name="T20" fmla="*/ 84 w 84"/>
                <a:gd name="T21" fmla="*/ 41 h 101"/>
                <a:gd name="T22" fmla="*/ 84 w 84"/>
                <a:gd name="T23" fmla="*/ 57 h 1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4"/>
                <a:gd name="T37" fmla="*/ 0 h 101"/>
                <a:gd name="T38" fmla="*/ 84 w 84"/>
                <a:gd name="T39" fmla="*/ 101 h 10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4" h="101">
                  <a:moveTo>
                    <a:pt x="84" y="57"/>
                  </a:moveTo>
                  <a:lnTo>
                    <a:pt x="0" y="101"/>
                  </a:lnTo>
                  <a:lnTo>
                    <a:pt x="0" y="86"/>
                  </a:lnTo>
                  <a:lnTo>
                    <a:pt x="60" y="57"/>
                  </a:lnTo>
                  <a:lnTo>
                    <a:pt x="67" y="53"/>
                  </a:lnTo>
                  <a:lnTo>
                    <a:pt x="73" y="50"/>
                  </a:lnTo>
                  <a:lnTo>
                    <a:pt x="67" y="48"/>
                  </a:lnTo>
                  <a:lnTo>
                    <a:pt x="60" y="45"/>
                  </a:lnTo>
                  <a:lnTo>
                    <a:pt x="0" y="14"/>
                  </a:lnTo>
                  <a:lnTo>
                    <a:pt x="0" y="0"/>
                  </a:lnTo>
                  <a:lnTo>
                    <a:pt x="84" y="41"/>
                  </a:lnTo>
                  <a:lnTo>
                    <a:pt x="84" y="57"/>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25" name="Freeform 55"/>
            <p:cNvSpPr>
              <a:spLocks/>
            </p:cNvSpPr>
            <p:nvPr/>
          </p:nvSpPr>
          <p:spPr bwMode="auto">
            <a:xfrm rot="5400000">
              <a:off x="2116" y="3763"/>
              <a:ext cx="98" cy="36"/>
            </a:xfrm>
            <a:custGeom>
              <a:avLst/>
              <a:gdLst>
                <a:gd name="T0" fmla="*/ 107 w 107"/>
                <a:gd name="T1" fmla="*/ 0 h 30"/>
                <a:gd name="T2" fmla="*/ 107 w 107"/>
                <a:gd name="T3" fmla="*/ 30 h 30"/>
                <a:gd name="T4" fmla="*/ 98 w 107"/>
                <a:gd name="T5" fmla="*/ 30 h 30"/>
                <a:gd name="T6" fmla="*/ 98 w 107"/>
                <a:gd name="T7" fmla="*/ 14 h 30"/>
                <a:gd name="T8" fmla="*/ 10 w 107"/>
                <a:gd name="T9" fmla="*/ 14 h 30"/>
                <a:gd name="T10" fmla="*/ 10 w 107"/>
                <a:gd name="T11" fmla="*/ 30 h 30"/>
                <a:gd name="T12" fmla="*/ 0 w 107"/>
                <a:gd name="T13" fmla="*/ 30 h 30"/>
                <a:gd name="T14" fmla="*/ 0 w 107"/>
                <a:gd name="T15" fmla="*/ 0 h 30"/>
                <a:gd name="T16" fmla="*/ 107 w 107"/>
                <a:gd name="T17" fmla="*/ 0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7"/>
                <a:gd name="T28" fmla="*/ 0 h 30"/>
                <a:gd name="T29" fmla="*/ 107 w 107"/>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7" h="30">
                  <a:moveTo>
                    <a:pt x="107" y="0"/>
                  </a:moveTo>
                  <a:lnTo>
                    <a:pt x="107" y="30"/>
                  </a:lnTo>
                  <a:lnTo>
                    <a:pt x="98" y="30"/>
                  </a:lnTo>
                  <a:lnTo>
                    <a:pt x="98" y="14"/>
                  </a:lnTo>
                  <a:lnTo>
                    <a:pt x="10" y="14"/>
                  </a:lnTo>
                  <a:lnTo>
                    <a:pt x="10" y="30"/>
                  </a:lnTo>
                  <a:lnTo>
                    <a:pt x="0" y="30"/>
                  </a:lnTo>
                  <a:lnTo>
                    <a:pt x="0" y="0"/>
                  </a:lnTo>
                  <a:lnTo>
                    <a:pt x="107"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626" name="Line 56"/>
            <p:cNvSpPr>
              <a:spLocks noChangeShapeType="1"/>
            </p:cNvSpPr>
            <p:nvPr/>
          </p:nvSpPr>
          <p:spPr bwMode="auto">
            <a:xfrm rot="5400000" flipV="1">
              <a:off x="666" y="3533"/>
              <a:ext cx="1" cy="29"/>
            </a:xfrm>
            <a:prstGeom prst="line">
              <a:avLst/>
            </a:prstGeom>
            <a:noFill/>
            <a:ln w="0">
              <a:solidFill>
                <a:srgbClr val="000000"/>
              </a:solidFill>
              <a:round/>
              <a:headEnd/>
              <a:tailEnd/>
            </a:ln>
          </p:spPr>
          <p:txBody>
            <a:bodyPr/>
            <a:lstStyle/>
            <a:p>
              <a:endParaRPr lang="fr-FR"/>
            </a:p>
          </p:txBody>
        </p:sp>
        <p:sp>
          <p:nvSpPr>
            <p:cNvPr id="618627" name="Line 57"/>
            <p:cNvSpPr>
              <a:spLocks noChangeShapeType="1"/>
            </p:cNvSpPr>
            <p:nvPr/>
          </p:nvSpPr>
          <p:spPr bwMode="auto">
            <a:xfrm rot="5400000" flipV="1">
              <a:off x="667" y="3485"/>
              <a:ext cx="0" cy="29"/>
            </a:xfrm>
            <a:prstGeom prst="line">
              <a:avLst/>
            </a:prstGeom>
            <a:noFill/>
            <a:ln w="0">
              <a:solidFill>
                <a:srgbClr val="000000"/>
              </a:solidFill>
              <a:round/>
              <a:headEnd/>
              <a:tailEnd/>
            </a:ln>
          </p:spPr>
          <p:txBody>
            <a:bodyPr/>
            <a:lstStyle/>
            <a:p>
              <a:endParaRPr lang="fr-FR"/>
            </a:p>
          </p:txBody>
        </p:sp>
        <p:sp>
          <p:nvSpPr>
            <p:cNvPr id="618628" name="Line 58"/>
            <p:cNvSpPr>
              <a:spLocks noChangeShapeType="1"/>
            </p:cNvSpPr>
            <p:nvPr/>
          </p:nvSpPr>
          <p:spPr bwMode="auto">
            <a:xfrm rot="5400000" flipV="1">
              <a:off x="666" y="3457"/>
              <a:ext cx="2" cy="29"/>
            </a:xfrm>
            <a:prstGeom prst="line">
              <a:avLst/>
            </a:prstGeom>
            <a:noFill/>
            <a:ln w="0">
              <a:solidFill>
                <a:srgbClr val="000000"/>
              </a:solidFill>
              <a:round/>
              <a:headEnd/>
              <a:tailEnd/>
            </a:ln>
          </p:spPr>
          <p:txBody>
            <a:bodyPr/>
            <a:lstStyle/>
            <a:p>
              <a:endParaRPr lang="fr-FR"/>
            </a:p>
          </p:txBody>
        </p:sp>
        <p:sp>
          <p:nvSpPr>
            <p:cNvPr id="618629" name="Line 59"/>
            <p:cNvSpPr>
              <a:spLocks noChangeShapeType="1"/>
            </p:cNvSpPr>
            <p:nvPr/>
          </p:nvSpPr>
          <p:spPr bwMode="auto">
            <a:xfrm rot="5400000" flipV="1">
              <a:off x="667" y="3437"/>
              <a:ext cx="0" cy="29"/>
            </a:xfrm>
            <a:prstGeom prst="line">
              <a:avLst/>
            </a:prstGeom>
            <a:noFill/>
            <a:ln w="0">
              <a:solidFill>
                <a:srgbClr val="000000"/>
              </a:solidFill>
              <a:round/>
              <a:headEnd/>
              <a:tailEnd/>
            </a:ln>
          </p:spPr>
          <p:txBody>
            <a:bodyPr/>
            <a:lstStyle/>
            <a:p>
              <a:endParaRPr lang="fr-FR"/>
            </a:p>
          </p:txBody>
        </p:sp>
        <p:sp>
          <p:nvSpPr>
            <p:cNvPr id="618630" name="Line 60"/>
            <p:cNvSpPr>
              <a:spLocks noChangeShapeType="1"/>
            </p:cNvSpPr>
            <p:nvPr/>
          </p:nvSpPr>
          <p:spPr bwMode="auto">
            <a:xfrm rot="5400000" flipV="1">
              <a:off x="666" y="3422"/>
              <a:ext cx="1" cy="29"/>
            </a:xfrm>
            <a:prstGeom prst="line">
              <a:avLst/>
            </a:prstGeom>
            <a:noFill/>
            <a:ln w="0">
              <a:solidFill>
                <a:srgbClr val="000000"/>
              </a:solidFill>
              <a:round/>
              <a:headEnd/>
              <a:tailEnd/>
            </a:ln>
          </p:spPr>
          <p:txBody>
            <a:bodyPr/>
            <a:lstStyle/>
            <a:p>
              <a:endParaRPr lang="fr-FR"/>
            </a:p>
          </p:txBody>
        </p:sp>
        <p:sp>
          <p:nvSpPr>
            <p:cNvPr id="618631" name="Line 61"/>
            <p:cNvSpPr>
              <a:spLocks noChangeShapeType="1"/>
            </p:cNvSpPr>
            <p:nvPr/>
          </p:nvSpPr>
          <p:spPr bwMode="auto">
            <a:xfrm rot="5400000" flipV="1">
              <a:off x="666" y="3410"/>
              <a:ext cx="1" cy="29"/>
            </a:xfrm>
            <a:prstGeom prst="line">
              <a:avLst/>
            </a:prstGeom>
            <a:noFill/>
            <a:ln w="0">
              <a:solidFill>
                <a:srgbClr val="000000"/>
              </a:solidFill>
              <a:round/>
              <a:headEnd/>
              <a:tailEnd/>
            </a:ln>
          </p:spPr>
          <p:txBody>
            <a:bodyPr/>
            <a:lstStyle/>
            <a:p>
              <a:endParaRPr lang="fr-FR"/>
            </a:p>
          </p:txBody>
        </p:sp>
        <p:sp>
          <p:nvSpPr>
            <p:cNvPr id="618632" name="Line 62"/>
            <p:cNvSpPr>
              <a:spLocks noChangeShapeType="1"/>
            </p:cNvSpPr>
            <p:nvPr/>
          </p:nvSpPr>
          <p:spPr bwMode="auto">
            <a:xfrm rot="5400000" flipV="1">
              <a:off x="666" y="3398"/>
              <a:ext cx="1" cy="29"/>
            </a:xfrm>
            <a:prstGeom prst="line">
              <a:avLst/>
            </a:prstGeom>
            <a:noFill/>
            <a:ln w="0">
              <a:solidFill>
                <a:srgbClr val="000000"/>
              </a:solidFill>
              <a:round/>
              <a:headEnd/>
              <a:tailEnd/>
            </a:ln>
          </p:spPr>
          <p:txBody>
            <a:bodyPr/>
            <a:lstStyle/>
            <a:p>
              <a:endParaRPr lang="fr-FR"/>
            </a:p>
          </p:txBody>
        </p:sp>
        <p:sp>
          <p:nvSpPr>
            <p:cNvPr id="618633" name="Line 63"/>
            <p:cNvSpPr>
              <a:spLocks noChangeShapeType="1"/>
            </p:cNvSpPr>
            <p:nvPr/>
          </p:nvSpPr>
          <p:spPr bwMode="auto">
            <a:xfrm rot="5400000" flipV="1">
              <a:off x="667" y="3388"/>
              <a:ext cx="0" cy="29"/>
            </a:xfrm>
            <a:prstGeom prst="line">
              <a:avLst/>
            </a:prstGeom>
            <a:noFill/>
            <a:ln w="0">
              <a:solidFill>
                <a:srgbClr val="000000"/>
              </a:solidFill>
              <a:round/>
              <a:headEnd/>
              <a:tailEnd/>
            </a:ln>
          </p:spPr>
          <p:txBody>
            <a:bodyPr/>
            <a:lstStyle/>
            <a:p>
              <a:endParaRPr lang="fr-FR"/>
            </a:p>
          </p:txBody>
        </p:sp>
        <p:sp>
          <p:nvSpPr>
            <p:cNvPr id="618634" name="Line 64"/>
            <p:cNvSpPr>
              <a:spLocks noChangeShapeType="1"/>
            </p:cNvSpPr>
            <p:nvPr/>
          </p:nvSpPr>
          <p:spPr bwMode="auto">
            <a:xfrm rot="5400000" flipV="1">
              <a:off x="666" y="3381"/>
              <a:ext cx="1" cy="29"/>
            </a:xfrm>
            <a:prstGeom prst="line">
              <a:avLst/>
            </a:prstGeom>
            <a:noFill/>
            <a:ln w="0">
              <a:solidFill>
                <a:srgbClr val="000000"/>
              </a:solidFill>
              <a:round/>
              <a:headEnd/>
              <a:tailEnd/>
            </a:ln>
          </p:spPr>
          <p:txBody>
            <a:bodyPr/>
            <a:lstStyle/>
            <a:p>
              <a:endParaRPr lang="fr-FR"/>
            </a:p>
          </p:txBody>
        </p:sp>
        <p:sp>
          <p:nvSpPr>
            <p:cNvPr id="618635" name="Line 65"/>
            <p:cNvSpPr>
              <a:spLocks noChangeShapeType="1"/>
            </p:cNvSpPr>
            <p:nvPr/>
          </p:nvSpPr>
          <p:spPr bwMode="auto">
            <a:xfrm rot="5400000" flipV="1">
              <a:off x="666" y="3213"/>
              <a:ext cx="1" cy="29"/>
            </a:xfrm>
            <a:prstGeom prst="line">
              <a:avLst/>
            </a:prstGeom>
            <a:noFill/>
            <a:ln w="0">
              <a:solidFill>
                <a:srgbClr val="000000"/>
              </a:solidFill>
              <a:round/>
              <a:headEnd/>
              <a:tailEnd/>
            </a:ln>
          </p:spPr>
          <p:txBody>
            <a:bodyPr/>
            <a:lstStyle/>
            <a:p>
              <a:endParaRPr lang="fr-FR"/>
            </a:p>
          </p:txBody>
        </p:sp>
        <p:sp>
          <p:nvSpPr>
            <p:cNvPr id="618636" name="Line 66"/>
            <p:cNvSpPr>
              <a:spLocks noChangeShapeType="1"/>
            </p:cNvSpPr>
            <p:nvPr/>
          </p:nvSpPr>
          <p:spPr bwMode="auto">
            <a:xfrm rot="5400000" flipV="1">
              <a:off x="666" y="3164"/>
              <a:ext cx="1" cy="29"/>
            </a:xfrm>
            <a:prstGeom prst="line">
              <a:avLst/>
            </a:prstGeom>
            <a:noFill/>
            <a:ln w="0">
              <a:solidFill>
                <a:srgbClr val="000000"/>
              </a:solidFill>
              <a:round/>
              <a:headEnd/>
              <a:tailEnd/>
            </a:ln>
          </p:spPr>
          <p:txBody>
            <a:bodyPr/>
            <a:lstStyle/>
            <a:p>
              <a:endParaRPr lang="fr-FR"/>
            </a:p>
          </p:txBody>
        </p:sp>
        <p:sp>
          <p:nvSpPr>
            <p:cNvPr id="618637" name="Line 67"/>
            <p:cNvSpPr>
              <a:spLocks noChangeShapeType="1"/>
            </p:cNvSpPr>
            <p:nvPr/>
          </p:nvSpPr>
          <p:spPr bwMode="auto">
            <a:xfrm rot="5400000" flipV="1">
              <a:off x="666" y="3136"/>
              <a:ext cx="1" cy="29"/>
            </a:xfrm>
            <a:prstGeom prst="line">
              <a:avLst/>
            </a:prstGeom>
            <a:noFill/>
            <a:ln w="0">
              <a:solidFill>
                <a:srgbClr val="000000"/>
              </a:solidFill>
              <a:round/>
              <a:headEnd/>
              <a:tailEnd/>
            </a:ln>
          </p:spPr>
          <p:txBody>
            <a:bodyPr/>
            <a:lstStyle/>
            <a:p>
              <a:endParaRPr lang="fr-FR"/>
            </a:p>
          </p:txBody>
        </p:sp>
        <p:sp>
          <p:nvSpPr>
            <p:cNvPr id="618638" name="Line 68"/>
            <p:cNvSpPr>
              <a:spLocks noChangeShapeType="1"/>
            </p:cNvSpPr>
            <p:nvPr/>
          </p:nvSpPr>
          <p:spPr bwMode="auto">
            <a:xfrm rot="5400000" flipV="1">
              <a:off x="666" y="3115"/>
              <a:ext cx="2" cy="29"/>
            </a:xfrm>
            <a:prstGeom prst="line">
              <a:avLst/>
            </a:prstGeom>
            <a:noFill/>
            <a:ln w="0">
              <a:solidFill>
                <a:srgbClr val="000000"/>
              </a:solidFill>
              <a:round/>
              <a:headEnd/>
              <a:tailEnd/>
            </a:ln>
          </p:spPr>
          <p:txBody>
            <a:bodyPr/>
            <a:lstStyle/>
            <a:p>
              <a:endParaRPr lang="fr-FR"/>
            </a:p>
          </p:txBody>
        </p:sp>
        <p:sp>
          <p:nvSpPr>
            <p:cNvPr id="618639" name="Line 69"/>
            <p:cNvSpPr>
              <a:spLocks noChangeShapeType="1"/>
            </p:cNvSpPr>
            <p:nvPr/>
          </p:nvSpPr>
          <p:spPr bwMode="auto">
            <a:xfrm rot="5400000" flipV="1">
              <a:off x="666" y="3100"/>
              <a:ext cx="1" cy="29"/>
            </a:xfrm>
            <a:prstGeom prst="line">
              <a:avLst/>
            </a:prstGeom>
            <a:noFill/>
            <a:ln w="0">
              <a:solidFill>
                <a:srgbClr val="000000"/>
              </a:solidFill>
              <a:round/>
              <a:headEnd/>
              <a:tailEnd/>
            </a:ln>
          </p:spPr>
          <p:txBody>
            <a:bodyPr/>
            <a:lstStyle/>
            <a:p>
              <a:endParaRPr lang="fr-FR"/>
            </a:p>
          </p:txBody>
        </p:sp>
        <p:sp>
          <p:nvSpPr>
            <p:cNvPr id="618640" name="Line 70"/>
            <p:cNvSpPr>
              <a:spLocks noChangeShapeType="1"/>
            </p:cNvSpPr>
            <p:nvPr/>
          </p:nvSpPr>
          <p:spPr bwMode="auto">
            <a:xfrm rot="5400000" flipV="1">
              <a:off x="666" y="3089"/>
              <a:ext cx="1" cy="29"/>
            </a:xfrm>
            <a:prstGeom prst="line">
              <a:avLst/>
            </a:prstGeom>
            <a:noFill/>
            <a:ln w="0">
              <a:solidFill>
                <a:srgbClr val="000000"/>
              </a:solidFill>
              <a:round/>
              <a:headEnd/>
              <a:tailEnd/>
            </a:ln>
          </p:spPr>
          <p:txBody>
            <a:bodyPr/>
            <a:lstStyle/>
            <a:p>
              <a:endParaRPr lang="fr-FR"/>
            </a:p>
          </p:txBody>
        </p:sp>
        <p:sp>
          <p:nvSpPr>
            <p:cNvPr id="618641" name="Line 71"/>
            <p:cNvSpPr>
              <a:spLocks noChangeShapeType="1"/>
            </p:cNvSpPr>
            <p:nvPr/>
          </p:nvSpPr>
          <p:spPr bwMode="auto">
            <a:xfrm rot="5400000" flipV="1">
              <a:off x="666" y="3076"/>
              <a:ext cx="2" cy="29"/>
            </a:xfrm>
            <a:prstGeom prst="line">
              <a:avLst/>
            </a:prstGeom>
            <a:noFill/>
            <a:ln w="0">
              <a:solidFill>
                <a:srgbClr val="000000"/>
              </a:solidFill>
              <a:round/>
              <a:headEnd/>
              <a:tailEnd/>
            </a:ln>
          </p:spPr>
          <p:txBody>
            <a:bodyPr/>
            <a:lstStyle/>
            <a:p>
              <a:endParaRPr lang="fr-FR"/>
            </a:p>
          </p:txBody>
        </p:sp>
        <p:sp>
          <p:nvSpPr>
            <p:cNvPr id="618642" name="Line 72"/>
            <p:cNvSpPr>
              <a:spLocks noChangeShapeType="1"/>
            </p:cNvSpPr>
            <p:nvPr/>
          </p:nvSpPr>
          <p:spPr bwMode="auto">
            <a:xfrm rot="5400000" flipV="1">
              <a:off x="666" y="3068"/>
              <a:ext cx="1" cy="29"/>
            </a:xfrm>
            <a:prstGeom prst="line">
              <a:avLst/>
            </a:prstGeom>
            <a:noFill/>
            <a:ln w="0">
              <a:solidFill>
                <a:srgbClr val="000000"/>
              </a:solidFill>
              <a:round/>
              <a:headEnd/>
              <a:tailEnd/>
            </a:ln>
          </p:spPr>
          <p:txBody>
            <a:bodyPr/>
            <a:lstStyle/>
            <a:p>
              <a:endParaRPr lang="fr-FR"/>
            </a:p>
          </p:txBody>
        </p:sp>
        <p:sp>
          <p:nvSpPr>
            <p:cNvPr id="618643" name="Line 73"/>
            <p:cNvSpPr>
              <a:spLocks noChangeShapeType="1"/>
            </p:cNvSpPr>
            <p:nvPr/>
          </p:nvSpPr>
          <p:spPr bwMode="auto">
            <a:xfrm rot="5400000" flipV="1">
              <a:off x="667" y="3060"/>
              <a:ext cx="0" cy="29"/>
            </a:xfrm>
            <a:prstGeom prst="line">
              <a:avLst/>
            </a:prstGeom>
            <a:noFill/>
            <a:ln w="0">
              <a:solidFill>
                <a:srgbClr val="000000"/>
              </a:solidFill>
              <a:round/>
              <a:headEnd/>
              <a:tailEnd/>
            </a:ln>
          </p:spPr>
          <p:txBody>
            <a:bodyPr/>
            <a:lstStyle/>
            <a:p>
              <a:endParaRPr lang="fr-FR"/>
            </a:p>
          </p:txBody>
        </p:sp>
        <p:sp>
          <p:nvSpPr>
            <p:cNvPr id="618644" name="Line 74"/>
            <p:cNvSpPr>
              <a:spLocks noChangeShapeType="1"/>
            </p:cNvSpPr>
            <p:nvPr/>
          </p:nvSpPr>
          <p:spPr bwMode="auto">
            <a:xfrm rot="5400000" flipV="1">
              <a:off x="667" y="2891"/>
              <a:ext cx="0" cy="29"/>
            </a:xfrm>
            <a:prstGeom prst="line">
              <a:avLst/>
            </a:prstGeom>
            <a:noFill/>
            <a:ln w="0">
              <a:solidFill>
                <a:srgbClr val="000000"/>
              </a:solidFill>
              <a:round/>
              <a:headEnd/>
              <a:tailEnd/>
            </a:ln>
          </p:spPr>
          <p:txBody>
            <a:bodyPr/>
            <a:lstStyle/>
            <a:p>
              <a:endParaRPr lang="fr-FR"/>
            </a:p>
          </p:txBody>
        </p:sp>
        <p:sp>
          <p:nvSpPr>
            <p:cNvPr id="618645" name="Line 75"/>
            <p:cNvSpPr>
              <a:spLocks noChangeShapeType="1"/>
            </p:cNvSpPr>
            <p:nvPr/>
          </p:nvSpPr>
          <p:spPr bwMode="auto">
            <a:xfrm rot="5400000" flipV="1">
              <a:off x="666" y="2842"/>
              <a:ext cx="1" cy="29"/>
            </a:xfrm>
            <a:prstGeom prst="line">
              <a:avLst/>
            </a:prstGeom>
            <a:noFill/>
            <a:ln w="0">
              <a:solidFill>
                <a:srgbClr val="000000"/>
              </a:solidFill>
              <a:round/>
              <a:headEnd/>
              <a:tailEnd/>
            </a:ln>
          </p:spPr>
          <p:txBody>
            <a:bodyPr/>
            <a:lstStyle/>
            <a:p>
              <a:endParaRPr lang="fr-FR"/>
            </a:p>
          </p:txBody>
        </p:sp>
        <p:sp>
          <p:nvSpPr>
            <p:cNvPr id="618646" name="Line 76"/>
            <p:cNvSpPr>
              <a:spLocks noChangeShapeType="1"/>
            </p:cNvSpPr>
            <p:nvPr/>
          </p:nvSpPr>
          <p:spPr bwMode="auto">
            <a:xfrm rot="5400000" flipV="1">
              <a:off x="667" y="2814"/>
              <a:ext cx="0" cy="29"/>
            </a:xfrm>
            <a:prstGeom prst="line">
              <a:avLst/>
            </a:prstGeom>
            <a:noFill/>
            <a:ln w="0">
              <a:solidFill>
                <a:srgbClr val="000000"/>
              </a:solidFill>
              <a:round/>
              <a:headEnd/>
              <a:tailEnd/>
            </a:ln>
          </p:spPr>
          <p:txBody>
            <a:bodyPr/>
            <a:lstStyle/>
            <a:p>
              <a:endParaRPr lang="fr-FR"/>
            </a:p>
          </p:txBody>
        </p:sp>
        <p:sp>
          <p:nvSpPr>
            <p:cNvPr id="618647" name="Line 77"/>
            <p:cNvSpPr>
              <a:spLocks noChangeShapeType="1"/>
            </p:cNvSpPr>
            <p:nvPr/>
          </p:nvSpPr>
          <p:spPr bwMode="auto">
            <a:xfrm rot="5400000" flipV="1">
              <a:off x="666" y="2794"/>
              <a:ext cx="1" cy="29"/>
            </a:xfrm>
            <a:prstGeom prst="line">
              <a:avLst/>
            </a:prstGeom>
            <a:noFill/>
            <a:ln w="0">
              <a:solidFill>
                <a:srgbClr val="000000"/>
              </a:solidFill>
              <a:round/>
              <a:headEnd/>
              <a:tailEnd/>
            </a:ln>
          </p:spPr>
          <p:txBody>
            <a:bodyPr/>
            <a:lstStyle/>
            <a:p>
              <a:endParaRPr lang="fr-FR"/>
            </a:p>
          </p:txBody>
        </p:sp>
        <p:sp>
          <p:nvSpPr>
            <p:cNvPr id="618648" name="Line 78"/>
            <p:cNvSpPr>
              <a:spLocks noChangeShapeType="1"/>
            </p:cNvSpPr>
            <p:nvPr/>
          </p:nvSpPr>
          <p:spPr bwMode="auto">
            <a:xfrm rot="5400000" flipV="1">
              <a:off x="666" y="2780"/>
              <a:ext cx="1" cy="29"/>
            </a:xfrm>
            <a:prstGeom prst="line">
              <a:avLst/>
            </a:prstGeom>
            <a:noFill/>
            <a:ln w="0">
              <a:solidFill>
                <a:srgbClr val="000000"/>
              </a:solidFill>
              <a:round/>
              <a:headEnd/>
              <a:tailEnd/>
            </a:ln>
          </p:spPr>
          <p:txBody>
            <a:bodyPr/>
            <a:lstStyle/>
            <a:p>
              <a:endParaRPr lang="fr-FR"/>
            </a:p>
          </p:txBody>
        </p:sp>
        <p:sp>
          <p:nvSpPr>
            <p:cNvPr id="618649" name="Line 79"/>
            <p:cNvSpPr>
              <a:spLocks noChangeShapeType="1"/>
            </p:cNvSpPr>
            <p:nvPr/>
          </p:nvSpPr>
          <p:spPr bwMode="auto">
            <a:xfrm rot="5400000" flipV="1">
              <a:off x="666" y="2767"/>
              <a:ext cx="1" cy="29"/>
            </a:xfrm>
            <a:prstGeom prst="line">
              <a:avLst/>
            </a:prstGeom>
            <a:noFill/>
            <a:ln w="0">
              <a:solidFill>
                <a:srgbClr val="000000"/>
              </a:solidFill>
              <a:round/>
              <a:headEnd/>
              <a:tailEnd/>
            </a:ln>
          </p:spPr>
          <p:txBody>
            <a:bodyPr/>
            <a:lstStyle/>
            <a:p>
              <a:endParaRPr lang="fr-FR"/>
            </a:p>
          </p:txBody>
        </p:sp>
        <p:sp>
          <p:nvSpPr>
            <p:cNvPr id="618650" name="Line 80"/>
            <p:cNvSpPr>
              <a:spLocks noChangeShapeType="1"/>
            </p:cNvSpPr>
            <p:nvPr/>
          </p:nvSpPr>
          <p:spPr bwMode="auto">
            <a:xfrm rot="5400000" flipV="1">
              <a:off x="666" y="2756"/>
              <a:ext cx="1" cy="29"/>
            </a:xfrm>
            <a:prstGeom prst="line">
              <a:avLst/>
            </a:prstGeom>
            <a:noFill/>
            <a:ln w="0">
              <a:solidFill>
                <a:srgbClr val="000000"/>
              </a:solidFill>
              <a:round/>
              <a:headEnd/>
              <a:tailEnd/>
            </a:ln>
          </p:spPr>
          <p:txBody>
            <a:bodyPr/>
            <a:lstStyle/>
            <a:p>
              <a:endParaRPr lang="fr-FR"/>
            </a:p>
          </p:txBody>
        </p:sp>
        <p:sp>
          <p:nvSpPr>
            <p:cNvPr id="618651" name="Line 81"/>
            <p:cNvSpPr>
              <a:spLocks noChangeShapeType="1"/>
            </p:cNvSpPr>
            <p:nvPr/>
          </p:nvSpPr>
          <p:spPr bwMode="auto">
            <a:xfrm rot="5400000" flipV="1">
              <a:off x="667" y="2747"/>
              <a:ext cx="0" cy="29"/>
            </a:xfrm>
            <a:prstGeom prst="line">
              <a:avLst/>
            </a:prstGeom>
            <a:noFill/>
            <a:ln w="0">
              <a:solidFill>
                <a:srgbClr val="000000"/>
              </a:solidFill>
              <a:round/>
              <a:headEnd/>
              <a:tailEnd/>
            </a:ln>
          </p:spPr>
          <p:txBody>
            <a:bodyPr/>
            <a:lstStyle/>
            <a:p>
              <a:endParaRPr lang="fr-FR"/>
            </a:p>
          </p:txBody>
        </p:sp>
        <p:sp>
          <p:nvSpPr>
            <p:cNvPr id="618652" name="Line 82"/>
            <p:cNvSpPr>
              <a:spLocks noChangeShapeType="1"/>
            </p:cNvSpPr>
            <p:nvPr/>
          </p:nvSpPr>
          <p:spPr bwMode="auto">
            <a:xfrm rot="5400000" flipV="1">
              <a:off x="666" y="2738"/>
              <a:ext cx="2" cy="29"/>
            </a:xfrm>
            <a:prstGeom prst="line">
              <a:avLst/>
            </a:prstGeom>
            <a:noFill/>
            <a:ln w="0">
              <a:solidFill>
                <a:srgbClr val="000000"/>
              </a:solidFill>
              <a:round/>
              <a:headEnd/>
              <a:tailEnd/>
            </a:ln>
          </p:spPr>
          <p:txBody>
            <a:bodyPr/>
            <a:lstStyle/>
            <a:p>
              <a:endParaRPr lang="fr-FR"/>
            </a:p>
          </p:txBody>
        </p:sp>
        <p:sp>
          <p:nvSpPr>
            <p:cNvPr id="618653" name="Line 83"/>
            <p:cNvSpPr>
              <a:spLocks noChangeShapeType="1"/>
            </p:cNvSpPr>
            <p:nvPr/>
          </p:nvSpPr>
          <p:spPr bwMode="auto">
            <a:xfrm rot="5400000" flipV="1">
              <a:off x="666" y="2569"/>
              <a:ext cx="2" cy="29"/>
            </a:xfrm>
            <a:prstGeom prst="line">
              <a:avLst/>
            </a:prstGeom>
            <a:noFill/>
            <a:ln w="0">
              <a:solidFill>
                <a:srgbClr val="000000"/>
              </a:solidFill>
              <a:round/>
              <a:headEnd/>
              <a:tailEnd/>
            </a:ln>
          </p:spPr>
          <p:txBody>
            <a:bodyPr/>
            <a:lstStyle/>
            <a:p>
              <a:endParaRPr lang="fr-FR"/>
            </a:p>
          </p:txBody>
        </p:sp>
        <p:sp>
          <p:nvSpPr>
            <p:cNvPr id="618654" name="Line 84"/>
            <p:cNvSpPr>
              <a:spLocks noChangeShapeType="1"/>
            </p:cNvSpPr>
            <p:nvPr/>
          </p:nvSpPr>
          <p:spPr bwMode="auto">
            <a:xfrm rot="5400000" flipV="1">
              <a:off x="666" y="2522"/>
              <a:ext cx="1" cy="29"/>
            </a:xfrm>
            <a:prstGeom prst="line">
              <a:avLst/>
            </a:prstGeom>
            <a:noFill/>
            <a:ln w="0">
              <a:solidFill>
                <a:srgbClr val="000000"/>
              </a:solidFill>
              <a:round/>
              <a:headEnd/>
              <a:tailEnd/>
            </a:ln>
          </p:spPr>
          <p:txBody>
            <a:bodyPr/>
            <a:lstStyle/>
            <a:p>
              <a:endParaRPr lang="fr-FR"/>
            </a:p>
          </p:txBody>
        </p:sp>
        <p:sp>
          <p:nvSpPr>
            <p:cNvPr id="618655" name="Line 85"/>
            <p:cNvSpPr>
              <a:spLocks noChangeShapeType="1"/>
            </p:cNvSpPr>
            <p:nvPr/>
          </p:nvSpPr>
          <p:spPr bwMode="auto">
            <a:xfrm rot="5400000" flipV="1">
              <a:off x="666" y="2494"/>
              <a:ext cx="1" cy="29"/>
            </a:xfrm>
            <a:prstGeom prst="line">
              <a:avLst/>
            </a:prstGeom>
            <a:noFill/>
            <a:ln w="0">
              <a:solidFill>
                <a:srgbClr val="000000"/>
              </a:solidFill>
              <a:round/>
              <a:headEnd/>
              <a:tailEnd/>
            </a:ln>
          </p:spPr>
          <p:txBody>
            <a:bodyPr/>
            <a:lstStyle/>
            <a:p>
              <a:endParaRPr lang="fr-FR"/>
            </a:p>
          </p:txBody>
        </p:sp>
        <p:sp>
          <p:nvSpPr>
            <p:cNvPr id="618656" name="Line 86"/>
            <p:cNvSpPr>
              <a:spLocks noChangeShapeType="1"/>
            </p:cNvSpPr>
            <p:nvPr/>
          </p:nvSpPr>
          <p:spPr bwMode="auto">
            <a:xfrm rot="5400000" flipV="1">
              <a:off x="666" y="2473"/>
              <a:ext cx="1" cy="29"/>
            </a:xfrm>
            <a:prstGeom prst="line">
              <a:avLst/>
            </a:prstGeom>
            <a:noFill/>
            <a:ln w="0">
              <a:solidFill>
                <a:srgbClr val="000000"/>
              </a:solidFill>
              <a:round/>
              <a:headEnd/>
              <a:tailEnd/>
            </a:ln>
          </p:spPr>
          <p:txBody>
            <a:bodyPr/>
            <a:lstStyle/>
            <a:p>
              <a:endParaRPr lang="fr-FR"/>
            </a:p>
          </p:txBody>
        </p:sp>
        <p:sp>
          <p:nvSpPr>
            <p:cNvPr id="618657" name="Line 87"/>
            <p:cNvSpPr>
              <a:spLocks noChangeShapeType="1"/>
            </p:cNvSpPr>
            <p:nvPr/>
          </p:nvSpPr>
          <p:spPr bwMode="auto">
            <a:xfrm rot="5400000" flipV="1">
              <a:off x="666" y="2459"/>
              <a:ext cx="1" cy="29"/>
            </a:xfrm>
            <a:prstGeom prst="line">
              <a:avLst/>
            </a:prstGeom>
            <a:noFill/>
            <a:ln w="0">
              <a:solidFill>
                <a:srgbClr val="000000"/>
              </a:solidFill>
              <a:round/>
              <a:headEnd/>
              <a:tailEnd/>
            </a:ln>
          </p:spPr>
          <p:txBody>
            <a:bodyPr/>
            <a:lstStyle/>
            <a:p>
              <a:endParaRPr lang="fr-FR"/>
            </a:p>
          </p:txBody>
        </p:sp>
        <p:sp>
          <p:nvSpPr>
            <p:cNvPr id="618658" name="Line 88"/>
            <p:cNvSpPr>
              <a:spLocks noChangeShapeType="1"/>
            </p:cNvSpPr>
            <p:nvPr/>
          </p:nvSpPr>
          <p:spPr bwMode="auto">
            <a:xfrm rot="5400000" flipV="1">
              <a:off x="667" y="2445"/>
              <a:ext cx="0" cy="29"/>
            </a:xfrm>
            <a:prstGeom prst="line">
              <a:avLst/>
            </a:prstGeom>
            <a:noFill/>
            <a:ln w="0">
              <a:solidFill>
                <a:srgbClr val="000000"/>
              </a:solidFill>
              <a:round/>
              <a:headEnd/>
              <a:tailEnd/>
            </a:ln>
          </p:spPr>
          <p:txBody>
            <a:bodyPr/>
            <a:lstStyle/>
            <a:p>
              <a:endParaRPr lang="fr-FR"/>
            </a:p>
          </p:txBody>
        </p:sp>
        <p:sp>
          <p:nvSpPr>
            <p:cNvPr id="618659" name="Line 89"/>
            <p:cNvSpPr>
              <a:spLocks noChangeShapeType="1"/>
            </p:cNvSpPr>
            <p:nvPr/>
          </p:nvSpPr>
          <p:spPr bwMode="auto">
            <a:xfrm rot="5400000" flipV="1">
              <a:off x="666" y="2434"/>
              <a:ext cx="1" cy="29"/>
            </a:xfrm>
            <a:prstGeom prst="line">
              <a:avLst/>
            </a:prstGeom>
            <a:noFill/>
            <a:ln w="0">
              <a:solidFill>
                <a:srgbClr val="000000"/>
              </a:solidFill>
              <a:round/>
              <a:headEnd/>
              <a:tailEnd/>
            </a:ln>
          </p:spPr>
          <p:txBody>
            <a:bodyPr/>
            <a:lstStyle/>
            <a:p>
              <a:endParaRPr lang="fr-FR"/>
            </a:p>
          </p:txBody>
        </p:sp>
        <p:sp>
          <p:nvSpPr>
            <p:cNvPr id="618660" name="Line 90"/>
            <p:cNvSpPr>
              <a:spLocks noChangeShapeType="1"/>
            </p:cNvSpPr>
            <p:nvPr/>
          </p:nvSpPr>
          <p:spPr bwMode="auto">
            <a:xfrm rot="5400000" flipV="1">
              <a:off x="666" y="2426"/>
              <a:ext cx="1" cy="29"/>
            </a:xfrm>
            <a:prstGeom prst="line">
              <a:avLst/>
            </a:prstGeom>
            <a:noFill/>
            <a:ln w="0">
              <a:solidFill>
                <a:srgbClr val="000000"/>
              </a:solidFill>
              <a:round/>
              <a:headEnd/>
              <a:tailEnd/>
            </a:ln>
          </p:spPr>
          <p:txBody>
            <a:bodyPr/>
            <a:lstStyle/>
            <a:p>
              <a:endParaRPr lang="fr-FR"/>
            </a:p>
          </p:txBody>
        </p:sp>
        <p:sp>
          <p:nvSpPr>
            <p:cNvPr id="618661" name="Line 91"/>
            <p:cNvSpPr>
              <a:spLocks noChangeShapeType="1"/>
            </p:cNvSpPr>
            <p:nvPr/>
          </p:nvSpPr>
          <p:spPr bwMode="auto">
            <a:xfrm rot="5400000" flipV="1">
              <a:off x="666" y="2416"/>
              <a:ext cx="1" cy="29"/>
            </a:xfrm>
            <a:prstGeom prst="line">
              <a:avLst/>
            </a:prstGeom>
            <a:noFill/>
            <a:ln w="0">
              <a:solidFill>
                <a:srgbClr val="000000"/>
              </a:solidFill>
              <a:round/>
              <a:headEnd/>
              <a:tailEnd/>
            </a:ln>
          </p:spPr>
          <p:txBody>
            <a:bodyPr/>
            <a:lstStyle/>
            <a:p>
              <a:endParaRPr lang="fr-FR"/>
            </a:p>
          </p:txBody>
        </p:sp>
        <p:sp>
          <p:nvSpPr>
            <p:cNvPr id="618662" name="Line 92"/>
            <p:cNvSpPr>
              <a:spLocks noChangeShapeType="1"/>
            </p:cNvSpPr>
            <p:nvPr/>
          </p:nvSpPr>
          <p:spPr bwMode="auto">
            <a:xfrm rot="5400000" flipV="1">
              <a:off x="666" y="2249"/>
              <a:ext cx="1" cy="29"/>
            </a:xfrm>
            <a:prstGeom prst="line">
              <a:avLst/>
            </a:prstGeom>
            <a:noFill/>
            <a:ln w="0">
              <a:solidFill>
                <a:srgbClr val="000000"/>
              </a:solidFill>
              <a:round/>
              <a:headEnd/>
              <a:tailEnd/>
            </a:ln>
          </p:spPr>
          <p:txBody>
            <a:bodyPr/>
            <a:lstStyle/>
            <a:p>
              <a:endParaRPr lang="fr-FR"/>
            </a:p>
          </p:txBody>
        </p:sp>
        <p:sp>
          <p:nvSpPr>
            <p:cNvPr id="618663" name="Line 93"/>
            <p:cNvSpPr>
              <a:spLocks noChangeShapeType="1"/>
            </p:cNvSpPr>
            <p:nvPr/>
          </p:nvSpPr>
          <p:spPr bwMode="auto">
            <a:xfrm rot="5400000" flipV="1">
              <a:off x="666" y="2201"/>
              <a:ext cx="1" cy="29"/>
            </a:xfrm>
            <a:prstGeom prst="line">
              <a:avLst/>
            </a:prstGeom>
            <a:noFill/>
            <a:ln w="0">
              <a:solidFill>
                <a:srgbClr val="000000"/>
              </a:solidFill>
              <a:round/>
              <a:headEnd/>
              <a:tailEnd/>
            </a:ln>
          </p:spPr>
          <p:txBody>
            <a:bodyPr/>
            <a:lstStyle/>
            <a:p>
              <a:endParaRPr lang="fr-FR"/>
            </a:p>
          </p:txBody>
        </p:sp>
        <p:sp>
          <p:nvSpPr>
            <p:cNvPr id="618664" name="Line 94"/>
            <p:cNvSpPr>
              <a:spLocks noChangeShapeType="1"/>
            </p:cNvSpPr>
            <p:nvPr/>
          </p:nvSpPr>
          <p:spPr bwMode="auto">
            <a:xfrm rot="5400000" flipV="1">
              <a:off x="666" y="2173"/>
              <a:ext cx="1" cy="29"/>
            </a:xfrm>
            <a:prstGeom prst="line">
              <a:avLst/>
            </a:prstGeom>
            <a:noFill/>
            <a:ln w="0">
              <a:solidFill>
                <a:srgbClr val="000000"/>
              </a:solidFill>
              <a:round/>
              <a:headEnd/>
              <a:tailEnd/>
            </a:ln>
          </p:spPr>
          <p:txBody>
            <a:bodyPr/>
            <a:lstStyle/>
            <a:p>
              <a:endParaRPr lang="fr-FR"/>
            </a:p>
          </p:txBody>
        </p:sp>
        <p:sp>
          <p:nvSpPr>
            <p:cNvPr id="618665" name="Line 95"/>
            <p:cNvSpPr>
              <a:spLocks noChangeShapeType="1"/>
            </p:cNvSpPr>
            <p:nvPr/>
          </p:nvSpPr>
          <p:spPr bwMode="auto">
            <a:xfrm rot="5400000" flipV="1">
              <a:off x="666" y="2153"/>
              <a:ext cx="1" cy="29"/>
            </a:xfrm>
            <a:prstGeom prst="line">
              <a:avLst/>
            </a:prstGeom>
            <a:noFill/>
            <a:ln w="0">
              <a:solidFill>
                <a:srgbClr val="000000"/>
              </a:solidFill>
              <a:round/>
              <a:headEnd/>
              <a:tailEnd/>
            </a:ln>
          </p:spPr>
          <p:txBody>
            <a:bodyPr/>
            <a:lstStyle/>
            <a:p>
              <a:endParaRPr lang="fr-FR"/>
            </a:p>
          </p:txBody>
        </p:sp>
        <p:sp>
          <p:nvSpPr>
            <p:cNvPr id="618666" name="Line 96"/>
            <p:cNvSpPr>
              <a:spLocks noChangeShapeType="1"/>
            </p:cNvSpPr>
            <p:nvPr/>
          </p:nvSpPr>
          <p:spPr bwMode="auto">
            <a:xfrm rot="5400000" flipV="1">
              <a:off x="666" y="2137"/>
              <a:ext cx="2" cy="29"/>
            </a:xfrm>
            <a:prstGeom prst="line">
              <a:avLst/>
            </a:prstGeom>
            <a:noFill/>
            <a:ln w="0">
              <a:solidFill>
                <a:srgbClr val="000000"/>
              </a:solidFill>
              <a:round/>
              <a:headEnd/>
              <a:tailEnd/>
            </a:ln>
          </p:spPr>
          <p:txBody>
            <a:bodyPr/>
            <a:lstStyle/>
            <a:p>
              <a:endParaRPr lang="fr-FR"/>
            </a:p>
          </p:txBody>
        </p:sp>
        <p:sp>
          <p:nvSpPr>
            <p:cNvPr id="618667" name="Line 97"/>
            <p:cNvSpPr>
              <a:spLocks noChangeShapeType="1"/>
            </p:cNvSpPr>
            <p:nvPr/>
          </p:nvSpPr>
          <p:spPr bwMode="auto">
            <a:xfrm rot="5400000" flipV="1">
              <a:off x="666" y="2125"/>
              <a:ext cx="1" cy="29"/>
            </a:xfrm>
            <a:prstGeom prst="line">
              <a:avLst/>
            </a:prstGeom>
            <a:noFill/>
            <a:ln w="0">
              <a:solidFill>
                <a:srgbClr val="000000"/>
              </a:solidFill>
              <a:round/>
              <a:headEnd/>
              <a:tailEnd/>
            </a:ln>
          </p:spPr>
          <p:txBody>
            <a:bodyPr/>
            <a:lstStyle/>
            <a:p>
              <a:endParaRPr lang="fr-FR"/>
            </a:p>
          </p:txBody>
        </p:sp>
        <p:sp>
          <p:nvSpPr>
            <p:cNvPr id="618668" name="Line 98"/>
            <p:cNvSpPr>
              <a:spLocks noChangeShapeType="1"/>
            </p:cNvSpPr>
            <p:nvPr/>
          </p:nvSpPr>
          <p:spPr bwMode="auto">
            <a:xfrm rot="5400000" flipV="1">
              <a:off x="666" y="2114"/>
              <a:ext cx="1" cy="29"/>
            </a:xfrm>
            <a:prstGeom prst="line">
              <a:avLst/>
            </a:prstGeom>
            <a:noFill/>
            <a:ln w="0">
              <a:solidFill>
                <a:srgbClr val="000000"/>
              </a:solidFill>
              <a:round/>
              <a:headEnd/>
              <a:tailEnd/>
            </a:ln>
          </p:spPr>
          <p:txBody>
            <a:bodyPr/>
            <a:lstStyle/>
            <a:p>
              <a:endParaRPr lang="fr-FR"/>
            </a:p>
          </p:txBody>
        </p:sp>
        <p:sp>
          <p:nvSpPr>
            <p:cNvPr id="618669" name="Line 99"/>
            <p:cNvSpPr>
              <a:spLocks noChangeShapeType="1"/>
            </p:cNvSpPr>
            <p:nvPr/>
          </p:nvSpPr>
          <p:spPr bwMode="auto">
            <a:xfrm rot="5400000" flipV="1">
              <a:off x="666" y="2103"/>
              <a:ext cx="2" cy="29"/>
            </a:xfrm>
            <a:prstGeom prst="line">
              <a:avLst/>
            </a:prstGeom>
            <a:noFill/>
            <a:ln w="0">
              <a:solidFill>
                <a:srgbClr val="000000"/>
              </a:solidFill>
              <a:round/>
              <a:headEnd/>
              <a:tailEnd/>
            </a:ln>
          </p:spPr>
          <p:txBody>
            <a:bodyPr/>
            <a:lstStyle/>
            <a:p>
              <a:endParaRPr lang="fr-FR"/>
            </a:p>
          </p:txBody>
        </p:sp>
        <p:sp>
          <p:nvSpPr>
            <p:cNvPr id="618670" name="Line 100"/>
            <p:cNvSpPr>
              <a:spLocks noChangeShapeType="1"/>
            </p:cNvSpPr>
            <p:nvPr/>
          </p:nvSpPr>
          <p:spPr bwMode="auto">
            <a:xfrm rot="-5400000">
              <a:off x="663" y="2100"/>
              <a:ext cx="6" cy="30"/>
            </a:xfrm>
            <a:prstGeom prst="line">
              <a:avLst/>
            </a:prstGeom>
            <a:noFill/>
            <a:ln w="0">
              <a:solidFill>
                <a:srgbClr val="000000"/>
              </a:solidFill>
              <a:round/>
              <a:headEnd/>
              <a:tailEnd/>
            </a:ln>
          </p:spPr>
          <p:txBody>
            <a:bodyPr/>
            <a:lstStyle/>
            <a:p>
              <a:endParaRPr lang="fr-FR"/>
            </a:p>
          </p:txBody>
        </p:sp>
        <p:sp>
          <p:nvSpPr>
            <p:cNvPr id="618671" name="Line 101"/>
            <p:cNvSpPr>
              <a:spLocks noChangeShapeType="1"/>
            </p:cNvSpPr>
            <p:nvPr/>
          </p:nvSpPr>
          <p:spPr bwMode="auto">
            <a:xfrm rot="5400000" flipV="1">
              <a:off x="666" y="1928"/>
              <a:ext cx="1" cy="29"/>
            </a:xfrm>
            <a:prstGeom prst="line">
              <a:avLst/>
            </a:prstGeom>
            <a:noFill/>
            <a:ln w="0">
              <a:solidFill>
                <a:srgbClr val="000000"/>
              </a:solidFill>
              <a:round/>
              <a:headEnd/>
              <a:tailEnd/>
            </a:ln>
          </p:spPr>
          <p:txBody>
            <a:bodyPr/>
            <a:lstStyle/>
            <a:p>
              <a:endParaRPr lang="fr-FR"/>
            </a:p>
          </p:txBody>
        </p:sp>
        <p:sp>
          <p:nvSpPr>
            <p:cNvPr id="618672" name="Line 102"/>
            <p:cNvSpPr>
              <a:spLocks noChangeShapeType="1"/>
            </p:cNvSpPr>
            <p:nvPr/>
          </p:nvSpPr>
          <p:spPr bwMode="auto">
            <a:xfrm rot="5400000" flipV="1">
              <a:off x="666" y="1879"/>
              <a:ext cx="1" cy="29"/>
            </a:xfrm>
            <a:prstGeom prst="line">
              <a:avLst/>
            </a:prstGeom>
            <a:noFill/>
            <a:ln w="0">
              <a:solidFill>
                <a:srgbClr val="000000"/>
              </a:solidFill>
              <a:round/>
              <a:headEnd/>
              <a:tailEnd/>
            </a:ln>
          </p:spPr>
          <p:txBody>
            <a:bodyPr/>
            <a:lstStyle/>
            <a:p>
              <a:endParaRPr lang="fr-FR"/>
            </a:p>
          </p:txBody>
        </p:sp>
        <p:sp>
          <p:nvSpPr>
            <p:cNvPr id="618673" name="Line 103"/>
            <p:cNvSpPr>
              <a:spLocks noChangeShapeType="1"/>
            </p:cNvSpPr>
            <p:nvPr/>
          </p:nvSpPr>
          <p:spPr bwMode="auto">
            <a:xfrm rot="5400000" flipV="1">
              <a:off x="666" y="1852"/>
              <a:ext cx="1" cy="29"/>
            </a:xfrm>
            <a:prstGeom prst="line">
              <a:avLst/>
            </a:prstGeom>
            <a:noFill/>
            <a:ln w="0">
              <a:solidFill>
                <a:srgbClr val="000000"/>
              </a:solidFill>
              <a:round/>
              <a:headEnd/>
              <a:tailEnd/>
            </a:ln>
          </p:spPr>
          <p:txBody>
            <a:bodyPr/>
            <a:lstStyle/>
            <a:p>
              <a:endParaRPr lang="fr-FR"/>
            </a:p>
          </p:txBody>
        </p:sp>
        <p:sp>
          <p:nvSpPr>
            <p:cNvPr id="618674" name="Line 104"/>
            <p:cNvSpPr>
              <a:spLocks noChangeShapeType="1"/>
            </p:cNvSpPr>
            <p:nvPr/>
          </p:nvSpPr>
          <p:spPr bwMode="auto">
            <a:xfrm rot="5400000" flipV="1">
              <a:off x="666" y="1831"/>
              <a:ext cx="1" cy="29"/>
            </a:xfrm>
            <a:prstGeom prst="line">
              <a:avLst/>
            </a:prstGeom>
            <a:noFill/>
            <a:ln w="0">
              <a:solidFill>
                <a:srgbClr val="000000"/>
              </a:solidFill>
              <a:round/>
              <a:headEnd/>
              <a:tailEnd/>
            </a:ln>
          </p:spPr>
          <p:txBody>
            <a:bodyPr/>
            <a:lstStyle/>
            <a:p>
              <a:endParaRPr lang="fr-FR"/>
            </a:p>
          </p:txBody>
        </p:sp>
        <p:sp>
          <p:nvSpPr>
            <p:cNvPr id="618675" name="Line 105"/>
            <p:cNvSpPr>
              <a:spLocks noChangeShapeType="1"/>
            </p:cNvSpPr>
            <p:nvPr/>
          </p:nvSpPr>
          <p:spPr bwMode="auto">
            <a:xfrm rot="5400000" flipV="1">
              <a:off x="667" y="1815"/>
              <a:ext cx="0" cy="29"/>
            </a:xfrm>
            <a:prstGeom prst="line">
              <a:avLst/>
            </a:prstGeom>
            <a:noFill/>
            <a:ln w="0">
              <a:solidFill>
                <a:srgbClr val="000000"/>
              </a:solidFill>
              <a:round/>
              <a:headEnd/>
              <a:tailEnd/>
            </a:ln>
          </p:spPr>
          <p:txBody>
            <a:bodyPr/>
            <a:lstStyle/>
            <a:p>
              <a:endParaRPr lang="fr-FR"/>
            </a:p>
          </p:txBody>
        </p:sp>
        <p:sp>
          <p:nvSpPr>
            <p:cNvPr id="618676" name="Line 106"/>
            <p:cNvSpPr>
              <a:spLocks noChangeShapeType="1"/>
            </p:cNvSpPr>
            <p:nvPr/>
          </p:nvSpPr>
          <p:spPr bwMode="auto">
            <a:xfrm rot="5400000" flipV="1">
              <a:off x="666" y="1804"/>
              <a:ext cx="1" cy="29"/>
            </a:xfrm>
            <a:prstGeom prst="line">
              <a:avLst/>
            </a:prstGeom>
            <a:noFill/>
            <a:ln w="0">
              <a:solidFill>
                <a:srgbClr val="000000"/>
              </a:solidFill>
              <a:round/>
              <a:headEnd/>
              <a:tailEnd/>
            </a:ln>
          </p:spPr>
          <p:txBody>
            <a:bodyPr/>
            <a:lstStyle/>
            <a:p>
              <a:endParaRPr lang="fr-FR"/>
            </a:p>
          </p:txBody>
        </p:sp>
        <p:sp>
          <p:nvSpPr>
            <p:cNvPr id="618677" name="Line 107"/>
            <p:cNvSpPr>
              <a:spLocks noChangeShapeType="1"/>
            </p:cNvSpPr>
            <p:nvPr/>
          </p:nvSpPr>
          <p:spPr bwMode="auto">
            <a:xfrm rot="5400000" flipV="1">
              <a:off x="666" y="1792"/>
              <a:ext cx="1" cy="29"/>
            </a:xfrm>
            <a:prstGeom prst="line">
              <a:avLst/>
            </a:prstGeom>
            <a:noFill/>
            <a:ln w="0">
              <a:solidFill>
                <a:srgbClr val="000000"/>
              </a:solidFill>
              <a:round/>
              <a:headEnd/>
              <a:tailEnd/>
            </a:ln>
          </p:spPr>
          <p:txBody>
            <a:bodyPr/>
            <a:lstStyle/>
            <a:p>
              <a:endParaRPr lang="fr-FR"/>
            </a:p>
          </p:txBody>
        </p:sp>
        <p:sp>
          <p:nvSpPr>
            <p:cNvPr id="618678" name="Line 108"/>
            <p:cNvSpPr>
              <a:spLocks noChangeShapeType="1"/>
            </p:cNvSpPr>
            <p:nvPr/>
          </p:nvSpPr>
          <p:spPr bwMode="auto">
            <a:xfrm rot="5400000" flipV="1">
              <a:off x="667" y="1782"/>
              <a:ext cx="0" cy="29"/>
            </a:xfrm>
            <a:prstGeom prst="line">
              <a:avLst/>
            </a:prstGeom>
            <a:noFill/>
            <a:ln w="0">
              <a:solidFill>
                <a:srgbClr val="000000"/>
              </a:solidFill>
              <a:round/>
              <a:headEnd/>
              <a:tailEnd/>
            </a:ln>
          </p:spPr>
          <p:txBody>
            <a:bodyPr/>
            <a:lstStyle/>
            <a:p>
              <a:endParaRPr lang="fr-FR"/>
            </a:p>
          </p:txBody>
        </p:sp>
        <p:sp>
          <p:nvSpPr>
            <p:cNvPr id="618679" name="Line 109"/>
            <p:cNvSpPr>
              <a:spLocks noChangeShapeType="1"/>
            </p:cNvSpPr>
            <p:nvPr/>
          </p:nvSpPr>
          <p:spPr bwMode="auto">
            <a:xfrm rot="5400000" flipV="1">
              <a:off x="666" y="1775"/>
              <a:ext cx="1" cy="29"/>
            </a:xfrm>
            <a:prstGeom prst="line">
              <a:avLst/>
            </a:prstGeom>
            <a:noFill/>
            <a:ln w="0">
              <a:solidFill>
                <a:srgbClr val="000000"/>
              </a:solidFill>
              <a:round/>
              <a:headEnd/>
              <a:tailEnd/>
            </a:ln>
          </p:spPr>
          <p:txBody>
            <a:bodyPr/>
            <a:lstStyle/>
            <a:p>
              <a:endParaRPr lang="fr-FR"/>
            </a:p>
          </p:txBody>
        </p:sp>
        <p:sp>
          <p:nvSpPr>
            <p:cNvPr id="618680" name="Line 110"/>
            <p:cNvSpPr>
              <a:spLocks noChangeShapeType="1"/>
            </p:cNvSpPr>
            <p:nvPr/>
          </p:nvSpPr>
          <p:spPr bwMode="auto">
            <a:xfrm rot="5400000" flipV="1">
              <a:off x="666" y="1607"/>
              <a:ext cx="1" cy="29"/>
            </a:xfrm>
            <a:prstGeom prst="line">
              <a:avLst/>
            </a:prstGeom>
            <a:noFill/>
            <a:ln w="0">
              <a:solidFill>
                <a:srgbClr val="000000"/>
              </a:solidFill>
              <a:round/>
              <a:headEnd/>
              <a:tailEnd/>
            </a:ln>
          </p:spPr>
          <p:txBody>
            <a:bodyPr/>
            <a:lstStyle/>
            <a:p>
              <a:endParaRPr lang="fr-FR"/>
            </a:p>
          </p:txBody>
        </p:sp>
        <p:sp>
          <p:nvSpPr>
            <p:cNvPr id="618681" name="Line 111"/>
            <p:cNvSpPr>
              <a:spLocks noChangeShapeType="1"/>
            </p:cNvSpPr>
            <p:nvPr/>
          </p:nvSpPr>
          <p:spPr bwMode="auto">
            <a:xfrm rot="5400000">
              <a:off x="3109" y="3534"/>
              <a:ext cx="1" cy="28"/>
            </a:xfrm>
            <a:prstGeom prst="line">
              <a:avLst/>
            </a:prstGeom>
            <a:noFill/>
            <a:ln w="0">
              <a:solidFill>
                <a:srgbClr val="000000"/>
              </a:solidFill>
              <a:round/>
              <a:headEnd/>
              <a:tailEnd/>
            </a:ln>
          </p:spPr>
          <p:txBody>
            <a:bodyPr/>
            <a:lstStyle/>
            <a:p>
              <a:endParaRPr lang="fr-FR"/>
            </a:p>
          </p:txBody>
        </p:sp>
        <p:sp>
          <p:nvSpPr>
            <p:cNvPr id="618682" name="Line 112"/>
            <p:cNvSpPr>
              <a:spLocks noChangeShapeType="1"/>
            </p:cNvSpPr>
            <p:nvPr/>
          </p:nvSpPr>
          <p:spPr bwMode="auto">
            <a:xfrm rot="5400000">
              <a:off x="3110" y="3486"/>
              <a:ext cx="0" cy="28"/>
            </a:xfrm>
            <a:prstGeom prst="line">
              <a:avLst/>
            </a:prstGeom>
            <a:noFill/>
            <a:ln w="0">
              <a:solidFill>
                <a:srgbClr val="000000"/>
              </a:solidFill>
              <a:round/>
              <a:headEnd/>
              <a:tailEnd/>
            </a:ln>
          </p:spPr>
          <p:txBody>
            <a:bodyPr/>
            <a:lstStyle/>
            <a:p>
              <a:endParaRPr lang="fr-FR"/>
            </a:p>
          </p:txBody>
        </p:sp>
        <p:sp>
          <p:nvSpPr>
            <p:cNvPr id="618683" name="Line 113"/>
            <p:cNvSpPr>
              <a:spLocks noChangeShapeType="1"/>
            </p:cNvSpPr>
            <p:nvPr/>
          </p:nvSpPr>
          <p:spPr bwMode="auto">
            <a:xfrm rot="5400000">
              <a:off x="3109" y="3458"/>
              <a:ext cx="2" cy="28"/>
            </a:xfrm>
            <a:prstGeom prst="line">
              <a:avLst/>
            </a:prstGeom>
            <a:noFill/>
            <a:ln w="0">
              <a:solidFill>
                <a:srgbClr val="000000"/>
              </a:solidFill>
              <a:round/>
              <a:headEnd/>
              <a:tailEnd/>
            </a:ln>
          </p:spPr>
          <p:txBody>
            <a:bodyPr/>
            <a:lstStyle/>
            <a:p>
              <a:endParaRPr lang="fr-FR"/>
            </a:p>
          </p:txBody>
        </p:sp>
        <p:sp>
          <p:nvSpPr>
            <p:cNvPr id="618684" name="Line 114"/>
            <p:cNvSpPr>
              <a:spLocks noChangeShapeType="1"/>
            </p:cNvSpPr>
            <p:nvPr/>
          </p:nvSpPr>
          <p:spPr bwMode="auto">
            <a:xfrm rot="5400000">
              <a:off x="3110" y="3438"/>
              <a:ext cx="0" cy="28"/>
            </a:xfrm>
            <a:prstGeom prst="line">
              <a:avLst/>
            </a:prstGeom>
            <a:noFill/>
            <a:ln w="0">
              <a:solidFill>
                <a:srgbClr val="000000"/>
              </a:solidFill>
              <a:round/>
              <a:headEnd/>
              <a:tailEnd/>
            </a:ln>
          </p:spPr>
          <p:txBody>
            <a:bodyPr/>
            <a:lstStyle/>
            <a:p>
              <a:endParaRPr lang="fr-FR"/>
            </a:p>
          </p:txBody>
        </p:sp>
        <p:sp>
          <p:nvSpPr>
            <p:cNvPr id="618685" name="Line 115"/>
            <p:cNvSpPr>
              <a:spLocks noChangeShapeType="1"/>
            </p:cNvSpPr>
            <p:nvPr/>
          </p:nvSpPr>
          <p:spPr bwMode="auto">
            <a:xfrm rot="5400000">
              <a:off x="3109" y="3423"/>
              <a:ext cx="1" cy="28"/>
            </a:xfrm>
            <a:prstGeom prst="line">
              <a:avLst/>
            </a:prstGeom>
            <a:noFill/>
            <a:ln w="0">
              <a:solidFill>
                <a:srgbClr val="000000"/>
              </a:solidFill>
              <a:round/>
              <a:headEnd/>
              <a:tailEnd/>
            </a:ln>
          </p:spPr>
          <p:txBody>
            <a:bodyPr/>
            <a:lstStyle/>
            <a:p>
              <a:endParaRPr lang="fr-FR"/>
            </a:p>
          </p:txBody>
        </p:sp>
        <p:sp>
          <p:nvSpPr>
            <p:cNvPr id="618686" name="Line 116"/>
            <p:cNvSpPr>
              <a:spLocks noChangeShapeType="1"/>
            </p:cNvSpPr>
            <p:nvPr/>
          </p:nvSpPr>
          <p:spPr bwMode="auto">
            <a:xfrm rot="5400000">
              <a:off x="3109" y="3411"/>
              <a:ext cx="1" cy="28"/>
            </a:xfrm>
            <a:prstGeom prst="line">
              <a:avLst/>
            </a:prstGeom>
            <a:noFill/>
            <a:ln w="0">
              <a:solidFill>
                <a:srgbClr val="000000"/>
              </a:solidFill>
              <a:round/>
              <a:headEnd/>
              <a:tailEnd/>
            </a:ln>
          </p:spPr>
          <p:txBody>
            <a:bodyPr/>
            <a:lstStyle/>
            <a:p>
              <a:endParaRPr lang="fr-FR"/>
            </a:p>
          </p:txBody>
        </p:sp>
        <p:sp>
          <p:nvSpPr>
            <p:cNvPr id="618687" name="Line 117"/>
            <p:cNvSpPr>
              <a:spLocks noChangeShapeType="1"/>
            </p:cNvSpPr>
            <p:nvPr/>
          </p:nvSpPr>
          <p:spPr bwMode="auto">
            <a:xfrm rot="5400000">
              <a:off x="3109" y="3399"/>
              <a:ext cx="1" cy="28"/>
            </a:xfrm>
            <a:prstGeom prst="line">
              <a:avLst/>
            </a:prstGeom>
            <a:noFill/>
            <a:ln w="0">
              <a:solidFill>
                <a:srgbClr val="000000"/>
              </a:solidFill>
              <a:round/>
              <a:headEnd/>
              <a:tailEnd/>
            </a:ln>
          </p:spPr>
          <p:txBody>
            <a:bodyPr/>
            <a:lstStyle/>
            <a:p>
              <a:endParaRPr lang="fr-FR"/>
            </a:p>
          </p:txBody>
        </p:sp>
        <p:sp>
          <p:nvSpPr>
            <p:cNvPr id="618688" name="Line 118"/>
            <p:cNvSpPr>
              <a:spLocks noChangeShapeType="1"/>
            </p:cNvSpPr>
            <p:nvPr/>
          </p:nvSpPr>
          <p:spPr bwMode="auto">
            <a:xfrm rot="5400000">
              <a:off x="3110" y="3389"/>
              <a:ext cx="0" cy="28"/>
            </a:xfrm>
            <a:prstGeom prst="line">
              <a:avLst/>
            </a:prstGeom>
            <a:noFill/>
            <a:ln w="0">
              <a:solidFill>
                <a:srgbClr val="000000"/>
              </a:solidFill>
              <a:round/>
              <a:headEnd/>
              <a:tailEnd/>
            </a:ln>
          </p:spPr>
          <p:txBody>
            <a:bodyPr/>
            <a:lstStyle/>
            <a:p>
              <a:endParaRPr lang="fr-FR"/>
            </a:p>
          </p:txBody>
        </p:sp>
        <p:sp>
          <p:nvSpPr>
            <p:cNvPr id="618689" name="Line 119"/>
            <p:cNvSpPr>
              <a:spLocks noChangeShapeType="1"/>
            </p:cNvSpPr>
            <p:nvPr/>
          </p:nvSpPr>
          <p:spPr bwMode="auto">
            <a:xfrm rot="5400000">
              <a:off x="3109" y="3382"/>
              <a:ext cx="1" cy="28"/>
            </a:xfrm>
            <a:prstGeom prst="line">
              <a:avLst/>
            </a:prstGeom>
            <a:noFill/>
            <a:ln w="0">
              <a:solidFill>
                <a:srgbClr val="000000"/>
              </a:solidFill>
              <a:round/>
              <a:headEnd/>
              <a:tailEnd/>
            </a:ln>
          </p:spPr>
          <p:txBody>
            <a:bodyPr/>
            <a:lstStyle/>
            <a:p>
              <a:endParaRPr lang="fr-FR"/>
            </a:p>
          </p:txBody>
        </p:sp>
        <p:sp>
          <p:nvSpPr>
            <p:cNvPr id="618690" name="Line 120"/>
            <p:cNvSpPr>
              <a:spLocks noChangeShapeType="1"/>
            </p:cNvSpPr>
            <p:nvPr/>
          </p:nvSpPr>
          <p:spPr bwMode="auto">
            <a:xfrm rot="5400000">
              <a:off x="3109" y="3214"/>
              <a:ext cx="1" cy="28"/>
            </a:xfrm>
            <a:prstGeom prst="line">
              <a:avLst/>
            </a:prstGeom>
            <a:noFill/>
            <a:ln w="0">
              <a:solidFill>
                <a:srgbClr val="000000"/>
              </a:solidFill>
              <a:round/>
              <a:headEnd/>
              <a:tailEnd/>
            </a:ln>
          </p:spPr>
          <p:txBody>
            <a:bodyPr/>
            <a:lstStyle/>
            <a:p>
              <a:endParaRPr lang="fr-FR"/>
            </a:p>
          </p:txBody>
        </p:sp>
        <p:sp>
          <p:nvSpPr>
            <p:cNvPr id="618691" name="Line 121"/>
            <p:cNvSpPr>
              <a:spLocks noChangeShapeType="1"/>
            </p:cNvSpPr>
            <p:nvPr/>
          </p:nvSpPr>
          <p:spPr bwMode="auto">
            <a:xfrm rot="5400000">
              <a:off x="3109" y="3165"/>
              <a:ext cx="1" cy="28"/>
            </a:xfrm>
            <a:prstGeom prst="line">
              <a:avLst/>
            </a:prstGeom>
            <a:noFill/>
            <a:ln w="0">
              <a:solidFill>
                <a:srgbClr val="000000"/>
              </a:solidFill>
              <a:round/>
              <a:headEnd/>
              <a:tailEnd/>
            </a:ln>
          </p:spPr>
          <p:txBody>
            <a:bodyPr/>
            <a:lstStyle/>
            <a:p>
              <a:endParaRPr lang="fr-FR"/>
            </a:p>
          </p:txBody>
        </p:sp>
        <p:sp>
          <p:nvSpPr>
            <p:cNvPr id="618692" name="Line 122"/>
            <p:cNvSpPr>
              <a:spLocks noChangeShapeType="1"/>
            </p:cNvSpPr>
            <p:nvPr/>
          </p:nvSpPr>
          <p:spPr bwMode="auto">
            <a:xfrm rot="5400000">
              <a:off x="3109" y="3137"/>
              <a:ext cx="1" cy="28"/>
            </a:xfrm>
            <a:prstGeom prst="line">
              <a:avLst/>
            </a:prstGeom>
            <a:noFill/>
            <a:ln w="0">
              <a:solidFill>
                <a:srgbClr val="000000"/>
              </a:solidFill>
              <a:round/>
              <a:headEnd/>
              <a:tailEnd/>
            </a:ln>
          </p:spPr>
          <p:txBody>
            <a:bodyPr/>
            <a:lstStyle/>
            <a:p>
              <a:endParaRPr lang="fr-FR"/>
            </a:p>
          </p:txBody>
        </p:sp>
        <p:sp>
          <p:nvSpPr>
            <p:cNvPr id="618693" name="Line 123"/>
            <p:cNvSpPr>
              <a:spLocks noChangeShapeType="1"/>
            </p:cNvSpPr>
            <p:nvPr/>
          </p:nvSpPr>
          <p:spPr bwMode="auto">
            <a:xfrm rot="5400000">
              <a:off x="3109" y="3116"/>
              <a:ext cx="2" cy="28"/>
            </a:xfrm>
            <a:prstGeom prst="line">
              <a:avLst/>
            </a:prstGeom>
            <a:noFill/>
            <a:ln w="0">
              <a:solidFill>
                <a:srgbClr val="000000"/>
              </a:solidFill>
              <a:round/>
              <a:headEnd/>
              <a:tailEnd/>
            </a:ln>
          </p:spPr>
          <p:txBody>
            <a:bodyPr/>
            <a:lstStyle/>
            <a:p>
              <a:endParaRPr lang="fr-FR"/>
            </a:p>
          </p:txBody>
        </p:sp>
        <p:sp>
          <p:nvSpPr>
            <p:cNvPr id="618694" name="Line 124"/>
            <p:cNvSpPr>
              <a:spLocks noChangeShapeType="1"/>
            </p:cNvSpPr>
            <p:nvPr/>
          </p:nvSpPr>
          <p:spPr bwMode="auto">
            <a:xfrm rot="5400000">
              <a:off x="3109" y="3101"/>
              <a:ext cx="1" cy="28"/>
            </a:xfrm>
            <a:prstGeom prst="line">
              <a:avLst/>
            </a:prstGeom>
            <a:noFill/>
            <a:ln w="0">
              <a:solidFill>
                <a:srgbClr val="000000"/>
              </a:solidFill>
              <a:round/>
              <a:headEnd/>
              <a:tailEnd/>
            </a:ln>
          </p:spPr>
          <p:txBody>
            <a:bodyPr/>
            <a:lstStyle/>
            <a:p>
              <a:endParaRPr lang="fr-FR"/>
            </a:p>
          </p:txBody>
        </p:sp>
        <p:sp>
          <p:nvSpPr>
            <p:cNvPr id="618695" name="Line 125"/>
            <p:cNvSpPr>
              <a:spLocks noChangeShapeType="1"/>
            </p:cNvSpPr>
            <p:nvPr/>
          </p:nvSpPr>
          <p:spPr bwMode="auto">
            <a:xfrm rot="5400000">
              <a:off x="3109" y="3090"/>
              <a:ext cx="1" cy="28"/>
            </a:xfrm>
            <a:prstGeom prst="line">
              <a:avLst/>
            </a:prstGeom>
            <a:noFill/>
            <a:ln w="0">
              <a:solidFill>
                <a:srgbClr val="000000"/>
              </a:solidFill>
              <a:round/>
              <a:headEnd/>
              <a:tailEnd/>
            </a:ln>
          </p:spPr>
          <p:txBody>
            <a:bodyPr/>
            <a:lstStyle/>
            <a:p>
              <a:endParaRPr lang="fr-FR"/>
            </a:p>
          </p:txBody>
        </p:sp>
        <p:sp>
          <p:nvSpPr>
            <p:cNvPr id="618696" name="Line 126"/>
            <p:cNvSpPr>
              <a:spLocks noChangeShapeType="1"/>
            </p:cNvSpPr>
            <p:nvPr/>
          </p:nvSpPr>
          <p:spPr bwMode="auto">
            <a:xfrm rot="5400000">
              <a:off x="3109" y="3077"/>
              <a:ext cx="2" cy="28"/>
            </a:xfrm>
            <a:prstGeom prst="line">
              <a:avLst/>
            </a:prstGeom>
            <a:noFill/>
            <a:ln w="0">
              <a:solidFill>
                <a:srgbClr val="000000"/>
              </a:solidFill>
              <a:round/>
              <a:headEnd/>
              <a:tailEnd/>
            </a:ln>
          </p:spPr>
          <p:txBody>
            <a:bodyPr/>
            <a:lstStyle/>
            <a:p>
              <a:endParaRPr lang="fr-FR"/>
            </a:p>
          </p:txBody>
        </p:sp>
        <p:sp>
          <p:nvSpPr>
            <p:cNvPr id="618697" name="Line 127"/>
            <p:cNvSpPr>
              <a:spLocks noChangeShapeType="1"/>
            </p:cNvSpPr>
            <p:nvPr/>
          </p:nvSpPr>
          <p:spPr bwMode="auto">
            <a:xfrm rot="5400000">
              <a:off x="3109" y="3069"/>
              <a:ext cx="1" cy="28"/>
            </a:xfrm>
            <a:prstGeom prst="line">
              <a:avLst/>
            </a:prstGeom>
            <a:noFill/>
            <a:ln w="0">
              <a:solidFill>
                <a:srgbClr val="000000"/>
              </a:solidFill>
              <a:round/>
              <a:headEnd/>
              <a:tailEnd/>
            </a:ln>
          </p:spPr>
          <p:txBody>
            <a:bodyPr/>
            <a:lstStyle/>
            <a:p>
              <a:endParaRPr lang="fr-FR"/>
            </a:p>
          </p:txBody>
        </p:sp>
        <p:sp>
          <p:nvSpPr>
            <p:cNvPr id="618698" name="Line 128"/>
            <p:cNvSpPr>
              <a:spLocks noChangeShapeType="1"/>
            </p:cNvSpPr>
            <p:nvPr/>
          </p:nvSpPr>
          <p:spPr bwMode="auto">
            <a:xfrm rot="5400000">
              <a:off x="3110" y="3061"/>
              <a:ext cx="0" cy="28"/>
            </a:xfrm>
            <a:prstGeom prst="line">
              <a:avLst/>
            </a:prstGeom>
            <a:noFill/>
            <a:ln w="0">
              <a:solidFill>
                <a:srgbClr val="000000"/>
              </a:solidFill>
              <a:round/>
              <a:headEnd/>
              <a:tailEnd/>
            </a:ln>
          </p:spPr>
          <p:txBody>
            <a:bodyPr/>
            <a:lstStyle/>
            <a:p>
              <a:endParaRPr lang="fr-FR"/>
            </a:p>
          </p:txBody>
        </p:sp>
        <p:sp>
          <p:nvSpPr>
            <p:cNvPr id="618699" name="Line 129"/>
            <p:cNvSpPr>
              <a:spLocks noChangeShapeType="1"/>
            </p:cNvSpPr>
            <p:nvPr/>
          </p:nvSpPr>
          <p:spPr bwMode="auto">
            <a:xfrm rot="5400000">
              <a:off x="3110" y="2892"/>
              <a:ext cx="0" cy="28"/>
            </a:xfrm>
            <a:prstGeom prst="line">
              <a:avLst/>
            </a:prstGeom>
            <a:noFill/>
            <a:ln w="0">
              <a:solidFill>
                <a:srgbClr val="000000"/>
              </a:solidFill>
              <a:round/>
              <a:headEnd/>
              <a:tailEnd/>
            </a:ln>
          </p:spPr>
          <p:txBody>
            <a:bodyPr/>
            <a:lstStyle/>
            <a:p>
              <a:endParaRPr lang="fr-FR"/>
            </a:p>
          </p:txBody>
        </p:sp>
        <p:sp>
          <p:nvSpPr>
            <p:cNvPr id="618700" name="Line 130"/>
            <p:cNvSpPr>
              <a:spLocks noChangeShapeType="1"/>
            </p:cNvSpPr>
            <p:nvPr/>
          </p:nvSpPr>
          <p:spPr bwMode="auto">
            <a:xfrm rot="5400000">
              <a:off x="3109" y="2843"/>
              <a:ext cx="1" cy="28"/>
            </a:xfrm>
            <a:prstGeom prst="line">
              <a:avLst/>
            </a:prstGeom>
            <a:noFill/>
            <a:ln w="0">
              <a:solidFill>
                <a:srgbClr val="000000"/>
              </a:solidFill>
              <a:round/>
              <a:headEnd/>
              <a:tailEnd/>
            </a:ln>
          </p:spPr>
          <p:txBody>
            <a:bodyPr/>
            <a:lstStyle/>
            <a:p>
              <a:endParaRPr lang="fr-FR"/>
            </a:p>
          </p:txBody>
        </p:sp>
        <p:sp>
          <p:nvSpPr>
            <p:cNvPr id="618701" name="Line 131"/>
            <p:cNvSpPr>
              <a:spLocks noChangeShapeType="1"/>
            </p:cNvSpPr>
            <p:nvPr/>
          </p:nvSpPr>
          <p:spPr bwMode="auto">
            <a:xfrm rot="5400000">
              <a:off x="3110" y="2815"/>
              <a:ext cx="0" cy="28"/>
            </a:xfrm>
            <a:prstGeom prst="line">
              <a:avLst/>
            </a:prstGeom>
            <a:noFill/>
            <a:ln w="0">
              <a:solidFill>
                <a:srgbClr val="000000"/>
              </a:solidFill>
              <a:round/>
              <a:headEnd/>
              <a:tailEnd/>
            </a:ln>
          </p:spPr>
          <p:txBody>
            <a:bodyPr/>
            <a:lstStyle/>
            <a:p>
              <a:endParaRPr lang="fr-FR"/>
            </a:p>
          </p:txBody>
        </p:sp>
        <p:sp>
          <p:nvSpPr>
            <p:cNvPr id="618702" name="Line 132"/>
            <p:cNvSpPr>
              <a:spLocks noChangeShapeType="1"/>
            </p:cNvSpPr>
            <p:nvPr/>
          </p:nvSpPr>
          <p:spPr bwMode="auto">
            <a:xfrm rot="5400000">
              <a:off x="3109" y="2795"/>
              <a:ext cx="1" cy="28"/>
            </a:xfrm>
            <a:prstGeom prst="line">
              <a:avLst/>
            </a:prstGeom>
            <a:noFill/>
            <a:ln w="0">
              <a:solidFill>
                <a:srgbClr val="000000"/>
              </a:solidFill>
              <a:round/>
              <a:headEnd/>
              <a:tailEnd/>
            </a:ln>
          </p:spPr>
          <p:txBody>
            <a:bodyPr/>
            <a:lstStyle/>
            <a:p>
              <a:endParaRPr lang="fr-FR"/>
            </a:p>
          </p:txBody>
        </p:sp>
        <p:sp>
          <p:nvSpPr>
            <p:cNvPr id="618703" name="Line 133"/>
            <p:cNvSpPr>
              <a:spLocks noChangeShapeType="1"/>
            </p:cNvSpPr>
            <p:nvPr/>
          </p:nvSpPr>
          <p:spPr bwMode="auto">
            <a:xfrm rot="5400000">
              <a:off x="3109" y="2781"/>
              <a:ext cx="1" cy="28"/>
            </a:xfrm>
            <a:prstGeom prst="line">
              <a:avLst/>
            </a:prstGeom>
            <a:noFill/>
            <a:ln w="0">
              <a:solidFill>
                <a:srgbClr val="000000"/>
              </a:solidFill>
              <a:round/>
              <a:headEnd/>
              <a:tailEnd/>
            </a:ln>
          </p:spPr>
          <p:txBody>
            <a:bodyPr/>
            <a:lstStyle/>
            <a:p>
              <a:endParaRPr lang="fr-FR"/>
            </a:p>
          </p:txBody>
        </p:sp>
        <p:sp>
          <p:nvSpPr>
            <p:cNvPr id="618704" name="Line 134"/>
            <p:cNvSpPr>
              <a:spLocks noChangeShapeType="1"/>
            </p:cNvSpPr>
            <p:nvPr/>
          </p:nvSpPr>
          <p:spPr bwMode="auto">
            <a:xfrm rot="5400000">
              <a:off x="3109" y="2768"/>
              <a:ext cx="1" cy="28"/>
            </a:xfrm>
            <a:prstGeom prst="line">
              <a:avLst/>
            </a:prstGeom>
            <a:noFill/>
            <a:ln w="0">
              <a:solidFill>
                <a:srgbClr val="000000"/>
              </a:solidFill>
              <a:round/>
              <a:headEnd/>
              <a:tailEnd/>
            </a:ln>
          </p:spPr>
          <p:txBody>
            <a:bodyPr/>
            <a:lstStyle/>
            <a:p>
              <a:endParaRPr lang="fr-FR"/>
            </a:p>
          </p:txBody>
        </p:sp>
        <p:sp>
          <p:nvSpPr>
            <p:cNvPr id="618705" name="Line 135"/>
            <p:cNvSpPr>
              <a:spLocks noChangeShapeType="1"/>
            </p:cNvSpPr>
            <p:nvPr/>
          </p:nvSpPr>
          <p:spPr bwMode="auto">
            <a:xfrm rot="5400000">
              <a:off x="3109" y="2757"/>
              <a:ext cx="1" cy="28"/>
            </a:xfrm>
            <a:prstGeom prst="line">
              <a:avLst/>
            </a:prstGeom>
            <a:noFill/>
            <a:ln w="0">
              <a:solidFill>
                <a:srgbClr val="000000"/>
              </a:solidFill>
              <a:round/>
              <a:headEnd/>
              <a:tailEnd/>
            </a:ln>
          </p:spPr>
          <p:txBody>
            <a:bodyPr/>
            <a:lstStyle/>
            <a:p>
              <a:endParaRPr lang="fr-FR"/>
            </a:p>
          </p:txBody>
        </p:sp>
        <p:sp>
          <p:nvSpPr>
            <p:cNvPr id="618706" name="Line 136"/>
            <p:cNvSpPr>
              <a:spLocks noChangeShapeType="1"/>
            </p:cNvSpPr>
            <p:nvPr/>
          </p:nvSpPr>
          <p:spPr bwMode="auto">
            <a:xfrm rot="5400000">
              <a:off x="3110" y="2748"/>
              <a:ext cx="0" cy="28"/>
            </a:xfrm>
            <a:prstGeom prst="line">
              <a:avLst/>
            </a:prstGeom>
            <a:noFill/>
            <a:ln w="0">
              <a:solidFill>
                <a:srgbClr val="000000"/>
              </a:solidFill>
              <a:round/>
              <a:headEnd/>
              <a:tailEnd/>
            </a:ln>
          </p:spPr>
          <p:txBody>
            <a:bodyPr/>
            <a:lstStyle/>
            <a:p>
              <a:endParaRPr lang="fr-FR"/>
            </a:p>
          </p:txBody>
        </p:sp>
        <p:sp>
          <p:nvSpPr>
            <p:cNvPr id="618707" name="Line 137"/>
            <p:cNvSpPr>
              <a:spLocks noChangeShapeType="1"/>
            </p:cNvSpPr>
            <p:nvPr/>
          </p:nvSpPr>
          <p:spPr bwMode="auto">
            <a:xfrm rot="5400000">
              <a:off x="3109" y="2739"/>
              <a:ext cx="2" cy="28"/>
            </a:xfrm>
            <a:prstGeom prst="line">
              <a:avLst/>
            </a:prstGeom>
            <a:noFill/>
            <a:ln w="0">
              <a:solidFill>
                <a:srgbClr val="000000"/>
              </a:solidFill>
              <a:round/>
              <a:headEnd/>
              <a:tailEnd/>
            </a:ln>
          </p:spPr>
          <p:txBody>
            <a:bodyPr/>
            <a:lstStyle/>
            <a:p>
              <a:endParaRPr lang="fr-FR"/>
            </a:p>
          </p:txBody>
        </p:sp>
        <p:sp>
          <p:nvSpPr>
            <p:cNvPr id="618708" name="Line 138"/>
            <p:cNvSpPr>
              <a:spLocks noChangeShapeType="1"/>
            </p:cNvSpPr>
            <p:nvPr/>
          </p:nvSpPr>
          <p:spPr bwMode="auto">
            <a:xfrm rot="5400000">
              <a:off x="3109" y="2570"/>
              <a:ext cx="2" cy="28"/>
            </a:xfrm>
            <a:prstGeom prst="line">
              <a:avLst/>
            </a:prstGeom>
            <a:noFill/>
            <a:ln w="0">
              <a:solidFill>
                <a:srgbClr val="000000"/>
              </a:solidFill>
              <a:round/>
              <a:headEnd/>
              <a:tailEnd/>
            </a:ln>
          </p:spPr>
          <p:txBody>
            <a:bodyPr/>
            <a:lstStyle/>
            <a:p>
              <a:endParaRPr lang="fr-FR"/>
            </a:p>
          </p:txBody>
        </p:sp>
        <p:sp>
          <p:nvSpPr>
            <p:cNvPr id="618709" name="Line 139"/>
            <p:cNvSpPr>
              <a:spLocks noChangeShapeType="1"/>
            </p:cNvSpPr>
            <p:nvPr/>
          </p:nvSpPr>
          <p:spPr bwMode="auto">
            <a:xfrm rot="5400000">
              <a:off x="3109" y="2523"/>
              <a:ext cx="1" cy="28"/>
            </a:xfrm>
            <a:prstGeom prst="line">
              <a:avLst/>
            </a:prstGeom>
            <a:noFill/>
            <a:ln w="0">
              <a:solidFill>
                <a:srgbClr val="000000"/>
              </a:solidFill>
              <a:round/>
              <a:headEnd/>
              <a:tailEnd/>
            </a:ln>
          </p:spPr>
          <p:txBody>
            <a:bodyPr/>
            <a:lstStyle/>
            <a:p>
              <a:endParaRPr lang="fr-FR"/>
            </a:p>
          </p:txBody>
        </p:sp>
        <p:sp>
          <p:nvSpPr>
            <p:cNvPr id="618710" name="Line 140"/>
            <p:cNvSpPr>
              <a:spLocks noChangeShapeType="1"/>
            </p:cNvSpPr>
            <p:nvPr/>
          </p:nvSpPr>
          <p:spPr bwMode="auto">
            <a:xfrm rot="5400000">
              <a:off x="3109" y="2495"/>
              <a:ext cx="1" cy="28"/>
            </a:xfrm>
            <a:prstGeom prst="line">
              <a:avLst/>
            </a:prstGeom>
            <a:noFill/>
            <a:ln w="0">
              <a:solidFill>
                <a:srgbClr val="000000"/>
              </a:solidFill>
              <a:round/>
              <a:headEnd/>
              <a:tailEnd/>
            </a:ln>
          </p:spPr>
          <p:txBody>
            <a:bodyPr/>
            <a:lstStyle/>
            <a:p>
              <a:endParaRPr lang="fr-FR"/>
            </a:p>
          </p:txBody>
        </p:sp>
        <p:sp>
          <p:nvSpPr>
            <p:cNvPr id="618711" name="Line 141"/>
            <p:cNvSpPr>
              <a:spLocks noChangeShapeType="1"/>
            </p:cNvSpPr>
            <p:nvPr/>
          </p:nvSpPr>
          <p:spPr bwMode="auto">
            <a:xfrm rot="5400000">
              <a:off x="3109" y="2474"/>
              <a:ext cx="1" cy="28"/>
            </a:xfrm>
            <a:prstGeom prst="line">
              <a:avLst/>
            </a:prstGeom>
            <a:noFill/>
            <a:ln w="0">
              <a:solidFill>
                <a:srgbClr val="000000"/>
              </a:solidFill>
              <a:round/>
              <a:headEnd/>
              <a:tailEnd/>
            </a:ln>
          </p:spPr>
          <p:txBody>
            <a:bodyPr/>
            <a:lstStyle/>
            <a:p>
              <a:endParaRPr lang="fr-FR"/>
            </a:p>
          </p:txBody>
        </p:sp>
        <p:sp>
          <p:nvSpPr>
            <p:cNvPr id="618712" name="Line 142"/>
            <p:cNvSpPr>
              <a:spLocks noChangeShapeType="1"/>
            </p:cNvSpPr>
            <p:nvPr/>
          </p:nvSpPr>
          <p:spPr bwMode="auto">
            <a:xfrm rot="5400000">
              <a:off x="3109" y="2460"/>
              <a:ext cx="1" cy="28"/>
            </a:xfrm>
            <a:prstGeom prst="line">
              <a:avLst/>
            </a:prstGeom>
            <a:noFill/>
            <a:ln w="0">
              <a:solidFill>
                <a:srgbClr val="000000"/>
              </a:solidFill>
              <a:round/>
              <a:headEnd/>
              <a:tailEnd/>
            </a:ln>
          </p:spPr>
          <p:txBody>
            <a:bodyPr/>
            <a:lstStyle/>
            <a:p>
              <a:endParaRPr lang="fr-FR"/>
            </a:p>
          </p:txBody>
        </p:sp>
        <p:sp>
          <p:nvSpPr>
            <p:cNvPr id="618713" name="Line 143"/>
            <p:cNvSpPr>
              <a:spLocks noChangeShapeType="1"/>
            </p:cNvSpPr>
            <p:nvPr/>
          </p:nvSpPr>
          <p:spPr bwMode="auto">
            <a:xfrm rot="5400000">
              <a:off x="3110" y="2446"/>
              <a:ext cx="0" cy="28"/>
            </a:xfrm>
            <a:prstGeom prst="line">
              <a:avLst/>
            </a:prstGeom>
            <a:noFill/>
            <a:ln w="0">
              <a:solidFill>
                <a:srgbClr val="000000"/>
              </a:solidFill>
              <a:round/>
              <a:headEnd/>
              <a:tailEnd/>
            </a:ln>
          </p:spPr>
          <p:txBody>
            <a:bodyPr/>
            <a:lstStyle/>
            <a:p>
              <a:endParaRPr lang="fr-FR"/>
            </a:p>
          </p:txBody>
        </p:sp>
        <p:sp>
          <p:nvSpPr>
            <p:cNvPr id="618714" name="Line 144"/>
            <p:cNvSpPr>
              <a:spLocks noChangeShapeType="1"/>
            </p:cNvSpPr>
            <p:nvPr/>
          </p:nvSpPr>
          <p:spPr bwMode="auto">
            <a:xfrm rot="5400000">
              <a:off x="3109" y="2435"/>
              <a:ext cx="1" cy="28"/>
            </a:xfrm>
            <a:prstGeom prst="line">
              <a:avLst/>
            </a:prstGeom>
            <a:noFill/>
            <a:ln w="0">
              <a:solidFill>
                <a:srgbClr val="000000"/>
              </a:solidFill>
              <a:round/>
              <a:headEnd/>
              <a:tailEnd/>
            </a:ln>
          </p:spPr>
          <p:txBody>
            <a:bodyPr/>
            <a:lstStyle/>
            <a:p>
              <a:endParaRPr lang="fr-FR"/>
            </a:p>
          </p:txBody>
        </p:sp>
        <p:sp>
          <p:nvSpPr>
            <p:cNvPr id="618715" name="Line 145"/>
            <p:cNvSpPr>
              <a:spLocks noChangeShapeType="1"/>
            </p:cNvSpPr>
            <p:nvPr/>
          </p:nvSpPr>
          <p:spPr bwMode="auto">
            <a:xfrm rot="5400000">
              <a:off x="3109" y="2427"/>
              <a:ext cx="1" cy="28"/>
            </a:xfrm>
            <a:prstGeom prst="line">
              <a:avLst/>
            </a:prstGeom>
            <a:noFill/>
            <a:ln w="0">
              <a:solidFill>
                <a:srgbClr val="000000"/>
              </a:solidFill>
              <a:round/>
              <a:headEnd/>
              <a:tailEnd/>
            </a:ln>
          </p:spPr>
          <p:txBody>
            <a:bodyPr/>
            <a:lstStyle/>
            <a:p>
              <a:endParaRPr lang="fr-FR"/>
            </a:p>
          </p:txBody>
        </p:sp>
        <p:sp>
          <p:nvSpPr>
            <p:cNvPr id="618716" name="Line 146"/>
            <p:cNvSpPr>
              <a:spLocks noChangeShapeType="1"/>
            </p:cNvSpPr>
            <p:nvPr/>
          </p:nvSpPr>
          <p:spPr bwMode="auto">
            <a:xfrm rot="5400000">
              <a:off x="3109" y="2417"/>
              <a:ext cx="1" cy="28"/>
            </a:xfrm>
            <a:prstGeom prst="line">
              <a:avLst/>
            </a:prstGeom>
            <a:noFill/>
            <a:ln w="0">
              <a:solidFill>
                <a:srgbClr val="000000"/>
              </a:solidFill>
              <a:round/>
              <a:headEnd/>
              <a:tailEnd/>
            </a:ln>
          </p:spPr>
          <p:txBody>
            <a:bodyPr/>
            <a:lstStyle/>
            <a:p>
              <a:endParaRPr lang="fr-FR"/>
            </a:p>
          </p:txBody>
        </p:sp>
        <p:sp>
          <p:nvSpPr>
            <p:cNvPr id="618717" name="Line 147"/>
            <p:cNvSpPr>
              <a:spLocks noChangeShapeType="1"/>
            </p:cNvSpPr>
            <p:nvPr/>
          </p:nvSpPr>
          <p:spPr bwMode="auto">
            <a:xfrm rot="5400000">
              <a:off x="3109" y="2250"/>
              <a:ext cx="1" cy="28"/>
            </a:xfrm>
            <a:prstGeom prst="line">
              <a:avLst/>
            </a:prstGeom>
            <a:noFill/>
            <a:ln w="0">
              <a:solidFill>
                <a:srgbClr val="000000"/>
              </a:solidFill>
              <a:round/>
              <a:headEnd/>
              <a:tailEnd/>
            </a:ln>
          </p:spPr>
          <p:txBody>
            <a:bodyPr/>
            <a:lstStyle/>
            <a:p>
              <a:endParaRPr lang="fr-FR"/>
            </a:p>
          </p:txBody>
        </p:sp>
        <p:sp>
          <p:nvSpPr>
            <p:cNvPr id="618718" name="Line 148"/>
            <p:cNvSpPr>
              <a:spLocks noChangeShapeType="1"/>
            </p:cNvSpPr>
            <p:nvPr/>
          </p:nvSpPr>
          <p:spPr bwMode="auto">
            <a:xfrm rot="5400000">
              <a:off x="3109" y="2202"/>
              <a:ext cx="1" cy="28"/>
            </a:xfrm>
            <a:prstGeom prst="line">
              <a:avLst/>
            </a:prstGeom>
            <a:noFill/>
            <a:ln w="0">
              <a:solidFill>
                <a:srgbClr val="000000"/>
              </a:solidFill>
              <a:round/>
              <a:headEnd/>
              <a:tailEnd/>
            </a:ln>
          </p:spPr>
          <p:txBody>
            <a:bodyPr/>
            <a:lstStyle/>
            <a:p>
              <a:endParaRPr lang="fr-FR"/>
            </a:p>
          </p:txBody>
        </p:sp>
        <p:sp>
          <p:nvSpPr>
            <p:cNvPr id="618719" name="Line 149"/>
            <p:cNvSpPr>
              <a:spLocks noChangeShapeType="1"/>
            </p:cNvSpPr>
            <p:nvPr/>
          </p:nvSpPr>
          <p:spPr bwMode="auto">
            <a:xfrm rot="5400000">
              <a:off x="3109" y="2174"/>
              <a:ext cx="1" cy="28"/>
            </a:xfrm>
            <a:prstGeom prst="line">
              <a:avLst/>
            </a:prstGeom>
            <a:noFill/>
            <a:ln w="0">
              <a:solidFill>
                <a:srgbClr val="000000"/>
              </a:solidFill>
              <a:round/>
              <a:headEnd/>
              <a:tailEnd/>
            </a:ln>
          </p:spPr>
          <p:txBody>
            <a:bodyPr/>
            <a:lstStyle/>
            <a:p>
              <a:endParaRPr lang="fr-FR"/>
            </a:p>
          </p:txBody>
        </p:sp>
        <p:sp>
          <p:nvSpPr>
            <p:cNvPr id="618720" name="Line 150"/>
            <p:cNvSpPr>
              <a:spLocks noChangeShapeType="1"/>
            </p:cNvSpPr>
            <p:nvPr/>
          </p:nvSpPr>
          <p:spPr bwMode="auto">
            <a:xfrm rot="5400000">
              <a:off x="3109" y="2154"/>
              <a:ext cx="1" cy="28"/>
            </a:xfrm>
            <a:prstGeom prst="line">
              <a:avLst/>
            </a:prstGeom>
            <a:noFill/>
            <a:ln w="0">
              <a:solidFill>
                <a:srgbClr val="000000"/>
              </a:solidFill>
              <a:round/>
              <a:headEnd/>
              <a:tailEnd/>
            </a:ln>
          </p:spPr>
          <p:txBody>
            <a:bodyPr/>
            <a:lstStyle/>
            <a:p>
              <a:endParaRPr lang="fr-FR"/>
            </a:p>
          </p:txBody>
        </p:sp>
        <p:sp>
          <p:nvSpPr>
            <p:cNvPr id="618721" name="Line 151"/>
            <p:cNvSpPr>
              <a:spLocks noChangeShapeType="1"/>
            </p:cNvSpPr>
            <p:nvPr/>
          </p:nvSpPr>
          <p:spPr bwMode="auto">
            <a:xfrm rot="5400000">
              <a:off x="3109" y="2138"/>
              <a:ext cx="2" cy="28"/>
            </a:xfrm>
            <a:prstGeom prst="line">
              <a:avLst/>
            </a:prstGeom>
            <a:noFill/>
            <a:ln w="0">
              <a:solidFill>
                <a:srgbClr val="000000"/>
              </a:solidFill>
              <a:round/>
              <a:headEnd/>
              <a:tailEnd/>
            </a:ln>
          </p:spPr>
          <p:txBody>
            <a:bodyPr/>
            <a:lstStyle/>
            <a:p>
              <a:endParaRPr lang="fr-FR"/>
            </a:p>
          </p:txBody>
        </p:sp>
        <p:sp>
          <p:nvSpPr>
            <p:cNvPr id="618722" name="Line 152"/>
            <p:cNvSpPr>
              <a:spLocks noChangeShapeType="1"/>
            </p:cNvSpPr>
            <p:nvPr/>
          </p:nvSpPr>
          <p:spPr bwMode="auto">
            <a:xfrm rot="5400000">
              <a:off x="3109" y="2126"/>
              <a:ext cx="1" cy="28"/>
            </a:xfrm>
            <a:prstGeom prst="line">
              <a:avLst/>
            </a:prstGeom>
            <a:noFill/>
            <a:ln w="0">
              <a:solidFill>
                <a:srgbClr val="000000"/>
              </a:solidFill>
              <a:round/>
              <a:headEnd/>
              <a:tailEnd/>
            </a:ln>
          </p:spPr>
          <p:txBody>
            <a:bodyPr/>
            <a:lstStyle/>
            <a:p>
              <a:endParaRPr lang="fr-FR"/>
            </a:p>
          </p:txBody>
        </p:sp>
        <p:sp>
          <p:nvSpPr>
            <p:cNvPr id="618723" name="Line 153"/>
            <p:cNvSpPr>
              <a:spLocks noChangeShapeType="1"/>
            </p:cNvSpPr>
            <p:nvPr/>
          </p:nvSpPr>
          <p:spPr bwMode="auto">
            <a:xfrm rot="5400000">
              <a:off x="3109" y="2115"/>
              <a:ext cx="1" cy="28"/>
            </a:xfrm>
            <a:prstGeom prst="line">
              <a:avLst/>
            </a:prstGeom>
            <a:noFill/>
            <a:ln w="0">
              <a:solidFill>
                <a:srgbClr val="000000"/>
              </a:solidFill>
              <a:round/>
              <a:headEnd/>
              <a:tailEnd/>
            </a:ln>
          </p:spPr>
          <p:txBody>
            <a:bodyPr/>
            <a:lstStyle/>
            <a:p>
              <a:endParaRPr lang="fr-FR"/>
            </a:p>
          </p:txBody>
        </p:sp>
        <p:sp>
          <p:nvSpPr>
            <p:cNvPr id="618724" name="Line 154"/>
            <p:cNvSpPr>
              <a:spLocks noChangeShapeType="1"/>
            </p:cNvSpPr>
            <p:nvPr/>
          </p:nvSpPr>
          <p:spPr bwMode="auto">
            <a:xfrm rot="5400000">
              <a:off x="3109" y="2104"/>
              <a:ext cx="2" cy="28"/>
            </a:xfrm>
            <a:prstGeom prst="line">
              <a:avLst/>
            </a:prstGeom>
            <a:noFill/>
            <a:ln w="0">
              <a:solidFill>
                <a:srgbClr val="000000"/>
              </a:solidFill>
              <a:round/>
              <a:headEnd/>
              <a:tailEnd/>
            </a:ln>
          </p:spPr>
          <p:txBody>
            <a:bodyPr/>
            <a:lstStyle/>
            <a:p>
              <a:endParaRPr lang="fr-FR"/>
            </a:p>
          </p:txBody>
        </p:sp>
        <p:sp>
          <p:nvSpPr>
            <p:cNvPr id="618725" name="Line 155"/>
            <p:cNvSpPr>
              <a:spLocks noChangeShapeType="1"/>
            </p:cNvSpPr>
            <p:nvPr/>
          </p:nvSpPr>
          <p:spPr bwMode="auto">
            <a:xfrm rot="5400000">
              <a:off x="3109" y="2098"/>
              <a:ext cx="1" cy="28"/>
            </a:xfrm>
            <a:prstGeom prst="line">
              <a:avLst/>
            </a:prstGeom>
            <a:noFill/>
            <a:ln w="0">
              <a:solidFill>
                <a:srgbClr val="000000"/>
              </a:solidFill>
              <a:round/>
              <a:headEnd/>
              <a:tailEnd/>
            </a:ln>
          </p:spPr>
          <p:txBody>
            <a:bodyPr/>
            <a:lstStyle/>
            <a:p>
              <a:endParaRPr lang="fr-FR"/>
            </a:p>
          </p:txBody>
        </p:sp>
        <p:sp>
          <p:nvSpPr>
            <p:cNvPr id="618726" name="Line 156"/>
            <p:cNvSpPr>
              <a:spLocks noChangeShapeType="1"/>
            </p:cNvSpPr>
            <p:nvPr/>
          </p:nvSpPr>
          <p:spPr bwMode="auto">
            <a:xfrm rot="5400000">
              <a:off x="3109" y="1929"/>
              <a:ext cx="1" cy="28"/>
            </a:xfrm>
            <a:prstGeom prst="line">
              <a:avLst/>
            </a:prstGeom>
            <a:noFill/>
            <a:ln w="0">
              <a:solidFill>
                <a:srgbClr val="000000"/>
              </a:solidFill>
              <a:round/>
              <a:headEnd/>
              <a:tailEnd/>
            </a:ln>
          </p:spPr>
          <p:txBody>
            <a:bodyPr/>
            <a:lstStyle/>
            <a:p>
              <a:endParaRPr lang="fr-FR"/>
            </a:p>
          </p:txBody>
        </p:sp>
        <p:sp>
          <p:nvSpPr>
            <p:cNvPr id="618727" name="Line 157"/>
            <p:cNvSpPr>
              <a:spLocks noChangeShapeType="1"/>
            </p:cNvSpPr>
            <p:nvPr/>
          </p:nvSpPr>
          <p:spPr bwMode="auto">
            <a:xfrm rot="5400000">
              <a:off x="3109" y="1880"/>
              <a:ext cx="1" cy="28"/>
            </a:xfrm>
            <a:prstGeom prst="line">
              <a:avLst/>
            </a:prstGeom>
            <a:noFill/>
            <a:ln w="0">
              <a:solidFill>
                <a:srgbClr val="000000"/>
              </a:solidFill>
              <a:round/>
              <a:headEnd/>
              <a:tailEnd/>
            </a:ln>
          </p:spPr>
          <p:txBody>
            <a:bodyPr/>
            <a:lstStyle/>
            <a:p>
              <a:endParaRPr lang="fr-FR"/>
            </a:p>
          </p:txBody>
        </p:sp>
        <p:sp>
          <p:nvSpPr>
            <p:cNvPr id="618728" name="Line 158"/>
            <p:cNvSpPr>
              <a:spLocks noChangeShapeType="1"/>
            </p:cNvSpPr>
            <p:nvPr/>
          </p:nvSpPr>
          <p:spPr bwMode="auto">
            <a:xfrm rot="5400000">
              <a:off x="3109" y="1853"/>
              <a:ext cx="1" cy="28"/>
            </a:xfrm>
            <a:prstGeom prst="line">
              <a:avLst/>
            </a:prstGeom>
            <a:noFill/>
            <a:ln w="0">
              <a:solidFill>
                <a:srgbClr val="000000"/>
              </a:solidFill>
              <a:round/>
              <a:headEnd/>
              <a:tailEnd/>
            </a:ln>
          </p:spPr>
          <p:txBody>
            <a:bodyPr/>
            <a:lstStyle/>
            <a:p>
              <a:endParaRPr lang="fr-FR"/>
            </a:p>
          </p:txBody>
        </p:sp>
        <p:sp>
          <p:nvSpPr>
            <p:cNvPr id="618729" name="Line 159"/>
            <p:cNvSpPr>
              <a:spLocks noChangeShapeType="1"/>
            </p:cNvSpPr>
            <p:nvPr/>
          </p:nvSpPr>
          <p:spPr bwMode="auto">
            <a:xfrm rot="5400000">
              <a:off x="3109" y="1832"/>
              <a:ext cx="1" cy="28"/>
            </a:xfrm>
            <a:prstGeom prst="line">
              <a:avLst/>
            </a:prstGeom>
            <a:noFill/>
            <a:ln w="0">
              <a:solidFill>
                <a:srgbClr val="000000"/>
              </a:solidFill>
              <a:round/>
              <a:headEnd/>
              <a:tailEnd/>
            </a:ln>
          </p:spPr>
          <p:txBody>
            <a:bodyPr/>
            <a:lstStyle/>
            <a:p>
              <a:endParaRPr lang="fr-FR"/>
            </a:p>
          </p:txBody>
        </p:sp>
        <p:sp>
          <p:nvSpPr>
            <p:cNvPr id="618730" name="Line 160"/>
            <p:cNvSpPr>
              <a:spLocks noChangeShapeType="1"/>
            </p:cNvSpPr>
            <p:nvPr/>
          </p:nvSpPr>
          <p:spPr bwMode="auto">
            <a:xfrm rot="5400000">
              <a:off x="3110" y="1816"/>
              <a:ext cx="0" cy="28"/>
            </a:xfrm>
            <a:prstGeom prst="line">
              <a:avLst/>
            </a:prstGeom>
            <a:noFill/>
            <a:ln w="0">
              <a:solidFill>
                <a:srgbClr val="000000"/>
              </a:solidFill>
              <a:round/>
              <a:headEnd/>
              <a:tailEnd/>
            </a:ln>
          </p:spPr>
          <p:txBody>
            <a:bodyPr/>
            <a:lstStyle/>
            <a:p>
              <a:endParaRPr lang="fr-FR"/>
            </a:p>
          </p:txBody>
        </p:sp>
        <p:sp>
          <p:nvSpPr>
            <p:cNvPr id="618731" name="Line 161"/>
            <p:cNvSpPr>
              <a:spLocks noChangeShapeType="1"/>
            </p:cNvSpPr>
            <p:nvPr/>
          </p:nvSpPr>
          <p:spPr bwMode="auto">
            <a:xfrm rot="5400000">
              <a:off x="3109" y="1805"/>
              <a:ext cx="1" cy="28"/>
            </a:xfrm>
            <a:prstGeom prst="line">
              <a:avLst/>
            </a:prstGeom>
            <a:noFill/>
            <a:ln w="0">
              <a:solidFill>
                <a:srgbClr val="000000"/>
              </a:solidFill>
              <a:round/>
              <a:headEnd/>
              <a:tailEnd/>
            </a:ln>
          </p:spPr>
          <p:txBody>
            <a:bodyPr/>
            <a:lstStyle/>
            <a:p>
              <a:endParaRPr lang="fr-FR"/>
            </a:p>
          </p:txBody>
        </p:sp>
        <p:sp>
          <p:nvSpPr>
            <p:cNvPr id="618732" name="Line 162"/>
            <p:cNvSpPr>
              <a:spLocks noChangeShapeType="1"/>
            </p:cNvSpPr>
            <p:nvPr/>
          </p:nvSpPr>
          <p:spPr bwMode="auto">
            <a:xfrm rot="5400000">
              <a:off x="3109" y="1793"/>
              <a:ext cx="1" cy="28"/>
            </a:xfrm>
            <a:prstGeom prst="line">
              <a:avLst/>
            </a:prstGeom>
            <a:noFill/>
            <a:ln w="0">
              <a:solidFill>
                <a:srgbClr val="000000"/>
              </a:solidFill>
              <a:round/>
              <a:headEnd/>
              <a:tailEnd/>
            </a:ln>
          </p:spPr>
          <p:txBody>
            <a:bodyPr/>
            <a:lstStyle/>
            <a:p>
              <a:endParaRPr lang="fr-FR"/>
            </a:p>
          </p:txBody>
        </p:sp>
        <p:sp>
          <p:nvSpPr>
            <p:cNvPr id="618733" name="Line 163"/>
            <p:cNvSpPr>
              <a:spLocks noChangeShapeType="1"/>
            </p:cNvSpPr>
            <p:nvPr/>
          </p:nvSpPr>
          <p:spPr bwMode="auto">
            <a:xfrm rot="5400000">
              <a:off x="3110" y="1783"/>
              <a:ext cx="0" cy="28"/>
            </a:xfrm>
            <a:prstGeom prst="line">
              <a:avLst/>
            </a:prstGeom>
            <a:noFill/>
            <a:ln w="0">
              <a:solidFill>
                <a:srgbClr val="000000"/>
              </a:solidFill>
              <a:round/>
              <a:headEnd/>
              <a:tailEnd/>
            </a:ln>
          </p:spPr>
          <p:txBody>
            <a:bodyPr/>
            <a:lstStyle/>
            <a:p>
              <a:endParaRPr lang="fr-FR"/>
            </a:p>
          </p:txBody>
        </p:sp>
        <p:sp>
          <p:nvSpPr>
            <p:cNvPr id="618734" name="Line 164"/>
            <p:cNvSpPr>
              <a:spLocks noChangeShapeType="1"/>
            </p:cNvSpPr>
            <p:nvPr/>
          </p:nvSpPr>
          <p:spPr bwMode="auto">
            <a:xfrm rot="5400000">
              <a:off x="3109" y="1776"/>
              <a:ext cx="1" cy="28"/>
            </a:xfrm>
            <a:prstGeom prst="line">
              <a:avLst/>
            </a:prstGeom>
            <a:noFill/>
            <a:ln w="0">
              <a:solidFill>
                <a:srgbClr val="000000"/>
              </a:solidFill>
              <a:round/>
              <a:headEnd/>
              <a:tailEnd/>
            </a:ln>
          </p:spPr>
          <p:txBody>
            <a:bodyPr/>
            <a:lstStyle/>
            <a:p>
              <a:endParaRPr lang="fr-FR"/>
            </a:p>
          </p:txBody>
        </p:sp>
        <p:sp>
          <p:nvSpPr>
            <p:cNvPr id="618735" name="Line 165"/>
            <p:cNvSpPr>
              <a:spLocks noChangeShapeType="1"/>
            </p:cNvSpPr>
            <p:nvPr/>
          </p:nvSpPr>
          <p:spPr bwMode="auto">
            <a:xfrm rot="5400000" flipV="1">
              <a:off x="674" y="3525"/>
              <a:ext cx="1" cy="46"/>
            </a:xfrm>
            <a:prstGeom prst="line">
              <a:avLst/>
            </a:prstGeom>
            <a:noFill/>
            <a:ln w="0">
              <a:solidFill>
                <a:srgbClr val="000000"/>
              </a:solidFill>
              <a:round/>
              <a:headEnd/>
              <a:tailEnd/>
            </a:ln>
          </p:spPr>
          <p:txBody>
            <a:bodyPr/>
            <a:lstStyle/>
            <a:p>
              <a:endParaRPr lang="fr-FR"/>
            </a:p>
          </p:txBody>
        </p:sp>
        <p:sp>
          <p:nvSpPr>
            <p:cNvPr id="618736" name="Line 166"/>
            <p:cNvSpPr>
              <a:spLocks noChangeShapeType="1"/>
            </p:cNvSpPr>
            <p:nvPr/>
          </p:nvSpPr>
          <p:spPr bwMode="auto">
            <a:xfrm rot="5400000" flipV="1">
              <a:off x="674" y="3205"/>
              <a:ext cx="1" cy="46"/>
            </a:xfrm>
            <a:prstGeom prst="line">
              <a:avLst/>
            </a:prstGeom>
            <a:noFill/>
            <a:ln w="0">
              <a:solidFill>
                <a:srgbClr val="000000"/>
              </a:solidFill>
              <a:round/>
              <a:headEnd/>
              <a:tailEnd/>
            </a:ln>
          </p:spPr>
          <p:txBody>
            <a:bodyPr/>
            <a:lstStyle/>
            <a:p>
              <a:endParaRPr lang="fr-FR"/>
            </a:p>
          </p:txBody>
        </p:sp>
        <p:sp>
          <p:nvSpPr>
            <p:cNvPr id="618737" name="Line 167"/>
            <p:cNvSpPr>
              <a:spLocks noChangeShapeType="1"/>
            </p:cNvSpPr>
            <p:nvPr/>
          </p:nvSpPr>
          <p:spPr bwMode="auto">
            <a:xfrm rot="5400000" flipV="1">
              <a:off x="675" y="2883"/>
              <a:ext cx="0" cy="46"/>
            </a:xfrm>
            <a:prstGeom prst="line">
              <a:avLst/>
            </a:prstGeom>
            <a:noFill/>
            <a:ln w="0">
              <a:solidFill>
                <a:srgbClr val="000000"/>
              </a:solidFill>
              <a:round/>
              <a:headEnd/>
              <a:tailEnd/>
            </a:ln>
          </p:spPr>
          <p:txBody>
            <a:bodyPr/>
            <a:lstStyle/>
            <a:p>
              <a:endParaRPr lang="fr-FR"/>
            </a:p>
          </p:txBody>
        </p:sp>
        <p:sp>
          <p:nvSpPr>
            <p:cNvPr id="618738" name="Line 168"/>
            <p:cNvSpPr>
              <a:spLocks noChangeShapeType="1"/>
            </p:cNvSpPr>
            <p:nvPr/>
          </p:nvSpPr>
          <p:spPr bwMode="auto">
            <a:xfrm rot="5400000" flipV="1">
              <a:off x="674" y="2561"/>
              <a:ext cx="2" cy="46"/>
            </a:xfrm>
            <a:prstGeom prst="line">
              <a:avLst/>
            </a:prstGeom>
            <a:noFill/>
            <a:ln w="0">
              <a:solidFill>
                <a:srgbClr val="000000"/>
              </a:solidFill>
              <a:round/>
              <a:headEnd/>
              <a:tailEnd/>
            </a:ln>
          </p:spPr>
          <p:txBody>
            <a:bodyPr/>
            <a:lstStyle/>
            <a:p>
              <a:endParaRPr lang="fr-FR"/>
            </a:p>
          </p:txBody>
        </p:sp>
        <p:sp>
          <p:nvSpPr>
            <p:cNvPr id="618739" name="Line 169"/>
            <p:cNvSpPr>
              <a:spLocks noChangeShapeType="1"/>
            </p:cNvSpPr>
            <p:nvPr/>
          </p:nvSpPr>
          <p:spPr bwMode="auto">
            <a:xfrm rot="5400000" flipV="1">
              <a:off x="674" y="2241"/>
              <a:ext cx="1" cy="46"/>
            </a:xfrm>
            <a:prstGeom prst="line">
              <a:avLst/>
            </a:prstGeom>
            <a:noFill/>
            <a:ln w="0">
              <a:solidFill>
                <a:schemeClr val="accent1"/>
              </a:solidFill>
              <a:round/>
              <a:headEnd/>
              <a:tailEnd/>
            </a:ln>
          </p:spPr>
          <p:txBody>
            <a:bodyPr/>
            <a:lstStyle/>
            <a:p>
              <a:endParaRPr lang="fr-FR"/>
            </a:p>
          </p:txBody>
        </p:sp>
        <p:sp>
          <p:nvSpPr>
            <p:cNvPr id="618740" name="Line 170"/>
            <p:cNvSpPr>
              <a:spLocks noChangeShapeType="1"/>
            </p:cNvSpPr>
            <p:nvPr/>
          </p:nvSpPr>
          <p:spPr bwMode="auto">
            <a:xfrm rot="5400000" flipV="1">
              <a:off x="674" y="1920"/>
              <a:ext cx="1" cy="46"/>
            </a:xfrm>
            <a:prstGeom prst="line">
              <a:avLst/>
            </a:prstGeom>
            <a:noFill/>
            <a:ln w="0">
              <a:solidFill>
                <a:srgbClr val="000000"/>
              </a:solidFill>
              <a:round/>
              <a:headEnd/>
              <a:tailEnd/>
            </a:ln>
          </p:spPr>
          <p:txBody>
            <a:bodyPr/>
            <a:lstStyle/>
            <a:p>
              <a:endParaRPr lang="fr-FR"/>
            </a:p>
          </p:txBody>
        </p:sp>
        <p:sp>
          <p:nvSpPr>
            <p:cNvPr id="618741" name="Line 171"/>
            <p:cNvSpPr>
              <a:spLocks noChangeShapeType="1"/>
            </p:cNvSpPr>
            <p:nvPr/>
          </p:nvSpPr>
          <p:spPr bwMode="auto">
            <a:xfrm rot="5400000" flipV="1">
              <a:off x="674" y="1599"/>
              <a:ext cx="1" cy="46"/>
            </a:xfrm>
            <a:prstGeom prst="line">
              <a:avLst/>
            </a:prstGeom>
            <a:noFill/>
            <a:ln w="0">
              <a:solidFill>
                <a:srgbClr val="000000"/>
              </a:solidFill>
              <a:round/>
              <a:headEnd/>
              <a:tailEnd/>
            </a:ln>
          </p:spPr>
          <p:txBody>
            <a:bodyPr/>
            <a:lstStyle/>
            <a:p>
              <a:endParaRPr lang="fr-FR"/>
            </a:p>
          </p:txBody>
        </p:sp>
        <p:sp>
          <p:nvSpPr>
            <p:cNvPr id="618742" name="Line 172"/>
            <p:cNvSpPr>
              <a:spLocks noChangeShapeType="1"/>
            </p:cNvSpPr>
            <p:nvPr/>
          </p:nvSpPr>
          <p:spPr bwMode="auto">
            <a:xfrm rot="5400000">
              <a:off x="3101" y="3526"/>
              <a:ext cx="1" cy="44"/>
            </a:xfrm>
            <a:prstGeom prst="line">
              <a:avLst/>
            </a:prstGeom>
            <a:noFill/>
            <a:ln w="0">
              <a:solidFill>
                <a:srgbClr val="000000"/>
              </a:solidFill>
              <a:round/>
              <a:headEnd/>
              <a:tailEnd/>
            </a:ln>
          </p:spPr>
          <p:txBody>
            <a:bodyPr/>
            <a:lstStyle/>
            <a:p>
              <a:endParaRPr lang="fr-FR"/>
            </a:p>
          </p:txBody>
        </p:sp>
        <p:sp>
          <p:nvSpPr>
            <p:cNvPr id="618743" name="Line 173"/>
            <p:cNvSpPr>
              <a:spLocks noChangeShapeType="1"/>
            </p:cNvSpPr>
            <p:nvPr/>
          </p:nvSpPr>
          <p:spPr bwMode="auto">
            <a:xfrm rot="5400000">
              <a:off x="3101" y="3206"/>
              <a:ext cx="1" cy="44"/>
            </a:xfrm>
            <a:prstGeom prst="line">
              <a:avLst/>
            </a:prstGeom>
            <a:noFill/>
            <a:ln w="0">
              <a:solidFill>
                <a:srgbClr val="000000"/>
              </a:solidFill>
              <a:round/>
              <a:headEnd/>
              <a:tailEnd/>
            </a:ln>
          </p:spPr>
          <p:txBody>
            <a:bodyPr/>
            <a:lstStyle/>
            <a:p>
              <a:endParaRPr lang="fr-FR"/>
            </a:p>
          </p:txBody>
        </p:sp>
        <p:sp>
          <p:nvSpPr>
            <p:cNvPr id="618744" name="Line 174"/>
            <p:cNvSpPr>
              <a:spLocks noChangeShapeType="1"/>
            </p:cNvSpPr>
            <p:nvPr/>
          </p:nvSpPr>
          <p:spPr bwMode="auto">
            <a:xfrm rot="5400000">
              <a:off x="3102" y="2884"/>
              <a:ext cx="0" cy="44"/>
            </a:xfrm>
            <a:prstGeom prst="line">
              <a:avLst/>
            </a:prstGeom>
            <a:noFill/>
            <a:ln w="0">
              <a:solidFill>
                <a:srgbClr val="000000"/>
              </a:solidFill>
              <a:round/>
              <a:headEnd/>
              <a:tailEnd/>
            </a:ln>
          </p:spPr>
          <p:txBody>
            <a:bodyPr/>
            <a:lstStyle/>
            <a:p>
              <a:endParaRPr lang="fr-FR"/>
            </a:p>
          </p:txBody>
        </p:sp>
        <p:sp>
          <p:nvSpPr>
            <p:cNvPr id="618745" name="Line 175"/>
            <p:cNvSpPr>
              <a:spLocks noChangeShapeType="1"/>
            </p:cNvSpPr>
            <p:nvPr/>
          </p:nvSpPr>
          <p:spPr bwMode="auto">
            <a:xfrm rot="5400000">
              <a:off x="3101" y="2562"/>
              <a:ext cx="2" cy="44"/>
            </a:xfrm>
            <a:prstGeom prst="line">
              <a:avLst/>
            </a:prstGeom>
            <a:noFill/>
            <a:ln w="0">
              <a:solidFill>
                <a:srgbClr val="000000"/>
              </a:solidFill>
              <a:round/>
              <a:headEnd/>
              <a:tailEnd/>
            </a:ln>
          </p:spPr>
          <p:txBody>
            <a:bodyPr/>
            <a:lstStyle/>
            <a:p>
              <a:endParaRPr lang="fr-FR"/>
            </a:p>
          </p:txBody>
        </p:sp>
        <p:sp>
          <p:nvSpPr>
            <p:cNvPr id="618746" name="Line 176"/>
            <p:cNvSpPr>
              <a:spLocks noChangeShapeType="1"/>
            </p:cNvSpPr>
            <p:nvPr/>
          </p:nvSpPr>
          <p:spPr bwMode="auto">
            <a:xfrm rot="5400000">
              <a:off x="3101" y="2242"/>
              <a:ext cx="1" cy="44"/>
            </a:xfrm>
            <a:prstGeom prst="line">
              <a:avLst/>
            </a:prstGeom>
            <a:noFill/>
            <a:ln w="0">
              <a:solidFill>
                <a:srgbClr val="000000"/>
              </a:solidFill>
              <a:round/>
              <a:headEnd/>
              <a:tailEnd/>
            </a:ln>
          </p:spPr>
          <p:txBody>
            <a:bodyPr/>
            <a:lstStyle/>
            <a:p>
              <a:endParaRPr lang="fr-FR"/>
            </a:p>
          </p:txBody>
        </p:sp>
        <p:sp>
          <p:nvSpPr>
            <p:cNvPr id="618747" name="Line 177"/>
            <p:cNvSpPr>
              <a:spLocks noChangeShapeType="1"/>
            </p:cNvSpPr>
            <p:nvPr/>
          </p:nvSpPr>
          <p:spPr bwMode="auto">
            <a:xfrm rot="5400000">
              <a:off x="3101" y="1921"/>
              <a:ext cx="1" cy="44"/>
            </a:xfrm>
            <a:prstGeom prst="line">
              <a:avLst/>
            </a:prstGeom>
            <a:noFill/>
            <a:ln w="0">
              <a:solidFill>
                <a:srgbClr val="000000"/>
              </a:solidFill>
              <a:round/>
              <a:headEnd/>
              <a:tailEnd/>
            </a:ln>
          </p:spPr>
          <p:txBody>
            <a:bodyPr/>
            <a:lstStyle/>
            <a:p>
              <a:endParaRPr lang="fr-FR"/>
            </a:p>
          </p:txBody>
        </p:sp>
        <p:sp>
          <p:nvSpPr>
            <p:cNvPr id="618748" name="Freeform 178"/>
            <p:cNvSpPr>
              <a:spLocks/>
            </p:cNvSpPr>
            <p:nvPr/>
          </p:nvSpPr>
          <p:spPr bwMode="auto">
            <a:xfrm rot="5400000">
              <a:off x="204" y="3521"/>
              <a:ext cx="77" cy="46"/>
            </a:xfrm>
            <a:custGeom>
              <a:avLst/>
              <a:gdLst>
                <a:gd name="T0" fmla="*/ 83 w 83"/>
                <a:gd name="T1" fmla="*/ 0 h 38"/>
                <a:gd name="T2" fmla="*/ 83 w 83"/>
                <a:gd name="T3" fmla="*/ 14 h 38"/>
                <a:gd name="T4" fmla="*/ 19 w 83"/>
                <a:gd name="T5" fmla="*/ 14 h 38"/>
                <a:gd name="T6" fmla="*/ 23 w 83"/>
                <a:gd name="T7" fmla="*/ 19 h 38"/>
                <a:gd name="T8" fmla="*/ 27 w 83"/>
                <a:gd name="T9" fmla="*/ 26 h 38"/>
                <a:gd name="T10" fmla="*/ 29 w 83"/>
                <a:gd name="T11" fmla="*/ 33 h 38"/>
                <a:gd name="T12" fmla="*/ 32 w 83"/>
                <a:gd name="T13" fmla="*/ 38 h 38"/>
                <a:gd name="T14" fmla="*/ 21 w 83"/>
                <a:gd name="T15" fmla="*/ 38 h 38"/>
                <a:gd name="T16" fmla="*/ 18 w 83"/>
                <a:gd name="T17" fmla="*/ 30 h 38"/>
                <a:gd name="T18" fmla="*/ 12 w 83"/>
                <a:gd name="T19" fmla="*/ 21 h 38"/>
                <a:gd name="T20" fmla="*/ 7 w 83"/>
                <a:gd name="T21" fmla="*/ 14 h 38"/>
                <a:gd name="T22" fmla="*/ 0 w 83"/>
                <a:gd name="T23" fmla="*/ 9 h 38"/>
                <a:gd name="T24" fmla="*/ 0 w 83"/>
                <a:gd name="T25" fmla="*/ 0 h 38"/>
                <a:gd name="T26" fmla="*/ 83 w 83"/>
                <a:gd name="T27" fmla="*/ 0 h 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38"/>
                <a:gd name="T44" fmla="*/ 83 w 83"/>
                <a:gd name="T45" fmla="*/ 38 h 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38">
                  <a:moveTo>
                    <a:pt x="83" y="0"/>
                  </a:moveTo>
                  <a:lnTo>
                    <a:pt x="83" y="14"/>
                  </a:lnTo>
                  <a:lnTo>
                    <a:pt x="19" y="14"/>
                  </a:lnTo>
                  <a:lnTo>
                    <a:pt x="23" y="19"/>
                  </a:lnTo>
                  <a:lnTo>
                    <a:pt x="27" y="26"/>
                  </a:lnTo>
                  <a:lnTo>
                    <a:pt x="29" y="33"/>
                  </a:lnTo>
                  <a:lnTo>
                    <a:pt x="32" y="38"/>
                  </a:lnTo>
                  <a:lnTo>
                    <a:pt x="21" y="38"/>
                  </a:lnTo>
                  <a:lnTo>
                    <a:pt x="18" y="30"/>
                  </a:lnTo>
                  <a:lnTo>
                    <a:pt x="12" y="21"/>
                  </a:lnTo>
                  <a:lnTo>
                    <a:pt x="7" y="14"/>
                  </a:lnTo>
                  <a:lnTo>
                    <a:pt x="0" y="9"/>
                  </a:lnTo>
                  <a:lnTo>
                    <a:pt x="0" y="0"/>
                  </a:lnTo>
                  <a:lnTo>
                    <a:pt x="83"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49" name="Freeform 179"/>
            <p:cNvSpPr>
              <a:spLocks noEditPoints="1"/>
            </p:cNvSpPr>
            <p:nvPr/>
          </p:nvSpPr>
          <p:spPr bwMode="auto">
            <a:xfrm rot="5400000">
              <a:off x="309" y="3501"/>
              <a:ext cx="77" cy="85"/>
            </a:xfrm>
            <a:custGeom>
              <a:avLst/>
              <a:gdLst>
                <a:gd name="T0" fmla="*/ 42 w 84"/>
                <a:gd name="T1" fmla="*/ 71 h 71"/>
                <a:gd name="T2" fmla="*/ 29 w 84"/>
                <a:gd name="T3" fmla="*/ 69 h 71"/>
                <a:gd name="T4" fmla="*/ 19 w 84"/>
                <a:gd name="T5" fmla="*/ 66 h 71"/>
                <a:gd name="T6" fmla="*/ 14 w 84"/>
                <a:gd name="T7" fmla="*/ 64 h 71"/>
                <a:gd name="T8" fmla="*/ 10 w 84"/>
                <a:gd name="T9" fmla="*/ 59 h 71"/>
                <a:gd name="T10" fmla="*/ 6 w 84"/>
                <a:gd name="T11" fmla="*/ 55 h 71"/>
                <a:gd name="T12" fmla="*/ 3 w 84"/>
                <a:gd name="T13" fmla="*/ 49 h 71"/>
                <a:gd name="T14" fmla="*/ 2 w 84"/>
                <a:gd name="T15" fmla="*/ 43 h 71"/>
                <a:gd name="T16" fmla="*/ 0 w 84"/>
                <a:gd name="T17" fmla="*/ 35 h 71"/>
                <a:gd name="T18" fmla="*/ 2 w 84"/>
                <a:gd name="T19" fmla="*/ 26 h 71"/>
                <a:gd name="T20" fmla="*/ 3 w 84"/>
                <a:gd name="T21" fmla="*/ 19 h 71"/>
                <a:gd name="T22" fmla="*/ 7 w 84"/>
                <a:gd name="T23" fmla="*/ 14 h 71"/>
                <a:gd name="T24" fmla="*/ 11 w 84"/>
                <a:gd name="T25" fmla="*/ 9 h 71"/>
                <a:gd name="T26" fmla="*/ 16 w 84"/>
                <a:gd name="T27" fmla="*/ 6 h 71"/>
                <a:gd name="T28" fmla="*/ 24 w 84"/>
                <a:gd name="T29" fmla="*/ 2 h 71"/>
                <a:gd name="T30" fmla="*/ 29 w 84"/>
                <a:gd name="T31" fmla="*/ 0 h 71"/>
                <a:gd name="T32" fmla="*/ 36 w 84"/>
                <a:gd name="T33" fmla="*/ 0 h 71"/>
                <a:gd name="T34" fmla="*/ 42 w 84"/>
                <a:gd name="T35" fmla="*/ 0 h 71"/>
                <a:gd name="T36" fmla="*/ 55 w 84"/>
                <a:gd name="T37" fmla="*/ 0 h 71"/>
                <a:gd name="T38" fmla="*/ 66 w 84"/>
                <a:gd name="T39" fmla="*/ 4 h 71"/>
                <a:gd name="T40" fmla="*/ 71 w 84"/>
                <a:gd name="T41" fmla="*/ 7 h 71"/>
                <a:gd name="T42" fmla="*/ 76 w 84"/>
                <a:gd name="T43" fmla="*/ 11 h 71"/>
                <a:gd name="T44" fmla="*/ 80 w 84"/>
                <a:gd name="T45" fmla="*/ 16 h 71"/>
                <a:gd name="T46" fmla="*/ 83 w 84"/>
                <a:gd name="T47" fmla="*/ 21 h 71"/>
                <a:gd name="T48" fmla="*/ 84 w 84"/>
                <a:gd name="T49" fmla="*/ 28 h 71"/>
                <a:gd name="T50" fmla="*/ 84 w 84"/>
                <a:gd name="T51" fmla="*/ 35 h 71"/>
                <a:gd name="T52" fmla="*/ 84 w 84"/>
                <a:gd name="T53" fmla="*/ 43 h 71"/>
                <a:gd name="T54" fmla="*/ 83 w 84"/>
                <a:gd name="T55" fmla="*/ 49 h 71"/>
                <a:gd name="T56" fmla="*/ 80 w 84"/>
                <a:gd name="T57" fmla="*/ 55 h 71"/>
                <a:gd name="T58" fmla="*/ 76 w 84"/>
                <a:gd name="T59" fmla="*/ 59 h 71"/>
                <a:gd name="T60" fmla="*/ 63 w 84"/>
                <a:gd name="T61" fmla="*/ 67 h 71"/>
                <a:gd name="T62" fmla="*/ 42 w 84"/>
                <a:gd name="T63" fmla="*/ 71 h 71"/>
                <a:gd name="T64" fmla="*/ 42 w 84"/>
                <a:gd name="T65" fmla="*/ 57 h 71"/>
                <a:gd name="T66" fmla="*/ 59 w 84"/>
                <a:gd name="T67" fmla="*/ 55 h 71"/>
                <a:gd name="T68" fmla="*/ 69 w 84"/>
                <a:gd name="T69" fmla="*/ 50 h 71"/>
                <a:gd name="T70" fmla="*/ 72 w 84"/>
                <a:gd name="T71" fmla="*/ 45 h 71"/>
                <a:gd name="T72" fmla="*/ 74 w 84"/>
                <a:gd name="T73" fmla="*/ 40 h 71"/>
                <a:gd name="T74" fmla="*/ 75 w 84"/>
                <a:gd name="T75" fmla="*/ 35 h 71"/>
                <a:gd name="T76" fmla="*/ 74 w 84"/>
                <a:gd name="T77" fmla="*/ 30 h 71"/>
                <a:gd name="T78" fmla="*/ 72 w 84"/>
                <a:gd name="T79" fmla="*/ 25 h 71"/>
                <a:gd name="T80" fmla="*/ 69 w 84"/>
                <a:gd name="T81" fmla="*/ 19 h 71"/>
                <a:gd name="T82" fmla="*/ 59 w 84"/>
                <a:gd name="T83" fmla="*/ 16 h 71"/>
                <a:gd name="T84" fmla="*/ 42 w 84"/>
                <a:gd name="T85" fmla="*/ 14 h 71"/>
                <a:gd name="T86" fmla="*/ 27 w 84"/>
                <a:gd name="T87" fmla="*/ 16 h 71"/>
                <a:gd name="T88" fmla="*/ 18 w 84"/>
                <a:gd name="T89" fmla="*/ 19 h 71"/>
                <a:gd name="T90" fmla="*/ 14 w 84"/>
                <a:gd name="T91" fmla="*/ 25 h 71"/>
                <a:gd name="T92" fmla="*/ 11 w 84"/>
                <a:gd name="T93" fmla="*/ 30 h 71"/>
                <a:gd name="T94" fmla="*/ 11 w 84"/>
                <a:gd name="T95" fmla="*/ 35 h 71"/>
                <a:gd name="T96" fmla="*/ 11 w 84"/>
                <a:gd name="T97" fmla="*/ 42 h 71"/>
                <a:gd name="T98" fmla="*/ 14 w 84"/>
                <a:gd name="T99" fmla="*/ 45 h 71"/>
                <a:gd name="T100" fmla="*/ 16 w 84"/>
                <a:gd name="T101" fmla="*/ 50 h 71"/>
                <a:gd name="T102" fmla="*/ 27 w 84"/>
                <a:gd name="T103" fmla="*/ 55 h 71"/>
                <a:gd name="T104" fmla="*/ 42 w 84"/>
                <a:gd name="T105" fmla="*/ 57 h 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4"/>
                <a:gd name="T160" fmla="*/ 0 h 71"/>
                <a:gd name="T161" fmla="*/ 84 w 84"/>
                <a:gd name="T162" fmla="*/ 71 h 7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4" h="71">
                  <a:moveTo>
                    <a:pt x="42" y="71"/>
                  </a:moveTo>
                  <a:lnTo>
                    <a:pt x="29" y="69"/>
                  </a:lnTo>
                  <a:lnTo>
                    <a:pt x="19" y="66"/>
                  </a:lnTo>
                  <a:lnTo>
                    <a:pt x="14" y="64"/>
                  </a:lnTo>
                  <a:lnTo>
                    <a:pt x="10" y="59"/>
                  </a:lnTo>
                  <a:lnTo>
                    <a:pt x="6" y="55"/>
                  </a:lnTo>
                  <a:lnTo>
                    <a:pt x="3" y="49"/>
                  </a:lnTo>
                  <a:lnTo>
                    <a:pt x="2" y="43"/>
                  </a:lnTo>
                  <a:lnTo>
                    <a:pt x="0" y="35"/>
                  </a:lnTo>
                  <a:lnTo>
                    <a:pt x="2" y="26"/>
                  </a:lnTo>
                  <a:lnTo>
                    <a:pt x="3" y="19"/>
                  </a:lnTo>
                  <a:lnTo>
                    <a:pt x="7" y="14"/>
                  </a:lnTo>
                  <a:lnTo>
                    <a:pt x="11" y="9"/>
                  </a:lnTo>
                  <a:lnTo>
                    <a:pt x="16" y="6"/>
                  </a:lnTo>
                  <a:lnTo>
                    <a:pt x="24" y="2"/>
                  </a:lnTo>
                  <a:lnTo>
                    <a:pt x="29" y="0"/>
                  </a:lnTo>
                  <a:lnTo>
                    <a:pt x="36" y="0"/>
                  </a:lnTo>
                  <a:lnTo>
                    <a:pt x="42" y="0"/>
                  </a:lnTo>
                  <a:lnTo>
                    <a:pt x="55" y="0"/>
                  </a:lnTo>
                  <a:lnTo>
                    <a:pt x="66" y="4"/>
                  </a:lnTo>
                  <a:lnTo>
                    <a:pt x="71" y="7"/>
                  </a:lnTo>
                  <a:lnTo>
                    <a:pt x="76" y="11"/>
                  </a:lnTo>
                  <a:lnTo>
                    <a:pt x="80" y="16"/>
                  </a:lnTo>
                  <a:lnTo>
                    <a:pt x="83" y="21"/>
                  </a:lnTo>
                  <a:lnTo>
                    <a:pt x="84" y="28"/>
                  </a:lnTo>
                  <a:lnTo>
                    <a:pt x="84" y="35"/>
                  </a:lnTo>
                  <a:lnTo>
                    <a:pt x="84" y="43"/>
                  </a:lnTo>
                  <a:lnTo>
                    <a:pt x="83" y="49"/>
                  </a:lnTo>
                  <a:lnTo>
                    <a:pt x="80" y="55"/>
                  </a:lnTo>
                  <a:lnTo>
                    <a:pt x="76" y="59"/>
                  </a:lnTo>
                  <a:lnTo>
                    <a:pt x="63" y="67"/>
                  </a:lnTo>
                  <a:lnTo>
                    <a:pt x="42" y="71"/>
                  </a:lnTo>
                  <a:close/>
                  <a:moveTo>
                    <a:pt x="42" y="57"/>
                  </a:moveTo>
                  <a:lnTo>
                    <a:pt x="59" y="55"/>
                  </a:lnTo>
                  <a:lnTo>
                    <a:pt x="69" y="50"/>
                  </a:lnTo>
                  <a:lnTo>
                    <a:pt x="72" y="45"/>
                  </a:lnTo>
                  <a:lnTo>
                    <a:pt x="74" y="40"/>
                  </a:lnTo>
                  <a:lnTo>
                    <a:pt x="75" y="35"/>
                  </a:lnTo>
                  <a:lnTo>
                    <a:pt x="74" y="30"/>
                  </a:lnTo>
                  <a:lnTo>
                    <a:pt x="72" y="25"/>
                  </a:lnTo>
                  <a:lnTo>
                    <a:pt x="69" y="19"/>
                  </a:lnTo>
                  <a:lnTo>
                    <a:pt x="59" y="16"/>
                  </a:lnTo>
                  <a:lnTo>
                    <a:pt x="42" y="14"/>
                  </a:lnTo>
                  <a:lnTo>
                    <a:pt x="27" y="16"/>
                  </a:lnTo>
                  <a:lnTo>
                    <a:pt x="18" y="19"/>
                  </a:lnTo>
                  <a:lnTo>
                    <a:pt x="14" y="25"/>
                  </a:lnTo>
                  <a:lnTo>
                    <a:pt x="11" y="30"/>
                  </a:lnTo>
                  <a:lnTo>
                    <a:pt x="11" y="35"/>
                  </a:lnTo>
                  <a:lnTo>
                    <a:pt x="11" y="42"/>
                  </a:lnTo>
                  <a:lnTo>
                    <a:pt x="14" y="45"/>
                  </a:lnTo>
                  <a:lnTo>
                    <a:pt x="16" y="50"/>
                  </a:lnTo>
                  <a:lnTo>
                    <a:pt x="27" y="55"/>
                  </a:lnTo>
                  <a:lnTo>
                    <a:pt x="42" y="57"/>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50" name="Rectangle 193"/>
            <p:cNvSpPr>
              <a:spLocks noChangeArrowheads="1"/>
            </p:cNvSpPr>
            <p:nvPr/>
          </p:nvSpPr>
          <p:spPr bwMode="auto">
            <a:xfrm rot="5400000">
              <a:off x="414" y="3488"/>
              <a:ext cx="4" cy="29"/>
            </a:xfrm>
            <a:prstGeom prst="rect">
              <a:avLst/>
            </a:prstGeom>
            <a:solidFill>
              <a:srgbClr val="000000"/>
            </a:solidFill>
            <a:ln w="0">
              <a:solidFill>
                <a:srgbClr val="000000"/>
              </a:solidFill>
              <a:miter lim="800000"/>
              <a:headEnd/>
              <a:tailEnd/>
            </a:ln>
          </p:spPr>
          <p:txBody>
            <a:bodyPr/>
            <a:lstStyle/>
            <a:p>
              <a:endParaRPr lang="fr-FR">
                <a:latin typeface="Calibri" pitchFamily="34" charset="0"/>
              </a:endParaRPr>
            </a:p>
          </p:txBody>
        </p:sp>
        <p:sp>
          <p:nvSpPr>
            <p:cNvPr id="618751" name="Freeform 181"/>
            <p:cNvSpPr>
              <a:spLocks/>
            </p:cNvSpPr>
            <p:nvPr/>
          </p:nvSpPr>
          <p:spPr bwMode="auto">
            <a:xfrm rot="5400000">
              <a:off x="436" y="3484"/>
              <a:ext cx="44" cy="26"/>
            </a:xfrm>
            <a:custGeom>
              <a:avLst/>
              <a:gdLst>
                <a:gd name="T0" fmla="*/ 49 w 49"/>
                <a:gd name="T1" fmla="*/ 0 h 22"/>
                <a:gd name="T2" fmla="*/ 49 w 49"/>
                <a:gd name="T3" fmla="*/ 8 h 22"/>
                <a:gd name="T4" fmla="*/ 11 w 49"/>
                <a:gd name="T5" fmla="*/ 8 h 22"/>
                <a:gd name="T6" fmla="*/ 14 w 49"/>
                <a:gd name="T7" fmla="*/ 12 h 22"/>
                <a:gd name="T8" fmla="*/ 15 w 49"/>
                <a:gd name="T9" fmla="*/ 15 h 22"/>
                <a:gd name="T10" fmla="*/ 17 w 49"/>
                <a:gd name="T11" fmla="*/ 19 h 22"/>
                <a:gd name="T12" fmla="*/ 19 w 49"/>
                <a:gd name="T13" fmla="*/ 22 h 22"/>
                <a:gd name="T14" fmla="*/ 12 w 49"/>
                <a:gd name="T15" fmla="*/ 22 h 22"/>
                <a:gd name="T16" fmla="*/ 10 w 49"/>
                <a:gd name="T17" fmla="*/ 17 h 22"/>
                <a:gd name="T18" fmla="*/ 7 w 49"/>
                <a:gd name="T19" fmla="*/ 12 h 22"/>
                <a:gd name="T20" fmla="*/ 4 w 49"/>
                <a:gd name="T21" fmla="*/ 8 h 22"/>
                <a:gd name="T22" fmla="*/ 0 w 49"/>
                <a:gd name="T23" fmla="*/ 5 h 22"/>
                <a:gd name="T24" fmla="*/ 0 w 49"/>
                <a:gd name="T25" fmla="*/ 0 h 22"/>
                <a:gd name="T26" fmla="*/ 49 w 49"/>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9"/>
                <a:gd name="T43" fmla="*/ 0 h 22"/>
                <a:gd name="T44" fmla="*/ 49 w 49"/>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9" h="22">
                  <a:moveTo>
                    <a:pt x="49" y="0"/>
                  </a:moveTo>
                  <a:lnTo>
                    <a:pt x="49" y="8"/>
                  </a:lnTo>
                  <a:lnTo>
                    <a:pt x="11" y="8"/>
                  </a:lnTo>
                  <a:lnTo>
                    <a:pt x="14" y="12"/>
                  </a:lnTo>
                  <a:lnTo>
                    <a:pt x="15" y="15"/>
                  </a:lnTo>
                  <a:lnTo>
                    <a:pt x="17" y="19"/>
                  </a:lnTo>
                  <a:lnTo>
                    <a:pt x="19" y="22"/>
                  </a:lnTo>
                  <a:lnTo>
                    <a:pt x="12" y="22"/>
                  </a:lnTo>
                  <a:lnTo>
                    <a:pt x="10" y="17"/>
                  </a:lnTo>
                  <a:lnTo>
                    <a:pt x="7" y="12"/>
                  </a:lnTo>
                  <a:lnTo>
                    <a:pt x="4" y="8"/>
                  </a:lnTo>
                  <a:lnTo>
                    <a:pt x="0" y="5"/>
                  </a:lnTo>
                  <a:lnTo>
                    <a:pt x="0" y="0"/>
                  </a:lnTo>
                  <a:lnTo>
                    <a:pt x="49"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52" name="Freeform 182"/>
            <p:cNvSpPr>
              <a:spLocks/>
            </p:cNvSpPr>
            <p:nvPr/>
          </p:nvSpPr>
          <p:spPr bwMode="auto">
            <a:xfrm rot="5400000">
              <a:off x="498" y="3471"/>
              <a:ext cx="44" cy="51"/>
            </a:xfrm>
            <a:custGeom>
              <a:avLst/>
              <a:gdLst>
                <a:gd name="T0" fmla="*/ 44 w 49"/>
                <a:gd name="T1" fmla="*/ 0 h 43"/>
                <a:gd name="T2" fmla="*/ 49 w 49"/>
                <a:gd name="T3" fmla="*/ 0 h 43"/>
                <a:gd name="T4" fmla="*/ 49 w 49"/>
                <a:gd name="T5" fmla="*/ 43 h 43"/>
                <a:gd name="T6" fmla="*/ 48 w 49"/>
                <a:gd name="T7" fmla="*/ 41 h 43"/>
                <a:gd name="T8" fmla="*/ 45 w 49"/>
                <a:gd name="T9" fmla="*/ 41 h 43"/>
                <a:gd name="T10" fmla="*/ 41 w 49"/>
                <a:gd name="T11" fmla="*/ 39 h 43"/>
                <a:gd name="T12" fmla="*/ 38 w 49"/>
                <a:gd name="T13" fmla="*/ 36 h 43"/>
                <a:gd name="T14" fmla="*/ 34 w 49"/>
                <a:gd name="T15" fmla="*/ 32 h 43"/>
                <a:gd name="T16" fmla="*/ 31 w 49"/>
                <a:gd name="T17" fmla="*/ 27 h 43"/>
                <a:gd name="T18" fmla="*/ 27 w 49"/>
                <a:gd name="T19" fmla="*/ 20 h 43"/>
                <a:gd name="T20" fmla="*/ 24 w 49"/>
                <a:gd name="T21" fmla="*/ 15 h 43"/>
                <a:gd name="T22" fmla="*/ 21 w 49"/>
                <a:gd name="T23" fmla="*/ 14 h 43"/>
                <a:gd name="T24" fmla="*/ 17 w 49"/>
                <a:gd name="T25" fmla="*/ 10 h 43"/>
                <a:gd name="T26" fmla="*/ 14 w 49"/>
                <a:gd name="T27" fmla="*/ 10 h 43"/>
                <a:gd name="T28" fmla="*/ 11 w 49"/>
                <a:gd name="T29" fmla="*/ 10 h 43"/>
                <a:gd name="T30" fmla="*/ 8 w 49"/>
                <a:gd name="T31" fmla="*/ 14 h 43"/>
                <a:gd name="T32" fmla="*/ 7 w 49"/>
                <a:gd name="T33" fmla="*/ 17 h 43"/>
                <a:gd name="T34" fmla="*/ 6 w 49"/>
                <a:gd name="T35" fmla="*/ 20 h 43"/>
                <a:gd name="T36" fmla="*/ 7 w 49"/>
                <a:gd name="T37" fmla="*/ 26 h 43"/>
                <a:gd name="T38" fmla="*/ 8 w 49"/>
                <a:gd name="T39" fmla="*/ 29 h 43"/>
                <a:gd name="T40" fmla="*/ 11 w 49"/>
                <a:gd name="T41" fmla="*/ 32 h 43"/>
                <a:gd name="T42" fmla="*/ 15 w 49"/>
                <a:gd name="T43" fmla="*/ 32 h 43"/>
                <a:gd name="T44" fmla="*/ 14 w 49"/>
                <a:gd name="T45" fmla="*/ 41 h 43"/>
                <a:gd name="T46" fmla="*/ 10 w 49"/>
                <a:gd name="T47" fmla="*/ 39 h 43"/>
                <a:gd name="T48" fmla="*/ 7 w 49"/>
                <a:gd name="T49" fmla="*/ 38 h 43"/>
                <a:gd name="T50" fmla="*/ 4 w 49"/>
                <a:gd name="T51" fmla="*/ 34 h 43"/>
                <a:gd name="T52" fmla="*/ 2 w 49"/>
                <a:gd name="T53" fmla="*/ 31 h 43"/>
                <a:gd name="T54" fmla="*/ 0 w 49"/>
                <a:gd name="T55" fmla="*/ 26 h 43"/>
                <a:gd name="T56" fmla="*/ 0 w 49"/>
                <a:gd name="T57" fmla="*/ 20 h 43"/>
                <a:gd name="T58" fmla="*/ 0 w 49"/>
                <a:gd name="T59" fmla="*/ 15 h 43"/>
                <a:gd name="T60" fmla="*/ 2 w 49"/>
                <a:gd name="T61" fmla="*/ 10 h 43"/>
                <a:gd name="T62" fmla="*/ 4 w 49"/>
                <a:gd name="T63" fmla="*/ 7 h 43"/>
                <a:gd name="T64" fmla="*/ 7 w 49"/>
                <a:gd name="T65" fmla="*/ 3 h 43"/>
                <a:gd name="T66" fmla="*/ 11 w 49"/>
                <a:gd name="T67" fmla="*/ 2 h 43"/>
                <a:gd name="T68" fmla="*/ 14 w 49"/>
                <a:gd name="T69" fmla="*/ 2 h 43"/>
                <a:gd name="T70" fmla="*/ 17 w 49"/>
                <a:gd name="T71" fmla="*/ 2 h 43"/>
                <a:gd name="T72" fmla="*/ 20 w 49"/>
                <a:gd name="T73" fmla="*/ 3 h 43"/>
                <a:gd name="T74" fmla="*/ 23 w 49"/>
                <a:gd name="T75" fmla="*/ 5 h 43"/>
                <a:gd name="T76" fmla="*/ 25 w 49"/>
                <a:gd name="T77" fmla="*/ 7 h 43"/>
                <a:gd name="T78" fmla="*/ 28 w 49"/>
                <a:gd name="T79" fmla="*/ 10 h 43"/>
                <a:gd name="T80" fmla="*/ 31 w 49"/>
                <a:gd name="T81" fmla="*/ 14 h 43"/>
                <a:gd name="T82" fmla="*/ 34 w 49"/>
                <a:gd name="T83" fmla="*/ 19 h 43"/>
                <a:gd name="T84" fmla="*/ 37 w 49"/>
                <a:gd name="T85" fmla="*/ 22 h 43"/>
                <a:gd name="T86" fmla="*/ 38 w 49"/>
                <a:gd name="T87" fmla="*/ 26 h 43"/>
                <a:gd name="T88" fmla="*/ 40 w 49"/>
                <a:gd name="T89" fmla="*/ 27 h 43"/>
                <a:gd name="T90" fmla="*/ 41 w 49"/>
                <a:gd name="T91" fmla="*/ 29 h 43"/>
                <a:gd name="T92" fmla="*/ 44 w 49"/>
                <a:gd name="T93" fmla="*/ 31 h 43"/>
                <a:gd name="T94" fmla="*/ 44 w 49"/>
                <a:gd name="T95" fmla="*/ 0 h 4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
                <a:gd name="T145" fmla="*/ 0 h 43"/>
                <a:gd name="T146" fmla="*/ 49 w 49"/>
                <a:gd name="T147" fmla="*/ 43 h 4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 h="43">
                  <a:moveTo>
                    <a:pt x="44" y="0"/>
                  </a:moveTo>
                  <a:lnTo>
                    <a:pt x="49" y="0"/>
                  </a:lnTo>
                  <a:lnTo>
                    <a:pt x="49" y="43"/>
                  </a:lnTo>
                  <a:lnTo>
                    <a:pt x="48" y="41"/>
                  </a:lnTo>
                  <a:lnTo>
                    <a:pt x="45" y="41"/>
                  </a:lnTo>
                  <a:lnTo>
                    <a:pt x="41" y="39"/>
                  </a:lnTo>
                  <a:lnTo>
                    <a:pt x="38" y="36"/>
                  </a:lnTo>
                  <a:lnTo>
                    <a:pt x="34" y="32"/>
                  </a:lnTo>
                  <a:lnTo>
                    <a:pt x="31" y="27"/>
                  </a:lnTo>
                  <a:lnTo>
                    <a:pt x="27" y="20"/>
                  </a:lnTo>
                  <a:lnTo>
                    <a:pt x="24" y="15"/>
                  </a:lnTo>
                  <a:lnTo>
                    <a:pt x="21" y="14"/>
                  </a:lnTo>
                  <a:lnTo>
                    <a:pt x="17" y="10"/>
                  </a:lnTo>
                  <a:lnTo>
                    <a:pt x="14" y="10"/>
                  </a:lnTo>
                  <a:lnTo>
                    <a:pt x="11" y="10"/>
                  </a:lnTo>
                  <a:lnTo>
                    <a:pt x="8" y="14"/>
                  </a:lnTo>
                  <a:lnTo>
                    <a:pt x="7" y="17"/>
                  </a:lnTo>
                  <a:lnTo>
                    <a:pt x="6" y="20"/>
                  </a:lnTo>
                  <a:lnTo>
                    <a:pt x="7" y="26"/>
                  </a:lnTo>
                  <a:lnTo>
                    <a:pt x="8" y="29"/>
                  </a:lnTo>
                  <a:lnTo>
                    <a:pt x="11" y="32"/>
                  </a:lnTo>
                  <a:lnTo>
                    <a:pt x="15" y="32"/>
                  </a:lnTo>
                  <a:lnTo>
                    <a:pt x="14" y="41"/>
                  </a:lnTo>
                  <a:lnTo>
                    <a:pt x="10" y="39"/>
                  </a:lnTo>
                  <a:lnTo>
                    <a:pt x="7" y="38"/>
                  </a:lnTo>
                  <a:lnTo>
                    <a:pt x="4" y="34"/>
                  </a:lnTo>
                  <a:lnTo>
                    <a:pt x="2" y="31"/>
                  </a:lnTo>
                  <a:lnTo>
                    <a:pt x="0" y="26"/>
                  </a:lnTo>
                  <a:lnTo>
                    <a:pt x="0" y="20"/>
                  </a:lnTo>
                  <a:lnTo>
                    <a:pt x="0" y="15"/>
                  </a:lnTo>
                  <a:lnTo>
                    <a:pt x="2" y="10"/>
                  </a:lnTo>
                  <a:lnTo>
                    <a:pt x="4" y="7"/>
                  </a:lnTo>
                  <a:lnTo>
                    <a:pt x="7" y="3"/>
                  </a:lnTo>
                  <a:lnTo>
                    <a:pt x="11" y="2"/>
                  </a:lnTo>
                  <a:lnTo>
                    <a:pt x="14" y="2"/>
                  </a:lnTo>
                  <a:lnTo>
                    <a:pt x="17" y="2"/>
                  </a:lnTo>
                  <a:lnTo>
                    <a:pt x="20" y="3"/>
                  </a:lnTo>
                  <a:lnTo>
                    <a:pt x="23" y="5"/>
                  </a:lnTo>
                  <a:lnTo>
                    <a:pt x="25" y="7"/>
                  </a:lnTo>
                  <a:lnTo>
                    <a:pt x="28" y="10"/>
                  </a:lnTo>
                  <a:lnTo>
                    <a:pt x="31" y="14"/>
                  </a:lnTo>
                  <a:lnTo>
                    <a:pt x="34" y="19"/>
                  </a:lnTo>
                  <a:lnTo>
                    <a:pt x="37" y="22"/>
                  </a:lnTo>
                  <a:lnTo>
                    <a:pt x="38" y="26"/>
                  </a:lnTo>
                  <a:lnTo>
                    <a:pt x="40" y="27"/>
                  </a:lnTo>
                  <a:lnTo>
                    <a:pt x="41" y="29"/>
                  </a:lnTo>
                  <a:lnTo>
                    <a:pt x="44" y="31"/>
                  </a:lnTo>
                  <a:lnTo>
                    <a:pt x="44"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53" name="Freeform 183"/>
            <p:cNvSpPr>
              <a:spLocks/>
            </p:cNvSpPr>
            <p:nvPr/>
          </p:nvSpPr>
          <p:spPr bwMode="auto">
            <a:xfrm rot="5400000">
              <a:off x="206" y="3200"/>
              <a:ext cx="74" cy="46"/>
            </a:xfrm>
            <a:custGeom>
              <a:avLst/>
              <a:gdLst>
                <a:gd name="T0" fmla="*/ 81 w 81"/>
                <a:gd name="T1" fmla="*/ 0 h 38"/>
                <a:gd name="T2" fmla="*/ 81 w 81"/>
                <a:gd name="T3" fmla="*/ 14 h 38"/>
                <a:gd name="T4" fmla="*/ 17 w 81"/>
                <a:gd name="T5" fmla="*/ 14 h 38"/>
                <a:gd name="T6" fmla="*/ 21 w 81"/>
                <a:gd name="T7" fmla="*/ 19 h 38"/>
                <a:gd name="T8" fmla="*/ 25 w 81"/>
                <a:gd name="T9" fmla="*/ 26 h 38"/>
                <a:gd name="T10" fmla="*/ 27 w 81"/>
                <a:gd name="T11" fmla="*/ 33 h 38"/>
                <a:gd name="T12" fmla="*/ 30 w 81"/>
                <a:gd name="T13" fmla="*/ 38 h 38"/>
                <a:gd name="T14" fmla="*/ 19 w 81"/>
                <a:gd name="T15" fmla="*/ 38 h 38"/>
                <a:gd name="T16" fmla="*/ 15 w 81"/>
                <a:gd name="T17" fmla="*/ 30 h 38"/>
                <a:gd name="T18" fmla="*/ 10 w 81"/>
                <a:gd name="T19" fmla="*/ 21 h 38"/>
                <a:gd name="T20" fmla="*/ 5 w 81"/>
                <a:gd name="T21" fmla="*/ 14 h 38"/>
                <a:gd name="T22" fmla="*/ 0 w 81"/>
                <a:gd name="T23" fmla="*/ 9 h 38"/>
                <a:gd name="T24" fmla="*/ 0 w 81"/>
                <a:gd name="T25" fmla="*/ 0 h 38"/>
                <a:gd name="T26" fmla="*/ 81 w 81"/>
                <a:gd name="T27" fmla="*/ 0 h 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1"/>
                <a:gd name="T43" fmla="*/ 0 h 38"/>
                <a:gd name="T44" fmla="*/ 81 w 81"/>
                <a:gd name="T45" fmla="*/ 38 h 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1" h="38">
                  <a:moveTo>
                    <a:pt x="81" y="0"/>
                  </a:moveTo>
                  <a:lnTo>
                    <a:pt x="81" y="14"/>
                  </a:lnTo>
                  <a:lnTo>
                    <a:pt x="17" y="14"/>
                  </a:lnTo>
                  <a:lnTo>
                    <a:pt x="21" y="19"/>
                  </a:lnTo>
                  <a:lnTo>
                    <a:pt x="25" y="26"/>
                  </a:lnTo>
                  <a:lnTo>
                    <a:pt x="27" y="33"/>
                  </a:lnTo>
                  <a:lnTo>
                    <a:pt x="30" y="38"/>
                  </a:lnTo>
                  <a:lnTo>
                    <a:pt x="19" y="38"/>
                  </a:lnTo>
                  <a:lnTo>
                    <a:pt x="15" y="30"/>
                  </a:lnTo>
                  <a:lnTo>
                    <a:pt x="10" y="21"/>
                  </a:lnTo>
                  <a:lnTo>
                    <a:pt x="5" y="14"/>
                  </a:lnTo>
                  <a:lnTo>
                    <a:pt x="0" y="9"/>
                  </a:lnTo>
                  <a:lnTo>
                    <a:pt x="0" y="0"/>
                  </a:lnTo>
                  <a:lnTo>
                    <a:pt x="81"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54" name="Freeform 184"/>
            <p:cNvSpPr>
              <a:spLocks noEditPoints="1"/>
            </p:cNvSpPr>
            <p:nvPr/>
          </p:nvSpPr>
          <p:spPr bwMode="auto">
            <a:xfrm rot="5400000">
              <a:off x="310" y="3181"/>
              <a:ext cx="75" cy="85"/>
            </a:xfrm>
            <a:custGeom>
              <a:avLst/>
              <a:gdLst>
                <a:gd name="T0" fmla="*/ 40 w 82"/>
                <a:gd name="T1" fmla="*/ 71 h 71"/>
                <a:gd name="T2" fmla="*/ 27 w 82"/>
                <a:gd name="T3" fmla="*/ 69 h 71"/>
                <a:gd name="T4" fmla="*/ 17 w 82"/>
                <a:gd name="T5" fmla="*/ 66 h 71"/>
                <a:gd name="T6" fmla="*/ 11 w 82"/>
                <a:gd name="T7" fmla="*/ 64 h 71"/>
                <a:gd name="T8" fmla="*/ 8 w 82"/>
                <a:gd name="T9" fmla="*/ 59 h 71"/>
                <a:gd name="T10" fmla="*/ 4 w 82"/>
                <a:gd name="T11" fmla="*/ 55 h 71"/>
                <a:gd name="T12" fmla="*/ 1 w 82"/>
                <a:gd name="T13" fmla="*/ 49 h 71"/>
                <a:gd name="T14" fmla="*/ 0 w 82"/>
                <a:gd name="T15" fmla="*/ 43 h 71"/>
                <a:gd name="T16" fmla="*/ 0 w 82"/>
                <a:gd name="T17" fmla="*/ 35 h 71"/>
                <a:gd name="T18" fmla="*/ 0 w 82"/>
                <a:gd name="T19" fmla="*/ 26 h 71"/>
                <a:gd name="T20" fmla="*/ 2 w 82"/>
                <a:gd name="T21" fmla="*/ 19 h 71"/>
                <a:gd name="T22" fmla="*/ 5 w 82"/>
                <a:gd name="T23" fmla="*/ 14 h 71"/>
                <a:gd name="T24" fmla="*/ 9 w 82"/>
                <a:gd name="T25" fmla="*/ 9 h 71"/>
                <a:gd name="T26" fmla="*/ 15 w 82"/>
                <a:gd name="T27" fmla="*/ 6 h 71"/>
                <a:gd name="T28" fmla="*/ 22 w 82"/>
                <a:gd name="T29" fmla="*/ 2 h 71"/>
                <a:gd name="T30" fmla="*/ 27 w 82"/>
                <a:gd name="T31" fmla="*/ 0 h 71"/>
                <a:gd name="T32" fmla="*/ 34 w 82"/>
                <a:gd name="T33" fmla="*/ 0 h 71"/>
                <a:gd name="T34" fmla="*/ 40 w 82"/>
                <a:gd name="T35" fmla="*/ 0 h 71"/>
                <a:gd name="T36" fmla="*/ 53 w 82"/>
                <a:gd name="T37" fmla="*/ 0 h 71"/>
                <a:gd name="T38" fmla="*/ 64 w 82"/>
                <a:gd name="T39" fmla="*/ 4 h 71"/>
                <a:gd name="T40" fmla="*/ 70 w 82"/>
                <a:gd name="T41" fmla="*/ 7 h 71"/>
                <a:gd name="T42" fmla="*/ 74 w 82"/>
                <a:gd name="T43" fmla="*/ 11 h 71"/>
                <a:gd name="T44" fmla="*/ 78 w 82"/>
                <a:gd name="T45" fmla="*/ 16 h 71"/>
                <a:gd name="T46" fmla="*/ 81 w 82"/>
                <a:gd name="T47" fmla="*/ 21 h 71"/>
                <a:gd name="T48" fmla="*/ 82 w 82"/>
                <a:gd name="T49" fmla="*/ 28 h 71"/>
                <a:gd name="T50" fmla="*/ 82 w 82"/>
                <a:gd name="T51" fmla="*/ 35 h 71"/>
                <a:gd name="T52" fmla="*/ 82 w 82"/>
                <a:gd name="T53" fmla="*/ 43 h 71"/>
                <a:gd name="T54" fmla="*/ 81 w 82"/>
                <a:gd name="T55" fmla="*/ 49 h 71"/>
                <a:gd name="T56" fmla="*/ 78 w 82"/>
                <a:gd name="T57" fmla="*/ 55 h 71"/>
                <a:gd name="T58" fmla="*/ 74 w 82"/>
                <a:gd name="T59" fmla="*/ 59 h 71"/>
                <a:gd name="T60" fmla="*/ 61 w 82"/>
                <a:gd name="T61" fmla="*/ 67 h 71"/>
                <a:gd name="T62" fmla="*/ 40 w 82"/>
                <a:gd name="T63" fmla="*/ 71 h 71"/>
                <a:gd name="T64" fmla="*/ 40 w 82"/>
                <a:gd name="T65" fmla="*/ 57 h 71"/>
                <a:gd name="T66" fmla="*/ 57 w 82"/>
                <a:gd name="T67" fmla="*/ 55 h 71"/>
                <a:gd name="T68" fmla="*/ 66 w 82"/>
                <a:gd name="T69" fmla="*/ 50 h 71"/>
                <a:gd name="T70" fmla="*/ 70 w 82"/>
                <a:gd name="T71" fmla="*/ 45 h 71"/>
                <a:gd name="T72" fmla="*/ 73 w 82"/>
                <a:gd name="T73" fmla="*/ 40 h 71"/>
                <a:gd name="T74" fmla="*/ 73 w 82"/>
                <a:gd name="T75" fmla="*/ 35 h 71"/>
                <a:gd name="T76" fmla="*/ 73 w 82"/>
                <a:gd name="T77" fmla="*/ 30 h 71"/>
                <a:gd name="T78" fmla="*/ 70 w 82"/>
                <a:gd name="T79" fmla="*/ 25 h 71"/>
                <a:gd name="T80" fmla="*/ 66 w 82"/>
                <a:gd name="T81" fmla="*/ 19 h 71"/>
                <a:gd name="T82" fmla="*/ 57 w 82"/>
                <a:gd name="T83" fmla="*/ 16 h 71"/>
                <a:gd name="T84" fmla="*/ 40 w 82"/>
                <a:gd name="T85" fmla="*/ 14 h 71"/>
                <a:gd name="T86" fmla="*/ 25 w 82"/>
                <a:gd name="T87" fmla="*/ 16 h 71"/>
                <a:gd name="T88" fmla="*/ 15 w 82"/>
                <a:gd name="T89" fmla="*/ 19 h 71"/>
                <a:gd name="T90" fmla="*/ 11 w 82"/>
                <a:gd name="T91" fmla="*/ 25 h 71"/>
                <a:gd name="T92" fmla="*/ 9 w 82"/>
                <a:gd name="T93" fmla="*/ 30 h 71"/>
                <a:gd name="T94" fmla="*/ 9 w 82"/>
                <a:gd name="T95" fmla="*/ 35 h 71"/>
                <a:gd name="T96" fmla="*/ 9 w 82"/>
                <a:gd name="T97" fmla="*/ 42 h 71"/>
                <a:gd name="T98" fmla="*/ 11 w 82"/>
                <a:gd name="T99" fmla="*/ 45 h 71"/>
                <a:gd name="T100" fmla="*/ 14 w 82"/>
                <a:gd name="T101" fmla="*/ 50 h 71"/>
                <a:gd name="T102" fmla="*/ 25 w 82"/>
                <a:gd name="T103" fmla="*/ 55 h 71"/>
                <a:gd name="T104" fmla="*/ 40 w 82"/>
                <a:gd name="T105" fmla="*/ 57 h 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2"/>
                <a:gd name="T160" fmla="*/ 0 h 71"/>
                <a:gd name="T161" fmla="*/ 82 w 82"/>
                <a:gd name="T162" fmla="*/ 71 h 7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2" h="71">
                  <a:moveTo>
                    <a:pt x="40" y="71"/>
                  </a:moveTo>
                  <a:lnTo>
                    <a:pt x="27" y="69"/>
                  </a:lnTo>
                  <a:lnTo>
                    <a:pt x="17" y="66"/>
                  </a:lnTo>
                  <a:lnTo>
                    <a:pt x="11" y="64"/>
                  </a:lnTo>
                  <a:lnTo>
                    <a:pt x="8" y="59"/>
                  </a:lnTo>
                  <a:lnTo>
                    <a:pt x="4" y="55"/>
                  </a:lnTo>
                  <a:lnTo>
                    <a:pt x="1" y="49"/>
                  </a:lnTo>
                  <a:lnTo>
                    <a:pt x="0" y="43"/>
                  </a:lnTo>
                  <a:lnTo>
                    <a:pt x="0" y="35"/>
                  </a:lnTo>
                  <a:lnTo>
                    <a:pt x="0" y="26"/>
                  </a:lnTo>
                  <a:lnTo>
                    <a:pt x="2" y="19"/>
                  </a:lnTo>
                  <a:lnTo>
                    <a:pt x="5" y="14"/>
                  </a:lnTo>
                  <a:lnTo>
                    <a:pt x="9" y="9"/>
                  </a:lnTo>
                  <a:lnTo>
                    <a:pt x="15" y="6"/>
                  </a:lnTo>
                  <a:lnTo>
                    <a:pt x="22" y="2"/>
                  </a:lnTo>
                  <a:lnTo>
                    <a:pt x="27" y="0"/>
                  </a:lnTo>
                  <a:lnTo>
                    <a:pt x="34" y="0"/>
                  </a:lnTo>
                  <a:lnTo>
                    <a:pt x="40" y="0"/>
                  </a:lnTo>
                  <a:lnTo>
                    <a:pt x="53" y="0"/>
                  </a:lnTo>
                  <a:lnTo>
                    <a:pt x="64" y="4"/>
                  </a:lnTo>
                  <a:lnTo>
                    <a:pt x="70" y="7"/>
                  </a:lnTo>
                  <a:lnTo>
                    <a:pt x="74" y="11"/>
                  </a:lnTo>
                  <a:lnTo>
                    <a:pt x="78" y="16"/>
                  </a:lnTo>
                  <a:lnTo>
                    <a:pt x="81" y="21"/>
                  </a:lnTo>
                  <a:lnTo>
                    <a:pt x="82" y="28"/>
                  </a:lnTo>
                  <a:lnTo>
                    <a:pt x="82" y="35"/>
                  </a:lnTo>
                  <a:lnTo>
                    <a:pt x="82" y="43"/>
                  </a:lnTo>
                  <a:lnTo>
                    <a:pt x="81" y="49"/>
                  </a:lnTo>
                  <a:lnTo>
                    <a:pt x="78" y="55"/>
                  </a:lnTo>
                  <a:lnTo>
                    <a:pt x="74" y="59"/>
                  </a:lnTo>
                  <a:lnTo>
                    <a:pt x="61" y="67"/>
                  </a:lnTo>
                  <a:lnTo>
                    <a:pt x="40" y="71"/>
                  </a:lnTo>
                  <a:close/>
                  <a:moveTo>
                    <a:pt x="40" y="57"/>
                  </a:moveTo>
                  <a:lnTo>
                    <a:pt x="57" y="55"/>
                  </a:lnTo>
                  <a:lnTo>
                    <a:pt x="66" y="50"/>
                  </a:lnTo>
                  <a:lnTo>
                    <a:pt x="70" y="45"/>
                  </a:lnTo>
                  <a:lnTo>
                    <a:pt x="73" y="40"/>
                  </a:lnTo>
                  <a:lnTo>
                    <a:pt x="73" y="35"/>
                  </a:lnTo>
                  <a:lnTo>
                    <a:pt x="73" y="30"/>
                  </a:lnTo>
                  <a:lnTo>
                    <a:pt x="70" y="25"/>
                  </a:lnTo>
                  <a:lnTo>
                    <a:pt x="66" y="19"/>
                  </a:lnTo>
                  <a:lnTo>
                    <a:pt x="57" y="16"/>
                  </a:lnTo>
                  <a:lnTo>
                    <a:pt x="40" y="14"/>
                  </a:lnTo>
                  <a:lnTo>
                    <a:pt x="25" y="16"/>
                  </a:lnTo>
                  <a:lnTo>
                    <a:pt x="15" y="19"/>
                  </a:lnTo>
                  <a:lnTo>
                    <a:pt x="11" y="25"/>
                  </a:lnTo>
                  <a:lnTo>
                    <a:pt x="9" y="30"/>
                  </a:lnTo>
                  <a:lnTo>
                    <a:pt x="9" y="35"/>
                  </a:lnTo>
                  <a:lnTo>
                    <a:pt x="9" y="42"/>
                  </a:lnTo>
                  <a:lnTo>
                    <a:pt x="11" y="45"/>
                  </a:lnTo>
                  <a:lnTo>
                    <a:pt x="14" y="50"/>
                  </a:lnTo>
                  <a:lnTo>
                    <a:pt x="25" y="55"/>
                  </a:lnTo>
                  <a:lnTo>
                    <a:pt x="40" y="57"/>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55" name="Rectangle 198"/>
            <p:cNvSpPr>
              <a:spLocks noChangeArrowheads="1"/>
            </p:cNvSpPr>
            <p:nvPr/>
          </p:nvSpPr>
          <p:spPr bwMode="auto">
            <a:xfrm rot="5400000">
              <a:off x="414" y="3167"/>
              <a:ext cx="4" cy="29"/>
            </a:xfrm>
            <a:prstGeom prst="rect">
              <a:avLst/>
            </a:prstGeom>
            <a:solidFill>
              <a:srgbClr val="000000"/>
            </a:solidFill>
            <a:ln w="0">
              <a:solidFill>
                <a:srgbClr val="000000"/>
              </a:solidFill>
              <a:miter lim="800000"/>
              <a:headEnd/>
              <a:tailEnd/>
            </a:ln>
          </p:spPr>
          <p:txBody>
            <a:bodyPr/>
            <a:lstStyle/>
            <a:p>
              <a:endParaRPr lang="fr-FR">
                <a:latin typeface="Calibri" pitchFamily="34" charset="0"/>
              </a:endParaRPr>
            </a:p>
          </p:txBody>
        </p:sp>
        <p:sp>
          <p:nvSpPr>
            <p:cNvPr id="618756" name="Freeform 186"/>
            <p:cNvSpPr>
              <a:spLocks/>
            </p:cNvSpPr>
            <p:nvPr/>
          </p:nvSpPr>
          <p:spPr bwMode="auto">
            <a:xfrm rot="5400000">
              <a:off x="435" y="3164"/>
              <a:ext cx="45" cy="26"/>
            </a:xfrm>
            <a:custGeom>
              <a:avLst/>
              <a:gdLst>
                <a:gd name="T0" fmla="*/ 50 w 50"/>
                <a:gd name="T1" fmla="*/ 0 h 22"/>
                <a:gd name="T2" fmla="*/ 50 w 50"/>
                <a:gd name="T3" fmla="*/ 8 h 22"/>
                <a:gd name="T4" fmla="*/ 12 w 50"/>
                <a:gd name="T5" fmla="*/ 8 h 22"/>
                <a:gd name="T6" fmla="*/ 13 w 50"/>
                <a:gd name="T7" fmla="*/ 12 h 22"/>
                <a:gd name="T8" fmla="*/ 16 w 50"/>
                <a:gd name="T9" fmla="*/ 15 h 22"/>
                <a:gd name="T10" fmla="*/ 17 w 50"/>
                <a:gd name="T11" fmla="*/ 19 h 22"/>
                <a:gd name="T12" fmla="*/ 19 w 50"/>
                <a:gd name="T13" fmla="*/ 22 h 22"/>
                <a:gd name="T14" fmla="*/ 13 w 50"/>
                <a:gd name="T15" fmla="*/ 22 h 22"/>
                <a:gd name="T16" fmla="*/ 11 w 50"/>
                <a:gd name="T17" fmla="*/ 17 h 22"/>
                <a:gd name="T18" fmla="*/ 7 w 50"/>
                <a:gd name="T19" fmla="*/ 12 h 22"/>
                <a:gd name="T20" fmla="*/ 4 w 50"/>
                <a:gd name="T21" fmla="*/ 8 h 22"/>
                <a:gd name="T22" fmla="*/ 0 w 50"/>
                <a:gd name="T23" fmla="*/ 5 h 22"/>
                <a:gd name="T24" fmla="*/ 0 w 50"/>
                <a:gd name="T25" fmla="*/ 0 h 22"/>
                <a:gd name="T26" fmla="*/ 50 w 50"/>
                <a:gd name="T27" fmla="*/ 0 h 2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0"/>
                <a:gd name="T43" fmla="*/ 0 h 22"/>
                <a:gd name="T44" fmla="*/ 50 w 50"/>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0" h="22">
                  <a:moveTo>
                    <a:pt x="50" y="0"/>
                  </a:moveTo>
                  <a:lnTo>
                    <a:pt x="50" y="8"/>
                  </a:lnTo>
                  <a:lnTo>
                    <a:pt x="12" y="8"/>
                  </a:lnTo>
                  <a:lnTo>
                    <a:pt x="13" y="12"/>
                  </a:lnTo>
                  <a:lnTo>
                    <a:pt x="16" y="15"/>
                  </a:lnTo>
                  <a:lnTo>
                    <a:pt x="17" y="19"/>
                  </a:lnTo>
                  <a:lnTo>
                    <a:pt x="19" y="22"/>
                  </a:lnTo>
                  <a:lnTo>
                    <a:pt x="13" y="22"/>
                  </a:lnTo>
                  <a:lnTo>
                    <a:pt x="11" y="17"/>
                  </a:lnTo>
                  <a:lnTo>
                    <a:pt x="7" y="12"/>
                  </a:lnTo>
                  <a:lnTo>
                    <a:pt x="4" y="8"/>
                  </a:lnTo>
                  <a:lnTo>
                    <a:pt x="0" y="5"/>
                  </a:lnTo>
                  <a:lnTo>
                    <a:pt x="0" y="0"/>
                  </a:lnTo>
                  <a:lnTo>
                    <a:pt x="50"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57" name="Freeform 187"/>
            <p:cNvSpPr>
              <a:spLocks noEditPoints="1"/>
            </p:cNvSpPr>
            <p:nvPr/>
          </p:nvSpPr>
          <p:spPr bwMode="auto">
            <a:xfrm rot="5400000">
              <a:off x="497" y="3152"/>
              <a:ext cx="45" cy="49"/>
            </a:xfrm>
            <a:custGeom>
              <a:avLst/>
              <a:gdLst>
                <a:gd name="T0" fmla="*/ 25 w 50"/>
                <a:gd name="T1" fmla="*/ 41 h 41"/>
                <a:gd name="T2" fmla="*/ 17 w 50"/>
                <a:gd name="T3" fmla="*/ 41 h 41"/>
                <a:gd name="T4" fmla="*/ 12 w 50"/>
                <a:gd name="T5" fmla="*/ 39 h 41"/>
                <a:gd name="T6" fmla="*/ 7 w 50"/>
                <a:gd name="T7" fmla="*/ 36 h 41"/>
                <a:gd name="T8" fmla="*/ 3 w 50"/>
                <a:gd name="T9" fmla="*/ 32 h 41"/>
                <a:gd name="T10" fmla="*/ 2 w 50"/>
                <a:gd name="T11" fmla="*/ 27 h 41"/>
                <a:gd name="T12" fmla="*/ 0 w 50"/>
                <a:gd name="T13" fmla="*/ 20 h 41"/>
                <a:gd name="T14" fmla="*/ 2 w 50"/>
                <a:gd name="T15" fmla="*/ 15 h 41"/>
                <a:gd name="T16" fmla="*/ 2 w 50"/>
                <a:gd name="T17" fmla="*/ 10 h 41"/>
                <a:gd name="T18" fmla="*/ 4 w 50"/>
                <a:gd name="T19" fmla="*/ 7 h 41"/>
                <a:gd name="T20" fmla="*/ 7 w 50"/>
                <a:gd name="T21" fmla="*/ 5 h 41"/>
                <a:gd name="T22" fmla="*/ 10 w 50"/>
                <a:gd name="T23" fmla="*/ 3 h 41"/>
                <a:gd name="T24" fmla="*/ 13 w 50"/>
                <a:gd name="T25" fmla="*/ 2 h 41"/>
                <a:gd name="T26" fmla="*/ 19 w 50"/>
                <a:gd name="T27" fmla="*/ 0 h 41"/>
                <a:gd name="T28" fmla="*/ 25 w 50"/>
                <a:gd name="T29" fmla="*/ 0 h 41"/>
                <a:gd name="T30" fmla="*/ 33 w 50"/>
                <a:gd name="T31" fmla="*/ 0 h 41"/>
                <a:gd name="T32" fmla="*/ 40 w 50"/>
                <a:gd name="T33" fmla="*/ 2 h 41"/>
                <a:gd name="T34" fmla="*/ 44 w 50"/>
                <a:gd name="T35" fmla="*/ 5 h 41"/>
                <a:gd name="T36" fmla="*/ 47 w 50"/>
                <a:gd name="T37" fmla="*/ 8 h 41"/>
                <a:gd name="T38" fmla="*/ 50 w 50"/>
                <a:gd name="T39" fmla="*/ 14 h 41"/>
                <a:gd name="T40" fmla="*/ 50 w 50"/>
                <a:gd name="T41" fmla="*/ 20 h 41"/>
                <a:gd name="T42" fmla="*/ 50 w 50"/>
                <a:gd name="T43" fmla="*/ 26 h 41"/>
                <a:gd name="T44" fmla="*/ 49 w 50"/>
                <a:gd name="T45" fmla="*/ 31 h 41"/>
                <a:gd name="T46" fmla="*/ 46 w 50"/>
                <a:gd name="T47" fmla="*/ 34 h 41"/>
                <a:gd name="T48" fmla="*/ 42 w 50"/>
                <a:gd name="T49" fmla="*/ 38 h 41"/>
                <a:gd name="T50" fmla="*/ 37 w 50"/>
                <a:gd name="T51" fmla="*/ 39 h 41"/>
                <a:gd name="T52" fmla="*/ 32 w 50"/>
                <a:gd name="T53" fmla="*/ 41 h 41"/>
                <a:gd name="T54" fmla="*/ 25 w 50"/>
                <a:gd name="T55" fmla="*/ 41 h 41"/>
                <a:gd name="T56" fmla="*/ 25 w 50"/>
                <a:gd name="T57" fmla="*/ 32 h 41"/>
                <a:gd name="T58" fmla="*/ 33 w 50"/>
                <a:gd name="T59" fmla="*/ 32 h 41"/>
                <a:gd name="T60" fmla="*/ 37 w 50"/>
                <a:gd name="T61" fmla="*/ 31 h 41"/>
                <a:gd name="T62" fmla="*/ 41 w 50"/>
                <a:gd name="T63" fmla="*/ 29 h 41"/>
                <a:gd name="T64" fmla="*/ 44 w 50"/>
                <a:gd name="T65" fmla="*/ 26 h 41"/>
                <a:gd name="T66" fmla="*/ 45 w 50"/>
                <a:gd name="T67" fmla="*/ 20 h 41"/>
                <a:gd name="T68" fmla="*/ 44 w 50"/>
                <a:gd name="T69" fmla="*/ 15 h 41"/>
                <a:gd name="T70" fmla="*/ 41 w 50"/>
                <a:gd name="T71" fmla="*/ 12 h 41"/>
                <a:gd name="T72" fmla="*/ 37 w 50"/>
                <a:gd name="T73" fmla="*/ 10 h 41"/>
                <a:gd name="T74" fmla="*/ 33 w 50"/>
                <a:gd name="T75" fmla="*/ 8 h 41"/>
                <a:gd name="T76" fmla="*/ 25 w 50"/>
                <a:gd name="T77" fmla="*/ 8 h 41"/>
                <a:gd name="T78" fmla="*/ 19 w 50"/>
                <a:gd name="T79" fmla="*/ 8 h 41"/>
                <a:gd name="T80" fmla="*/ 13 w 50"/>
                <a:gd name="T81" fmla="*/ 10 h 41"/>
                <a:gd name="T82" fmla="*/ 11 w 50"/>
                <a:gd name="T83" fmla="*/ 12 h 41"/>
                <a:gd name="T84" fmla="*/ 8 w 50"/>
                <a:gd name="T85" fmla="*/ 14 h 41"/>
                <a:gd name="T86" fmla="*/ 7 w 50"/>
                <a:gd name="T87" fmla="*/ 17 h 41"/>
                <a:gd name="T88" fmla="*/ 7 w 50"/>
                <a:gd name="T89" fmla="*/ 20 h 41"/>
                <a:gd name="T90" fmla="*/ 7 w 50"/>
                <a:gd name="T91" fmla="*/ 26 h 41"/>
                <a:gd name="T92" fmla="*/ 10 w 50"/>
                <a:gd name="T93" fmla="*/ 29 h 41"/>
                <a:gd name="T94" fmla="*/ 13 w 50"/>
                <a:gd name="T95" fmla="*/ 31 h 41"/>
                <a:gd name="T96" fmla="*/ 19 w 50"/>
                <a:gd name="T97" fmla="*/ 32 h 41"/>
                <a:gd name="T98" fmla="*/ 25 w 50"/>
                <a:gd name="T99" fmla="*/ 32 h 4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0"/>
                <a:gd name="T151" fmla="*/ 0 h 41"/>
                <a:gd name="T152" fmla="*/ 50 w 50"/>
                <a:gd name="T153" fmla="*/ 41 h 4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0" h="41">
                  <a:moveTo>
                    <a:pt x="25" y="41"/>
                  </a:moveTo>
                  <a:lnTo>
                    <a:pt x="17" y="41"/>
                  </a:lnTo>
                  <a:lnTo>
                    <a:pt x="12" y="39"/>
                  </a:lnTo>
                  <a:lnTo>
                    <a:pt x="7" y="36"/>
                  </a:lnTo>
                  <a:lnTo>
                    <a:pt x="3" y="32"/>
                  </a:lnTo>
                  <a:lnTo>
                    <a:pt x="2" y="27"/>
                  </a:lnTo>
                  <a:lnTo>
                    <a:pt x="0" y="20"/>
                  </a:lnTo>
                  <a:lnTo>
                    <a:pt x="2" y="15"/>
                  </a:lnTo>
                  <a:lnTo>
                    <a:pt x="2" y="10"/>
                  </a:lnTo>
                  <a:lnTo>
                    <a:pt x="4" y="7"/>
                  </a:lnTo>
                  <a:lnTo>
                    <a:pt x="7" y="5"/>
                  </a:lnTo>
                  <a:lnTo>
                    <a:pt x="10" y="3"/>
                  </a:lnTo>
                  <a:lnTo>
                    <a:pt x="13" y="2"/>
                  </a:lnTo>
                  <a:lnTo>
                    <a:pt x="19" y="0"/>
                  </a:lnTo>
                  <a:lnTo>
                    <a:pt x="25" y="0"/>
                  </a:lnTo>
                  <a:lnTo>
                    <a:pt x="33" y="0"/>
                  </a:lnTo>
                  <a:lnTo>
                    <a:pt x="40" y="2"/>
                  </a:lnTo>
                  <a:lnTo>
                    <a:pt x="44" y="5"/>
                  </a:lnTo>
                  <a:lnTo>
                    <a:pt x="47" y="8"/>
                  </a:lnTo>
                  <a:lnTo>
                    <a:pt x="50" y="14"/>
                  </a:lnTo>
                  <a:lnTo>
                    <a:pt x="50" y="20"/>
                  </a:lnTo>
                  <a:lnTo>
                    <a:pt x="50" y="26"/>
                  </a:lnTo>
                  <a:lnTo>
                    <a:pt x="49" y="31"/>
                  </a:lnTo>
                  <a:lnTo>
                    <a:pt x="46" y="34"/>
                  </a:lnTo>
                  <a:lnTo>
                    <a:pt x="42" y="38"/>
                  </a:lnTo>
                  <a:lnTo>
                    <a:pt x="37" y="39"/>
                  </a:lnTo>
                  <a:lnTo>
                    <a:pt x="32" y="41"/>
                  </a:lnTo>
                  <a:lnTo>
                    <a:pt x="25" y="41"/>
                  </a:lnTo>
                  <a:close/>
                  <a:moveTo>
                    <a:pt x="25" y="32"/>
                  </a:moveTo>
                  <a:lnTo>
                    <a:pt x="33" y="32"/>
                  </a:lnTo>
                  <a:lnTo>
                    <a:pt x="37" y="31"/>
                  </a:lnTo>
                  <a:lnTo>
                    <a:pt x="41" y="29"/>
                  </a:lnTo>
                  <a:lnTo>
                    <a:pt x="44" y="26"/>
                  </a:lnTo>
                  <a:lnTo>
                    <a:pt x="45" y="20"/>
                  </a:lnTo>
                  <a:lnTo>
                    <a:pt x="44" y="15"/>
                  </a:lnTo>
                  <a:lnTo>
                    <a:pt x="41" y="12"/>
                  </a:lnTo>
                  <a:lnTo>
                    <a:pt x="37" y="10"/>
                  </a:lnTo>
                  <a:lnTo>
                    <a:pt x="33" y="8"/>
                  </a:lnTo>
                  <a:lnTo>
                    <a:pt x="25" y="8"/>
                  </a:lnTo>
                  <a:lnTo>
                    <a:pt x="19" y="8"/>
                  </a:lnTo>
                  <a:lnTo>
                    <a:pt x="13" y="10"/>
                  </a:lnTo>
                  <a:lnTo>
                    <a:pt x="11" y="12"/>
                  </a:lnTo>
                  <a:lnTo>
                    <a:pt x="8" y="14"/>
                  </a:lnTo>
                  <a:lnTo>
                    <a:pt x="7" y="17"/>
                  </a:lnTo>
                  <a:lnTo>
                    <a:pt x="7" y="20"/>
                  </a:lnTo>
                  <a:lnTo>
                    <a:pt x="7" y="26"/>
                  </a:lnTo>
                  <a:lnTo>
                    <a:pt x="10" y="29"/>
                  </a:lnTo>
                  <a:lnTo>
                    <a:pt x="13" y="31"/>
                  </a:lnTo>
                  <a:lnTo>
                    <a:pt x="19" y="32"/>
                  </a:lnTo>
                  <a:lnTo>
                    <a:pt x="25" y="32"/>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58" name="Freeform 188"/>
            <p:cNvSpPr>
              <a:spLocks/>
            </p:cNvSpPr>
            <p:nvPr/>
          </p:nvSpPr>
          <p:spPr bwMode="auto">
            <a:xfrm rot="5400000">
              <a:off x="304" y="2879"/>
              <a:ext cx="75" cy="47"/>
            </a:xfrm>
            <a:custGeom>
              <a:avLst/>
              <a:gdLst>
                <a:gd name="T0" fmla="*/ 82 w 82"/>
                <a:gd name="T1" fmla="*/ 0 h 40"/>
                <a:gd name="T2" fmla="*/ 82 w 82"/>
                <a:gd name="T3" fmla="*/ 16 h 40"/>
                <a:gd name="T4" fmla="*/ 18 w 82"/>
                <a:gd name="T5" fmla="*/ 16 h 40"/>
                <a:gd name="T6" fmla="*/ 21 w 82"/>
                <a:gd name="T7" fmla="*/ 21 h 40"/>
                <a:gd name="T8" fmla="*/ 24 w 82"/>
                <a:gd name="T9" fmla="*/ 28 h 40"/>
                <a:gd name="T10" fmla="*/ 27 w 82"/>
                <a:gd name="T11" fmla="*/ 34 h 40"/>
                <a:gd name="T12" fmla="*/ 30 w 82"/>
                <a:gd name="T13" fmla="*/ 40 h 40"/>
                <a:gd name="T14" fmla="*/ 21 w 82"/>
                <a:gd name="T15" fmla="*/ 40 h 40"/>
                <a:gd name="T16" fmla="*/ 15 w 82"/>
                <a:gd name="T17" fmla="*/ 29 h 40"/>
                <a:gd name="T18" fmla="*/ 10 w 82"/>
                <a:gd name="T19" fmla="*/ 21 h 40"/>
                <a:gd name="T20" fmla="*/ 5 w 82"/>
                <a:gd name="T21" fmla="*/ 14 h 40"/>
                <a:gd name="T22" fmla="*/ 0 w 82"/>
                <a:gd name="T23" fmla="*/ 10 h 40"/>
                <a:gd name="T24" fmla="*/ 0 w 82"/>
                <a:gd name="T25" fmla="*/ 0 h 40"/>
                <a:gd name="T26" fmla="*/ 82 w 82"/>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2"/>
                <a:gd name="T43" fmla="*/ 0 h 40"/>
                <a:gd name="T44" fmla="*/ 82 w 82"/>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2" h="40">
                  <a:moveTo>
                    <a:pt x="82" y="0"/>
                  </a:moveTo>
                  <a:lnTo>
                    <a:pt x="82" y="16"/>
                  </a:lnTo>
                  <a:lnTo>
                    <a:pt x="18" y="16"/>
                  </a:lnTo>
                  <a:lnTo>
                    <a:pt x="21" y="21"/>
                  </a:lnTo>
                  <a:lnTo>
                    <a:pt x="24" y="28"/>
                  </a:lnTo>
                  <a:lnTo>
                    <a:pt x="27" y="34"/>
                  </a:lnTo>
                  <a:lnTo>
                    <a:pt x="30" y="40"/>
                  </a:lnTo>
                  <a:lnTo>
                    <a:pt x="21" y="40"/>
                  </a:lnTo>
                  <a:lnTo>
                    <a:pt x="15" y="29"/>
                  </a:lnTo>
                  <a:lnTo>
                    <a:pt x="10" y="21"/>
                  </a:lnTo>
                  <a:lnTo>
                    <a:pt x="5" y="14"/>
                  </a:lnTo>
                  <a:lnTo>
                    <a:pt x="0" y="10"/>
                  </a:lnTo>
                  <a:lnTo>
                    <a:pt x="0" y="0"/>
                  </a:lnTo>
                  <a:lnTo>
                    <a:pt x="82"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59" name="Freeform 189"/>
            <p:cNvSpPr>
              <a:spLocks noEditPoints="1"/>
            </p:cNvSpPr>
            <p:nvPr/>
          </p:nvSpPr>
          <p:spPr bwMode="auto">
            <a:xfrm rot="5400000">
              <a:off x="409" y="2862"/>
              <a:ext cx="76" cy="82"/>
            </a:xfrm>
            <a:custGeom>
              <a:avLst/>
              <a:gdLst>
                <a:gd name="T0" fmla="*/ 41 w 83"/>
                <a:gd name="T1" fmla="*/ 69 h 69"/>
                <a:gd name="T2" fmla="*/ 28 w 83"/>
                <a:gd name="T3" fmla="*/ 69 h 69"/>
                <a:gd name="T4" fmla="*/ 18 w 83"/>
                <a:gd name="T5" fmla="*/ 65 h 69"/>
                <a:gd name="T6" fmla="*/ 11 w 83"/>
                <a:gd name="T7" fmla="*/ 62 h 69"/>
                <a:gd name="T8" fmla="*/ 7 w 83"/>
                <a:gd name="T9" fmla="*/ 58 h 69"/>
                <a:gd name="T10" fmla="*/ 3 w 83"/>
                <a:gd name="T11" fmla="*/ 53 h 69"/>
                <a:gd name="T12" fmla="*/ 1 w 83"/>
                <a:gd name="T13" fmla="*/ 48 h 69"/>
                <a:gd name="T14" fmla="*/ 0 w 83"/>
                <a:gd name="T15" fmla="*/ 41 h 69"/>
                <a:gd name="T16" fmla="*/ 0 w 83"/>
                <a:gd name="T17" fmla="*/ 34 h 69"/>
                <a:gd name="T18" fmla="*/ 0 w 83"/>
                <a:gd name="T19" fmla="*/ 26 h 69"/>
                <a:gd name="T20" fmla="*/ 2 w 83"/>
                <a:gd name="T21" fmla="*/ 19 h 69"/>
                <a:gd name="T22" fmla="*/ 5 w 83"/>
                <a:gd name="T23" fmla="*/ 12 h 69"/>
                <a:gd name="T24" fmla="*/ 10 w 83"/>
                <a:gd name="T25" fmla="*/ 9 h 69"/>
                <a:gd name="T26" fmla="*/ 15 w 83"/>
                <a:gd name="T27" fmla="*/ 5 h 69"/>
                <a:gd name="T28" fmla="*/ 22 w 83"/>
                <a:gd name="T29" fmla="*/ 2 h 69"/>
                <a:gd name="T30" fmla="*/ 27 w 83"/>
                <a:gd name="T31" fmla="*/ 0 h 69"/>
                <a:gd name="T32" fmla="*/ 34 w 83"/>
                <a:gd name="T33" fmla="*/ 0 h 69"/>
                <a:gd name="T34" fmla="*/ 41 w 83"/>
                <a:gd name="T35" fmla="*/ 0 h 69"/>
                <a:gd name="T36" fmla="*/ 55 w 83"/>
                <a:gd name="T37" fmla="*/ 0 h 69"/>
                <a:gd name="T38" fmla="*/ 65 w 83"/>
                <a:gd name="T39" fmla="*/ 3 h 69"/>
                <a:gd name="T40" fmla="*/ 70 w 83"/>
                <a:gd name="T41" fmla="*/ 7 h 69"/>
                <a:gd name="T42" fmla="*/ 74 w 83"/>
                <a:gd name="T43" fmla="*/ 10 h 69"/>
                <a:gd name="T44" fmla="*/ 78 w 83"/>
                <a:gd name="T45" fmla="*/ 15 h 69"/>
                <a:gd name="T46" fmla="*/ 81 w 83"/>
                <a:gd name="T47" fmla="*/ 21 h 69"/>
                <a:gd name="T48" fmla="*/ 82 w 83"/>
                <a:gd name="T49" fmla="*/ 27 h 69"/>
                <a:gd name="T50" fmla="*/ 83 w 83"/>
                <a:gd name="T51" fmla="*/ 34 h 69"/>
                <a:gd name="T52" fmla="*/ 82 w 83"/>
                <a:gd name="T53" fmla="*/ 41 h 69"/>
                <a:gd name="T54" fmla="*/ 81 w 83"/>
                <a:gd name="T55" fmla="*/ 48 h 69"/>
                <a:gd name="T56" fmla="*/ 78 w 83"/>
                <a:gd name="T57" fmla="*/ 53 h 69"/>
                <a:gd name="T58" fmla="*/ 74 w 83"/>
                <a:gd name="T59" fmla="*/ 58 h 69"/>
                <a:gd name="T60" fmla="*/ 61 w 83"/>
                <a:gd name="T61" fmla="*/ 67 h 69"/>
                <a:gd name="T62" fmla="*/ 41 w 83"/>
                <a:gd name="T63" fmla="*/ 69 h 69"/>
                <a:gd name="T64" fmla="*/ 41 w 83"/>
                <a:gd name="T65" fmla="*/ 55 h 69"/>
                <a:gd name="T66" fmla="*/ 57 w 83"/>
                <a:gd name="T67" fmla="*/ 53 h 69"/>
                <a:gd name="T68" fmla="*/ 68 w 83"/>
                <a:gd name="T69" fmla="*/ 50 h 69"/>
                <a:gd name="T70" fmla="*/ 70 w 83"/>
                <a:gd name="T71" fmla="*/ 45 h 69"/>
                <a:gd name="T72" fmla="*/ 73 w 83"/>
                <a:gd name="T73" fmla="*/ 39 h 69"/>
                <a:gd name="T74" fmla="*/ 73 w 83"/>
                <a:gd name="T75" fmla="*/ 34 h 69"/>
                <a:gd name="T76" fmla="*/ 73 w 83"/>
                <a:gd name="T77" fmla="*/ 29 h 69"/>
                <a:gd name="T78" fmla="*/ 70 w 83"/>
                <a:gd name="T79" fmla="*/ 24 h 69"/>
                <a:gd name="T80" fmla="*/ 68 w 83"/>
                <a:gd name="T81" fmla="*/ 19 h 69"/>
                <a:gd name="T82" fmla="*/ 57 w 83"/>
                <a:gd name="T83" fmla="*/ 15 h 69"/>
                <a:gd name="T84" fmla="*/ 41 w 83"/>
                <a:gd name="T85" fmla="*/ 14 h 69"/>
                <a:gd name="T86" fmla="*/ 24 w 83"/>
                <a:gd name="T87" fmla="*/ 15 h 69"/>
                <a:gd name="T88" fmla="*/ 15 w 83"/>
                <a:gd name="T89" fmla="*/ 19 h 69"/>
                <a:gd name="T90" fmla="*/ 11 w 83"/>
                <a:gd name="T91" fmla="*/ 24 h 69"/>
                <a:gd name="T92" fmla="*/ 10 w 83"/>
                <a:gd name="T93" fmla="*/ 29 h 69"/>
                <a:gd name="T94" fmla="*/ 9 w 83"/>
                <a:gd name="T95" fmla="*/ 34 h 69"/>
                <a:gd name="T96" fmla="*/ 10 w 83"/>
                <a:gd name="T97" fmla="*/ 39 h 69"/>
                <a:gd name="T98" fmla="*/ 11 w 83"/>
                <a:gd name="T99" fmla="*/ 45 h 69"/>
                <a:gd name="T100" fmla="*/ 14 w 83"/>
                <a:gd name="T101" fmla="*/ 50 h 69"/>
                <a:gd name="T102" fmla="*/ 24 w 83"/>
                <a:gd name="T103" fmla="*/ 53 h 69"/>
                <a:gd name="T104" fmla="*/ 41 w 83"/>
                <a:gd name="T105" fmla="*/ 55 h 6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3"/>
                <a:gd name="T160" fmla="*/ 0 h 69"/>
                <a:gd name="T161" fmla="*/ 83 w 83"/>
                <a:gd name="T162" fmla="*/ 69 h 6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3" h="69">
                  <a:moveTo>
                    <a:pt x="41" y="69"/>
                  </a:moveTo>
                  <a:lnTo>
                    <a:pt x="28" y="69"/>
                  </a:lnTo>
                  <a:lnTo>
                    <a:pt x="18" y="65"/>
                  </a:lnTo>
                  <a:lnTo>
                    <a:pt x="11" y="62"/>
                  </a:lnTo>
                  <a:lnTo>
                    <a:pt x="7" y="58"/>
                  </a:lnTo>
                  <a:lnTo>
                    <a:pt x="3" y="53"/>
                  </a:lnTo>
                  <a:lnTo>
                    <a:pt x="1" y="48"/>
                  </a:lnTo>
                  <a:lnTo>
                    <a:pt x="0" y="41"/>
                  </a:lnTo>
                  <a:lnTo>
                    <a:pt x="0" y="34"/>
                  </a:lnTo>
                  <a:lnTo>
                    <a:pt x="0" y="26"/>
                  </a:lnTo>
                  <a:lnTo>
                    <a:pt x="2" y="19"/>
                  </a:lnTo>
                  <a:lnTo>
                    <a:pt x="5" y="12"/>
                  </a:lnTo>
                  <a:lnTo>
                    <a:pt x="10" y="9"/>
                  </a:lnTo>
                  <a:lnTo>
                    <a:pt x="15" y="5"/>
                  </a:lnTo>
                  <a:lnTo>
                    <a:pt x="22" y="2"/>
                  </a:lnTo>
                  <a:lnTo>
                    <a:pt x="27" y="0"/>
                  </a:lnTo>
                  <a:lnTo>
                    <a:pt x="34" y="0"/>
                  </a:lnTo>
                  <a:lnTo>
                    <a:pt x="41" y="0"/>
                  </a:lnTo>
                  <a:lnTo>
                    <a:pt x="55" y="0"/>
                  </a:lnTo>
                  <a:lnTo>
                    <a:pt x="65" y="3"/>
                  </a:lnTo>
                  <a:lnTo>
                    <a:pt x="70" y="7"/>
                  </a:lnTo>
                  <a:lnTo>
                    <a:pt x="74" y="10"/>
                  </a:lnTo>
                  <a:lnTo>
                    <a:pt x="78" y="15"/>
                  </a:lnTo>
                  <a:lnTo>
                    <a:pt x="81" y="21"/>
                  </a:lnTo>
                  <a:lnTo>
                    <a:pt x="82" y="27"/>
                  </a:lnTo>
                  <a:lnTo>
                    <a:pt x="83" y="34"/>
                  </a:lnTo>
                  <a:lnTo>
                    <a:pt x="82" y="41"/>
                  </a:lnTo>
                  <a:lnTo>
                    <a:pt x="81" y="48"/>
                  </a:lnTo>
                  <a:lnTo>
                    <a:pt x="78" y="53"/>
                  </a:lnTo>
                  <a:lnTo>
                    <a:pt x="74" y="58"/>
                  </a:lnTo>
                  <a:lnTo>
                    <a:pt x="61" y="67"/>
                  </a:lnTo>
                  <a:lnTo>
                    <a:pt x="41" y="69"/>
                  </a:lnTo>
                  <a:close/>
                  <a:moveTo>
                    <a:pt x="41" y="55"/>
                  </a:moveTo>
                  <a:lnTo>
                    <a:pt x="57" y="53"/>
                  </a:lnTo>
                  <a:lnTo>
                    <a:pt x="68" y="50"/>
                  </a:lnTo>
                  <a:lnTo>
                    <a:pt x="70" y="45"/>
                  </a:lnTo>
                  <a:lnTo>
                    <a:pt x="73" y="39"/>
                  </a:lnTo>
                  <a:lnTo>
                    <a:pt x="73" y="34"/>
                  </a:lnTo>
                  <a:lnTo>
                    <a:pt x="73" y="29"/>
                  </a:lnTo>
                  <a:lnTo>
                    <a:pt x="70" y="24"/>
                  </a:lnTo>
                  <a:lnTo>
                    <a:pt x="68" y="19"/>
                  </a:lnTo>
                  <a:lnTo>
                    <a:pt x="57" y="15"/>
                  </a:lnTo>
                  <a:lnTo>
                    <a:pt x="41" y="14"/>
                  </a:lnTo>
                  <a:lnTo>
                    <a:pt x="24" y="15"/>
                  </a:lnTo>
                  <a:lnTo>
                    <a:pt x="15" y="19"/>
                  </a:lnTo>
                  <a:lnTo>
                    <a:pt x="11" y="24"/>
                  </a:lnTo>
                  <a:lnTo>
                    <a:pt x="10" y="29"/>
                  </a:lnTo>
                  <a:lnTo>
                    <a:pt x="9" y="34"/>
                  </a:lnTo>
                  <a:lnTo>
                    <a:pt x="10" y="39"/>
                  </a:lnTo>
                  <a:lnTo>
                    <a:pt x="11" y="45"/>
                  </a:lnTo>
                  <a:lnTo>
                    <a:pt x="14" y="50"/>
                  </a:lnTo>
                  <a:lnTo>
                    <a:pt x="24" y="53"/>
                  </a:lnTo>
                  <a:lnTo>
                    <a:pt x="41" y="55"/>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60" name="Rectangle 203"/>
            <p:cNvSpPr>
              <a:spLocks noChangeArrowheads="1"/>
            </p:cNvSpPr>
            <p:nvPr/>
          </p:nvSpPr>
          <p:spPr bwMode="auto">
            <a:xfrm rot="5400000">
              <a:off x="511" y="2846"/>
              <a:ext cx="5" cy="29"/>
            </a:xfrm>
            <a:prstGeom prst="rect">
              <a:avLst/>
            </a:prstGeom>
            <a:solidFill>
              <a:srgbClr val="000000"/>
            </a:solidFill>
            <a:ln w="0">
              <a:solidFill>
                <a:srgbClr val="000000"/>
              </a:solidFill>
              <a:miter lim="800000"/>
              <a:headEnd/>
              <a:tailEnd/>
            </a:ln>
          </p:spPr>
          <p:txBody>
            <a:bodyPr/>
            <a:lstStyle/>
            <a:p>
              <a:endParaRPr lang="fr-FR">
                <a:latin typeface="Calibri" pitchFamily="34" charset="0"/>
              </a:endParaRPr>
            </a:p>
          </p:txBody>
        </p:sp>
        <p:sp>
          <p:nvSpPr>
            <p:cNvPr id="618761" name="Freeform 191"/>
            <p:cNvSpPr>
              <a:spLocks noEditPoints="1"/>
            </p:cNvSpPr>
            <p:nvPr/>
          </p:nvSpPr>
          <p:spPr bwMode="auto">
            <a:xfrm rot="5400000">
              <a:off x="538" y="2832"/>
              <a:ext cx="44" cy="48"/>
            </a:xfrm>
            <a:custGeom>
              <a:avLst/>
              <a:gdLst>
                <a:gd name="T0" fmla="*/ 19 w 48"/>
                <a:gd name="T1" fmla="*/ 33 h 40"/>
                <a:gd name="T2" fmla="*/ 14 w 48"/>
                <a:gd name="T3" fmla="*/ 38 h 40"/>
                <a:gd name="T4" fmla="*/ 7 w 48"/>
                <a:gd name="T5" fmla="*/ 38 h 40"/>
                <a:gd name="T6" fmla="*/ 2 w 48"/>
                <a:gd name="T7" fmla="*/ 33 h 40"/>
                <a:gd name="T8" fmla="*/ 0 w 48"/>
                <a:gd name="T9" fmla="*/ 26 h 40"/>
                <a:gd name="T10" fmla="*/ 0 w 48"/>
                <a:gd name="T11" fmla="*/ 16 h 40"/>
                <a:gd name="T12" fmla="*/ 2 w 48"/>
                <a:gd name="T13" fmla="*/ 7 h 40"/>
                <a:gd name="T14" fmla="*/ 7 w 48"/>
                <a:gd name="T15" fmla="*/ 2 h 40"/>
                <a:gd name="T16" fmla="*/ 14 w 48"/>
                <a:gd name="T17" fmla="*/ 2 h 40"/>
                <a:gd name="T18" fmla="*/ 19 w 48"/>
                <a:gd name="T19" fmla="*/ 7 h 40"/>
                <a:gd name="T20" fmla="*/ 23 w 48"/>
                <a:gd name="T21" fmla="*/ 5 h 40"/>
                <a:gd name="T22" fmla="*/ 30 w 48"/>
                <a:gd name="T23" fmla="*/ 0 h 40"/>
                <a:gd name="T24" fmla="*/ 37 w 48"/>
                <a:gd name="T25" fmla="*/ 0 h 40"/>
                <a:gd name="T26" fmla="*/ 44 w 48"/>
                <a:gd name="T27" fmla="*/ 5 h 40"/>
                <a:gd name="T28" fmla="*/ 48 w 48"/>
                <a:gd name="T29" fmla="*/ 14 h 40"/>
                <a:gd name="T30" fmla="*/ 48 w 48"/>
                <a:gd name="T31" fmla="*/ 26 h 40"/>
                <a:gd name="T32" fmla="*/ 44 w 48"/>
                <a:gd name="T33" fmla="*/ 35 h 40"/>
                <a:gd name="T34" fmla="*/ 37 w 48"/>
                <a:gd name="T35" fmla="*/ 40 h 40"/>
                <a:gd name="T36" fmla="*/ 28 w 48"/>
                <a:gd name="T37" fmla="*/ 40 h 40"/>
                <a:gd name="T38" fmla="*/ 22 w 48"/>
                <a:gd name="T39" fmla="*/ 35 h 40"/>
                <a:gd name="T40" fmla="*/ 11 w 48"/>
                <a:gd name="T41" fmla="*/ 29 h 40"/>
                <a:gd name="T42" fmla="*/ 17 w 48"/>
                <a:gd name="T43" fmla="*/ 28 h 40"/>
                <a:gd name="T44" fmla="*/ 18 w 48"/>
                <a:gd name="T45" fmla="*/ 19 h 40"/>
                <a:gd name="T46" fmla="*/ 17 w 48"/>
                <a:gd name="T47" fmla="*/ 12 h 40"/>
                <a:gd name="T48" fmla="*/ 11 w 48"/>
                <a:gd name="T49" fmla="*/ 10 h 40"/>
                <a:gd name="T50" fmla="*/ 6 w 48"/>
                <a:gd name="T51" fmla="*/ 12 h 40"/>
                <a:gd name="T52" fmla="*/ 5 w 48"/>
                <a:gd name="T53" fmla="*/ 21 h 40"/>
                <a:gd name="T54" fmla="*/ 6 w 48"/>
                <a:gd name="T55" fmla="*/ 28 h 40"/>
                <a:gd name="T56" fmla="*/ 11 w 48"/>
                <a:gd name="T57" fmla="*/ 29 h 40"/>
                <a:gd name="T58" fmla="*/ 35 w 48"/>
                <a:gd name="T59" fmla="*/ 31 h 40"/>
                <a:gd name="T60" fmla="*/ 40 w 48"/>
                <a:gd name="T61" fmla="*/ 29 h 40"/>
                <a:gd name="T62" fmla="*/ 43 w 48"/>
                <a:gd name="T63" fmla="*/ 23 h 40"/>
                <a:gd name="T64" fmla="*/ 41 w 48"/>
                <a:gd name="T65" fmla="*/ 16 h 40"/>
                <a:gd name="T66" fmla="*/ 37 w 48"/>
                <a:gd name="T67" fmla="*/ 9 h 40"/>
                <a:gd name="T68" fmla="*/ 30 w 48"/>
                <a:gd name="T69" fmla="*/ 9 h 40"/>
                <a:gd name="T70" fmla="*/ 24 w 48"/>
                <a:gd name="T71" fmla="*/ 16 h 40"/>
                <a:gd name="T72" fmla="*/ 24 w 48"/>
                <a:gd name="T73" fmla="*/ 26 h 40"/>
                <a:gd name="T74" fmla="*/ 30 w 48"/>
                <a:gd name="T75" fmla="*/ 31 h 4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8"/>
                <a:gd name="T115" fmla="*/ 0 h 40"/>
                <a:gd name="T116" fmla="*/ 48 w 48"/>
                <a:gd name="T117" fmla="*/ 40 h 4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8" h="40">
                  <a:moveTo>
                    <a:pt x="20" y="29"/>
                  </a:moveTo>
                  <a:lnTo>
                    <a:pt x="19" y="33"/>
                  </a:lnTo>
                  <a:lnTo>
                    <a:pt x="17" y="36"/>
                  </a:lnTo>
                  <a:lnTo>
                    <a:pt x="14" y="38"/>
                  </a:lnTo>
                  <a:lnTo>
                    <a:pt x="11" y="38"/>
                  </a:lnTo>
                  <a:lnTo>
                    <a:pt x="7" y="38"/>
                  </a:lnTo>
                  <a:lnTo>
                    <a:pt x="5" y="36"/>
                  </a:lnTo>
                  <a:lnTo>
                    <a:pt x="2" y="33"/>
                  </a:lnTo>
                  <a:lnTo>
                    <a:pt x="1" y="29"/>
                  </a:lnTo>
                  <a:lnTo>
                    <a:pt x="0" y="26"/>
                  </a:lnTo>
                  <a:lnTo>
                    <a:pt x="0" y="21"/>
                  </a:lnTo>
                  <a:lnTo>
                    <a:pt x="0" y="16"/>
                  </a:lnTo>
                  <a:lnTo>
                    <a:pt x="1" y="10"/>
                  </a:lnTo>
                  <a:lnTo>
                    <a:pt x="2" y="7"/>
                  </a:lnTo>
                  <a:lnTo>
                    <a:pt x="5" y="4"/>
                  </a:lnTo>
                  <a:lnTo>
                    <a:pt x="7" y="2"/>
                  </a:lnTo>
                  <a:lnTo>
                    <a:pt x="11" y="2"/>
                  </a:lnTo>
                  <a:lnTo>
                    <a:pt x="14" y="2"/>
                  </a:lnTo>
                  <a:lnTo>
                    <a:pt x="17" y="4"/>
                  </a:lnTo>
                  <a:lnTo>
                    <a:pt x="19" y="7"/>
                  </a:lnTo>
                  <a:lnTo>
                    <a:pt x="20" y="10"/>
                  </a:lnTo>
                  <a:lnTo>
                    <a:pt x="23" y="5"/>
                  </a:lnTo>
                  <a:lnTo>
                    <a:pt x="26" y="2"/>
                  </a:lnTo>
                  <a:lnTo>
                    <a:pt x="30" y="0"/>
                  </a:lnTo>
                  <a:lnTo>
                    <a:pt x="34" y="0"/>
                  </a:lnTo>
                  <a:lnTo>
                    <a:pt x="37" y="0"/>
                  </a:lnTo>
                  <a:lnTo>
                    <a:pt x="41" y="2"/>
                  </a:lnTo>
                  <a:lnTo>
                    <a:pt x="44" y="5"/>
                  </a:lnTo>
                  <a:lnTo>
                    <a:pt x="47" y="9"/>
                  </a:lnTo>
                  <a:lnTo>
                    <a:pt x="48" y="14"/>
                  </a:lnTo>
                  <a:lnTo>
                    <a:pt x="48" y="21"/>
                  </a:lnTo>
                  <a:lnTo>
                    <a:pt x="48" y="26"/>
                  </a:lnTo>
                  <a:lnTo>
                    <a:pt x="47" y="31"/>
                  </a:lnTo>
                  <a:lnTo>
                    <a:pt x="44" y="35"/>
                  </a:lnTo>
                  <a:lnTo>
                    <a:pt x="41" y="38"/>
                  </a:lnTo>
                  <a:lnTo>
                    <a:pt x="37" y="40"/>
                  </a:lnTo>
                  <a:lnTo>
                    <a:pt x="34" y="40"/>
                  </a:lnTo>
                  <a:lnTo>
                    <a:pt x="28" y="40"/>
                  </a:lnTo>
                  <a:lnTo>
                    <a:pt x="26" y="38"/>
                  </a:lnTo>
                  <a:lnTo>
                    <a:pt x="22" y="35"/>
                  </a:lnTo>
                  <a:lnTo>
                    <a:pt x="20" y="29"/>
                  </a:lnTo>
                  <a:close/>
                  <a:moveTo>
                    <a:pt x="11" y="29"/>
                  </a:moveTo>
                  <a:lnTo>
                    <a:pt x="14" y="29"/>
                  </a:lnTo>
                  <a:lnTo>
                    <a:pt x="17" y="28"/>
                  </a:lnTo>
                  <a:lnTo>
                    <a:pt x="18" y="24"/>
                  </a:lnTo>
                  <a:lnTo>
                    <a:pt x="18" y="19"/>
                  </a:lnTo>
                  <a:lnTo>
                    <a:pt x="18" y="16"/>
                  </a:lnTo>
                  <a:lnTo>
                    <a:pt x="17" y="12"/>
                  </a:lnTo>
                  <a:lnTo>
                    <a:pt x="14" y="10"/>
                  </a:lnTo>
                  <a:lnTo>
                    <a:pt x="11" y="10"/>
                  </a:lnTo>
                  <a:lnTo>
                    <a:pt x="9" y="10"/>
                  </a:lnTo>
                  <a:lnTo>
                    <a:pt x="6" y="12"/>
                  </a:lnTo>
                  <a:lnTo>
                    <a:pt x="5" y="16"/>
                  </a:lnTo>
                  <a:lnTo>
                    <a:pt x="5" y="21"/>
                  </a:lnTo>
                  <a:lnTo>
                    <a:pt x="5" y="24"/>
                  </a:lnTo>
                  <a:lnTo>
                    <a:pt x="6" y="28"/>
                  </a:lnTo>
                  <a:lnTo>
                    <a:pt x="9" y="29"/>
                  </a:lnTo>
                  <a:lnTo>
                    <a:pt x="11" y="29"/>
                  </a:lnTo>
                  <a:close/>
                  <a:moveTo>
                    <a:pt x="34" y="33"/>
                  </a:moveTo>
                  <a:lnTo>
                    <a:pt x="35" y="31"/>
                  </a:lnTo>
                  <a:lnTo>
                    <a:pt x="37" y="31"/>
                  </a:lnTo>
                  <a:lnTo>
                    <a:pt x="40" y="29"/>
                  </a:lnTo>
                  <a:lnTo>
                    <a:pt x="41" y="26"/>
                  </a:lnTo>
                  <a:lnTo>
                    <a:pt x="43" y="23"/>
                  </a:lnTo>
                  <a:lnTo>
                    <a:pt x="43" y="21"/>
                  </a:lnTo>
                  <a:lnTo>
                    <a:pt x="41" y="16"/>
                  </a:lnTo>
                  <a:lnTo>
                    <a:pt x="40" y="10"/>
                  </a:lnTo>
                  <a:lnTo>
                    <a:pt x="37" y="9"/>
                  </a:lnTo>
                  <a:lnTo>
                    <a:pt x="34" y="9"/>
                  </a:lnTo>
                  <a:lnTo>
                    <a:pt x="30" y="9"/>
                  </a:lnTo>
                  <a:lnTo>
                    <a:pt x="26" y="10"/>
                  </a:lnTo>
                  <a:lnTo>
                    <a:pt x="24" y="16"/>
                  </a:lnTo>
                  <a:lnTo>
                    <a:pt x="23" y="21"/>
                  </a:lnTo>
                  <a:lnTo>
                    <a:pt x="24" y="26"/>
                  </a:lnTo>
                  <a:lnTo>
                    <a:pt x="26" y="29"/>
                  </a:lnTo>
                  <a:lnTo>
                    <a:pt x="30" y="31"/>
                  </a:lnTo>
                  <a:lnTo>
                    <a:pt x="34" y="33"/>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62" name="Freeform 192"/>
            <p:cNvSpPr>
              <a:spLocks/>
            </p:cNvSpPr>
            <p:nvPr/>
          </p:nvSpPr>
          <p:spPr bwMode="auto">
            <a:xfrm rot="5400000">
              <a:off x="304" y="2557"/>
              <a:ext cx="76" cy="47"/>
            </a:xfrm>
            <a:custGeom>
              <a:avLst/>
              <a:gdLst>
                <a:gd name="T0" fmla="*/ 83 w 83"/>
                <a:gd name="T1" fmla="*/ 0 h 40"/>
                <a:gd name="T2" fmla="*/ 83 w 83"/>
                <a:gd name="T3" fmla="*/ 16 h 40"/>
                <a:gd name="T4" fmla="*/ 19 w 83"/>
                <a:gd name="T5" fmla="*/ 16 h 40"/>
                <a:gd name="T6" fmla="*/ 23 w 83"/>
                <a:gd name="T7" fmla="*/ 21 h 40"/>
                <a:gd name="T8" fmla="*/ 25 w 83"/>
                <a:gd name="T9" fmla="*/ 28 h 40"/>
                <a:gd name="T10" fmla="*/ 28 w 83"/>
                <a:gd name="T11" fmla="*/ 34 h 40"/>
                <a:gd name="T12" fmla="*/ 31 w 83"/>
                <a:gd name="T13" fmla="*/ 40 h 40"/>
                <a:gd name="T14" fmla="*/ 21 w 83"/>
                <a:gd name="T15" fmla="*/ 40 h 40"/>
                <a:gd name="T16" fmla="*/ 16 w 83"/>
                <a:gd name="T17" fmla="*/ 29 h 40"/>
                <a:gd name="T18" fmla="*/ 11 w 83"/>
                <a:gd name="T19" fmla="*/ 21 h 40"/>
                <a:gd name="T20" fmla="*/ 6 w 83"/>
                <a:gd name="T21" fmla="*/ 14 h 40"/>
                <a:gd name="T22" fmla="*/ 0 w 83"/>
                <a:gd name="T23" fmla="*/ 10 h 40"/>
                <a:gd name="T24" fmla="*/ 0 w 83"/>
                <a:gd name="T25" fmla="*/ 0 h 40"/>
                <a:gd name="T26" fmla="*/ 83 w 83"/>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40"/>
                <a:gd name="T44" fmla="*/ 83 w 83"/>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40">
                  <a:moveTo>
                    <a:pt x="83" y="0"/>
                  </a:moveTo>
                  <a:lnTo>
                    <a:pt x="83" y="16"/>
                  </a:lnTo>
                  <a:lnTo>
                    <a:pt x="19" y="16"/>
                  </a:lnTo>
                  <a:lnTo>
                    <a:pt x="23" y="21"/>
                  </a:lnTo>
                  <a:lnTo>
                    <a:pt x="25" y="28"/>
                  </a:lnTo>
                  <a:lnTo>
                    <a:pt x="28" y="34"/>
                  </a:lnTo>
                  <a:lnTo>
                    <a:pt x="31" y="40"/>
                  </a:lnTo>
                  <a:lnTo>
                    <a:pt x="21" y="40"/>
                  </a:lnTo>
                  <a:lnTo>
                    <a:pt x="16" y="29"/>
                  </a:lnTo>
                  <a:lnTo>
                    <a:pt x="11" y="21"/>
                  </a:lnTo>
                  <a:lnTo>
                    <a:pt x="6" y="14"/>
                  </a:lnTo>
                  <a:lnTo>
                    <a:pt x="0" y="10"/>
                  </a:lnTo>
                  <a:lnTo>
                    <a:pt x="0" y="0"/>
                  </a:lnTo>
                  <a:lnTo>
                    <a:pt x="83"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63" name="Freeform 193"/>
            <p:cNvSpPr>
              <a:spLocks noEditPoints="1"/>
            </p:cNvSpPr>
            <p:nvPr/>
          </p:nvSpPr>
          <p:spPr bwMode="auto">
            <a:xfrm rot="5400000">
              <a:off x="408" y="2541"/>
              <a:ext cx="77" cy="82"/>
            </a:xfrm>
            <a:custGeom>
              <a:avLst/>
              <a:gdLst>
                <a:gd name="T0" fmla="*/ 42 w 84"/>
                <a:gd name="T1" fmla="*/ 69 h 69"/>
                <a:gd name="T2" fmla="*/ 29 w 84"/>
                <a:gd name="T3" fmla="*/ 69 h 69"/>
                <a:gd name="T4" fmla="*/ 19 w 84"/>
                <a:gd name="T5" fmla="*/ 65 h 69"/>
                <a:gd name="T6" fmla="*/ 14 w 84"/>
                <a:gd name="T7" fmla="*/ 62 h 69"/>
                <a:gd name="T8" fmla="*/ 8 w 84"/>
                <a:gd name="T9" fmla="*/ 58 h 69"/>
                <a:gd name="T10" fmla="*/ 4 w 84"/>
                <a:gd name="T11" fmla="*/ 53 h 69"/>
                <a:gd name="T12" fmla="*/ 3 w 84"/>
                <a:gd name="T13" fmla="*/ 48 h 69"/>
                <a:gd name="T14" fmla="*/ 0 w 84"/>
                <a:gd name="T15" fmla="*/ 41 h 69"/>
                <a:gd name="T16" fmla="*/ 0 w 84"/>
                <a:gd name="T17" fmla="*/ 34 h 69"/>
                <a:gd name="T18" fmla="*/ 2 w 84"/>
                <a:gd name="T19" fmla="*/ 26 h 69"/>
                <a:gd name="T20" fmla="*/ 3 w 84"/>
                <a:gd name="T21" fmla="*/ 19 h 69"/>
                <a:gd name="T22" fmla="*/ 6 w 84"/>
                <a:gd name="T23" fmla="*/ 12 h 69"/>
                <a:gd name="T24" fmla="*/ 11 w 84"/>
                <a:gd name="T25" fmla="*/ 9 h 69"/>
                <a:gd name="T26" fmla="*/ 16 w 84"/>
                <a:gd name="T27" fmla="*/ 5 h 69"/>
                <a:gd name="T28" fmla="*/ 23 w 84"/>
                <a:gd name="T29" fmla="*/ 2 h 69"/>
                <a:gd name="T30" fmla="*/ 28 w 84"/>
                <a:gd name="T31" fmla="*/ 0 h 69"/>
                <a:gd name="T32" fmla="*/ 34 w 84"/>
                <a:gd name="T33" fmla="*/ 0 h 69"/>
                <a:gd name="T34" fmla="*/ 42 w 84"/>
                <a:gd name="T35" fmla="*/ 0 h 69"/>
                <a:gd name="T36" fmla="*/ 55 w 84"/>
                <a:gd name="T37" fmla="*/ 0 h 69"/>
                <a:gd name="T38" fmla="*/ 66 w 84"/>
                <a:gd name="T39" fmla="*/ 3 h 69"/>
                <a:gd name="T40" fmla="*/ 71 w 84"/>
                <a:gd name="T41" fmla="*/ 7 h 69"/>
                <a:gd name="T42" fmla="*/ 76 w 84"/>
                <a:gd name="T43" fmla="*/ 10 h 69"/>
                <a:gd name="T44" fmla="*/ 79 w 84"/>
                <a:gd name="T45" fmla="*/ 15 h 69"/>
                <a:gd name="T46" fmla="*/ 82 w 84"/>
                <a:gd name="T47" fmla="*/ 21 h 69"/>
                <a:gd name="T48" fmla="*/ 83 w 84"/>
                <a:gd name="T49" fmla="*/ 27 h 69"/>
                <a:gd name="T50" fmla="*/ 84 w 84"/>
                <a:gd name="T51" fmla="*/ 34 h 69"/>
                <a:gd name="T52" fmla="*/ 83 w 84"/>
                <a:gd name="T53" fmla="*/ 41 h 69"/>
                <a:gd name="T54" fmla="*/ 82 w 84"/>
                <a:gd name="T55" fmla="*/ 48 h 69"/>
                <a:gd name="T56" fmla="*/ 79 w 84"/>
                <a:gd name="T57" fmla="*/ 53 h 69"/>
                <a:gd name="T58" fmla="*/ 76 w 84"/>
                <a:gd name="T59" fmla="*/ 58 h 69"/>
                <a:gd name="T60" fmla="*/ 62 w 84"/>
                <a:gd name="T61" fmla="*/ 67 h 69"/>
                <a:gd name="T62" fmla="*/ 42 w 84"/>
                <a:gd name="T63" fmla="*/ 69 h 69"/>
                <a:gd name="T64" fmla="*/ 42 w 84"/>
                <a:gd name="T65" fmla="*/ 55 h 69"/>
                <a:gd name="T66" fmla="*/ 58 w 84"/>
                <a:gd name="T67" fmla="*/ 53 h 69"/>
                <a:gd name="T68" fmla="*/ 69 w 84"/>
                <a:gd name="T69" fmla="*/ 50 h 69"/>
                <a:gd name="T70" fmla="*/ 71 w 84"/>
                <a:gd name="T71" fmla="*/ 45 h 69"/>
                <a:gd name="T72" fmla="*/ 74 w 84"/>
                <a:gd name="T73" fmla="*/ 39 h 69"/>
                <a:gd name="T74" fmla="*/ 74 w 84"/>
                <a:gd name="T75" fmla="*/ 34 h 69"/>
                <a:gd name="T76" fmla="*/ 74 w 84"/>
                <a:gd name="T77" fmla="*/ 29 h 69"/>
                <a:gd name="T78" fmla="*/ 71 w 84"/>
                <a:gd name="T79" fmla="*/ 24 h 69"/>
                <a:gd name="T80" fmla="*/ 69 w 84"/>
                <a:gd name="T81" fmla="*/ 19 h 69"/>
                <a:gd name="T82" fmla="*/ 58 w 84"/>
                <a:gd name="T83" fmla="*/ 15 h 69"/>
                <a:gd name="T84" fmla="*/ 42 w 84"/>
                <a:gd name="T85" fmla="*/ 14 h 69"/>
                <a:gd name="T86" fmla="*/ 27 w 84"/>
                <a:gd name="T87" fmla="*/ 15 h 69"/>
                <a:gd name="T88" fmla="*/ 16 w 84"/>
                <a:gd name="T89" fmla="*/ 19 h 69"/>
                <a:gd name="T90" fmla="*/ 12 w 84"/>
                <a:gd name="T91" fmla="*/ 24 h 69"/>
                <a:gd name="T92" fmla="*/ 11 w 84"/>
                <a:gd name="T93" fmla="*/ 29 h 69"/>
                <a:gd name="T94" fmla="*/ 10 w 84"/>
                <a:gd name="T95" fmla="*/ 34 h 69"/>
                <a:gd name="T96" fmla="*/ 11 w 84"/>
                <a:gd name="T97" fmla="*/ 39 h 69"/>
                <a:gd name="T98" fmla="*/ 12 w 84"/>
                <a:gd name="T99" fmla="*/ 45 h 69"/>
                <a:gd name="T100" fmla="*/ 16 w 84"/>
                <a:gd name="T101" fmla="*/ 50 h 69"/>
                <a:gd name="T102" fmla="*/ 25 w 84"/>
                <a:gd name="T103" fmla="*/ 53 h 69"/>
                <a:gd name="T104" fmla="*/ 42 w 84"/>
                <a:gd name="T105" fmla="*/ 55 h 6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4"/>
                <a:gd name="T160" fmla="*/ 0 h 69"/>
                <a:gd name="T161" fmla="*/ 84 w 84"/>
                <a:gd name="T162" fmla="*/ 69 h 6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4" h="69">
                  <a:moveTo>
                    <a:pt x="42" y="69"/>
                  </a:moveTo>
                  <a:lnTo>
                    <a:pt x="29" y="69"/>
                  </a:lnTo>
                  <a:lnTo>
                    <a:pt x="19" y="65"/>
                  </a:lnTo>
                  <a:lnTo>
                    <a:pt x="14" y="62"/>
                  </a:lnTo>
                  <a:lnTo>
                    <a:pt x="8" y="58"/>
                  </a:lnTo>
                  <a:lnTo>
                    <a:pt x="4" y="53"/>
                  </a:lnTo>
                  <a:lnTo>
                    <a:pt x="3" y="48"/>
                  </a:lnTo>
                  <a:lnTo>
                    <a:pt x="0" y="41"/>
                  </a:lnTo>
                  <a:lnTo>
                    <a:pt x="0" y="34"/>
                  </a:lnTo>
                  <a:lnTo>
                    <a:pt x="2" y="26"/>
                  </a:lnTo>
                  <a:lnTo>
                    <a:pt x="3" y="19"/>
                  </a:lnTo>
                  <a:lnTo>
                    <a:pt x="6" y="12"/>
                  </a:lnTo>
                  <a:lnTo>
                    <a:pt x="11" y="9"/>
                  </a:lnTo>
                  <a:lnTo>
                    <a:pt x="16" y="5"/>
                  </a:lnTo>
                  <a:lnTo>
                    <a:pt x="23" y="2"/>
                  </a:lnTo>
                  <a:lnTo>
                    <a:pt x="28" y="0"/>
                  </a:lnTo>
                  <a:lnTo>
                    <a:pt x="34" y="0"/>
                  </a:lnTo>
                  <a:lnTo>
                    <a:pt x="42" y="0"/>
                  </a:lnTo>
                  <a:lnTo>
                    <a:pt x="55" y="0"/>
                  </a:lnTo>
                  <a:lnTo>
                    <a:pt x="66" y="3"/>
                  </a:lnTo>
                  <a:lnTo>
                    <a:pt x="71" y="7"/>
                  </a:lnTo>
                  <a:lnTo>
                    <a:pt x="76" y="10"/>
                  </a:lnTo>
                  <a:lnTo>
                    <a:pt x="79" y="15"/>
                  </a:lnTo>
                  <a:lnTo>
                    <a:pt x="82" y="21"/>
                  </a:lnTo>
                  <a:lnTo>
                    <a:pt x="83" y="27"/>
                  </a:lnTo>
                  <a:lnTo>
                    <a:pt x="84" y="34"/>
                  </a:lnTo>
                  <a:lnTo>
                    <a:pt x="83" y="41"/>
                  </a:lnTo>
                  <a:lnTo>
                    <a:pt x="82" y="48"/>
                  </a:lnTo>
                  <a:lnTo>
                    <a:pt x="79" y="53"/>
                  </a:lnTo>
                  <a:lnTo>
                    <a:pt x="76" y="58"/>
                  </a:lnTo>
                  <a:lnTo>
                    <a:pt x="62" y="67"/>
                  </a:lnTo>
                  <a:lnTo>
                    <a:pt x="42" y="69"/>
                  </a:lnTo>
                  <a:close/>
                  <a:moveTo>
                    <a:pt x="42" y="55"/>
                  </a:moveTo>
                  <a:lnTo>
                    <a:pt x="58" y="53"/>
                  </a:lnTo>
                  <a:lnTo>
                    <a:pt x="69" y="50"/>
                  </a:lnTo>
                  <a:lnTo>
                    <a:pt x="71" y="45"/>
                  </a:lnTo>
                  <a:lnTo>
                    <a:pt x="74" y="39"/>
                  </a:lnTo>
                  <a:lnTo>
                    <a:pt x="74" y="34"/>
                  </a:lnTo>
                  <a:lnTo>
                    <a:pt x="74" y="29"/>
                  </a:lnTo>
                  <a:lnTo>
                    <a:pt x="71" y="24"/>
                  </a:lnTo>
                  <a:lnTo>
                    <a:pt x="69" y="19"/>
                  </a:lnTo>
                  <a:lnTo>
                    <a:pt x="58" y="15"/>
                  </a:lnTo>
                  <a:lnTo>
                    <a:pt x="42" y="14"/>
                  </a:lnTo>
                  <a:lnTo>
                    <a:pt x="27" y="15"/>
                  </a:lnTo>
                  <a:lnTo>
                    <a:pt x="16" y="19"/>
                  </a:lnTo>
                  <a:lnTo>
                    <a:pt x="12" y="24"/>
                  </a:lnTo>
                  <a:lnTo>
                    <a:pt x="11" y="29"/>
                  </a:lnTo>
                  <a:lnTo>
                    <a:pt x="10" y="34"/>
                  </a:lnTo>
                  <a:lnTo>
                    <a:pt x="11" y="39"/>
                  </a:lnTo>
                  <a:lnTo>
                    <a:pt x="12" y="45"/>
                  </a:lnTo>
                  <a:lnTo>
                    <a:pt x="16" y="50"/>
                  </a:lnTo>
                  <a:lnTo>
                    <a:pt x="25" y="53"/>
                  </a:lnTo>
                  <a:lnTo>
                    <a:pt x="42" y="55"/>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64" name="Rectangle 207"/>
            <p:cNvSpPr>
              <a:spLocks noChangeArrowheads="1"/>
            </p:cNvSpPr>
            <p:nvPr/>
          </p:nvSpPr>
          <p:spPr bwMode="auto">
            <a:xfrm rot="5400000">
              <a:off x="511" y="2525"/>
              <a:ext cx="6" cy="29"/>
            </a:xfrm>
            <a:prstGeom prst="rect">
              <a:avLst/>
            </a:prstGeom>
            <a:solidFill>
              <a:srgbClr val="000000"/>
            </a:solidFill>
            <a:ln w="0">
              <a:solidFill>
                <a:srgbClr val="000000"/>
              </a:solidFill>
              <a:miter lim="800000"/>
              <a:headEnd/>
              <a:tailEnd/>
            </a:ln>
          </p:spPr>
          <p:txBody>
            <a:bodyPr/>
            <a:lstStyle/>
            <a:p>
              <a:endParaRPr lang="fr-FR">
                <a:latin typeface="Calibri" pitchFamily="34" charset="0"/>
              </a:endParaRPr>
            </a:p>
          </p:txBody>
        </p:sp>
        <p:sp>
          <p:nvSpPr>
            <p:cNvPr id="618765" name="Freeform 195"/>
            <p:cNvSpPr>
              <a:spLocks noEditPoints="1"/>
            </p:cNvSpPr>
            <p:nvPr/>
          </p:nvSpPr>
          <p:spPr bwMode="auto">
            <a:xfrm rot="5400000">
              <a:off x="538" y="2509"/>
              <a:ext cx="46" cy="52"/>
            </a:xfrm>
            <a:custGeom>
              <a:avLst/>
              <a:gdLst>
                <a:gd name="T0" fmla="*/ 14 w 50"/>
                <a:gd name="T1" fmla="*/ 11 h 43"/>
                <a:gd name="T2" fmla="*/ 8 w 50"/>
                <a:gd name="T3" fmla="*/ 12 h 43"/>
                <a:gd name="T4" fmla="*/ 6 w 50"/>
                <a:gd name="T5" fmla="*/ 21 h 43"/>
                <a:gd name="T6" fmla="*/ 7 w 50"/>
                <a:gd name="T7" fmla="*/ 28 h 43"/>
                <a:gd name="T8" fmla="*/ 12 w 50"/>
                <a:gd name="T9" fmla="*/ 33 h 43"/>
                <a:gd name="T10" fmla="*/ 24 w 50"/>
                <a:gd name="T11" fmla="*/ 35 h 43"/>
                <a:gd name="T12" fmla="*/ 19 w 50"/>
                <a:gd name="T13" fmla="*/ 28 h 43"/>
                <a:gd name="T14" fmla="*/ 17 w 50"/>
                <a:gd name="T15" fmla="*/ 19 h 43"/>
                <a:gd name="T16" fmla="*/ 19 w 50"/>
                <a:gd name="T17" fmla="*/ 11 h 43"/>
                <a:gd name="T18" fmla="*/ 24 w 50"/>
                <a:gd name="T19" fmla="*/ 4 h 43"/>
                <a:gd name="T20" fmla="*/ 33 w 50"/>
                <a:gd name="T21" fmla="*/ 0 h 43"/>
                <a:gd name="T22" fmla="*/ 41 w 50"/>
                <a:gd name="T23" fmla="*/ 4 h 43"/>
                <a:gd name="T24" fmla="*/ 48 w 50"/>
                <a:gd name="T25" fmla="*/ 11 h 43"/>
                <a:gd name="T26" fmla="*/ 50 w 50"/>
                <a:gd name="T27" fmla="*/ 21 h 43"/>
                <a:gd name="T28" fmla="*/ 48 w 50"/>
                <a:gd name="T29" fmla="*/ 33 h 43"/>
                <a:gd name="T30" fmla="*/ 41 w 50"/>
                <a:gd name="T31" fmla="*/ 40 h 43"/>
                <a:gd name="T32" fmla="*/ 32 w 50"/>
                <a:gd name="T33" fmla="*/ 43 h 43"/>
                <a:gd name="T34" fmla="*/ 20 w 50"/>
                <a:gd name="T35" fmla="*/ 43 h 43"/>
                <a:gd name="T36" fmla="*/ 10 w 50"/>
                <a:gd name="T37" fmla="*/ 40 h 43"/>
                <a:gd name="T38" fmla="*/ 3 w 50"/>
                <a:gd name="T39" fmla="*/ 31 h 43"/>
                <a:gd name="T40" fmla="*/ 0 w 50"/>
                <a:gd name="T41" fmla="*/ 19 h 43"/>
                <a:gd name="T42" fmla="*/ 2 w 50"/>
                <a:gd name="T43" fmla="*/ 11 h 43"/>
                <a:gd name="T44" fmla="*/ 6 w 50"/>
                <a:gd name="T45" fmla="*/ 4 h 43"/>
                <a:gd name="T46" fmla="*/ 12 w 50"/>
                <a:gd name="T47" fmla="*/ 2 h 43"/>
                <a:gd name="T48" fmla="*/ 36 w 50"/>
                <a:gd name="T49" fmla="*/ 35 h 43"/>
                <a:gd name="T50" fmla="*/ 41 w 50"/>
                <a:gd name="T51" fmla="*/ 31 h 43"/>
                <a:gd name="T52" fmla="*/ 44 w 50"/>
                <a:gd name="T53" fmla="*/ 25 h 43"/>
                <a:gd name="T54" fmla="*/ 44 w 50"/>
                <a:gd name="T55" fmla="*/ 16 h 43"/>
                <a:gd name="T56" fmla="*/ 37 w 50"/>
                <a:gd name="T57" fmla="*/ 9 h 43"/>
                <a:gd name="T58" fmla="*/ 29 w 50"/>
                <a:gd name="T59" fmla="*/ 9 h 43"/>
                <a:gd name="T60" fmla="*/ 24 w 50"/>
                <a:gd name="T61" fmla="*/ 16 h 43"/>
                <a:gd name="T62" fmla="*/ 24 w 50"/>
                <a:gd name="T63" fmla="*/ 26 h 43"/>
                <a:gd name="T64" fmla="*/ 29 w 50"/>
                <a:gd name="T65" fmla="*/ 35 h 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0"/>
                <a:gd name="T100" fmla="*/ 0 h 43"/>
                <a:gd name="T101" fmla="*/ 50 w 50"/>
                <a:gd name="T102" fmla="*/ 43 h 4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0" h="43">
                  <a:moveTo>
                    <a:pt x="12" y="2"/>
                  </a:moveTo>
                  <a:lnTo>
                    <a:pt x="14" y="11"/>
                  </a:lnTo>
                  <a:lnTo>
                    <a:pt x="11" y="11"/>
                  </a:lnTo>
                  <a:lnTo>
                    <a:pt x="8" y="12"/>
                  </a:lnTo>
                  <a:lnTo>
                    <a:pt x="7" y="16"/>
                  </a:lnTo>
                  <a:lnTo>
                    <a:pt x="6" y="21"/>
                  </a:lnTo>
                  <a:lnTo>
                    <a:pt x="6" y="25"/>
                  </a:lnTo>
                  <a:lnTo>
                    <a:pt x="7" y="28"/>
                  </a:lnTo>
                  <a:lnTo>
                    <a:pt x="10" y="30"/>
                  </a:lnTo>
                  <a:lnTo>
                    <a:pt x="12" y="33"/>
                  </a:lnTo>
                  <a:lnTo>
                    <a:pt x="17" y="35"/>
                  </a:lnTo>
                  <a:lnTo>
                    <a:pt x="24" y="35"/>
                  </a:lnTo>
                  <a:lnTo>
                    <a:pt x="20" y="31"/>
                  </a:lnTo>
                  <a:lnTo>
                    <a:pt x="19" y="28"/>
                  </a:lnTo>
                  <a:lnTo>
                    <a:pt x="17" y="25"/>
                  </a:lnTo>
                  <a:lnTo>
                    <a:pt x="17" y="19"/>
                  </a:lnTo>
                  <a:lnTo>
                    <a:pt x="17" y="14"/>
                  </a:lnTo>
                  <a:lnTo>
                    <a:pt x="19" y="11"/>
                  </a:lnTo>
                  <a:lnTo>
                    <a:pt x="21" y="6"/>
                  </a:lnTo>
                  <a:lnTo>
                    <a:pt x="24" y="4"/>
                  </a:lnTo>
                  <a:lnTo>
                    <a:pt x="28" y="0"/>
                  </a:lnTo>
                  <a:lnTo>
                    <a:pt x="33" y="0"/>
                  </a:lnTo>
                  <a:lnTo>
                    <a:pt x="37" y="2"/>
                  </a:lnTo>
                  <a:lnTo>
                    <a:pt x="41" y="4"/>
                  </a:lnTo>
                  <a:lnTo>
                    <a:pt x="45" y="6"/>
                  </a:lnTo>
                  <a:lnTo>
                    <a:pt x="48" y="11"/>
                  </a:lnTo>
                  <a:lnTo>
                    <a:pt x="49" y="16"/>
                  </a:lnTo>
                  <a:lnTo>
                    <a:pt x="50" y="21"/>
                  </a:lnTo>
                  <a:lnTo>
                    <a:pt x="49" y="28"/>
                  </a:lnTo>
                  <a:lnTo>
                    <a:pt x="48" y="33"/>
                  </a:lnTo>
                  <a:lnTo>
                    <a:pt x="44" y="37"/>
                  </a:lnTo>
                  <a:lnTo>
                    <a:pt x="41" y="40"/>
                  </a:lnTo>
                  <a:lnTo>
                    <a:pt x="37" y="42"/>
                  </a:lnTo>
                  <a:lnTo>
                    <a:pt x="32" y="43"/>
                  </a:lnTo>
                  <a:lnTo>
                    <a:pt x="27" y="43"/>
                  </a:lnTo>
                  <a:lnTo>
                    <a:pt x="20" y="43"/>
                  </a:lnTo>
                  <a:lnTo>
                    <a:pt x="14" y="42"/>
                  </a:lnTo>
                  <a:lnTo>
                    <a:pt x="10" y="40"/>
                  </a:lnTo>
                  <a:lnTo>
                    <a:pt x="6" y="37"/>
                  </a:lnTo>
                  <a:lnTo>
                    <a:pt x="3" y="31"/>
                  </a:lnTo>
                  <a:lnTo>
                    <a:pt x="0" y="26"/>
                  </a:lnTo>
                  <a:lnTo>
                    <a:pt x="0" y="19"/>
                  </a:lnTo>
                  <a:lnTo>
                    <a:pt x="0" y="16"/>
                  </a:lnTo>
                  <a:lnTo>
                    <a:pt x="2" y="11"/>
                  </a:lnTo>
                  <a:lnTo>
                    <a:pt x="3" y="7"/>
                  </a:lnTo>
                  <a:lnTo>
                    <a:pt x="6" y="4"/>
                  </a:lnTo>
                  <a:lnTo>
                    <a:pt x="10" y="2"/>
                  </a:lnTo>
                  <a:lnTo>
                    <a:pt x="12" y="2"/>
                  </a:lnTo>
                  <a:close/>
                  <a:moveTo>
                    <a:pt x="33" y="35"/>
                  </a:moveTo>
                  <a:lnTo>
                    <a:pt x="36" y="35"/>
                  </a:lnTo>
                  <a:lnTo>
                    <a:pt x="38" y="33"/>
                  </a:lnTo>
                  <a:lnTo>
                    <a:pt x="41" y="31"/>
                  </a:lnTo>
                  <a:lnTo>
                    <a:pt x="42" y="28"/>
                  </a:lnTo>
                  <a:lnTo>
                    <a:pt x="44" y="25"/>
                  </a:lnTo>
                  <a:lnTo>
                    <a:pt x="44" y="21"/>
                  </a:lnTo>
                  <a:lnTo>
                    <a:pt x="44" y="16"/>
                  </a:lnTo>
                  <a:lnTo>
                    <a:pt x="41" y="12"/>
                  </a:lnTo>
                  <a:lnTo>
                    <a:pt x="37" y="9"/>
                  </a:lnTo>
                  <a:lnTo>
                    <a:pt x="33" y="9"/>
                  </a:lnTo>
                  <a:lnTo>
                    <a:pt x="29" y="9"/>
                  </a:lnTo>
                  <a:lnTo>
                    <a:pt x="25" y="12"/>
                  </a:lnTo>
                  <a:lnTo>
                    <a:pt x="24" y="16"/>
                  </a:lnTo>
                  <a:lnTo>
                    <a:pt x="23" y="21"/>
                  </a:lnTo>
                  <a:lnTo>
                    <a:pt x="24" y="26"/>
                  </a:lnTo>
                  <a:lnTo>
                    <a:pt x="25" y="31"/>
                  </a:lnTo>
                  <a:lnTo>
                    <a:pt x="29" y="35"/>
                  </a:lnTo>
                  <a:lnTo>
                    <a:pt x="33" y="35"/>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66" name="Freeform 196"/>
            <p:cNvSpPr>
              <a:spLocks/>
            </p:cNvSpPr>
            <p:nvPr/>
          </p:nvSpPr>
          <p:spPr bwMode="auto">
            <a:xfrm rot="5400000">
              <a:off x="304" y="2235"/>
              <a:ext cx="76" cy="47"/>
            </a:xfrm>
            <a:custGeom>
              <a:avLst/>
              <a:gdLst>
                <a:gd name="T0" fmla="*/ 83 w 83"/>
                <a:gd name="T1" fmla="*/ 0 h 40"/>
                <a:gd name="T2" fmla="*/ 83 w 83"/>
                <a:gd name="T3" fmla="*/ 16 h 40"/>
                <a:gd name="T4" fmla="*/ 19 w 83"/>
                <a:gd name="T5" fmla="*/ 16 h 40"/>
                <a:gd name="T6" fmla="*/ 23 w 83"/>
                <a:gd name="T7" fmla="*/ 21 h 40"/>
                <a:gd name="T8" fmla="*/ 25 w 83"/>
                <a:gd name="T9" fmla="*/ 28 h 40"/>
                <a:gd name="T10" fmla="*/ 29 w 83"/>
                <a:gd name="T11" fmla="*/ 34 h 40"/>
                <a:gd name="T12" fmla="*/ 30 w 83"/>
                <a:gd name="T13" fmla="*/ 40 h 40"/>
                <a:gd name="T14" fmla="*/ 21 w 83"/>
                <a:gd name="T15" fmla="*/ 40 h 40"/>
                <a:gd name="T16" fmla="*/ 17 w 83"/>
                <a:gd name="T17" fmla="*/ 29 h 40"/>
                <a:gd name="T18" fmla="*/ 12 w 83"/>
                <a:gd name="T19" fmla="*/ 21 h 40"/>
                <a:gd name="T20" fmla="*/ 6 w 83"/>
                <a:gd name="T21" fmla="*/ 14 h 40"/>
                <a:gd name="T22" fmla="*/ 0 w 83"/>
                <a:gd name="T23" fmla="*/ 10 h 40"/>
                <a:gd name="T24" fmla="*/ 0 w 83"/>
                <a:gd name="T25" fmla="*/ 0 h 40"/>
                <a:gd name="T26" fmla="*/ 83 w 83"/>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3"/>
                <a:gd name="T43" fmla="*/ 0 h 40"/>
                <a:gd name="T44" fmla="*/ 83 w 83"/>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3" h="40">
                  <a:moveTo>
                    <a:pt x="83" y="0"/>
                  </a:moveTo>
                  <a:lnTo>
                    <a:pt x="83" y="16"/>
                  </a:lnTo>
                  <a:lnTo>
                    <a:pt x="19" y="16"/>
                  </a:lnTo>
                  <a:lnTo>
                    <a:pt x="23" y="21"/>
                  </a:lnTo>
                  <a:lnTo>
                    <a:pt x="25" y="28"/>
                  </a:lnTo>
                  <a:lnTo>
                    <a:pt x="29" y="34"/>
                  </a:lnTo>
                  <a:lnTo>
                    <a:pt x="30" y="40"/>
                  </a:lnTo>
                  <a:lnTo>
                    <a:pt x="21" y="40"/>
                  </a:lnTo>
                  <a:lnTo>
                    <a:pt x="17" y="29"/>
                  </a:lnTo>
                  <a:lnTo>
                    <a:pt x="12" y="21"/>
                  </a:lnTo>
                  <a:lnTo>
                    <a:pt x="6" y="14"/>
                  </a:lnTo>
                  <a:lnTo>
                    <a:pt x="0" y="10"/>
                  </a:lnTo>
                  <a:lnTo>
                    <a:pt x="0" y="0"/>
                  </a:lnTo>
                  <a:lnTo>
                    <a:pt x="83"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67" name="Freeform 197"/>
            <p:cNvSpPr>
              <a:spLocks noEditPoints="1"/>
            </p:cNvSpPr>
            <p:nvPr/>
          </p:nvSpPr>
          <p:spPr bwMode="auto">
            <a:xfrm rot="5400000">
              <a:off x="408" y="2219"/>
              <a:ext cx="77" cy="82"/>
            </a:xfrm>
            <a:custGeom>
              <a:avLst/>
              <a:gdLst>
                <a:gd name="T0" fmla="*/ 42 w 84"/>
                <a:gd name="T1" fmla="*/ 69 h 69"/>
                <a:gd name="T2" fmla="*/ 29 w 84"/>
                <a:gd name="T3" fmla="*/ 69 h 69"/>
                <a:gd name="T4" fmla="*/ 19 w 84"/>
                <a:gd name="T5" fmla="*/ 65 h 69"/>
                <a:gd name="T6" fmla="*/ 13 w 84"/>
                <a:gd name="T7" fmla="*/ 62 h 69"/>
                <a:gd name="T8" fmla="*/ 8 w 84"/>
                <a:gd name="T9" fmla="*/ 58 h 69"/>
                <a:gd name="T10" fmla="*/ 6 w 84"/>
                <a:gd name="T11" fmla="*/ 53 h 69"/>
                <a:gd name="T12" fmla="*/ 3 w 84"/>
                <a:gd name="T13" fmla="*/ 48 h 69"/>
                <a:gd name="T14" fmla="*/ 2 w 84"/>
                <a:gd name="T15" fmla="*/ 41 h 69"/>
                <a:gd name="T16" fmla="*/ 0 w 84"/>
                <a:gd name="T17" fmla="*/ 34 h 69"/>
                <a:gd name="T18" fmla="*/ 2 w 84"/>
                <a:gd name="T19" fmla="*/ 26 h 69"/>
                <a:gd name="T20" fmla="*/ 3 w 84"/>
                <a:gd name="T21" fmla="*/ 19 h 69"/>
                <a:gd name="T22" fmla="*/ 7 w 84"/>
                <a:gd name="T23" fmla="*/ 12 h 69"/>
                <a:gd name="T24" fmla="*/ 11 w 84"/>
                <a:gd name="T25" fmla="*/ 9 h 69"/>
                <a:gd name="T26" fmla="*/ 16 w 84"/>
                <a:gd name="T27" fmla="*/ 5 h 69"/>
                <a:gd name="T28" fmla="*/ 23 w 84"/>
                <a:gd name="T29" fmla="*/ 2 h 69"/>
                <a:gd name="T30" fmla="*/ 28 w 84"/>
                <a:gd name="T31" fmla="*/ 0 h 69"/>
                <a:gd name="T32" fmla="*/ 34 w 84"/>
                <a:gd name="T33" fmla="*/ 0 h 69"/>
                <a:gd name="T34" fmla="*/ 42 w 84"/>
                <a:gd name="T35" fmla="*/ 0 h 69"/>
                <a:gd name="T36" fmla="*/ 55 w 84"/>
                <a:gd name="T37" fmla="*/ 0 h 69"/>
                <a:gd name="T38" fmla="*/ 66 w 84"/>
                <a:gd name="T39" fmla="*/ 3 h 69"/>
                <a:gd name="T40" fmla="*/ 71 w 84"/>
                <a:gd name="T41" fmla="*/ 7 h 69"/>
                <a:gd name="T42" fmla="*/ 76 w 84"/>
                <a:gd name="T43" fmla="*/ 10 h 69"/>
                <a:gd name="T44" fmla="*/ 79 w 84"/>
                <a:gd name="T45" fmla="*/ 15 h 69"/>
                <a:gd name="T46" fmla="*/ 81 w 84"/>
                <a:gd name="T47" fmla="*/ 21 h 69"/>
                <a:gd name="T48" fmla="*/ 84 w 84"/>
                <a:gd name="T49" fmla="*/ 27 h 69"/>
                <a:gd name="T50" fmla="*/ 84 w 84"/>
                <a:gd name="T51" fmla="*/ 34 h 69"/>
                <a:gd name="T52" fmla="*/ 84 w 84"/>
                <a:gd name="T53" fmla="*/ 41 h 69"/>
                <a:gd name="T54" fmla="*/ 81 w 84"/>
                <a:gd name="T55" fmla="*/ 48 h 69"/>
                <a:gd name="T56" fmla="*/ 80 w 84"/>
                <a:gd name="T57" fmla="*/ 53 h 69"/>
                <a:gd name="T58" fmla="*/ 76 w 84"/>
                <a:gd name="T59" fmla="*/ 58 h 69"/>
                <a:gd name="T60" fmla="*/ 62 w 84"/>
                <a:gd name="T61" fmla="*/ 67 h 69"/>
                <a:gd name="T62" fmla="*/ 42 w 84"/>
                <a:gd name="T63" fmla="*/ 69 h 69"/>
                <a:gd name="T64" fmla="*/ 42 w 84"/>
                <a:gd name="T65" fmla="*/ 55 h 69"/>
                <a:gd name="T66" fmla="*/ 59 w 84"/>
                <a:gd name="T67" fmla="*/ 53 h 69"/>
                <a:gd name="T68" fmla="*/ 68 w 84"/>
                <a:gd name="T69" fmla="*/ 50 h 69"/>
                <a:gd name="T70" fmla="*/ 72 w 84"/>
                <a:gd name="T71" fmla="*/ 45 h 69"/>
                <a:gd name="T72" fmla="*/ 74 w 84"/>
                <a:gd name="T73" fmla="*/ 39 h 69"/>
                <a:gd name="T74" fmla="*/ 75 w 84"/>
                <a:gd name="T75" fmla="*/ 34 h 69"/>
                <a:gd name="T76" fmla="*/ 74 w 84"/>
                <a:gd name="T77" fmla="*/ 29 h 69"/>
                <a:gd name="T78" fmla="*/ 72 w 84"/>
                <a:gd name="T79" fmla="*/ 24 h 69"/>
                <a:gd name="T80" fmla="*/ 68 w 84"/>
                <a:gd name="T81" fmla="*/ 19 h 69"/>
                <a:gd name="T82" fmla="*/ 59 w 84"/>
                <a:gd name="T83" fmla="*/ 15 h 69"/>
                <a:gd name="T84" fmla="*/ 42 w 84"/>
                <a:gd name="T85" fmla="*/ 14 h 69"/>
                <a:gd name="T86" fmla="*/ 27 w 84"/>
                <a:gd name="T87" fmla="*/ 15 h 69"/>
                <a:gd name="T88" fmla="*/ 16 w 84"/>
                <a:gd name="T89" fmla="*/ 19 h 69"/>
                <a:gd name="T90" fmla="*/ 13 w 84"/>
                <a:gd name="T91" fmla="*/ 24 h 69"/>
                <a:gd name="T92" fmla="*/ 11 w 84"/>
                <a:gd name="T93" fmla="*/ 29 h 69"/>
                <a:gd name="T94" fmla="*/ 9 w 84"/>
                <a:gd name="T95" fmla="*/ 34 h 69"/>
                <a:gd name="T96" fmla="*/ 11 w 84"/>
                <a:gd name="T97" fmla="*/ 39 h 69"/>
                <a:gd name="T98" fmla="*/ 12 w 84"/>
                <a:gd name="T99" fmla="*/ 45 h 69"/>
                <a:gd name="T100" fmla="*/ 16 w 84"/>
                <a:gd name="T101" fmla="*/ 50 h 69"/>
                <a:gd name="T102" fmla="*/ 27 w 84"/>
                <a:gd name="T103" fmla="*/ 53 h 69"/>
                <a:gd name="T104" fmla="*/ 42 w 84"/>
                <a:gd name="T105" fmla="*/ 55 h 6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4"/>
                <a:gd name="T160" fmla="*/ 0 h 69"/>
                <a:gd name="T161" fmla="*/ 84 w 84"/>
                <a:gd name="T162" fmla="*/ 69 h 6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4" h="69">
                  <a:moveTo>
                    <a:pt x="42" y="69"/>
                  </a:moveTo>
                  <a:lnTo>
                    <a:pt x="29" y="69"/>
                  </a:lnTo>
                  <a:lnTo>
                    <a:pt x="19" y="65"/>
                  </a:lnTo>
                  <a:lnTo>
                    <a:pt x="13" y="62"/>
                  </a:lnTo>
                  <a:lnTo>
                    <a:pt x="8" y="58"/>
                  </a:lnTo>
                  <a:lnTo>
                    <a:pt x="6" y="53"/>
                  </a:lnTo>
                  <a:lnTo>
                    <a:pt x="3" y="48"/>
                  </a:lnTo>
                  <a:lnTo>
                    <a:pt x="2" y="41"/>
                  </a:lnTo>
                  <a:lnTo>
                    <a:pt x="0" y="34"/>
                  </a:lnTo>
                  <a:lnTo>
                    <a:pt x="2" y="26"/>
                  </a:lnTo>
                  <a:lnTo>
                    <a:pt x="3" y="19"/>
                  </a:lnTo>
                  <a:lnTo>
                    <a:pt x="7" y="12"/>
                  </a:lnTo>
                  <a:lnTo>
                    <a:pt x="11" y="9"/>
                  </a:lnTo>
                  <a:lnTo>
                    <a:pt x="16" y="5"/>
                  </a:lnTo>
                  <a:lnTo>
                    <a:pt x="23" y="2"/>
                  </a:lnTo>
                  <a:lnTo>
                    <a:pt x="28" y="0"/>
                  </a:lnTo>
                  <a:lnTo>
                    <a:pt x="34" y="0"/>
                  </a:lnTo>
                  <a:lnTo>
                    <a:pt x="42" y="0"/>
                  </a:lnTo>
                  <a:lnTo>
                    <a:pt x="55" y="0"/>
                  </a:lnTo>
                  <a:lnTo>
                    <a:pt x="66" y="3"/>
                  </a:lnTo>
                  <a:lnTo>
                    <a:pt x="71" y="7"/>
                  </a:lnTo>
                  <a:lnTo>
                    <a:pt x="76" y="10"/>
                  </a:lnTo>
                  <a:lnTo>
                    <a:pt x="79" y="15"/>
                  </a:lnTo>
                  <a:lnTo>
                    <a:pt x="81" y="21"/>
                  </a:lnTo>
                  <a:lnTo>
                    <a:pt x="84" y="27"/>
                  </a:lnTo>
                  <a:lnTo>
                    <a:pt x="84" y="34"/>
                  </a:lnTo>
                  <a:lnTo>
                    <a:pt x="84" y="41"/>
                  </a:lnTo>
                  <a:lnTo>
                    <a:pt x="81" y="48"/>
                  </a:lnTo>
                  <a:lnTo>
                    <a:pt x="80" y="53"/>
                  </a:lnTo>
                  <a:lnTo>
                    <a:pt x="76" y="58"/>
                  </a:lnTo>
                  <a:lnTo>
                    <a:pt x="62" y="67"/>
                  </a:lnTo>
                  <a:lnTo>
                    <a:pt x="42" y="69"/>
                  </a:lnTo>
                  <a:close/>
                  <a:moveTo>
                    <a:pt x="42" y="55"/>
                  </a:moveTo>
                  <a:lnTo>
                    <a:pt x="59" y="53"/>
                  </a:lnTo>
                  <a:lnTo>
                    <a:pt x="68" y="50"/>
                  </a:lnTo>
                  <a:lnTo>
                    <a:pt x="72" y="45"/>
                  </a:lnTo>
                  <a:lnTo>
                    <a:pt x="74" y="39"/>
                  </a:lnTo>
                  <a:lnTo>
                    <a:pt x="75" y="34"/>
                  </a:lnTo>
                  <a:lnTo>
                    <a:pt x="74" y="29"/>
                  </a:lnTo>
                  <a:lnTo>
                    <a:pt x="72" y="24"/>
                  </a:lnTo>
                  <a:lnTo>
                    <a:pt x="68" y="19"/>
                  </a:lnTo>
                  <a:lnTo>
                    <a:pt x="59" y="15"/>
                  </a:lnTo>
                  <a:lnTo>
                    <a:pt x="42" y="14"/>
                  </a:lnTo>
                  <a:lnTo>
                    <a:pt x="27" y="15"/>
                  </a:lnTo>
                  <a:lnTo>
                    <a:pt x="16" y="19"/>
                  </a:lnTo>
                  <a:lnTo>
                    <a:pt x="13" y="24"/>
                  </a:lnTo>
                  <a:lnTo>
                    <a:pt x="11" y="29"/>
                  </a:lnTo>
                  <a:lnTo>
                    <a:pt x="9" y="34"/>
                  </a:lnTo>
                  <a:lnTo>
                    <a:pt x="11" y="39"/>
                  </a:lnTo>
                  <a:lnTo>
                    <a:pt x="12" y="45"/>
                  </a:lnTo>
                  <a:lnTo>
                    <a:pt x="16" y="50"/>
                  </a:lnTo>
                  <a:lnTo>
                    <a:pt x="27" y="53"/>
                  </a:lnTo>
                  <a:lnTo>
                    <a:pt x="42" y="55"/>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68" name="Rectangle 211"/>
            <p:cNvSpPr>
              <a:spLocks noChangeArrowheads="1"/>
            </p:cNvSpPr>
            <p:nvPr/>
          </p:nvSpPr>
          <p:spPr bwMode="auto">
            <a:xfrm rot="5400000">
              <a:off x="512" y="2204"/>
              <a:ext cx="4" cy="29"/>
            </a:xfrm>
            <a:prstGeom prst="rect">
              <a:avLst/>
            </a:prstGeom>
            <a:solidFill>
              <a:srgbClr val="000000"/>
            </a:solidFill>
            <a:ln w="0">
              <a:solidFill>
                <a:srgbClr val="000000"/>
              </a:solidFill>
              <a:miter lim="800000"/>
              <a:headEnd/>
              <a:tailEnd/>
            </a:ln>
          </p:spPr>
          <p:txBody>
            <a:bodyPr/>
            <a:lstStyle/>
            <a:p>
              <a:endParaRPr lang="fr-FR">
                <a:latin typeface="Calibri" pitchFamily="34" charset="0"/>
              </a:endParaRPr>
            </a:p>
          </p:txBody>
        </p:sp>
        <p:sp>
          <p:nvSpPr>
            <p:cNvPr id="618769" name="Freeform 199"/>
            <p:cNvSpPr>
              <a:spLocks noEditPoints="1"/>
            </p:cNvSpPr>
            <p:nvPr/>
          </p:nvSpPr>
          <p:spPr bwMode="auto">
            <a:xfrm rot="5400000">
              <a:off x="536" y="2186"/>
              <a:ext cx="45" cy="54"/>
            </a:xfrm>
            <a:custGeom>
              <a:avLst/>
              <a:gdLst>
                <a:gd name="T0" fmla="*/ 49 w 49"/>
                <a:gd name="T1" fmla="*/ 16 h 45"/>
                <a:gd name="T2" fmla="*/ 38 w 49"/>
                <a:gd name="T3" fmla="*/ 16 h 45"/>
                <a:gd name="T4" fmla="*/ 38 w 49"/>
                <a:gd name="T5" fmla="*/ 45 h 45"/>
                <a:gd name="T6" fmla="*/ 32 w 49"/>
                <a:gd name="T7" fmla="*/ 45 h 45"/>
                <a:gd name="T8" fmla="*/ 0 w 49"/>
                <a:gd name="T9" fmla="*/ 14 h 45"/>
                <a:gd name="T10" fmla="*/ 0 w 49"/>
                <a:gd name="T11" fmla="*/ 7 h 45"/>
                <a:gd name="T12" fmla="*/ 32 w 49"/>
                <a:gd name="T13" fmla="*/ 7 h 45"/>
                <a:gd name="T14" fmla="*/ 32 w 49"/>
                <a:gd name="T15" fmla="*/ 0 h 45"/>
                <a:gd name="T16" fmla="*/ 38 w 49"/>
                <a:gd name="T17" fmla="*/ 0 h 45"/>
                <a:gd name="T18" fmla="*/ 38 w 49"/>
                <a:gd name="T19" fmla="*/ 7 h 45"/>
                <a:gd name="T20" fmla="*/ 49 w 49"/>
                <a:gd name="T21" fmla="*/ 7 h 45"/>
                <a:gd name="T22" fmla="*/ 49 w 49"/>
                <a:gd name="T23" fmla="*/ 16 h 45"/>
                <a:gd name="T24" fmla="*/ 32 w 49"/>
                <a:gd name="T25" fmla="*/ 16 h 45"/>
                <a:gd name="T26" fmla="*/ 13 w 49"/>
                <a:gd name="T27" fmla="*/ 16 h 45"/>
                <a:gd name="T28" fmla="*/ 32 w 49"/>
                <a:gd name="T29" fmla="*/ 35 h 45"/>
                <a:gd name="T30" fmla="*/ 32 w 49"/>
                <a:gd name="T31" fmla="*/ 16 h 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9"/>
                <a:gd name="T49" fmla="*/ 0 h 45"/>
                <a:gd name="T50" fmla="*/ 49 w 49"/>
                <a:gd name="T51" fmla="*/ 45 h 4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9" h="45">
                  <a:moveTo>
                    <a:pt x="49" y="16"/>
                  </a:moveTo>
                  <a:lnTo>
                    <a:pt x="38" y="16"/>
                  </a:lnTo>
                  <a:lnTo>
                    <a:pt x="38" y="45"/>
                  </a:lnTo>
                  <a:lnTo>
                    <a:pt x="32" y="45"/>
                  </a:lnTo>
                  <a:lnTo>
                    <a:pt x="0" y="14"/>
                  </a:lnTo>
                  <a:lnTo>
                    <a:pt x="0" y="7"/>
                  </a:lnTo>
                  <a:lnTo>
                    <a:pt x="32" y="7"/>
                  </a:lnTo>
                  <a:lnTo>
                    <a:pt x="32" y="0"/>
                  </a:lnTo>
                  <a:lnTo>
                    <a:pt x="38" y="0"/>
                  </a:lnTo>
                  <a:lnTo>
                    <a:pt x="38" y="7"/>
                  </a:lnTo>
                  <a:lnTo>
                    <a:pt x="49" y="7"/>
                  </a:lnTo>
                  <a:lnTo>
                    <a:pt x="49" y="16"/>
                  </a:lnTo>
                  <a:close/>
                  <a:moveTo>
                    <a:pt x="32" y="16"/>
                  </a:moveTo>
                  <a:lnTo>
                    <a:pt x="13" y="16"/>
                  </a:lnTo>
                  <a:lnTo>
                    <a:pt x="32" y="35"/>
                  </a:lnTo>
                  <a:lnTo>
                    <a:pt x="32" y="16"/>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70" name="Freeform 200"/>
            <p:cNvSpPr>
              <a:spLocks/>
            </p:cNvSpPr>
            <p:nvPr/>
          </p:nvSpPr>
          <p:spPr bwMode="auto">
            <a:xfrm rot="5400000">
              <a:off x="305" y="1916"/>
              <a:ext cx="74" cy="47"/>
            </a:xfrm>
            <a:custGeom>
              <a:avLst/>
              <a:gdLst>
                <a:gd name="T0" fmla="*/ 82 w 82"/>
                <a:gd name="T1" fmla="*/ 0 h 40"/>
                <a:gd name="T2" fmla="*/ 82 w 82"/>
                <a:gd name="T3" fmla="*/ 16 h 40"/>
                <a:gd name="T4" fmla="*/ 18 w 82"/>
                <a:gd name="T5" fmla="*/ 16 h 40"/>
                <a:gd name="T6" fmla="*/ 22 w 82"/>
                <a:gd name="T7" fmla="*/ 21 h 40"/>
                <a:gd name="T8" fmla="*/ 26 w 82"/>
                <a:gd name="T9" fmla="*/ 28 h 40"/>
                <a:gd name="T10" fmla="*/ 28 w 82"/>
                <a:gd name="T11" fmla="*/ 34 h 40"/>
                <a:gd name="T12" fmla="*/ 30 w 82"/>
                <a:gd name="T13" fmla="*/ 40 h 40"/>
                <a:gd name="T14" fmla="*/ 20 w 82"/>
                <a:gd name="T15" fmla="*/ 40 h 40"/>
                <a:gd name="T16" fmla="*/ 17 w 82"/>
                <a:gd name="T17" fmla="*/ 29 h 40"/>
                <a:gd name="T18" fmla="*/ 11 w 82"/>
                <a:gd name="T19" fmla="*/ 21 h 40"/>
                <a:gd name="T20" fmla="*/ 5 w 82"/>
                <a:gd name="T21" fmla="*/ 14 h 40"/>
                <a:gd name="T22" fmla="*/ 0 w 82"/>
                <a:gd name="T23" fmla="*/ 10 h 40"/>
                <a:gd name="T24" fmla="*/ 0 w 82"/>
                <a:gd name="T25" fmla="*/ 0 h 40"/>
                <a:gd name="T26" fmla="*/ 82 w 82"/>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2"/>
                <a:gd name="T43" fmla="*/ 0 h 40"/>
                <a:gd name="T44" fmla="*/ 82 w 82"/>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2" h="40">
                  <a:moveTo>
                    <a:pt x="82" y="0"/>
                  </a:moveTo>
                  <a:lnTo>
                    <a:pt x="82" y="16"/>
                  </a:lnTo>
                  <a:lnTo>
                    <a:pt x="18" y="16"/>
                  </a:lnTo>
                  <a:lnTo>
                    <a:pt x="22" y="21"/>
                  </a:lnTo>
                  <a:lnTo>
                    <a:pt x="26" y="28"/>
                  </a:lnTo>
                  <a:lnTo>
                    <a:pt x="28" y="34"/>
                  </a:lnTo>
                  <a:lnTo>
                    <a:pt x="30" y="40"/>
                  </a:lnTo>
                  <a:lnTo>
                    <a:pt x="20" y="40"/>
                  </a:lnTo>
                  <a:lnTo>
                    <a:pt x="17" y="29"/>
                  </a:lnTo>
                  <a:lnTo>
                    <a:pt x="11" y="21"/>
                  </a:lnTo>
                  <a:lnTo>
                    <a:pt x="5" y="14"/>
                  </a:lnTo>
                  <a:lnTo>
                    <a:pt x="0" y="10"/>
                  </a:lnTo>
                  <a:lnTo>
                    <a:pt x="0" y="0"/>
                  </a:lnTo>
                  <a:lnTo>
                    <a:pt x="82"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71" name="Freeform 201"/>
            <p:cNvSpPr>
              <a:spLocks noEditPoints="1"/>
            </p:cNvSpPr>
            <p:nvPr/>
          </p:nvSpPr>
          <p:spPr bwMode="auto">
            <a:xfrm rot="5400000">
              <a:off x="409" y="1900"/>
              <a:ext cx="75" cy="82"/>
            </a:xfrm>
            <a:custGeom>
              <a:avLst/>
              <a:gdLst>
                <a:gd name="T0" fmla="*/ 41 w 83"/>
                <a:gd name="T1" fmla="*/ 69 h 69"/>
                <a:gd name="T2" fmla="*/ 28 w 83"/>
                <a:gd name="T3" fmla="*/ 69 h 69"/>
                <a:gd name="T4" fmla="*/ 18 w 83"/>
                <a:gd name="T5" fmla="*/ 65 h 69"/>
                <a:gd name="T6" fmla="*/ 13 w 83"/>
                <a:gd name="T7" fmla="*/ 62 h 69"/>
                <a:gd name="T8" fmla="*/ 7 w 83"/>
                <a:gd name="T9" fmla="*/ 58 h 69"/>
                <a:gd name="T10" fmla="*/ 5 w 83"/>
                <a:gd name="T11" fmla="*/ 53 h 69"/>
                <a:gd name="T12" fmla="*/ 2 w 83"/>
                <a:gd name="T13" fmla="*/ 48 h 69"/>
                <a:gd name="T14" fmla="*/ 1 w 83"/>
                <a:gd name="T15" fmla="*/ 41 h 69"/>
                <a:gd name="T16" fmla="*/ 0 w 83"/>
                <a:gd name="T17" fmla="*/ 34 h 69"/>
                <a:gd name="T18" fmla="*/ 1 w 83"/>
                <a:gd name="T19" fmla="*/ 26 h 69"/>
                <a:gd name="T20" fmla="*/ 2 w 83"/>
                <a:gd name="T21" fmla="*/ 19 h 69"/>
                <a:gd name="T22" fmla="*/ 6 w 83"/>
                <a:gd name="T23" fmla="*/ 12 h 69"/>
                <a:gd name="T24" fmla="*/ 10 w 83"/>
                <a:gd name="T25" fmla="*/ 9 h 69"/>
                <a:gd name="T26" fmla="*/ 15 w 83"/>
                <a:gd name="T27" fmla="*/ 5 h 69"/>
                <a:gd name="T28" fmla="*/ 22 w 83"/>
                <a:gd name="T29" fmla="*/ 2 h 69"/>
                <a:gd name="T30" fmla="*/ 28 w 83"/>
                <a:gd name="T31" fmla="*/ 0 h 69"/>
                <a:gd name="T32" fmla="*/ 34 w 83"/>
                <a:gd name="T33" fmla="*/ 0 h 69"/>
                <a:gd name="T34" fmla="*/ 41 w 83"/>
                <a:gd name="T35" fmla="*/ 0 h 69"/>
                <a:gd name="T36" fmla="*/ 55 w 83"/>
                <a:gd name="T37" fmla="*/ 0 h 69"/>
                <a:gd name="T38" fmla="*/ 65 w 83"/>
                <a:gd name="T39" fmla="*/ 3 h 69"/>
                <a:gd name="T40" fmla="*/ 70 w 83"/>
                <a:gd name="T41" fmla="*/ 7 h 69"/>
                <a:gd name="T42" fmla="*/ 75 w 83"/>
                <a:gd name="T43" fmla="*/ 10 h 69"/>
                <a:gd name="T44" fmla="*/ 79 w 83"/>
                <a:gd name="T45" fmla="*/ 15 h 69"/>
                <a:gd name="T46" fmla="*/ 82 w 83"/>
                <a:gd name="T47" fmla="*/ 21 h 69"/>
                <a:gd name="T48" fmla="*/ 83 w 83"/>
                <a:gd name="T49" fmla="*/ 27 h 69"/>
                <a:gd name="T50" fmla="*/ 83 w 83"/>
                <a:gd name="T51" fmla="*/ 34 h 69"/>
                <a:gd name="T52" fmla="*/ 83 w 83"/>
                <a:gd name="T53" fmla="*/ 41 h 69"/>
                <a:gd name="T54" fmla="*/ 82 w 83"/>
                <a:gd name="T55" fmla="*/ 48 h 69"/>
                <a:gd name="T56" fmla="*/ 79 w 83"/>
                <a:gd name="T57" fmla="*/ 53 h 69"/>
                <a:gd name="T58" fmla="*/ 75 w 83"/>
                <a:gd name="T59" fmla="*/ 58 h 69"/>
                <a:gd name="T60" fmla="*/ 61 w 83"/>
                <a:gd name="T61" fmla="*/ 67 h 69"/>
                <a:gd name="T62" fmla="*/ 41 w 83"/>
                <a:gd name="T63" fmla="*/ 69 h 69"/>
                <a:gd name="T64" fmla="*/ 41 w 83"/>
                <a:gd name="T65" fmla="*/ 55 h 69"/>
                <a:gd name="T66" fmla="*/ 58 w 83"/>
                <a:gd name="T67" fmla="*/ 53 h 69"/>
                <a:gd name="T68" fmla="*/ 68 w 83"/>
                <a:gd name="T69" fmla="*/ 50 h 69"/>
                <a:gd name="T70" fmla="*/ 72 w 83"/>
                <a:gd name="T71" fmla="*/ 45 h 69"/>
                <a:gd name="T72" fmla="*/ 73 w 83"/>
                <a:gd name="T73" fmla="*/ 39 h 69"/>
                <a:gd name="T74" fmla="*/ 74 w 83"/>
                <a:gd name="T75" fmla="*/ 34 h 69"/>
                <a:gd name="T76" fmla="*/ 73 w 83"/>
                <a:gd name="T77" fmla="*/ 29 h 69"/>
                <a:gd name="T78" fmla="*/ 72 w 83"/>
                <a:gd name="T79" fmla="*/ 24 h 69"/>
                <a:gd name="T80" fmla="*/ 68 w 83"/>
                <a:gd name="T81" fmla="*/ 19 h 69"/>
                <a:gd name="T82" fmla="*/ 58 w 83"/>
                <a:gd name="T83" fmla="*/ 15 h 69"/>
                <a:gd name="T84" fmla="*/ 41 w 83"/>
                <a:gd name="T85" fmla="*/ 14 h 69"/>
                <a:gd name="T86" fmla="*/ 26 w 83"/>
                <a:gd name="T87" fmla="*/ 15 h 69"/>
                <a:gd name="T88" fmla="*/ 17 w 83"/>
                <a:gd name="T89" fmla="*/ 19 h 69"/>
                <a:gd name="T90" fmla="*/ 13 w 83"/>
                <a:gd name="T91" fmla="*/ 24 h 69"/>
                <a:gd name="T92" fmla="*/ 10 w 83"/>
                <a:gd name="T93" fmla="*/ 29 h 69"/>
                <a:gd name="T94" fmla="*/ 10 w 83"/>
                <a:gd name="T95" fmla="*/ 34 h 69"/>
                <a:gd name="T96" fmla="*/ 10 w 83"/>
                <a:gd name="T97" fmla="*/ 39 h 69"/>
                <a:gd name="T98" fmla="*/ 13 w 83"/>
                <a:gd name="T99" fmla="*/ 45 h 69"/>
                <a:gd name="T100" fmla="*/ 15 w 83"/>
                <a:gd name="T101" fmla="*/ 50 h 69"/>
                <a:gd name="T102" fmla="*/ 26 w 83"/>
                <a:gd name="T103" fmla="*/ 53 h 69"/>
                <a:gd name="T104" fmla="*/ 41 w 83"/>
                <a:gd name="T105" fmla="*/ 55 h 6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3"/>
                <a:gd name="T160" fmla="*/ 0 h 69"/>
                <a:gd name="T161" fmla="*/ 83 w 83"/>
                <a:gd name="T162" fmla="*/ 69 h 6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3" h="69">
                  <a:moveTo>
                    <a:pt x="41" y="69"/>
                  </a:moveTo>
                  <a:lnTo>
                    <a:pt x="28" y="69"/>
                  </a:lnTo>
                  <a:lnTo>
                    <a:pt x="18" y="65"/>
                  </a:lnTo>
                  <a:lnTo>
                    <a:pt x="13" y="62"/>
                  </a:lnTo>
                  <a:lnTo>
                    <a:pt x="7" y="58"/>
                  </a:lnTo>
                  <a:lnTo>
                    <a:pt x="5" y="53"/>
                  </a:lnTo>
                  <a:lnTo>
                    <a:pt x="2" y="48"/>
                  </a:lnTo>
                  <a:lnTo>
                    <a:pt x="1" y="41"/>
                  </a:lnTo>
                  <a:lnTo>
                    <a:pt x="0" y="34"/>
                  </a:lnTo>
                  <a:lnTo>
                    <a:pt x="1" y="26"/>
                  </a:lnTo>
                  <a:lnTo>
                    <a:pt x="2" y="19"/>
                  </a:lnTo>
                  <a:lnTo>
                    <a:pt x="6" y="12"/>
                  </a:lnTo>
                  <a:lnTo>
                    <a:pt x="10" y="9"/>
                  </a:lnTo>
                  <a:lnTo>
                    <a:pt x="15" y="5"/>
                  </a:lnTo>
                  <a:lnTo>
                    <a:pt x="22" y="2"/>
                  </a:lnTo>
                  <a:lnTo>
                    <a:pt x="28" y="0"/>
                  </a:lnTo>
                  <a:lnTo>
                    <a:pt x="34" y="0"/>
                  </a:lnTo>
                  <a:lnTo>
                    <a:pt x="41" y="0"/>
                  </a:lnTo>
                  <a:lnTo>
                    <a:pt x="55" y="0"/>
                  </a:lnTo>
                  <a:lnTo>
                    <a:pt x="65" y="3"/>
                  </a:lnTo>
                  <a:lnTo>
                    <a:pt x="70" y="7"/>
                  </a:lnTo>
                  <a:lnTo>
                    <a:pt x="75" y="10"/>
                  </a:lnTo>
                  <a:lnTo>
                    <a:pt x="79" y="15"/>
                  </a:lnTo>
                  <a:lnTo>
                    <a:pt x="82" y="21"/>
                  </a:lnTo>
                  <a:lnTo>
                    <a:pt x="83" y="27"/>
                  </a:lnTo>
                  <a:lnTo>
                    <a:pt x="83" y="34"/>
                  </a:lnTo>
                  <a:lnTo>
                    <a:pt x="83" y="41"/>
                  </a:lnTo>
                  <a:lnTo>
                    <a:pt x="82" y="48"/>
                  </a:lnTo>
                  <a:lnTo>
                    <a:pt x="79" y="53"/>
                  </a:lnTo>
                  <a:lnTo>
                    <a:pt x="75" y="58"/>
                  </a:lnTo>
                  <a:lnTo>
                    <a:pt x="61" y="67"/>
                  </a:lnTo>
                  <a:lnTo>
                    <a:pt x="41" y="69"/>
                  </a:lnTo>
                  <a:close/>
                  <a:moveTo>
                    <a:pt x="41" y="55"/>
                  </a:moveTo>
                  <a:lnTo>
                    <a:pt x="58" y="53"/>
                  </a:lnTo>
                  <a:lnTo>
                    <a:pt x="68" y="50"/>
                  </a:lnTo>
                  <a:lnTo>
                    <a:pt x="72" y="45"/>
                  </a:lnTo>
                  <a:lnTo>
                    <a:pt x="73" y="39"/>
                  </a:lnTo>
                  <a:lnTo>
                    <a:pt x="74" y="34"/>
                  </a:lnTo>
                  <a:lnTo>
                    <a:pt x="73" y="29"/>
                  </a:lnTo>
                  <a:lnTo>
                    <a:pt x="72" y="24"/>
                  </a:lnTo>
                  <a:lnTo>
                    <a:pt x="68" y="19"/>
                  </a:lnTo>
                  <a:lnTo>
                    <a:pt x="58" y="15"/>
                  </a:lnTo>
                  <a:lnTo>
                    <a:pt x="41" y="14"/>
                  </a:lnTo>
                  <a:lnTo>
                    <a:pt x="26" y="15"/>
                  </a:lnTo>
                  <a:lnTo>
                    <a:pt x="17" y="19"/>
                  </a:lnTo>
                  <a:lnTo>
                    <a:pt x="13" y="24"/>
                  </a:lnTo>
                  <a:lnTo>
                    <a:pt x="10" y="29"/>
                  </a:lnTo>
                  <a:lnTo>
                    <a:pt x="10" y="34"/>
                  </a:lnTo>
                  <a:lnTo>
                    <a:pt x="10" y="39"/>
                  </a:lnTo>
                  <a:lnTo>
                    <a:pt x="13" y="45"/>
                  </a:lnTo>
                  <a:lnTo>
                    <a:pt x="15" y="50"/>
                  </a:lnTo>
                  <a:lnTo>
                    <a:pt x="26" y="53"/>
                  </a:lnTo>
                  <a:lnTo>
                    <a:pt x="41" y="55"/>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72" name="Rectangle 215"/>
            <p:cNvSpPr>
              <a:spLocks noChangeArrowheads="1"/>
            </p:cNvSpPr>
            <p:nvPr/>
          </p:nvSpPr>
          <p:spPr bwMode="auto">
            <a:xfrm rot="5400000">
              <a:off x="511" y="1885"/>
              <a:ext cx="6" cy="29"/>
            </a:xfrm>
            <a:prstGeom prst="rect">
              <a:avLst/>
            </a:prstGeom>
            <a:solidFill>
              <a:srgbClr val="000000"/>
            </a:solidFill>
            <a:ln w="0">
              <a:solidFill>
                <a:srgbClr val="000000"/>
              </a:solidFill>
              <a:miter lim="800000"/>
              <a:headEnd/>
              <a:tailEnd/>
            </a:ln>
          </p:spPr>
          <p:txBody>
            <a:bodyPr/>
            <a:lstStyle/>
            <a:p>
              <a:endParaRPr lang="fr-FR">
                <a:latin typeface="Calibri" pitchFamily="34" charset="0"/>
              </a:endParaRPr>
            </a:p>
          </p:txBody>
        </p:sp>
        <p:sp>
          <p:nvSpPr>
            <p:cNvPr id="618773" name="Freeform 203"/>
            <p:cNvSpPr>
              <a:spLocks/>
            </p:cNvSpPr>
            <p:nvPr/>
          </p:nvSpPr>
          <p:spPr bwMode="auto">
            <a:xfrm rot="5400000">
              <a:off x="536" y="1868"/>
              <a:ext cx="45" cy="49"/>
            </a:xfrm>
            <a:custGeom>
              <a:avLst/>
              <a:gdLst>
                <a:gd name="T0" fmla="*/ 42 w 49"/>
                <a:gd name="T1" fmla="*/ 0 h 41"/>
                <a:gd name="T2" fmla="*/ 49 w 49"/>
                <a:gd name="T3" fmla="*/ 0 h 41"/>
                <a:gd name="T4" fmla="*/ 49 w 49"/>
                <a:gd name="T5" fmla="*/ 41 h 41"/>
                <a:gd name="T6" fmla="*/ 48 w 49"/>
                <a:gd name="T7" fmla="*/ 41 h 41"/>
                <a:gd name="T8" fmla="*/ 45 w 49"/>
                <a:gd name="T9" fmla="*/ 40 h 41"/>
                <a:gd name="T10" fmla="*/ 41 w 49"/>
                <a:gd name="T11" fmla="*/ 38 h 41"/>
                <a:gd name="T12" fmla="*/ 38 w 49"/>
                <a:gd name="T13" fmla="*/ 36 h 41"/>
                <a:gd name="T14" fmla="*/ 35 w 49"/>
                <a:gd name="T15" fmla="*/ 31 h 41"/>
                <a:gd name="T16" fmla="*/ 31 w 49"/>
                <a:gd name="T17" fmla="*/ 26 h 41"/>
                <a:gd name="T18" fmla="*/ 27 w 49"/>
                <a:gd name="T19" fmla="*/ 19 h 41"/>
                <a:gd name="T20" fmla="*/ 24 w 49"/>
                <a:gd name="T21" fmla="*/ 16 h 41"/>
                <a:gd name="T22" fmla="*/ 21 w 49"/>
                <a:gd name="T23" fmla="*/ 12 h 41"/>
                <a:gd name="T24" fmla="*/ 18 w 49"/>
                <a:gd name="T25" fmla="*/ 10 h 41"/>
                <a:gd name="T26" fmla="*/ 14 w 49"/>
                <a:gd name="T27" fmla="*/ 9 h 41"/>
                <a:gd name="T28" fmla="*/ 11 w 49"/>
                <a:gd name="T29" fmla="*/ 10 h 41"/>
                <a:gd name="T30" fmla="*/ 8 w 49"/>
                <a:gd name="T31" fmla="*/ 12 h 41"/>
                <a:gd name="T32" fmla="*/ 7 w 49"/>
                <a:gd name="T33" fmla="*/ 16 h 41"/>
                <a:gd name="T34" fmla="*/ 6 w 49"/>
                <a:gd name="T35" fmla="*/ 21 h 41"/>
                <a:gd name="T36" fmla="*/ 7 w 49"/>
                <a:gd name="T37" fmla="*/ 24 h 41"/>
                <a:gd name="T38" fmla="*/ 8 w 49"/>
                <a:gd name="T39" fmla="*/ 29 h 41"/>
                <a:gd name="T40" fmla="*/ 11 w 49"/>
                <a:gd name="T41" fmla="*/ 31 h 41"/>
                <a:gd name="T42" fmla="*/ 15 w 49"/>
                <a:gd name="T43" fmla="*/ 33 h 41"/>
                <a:gd name="T44" fmla="*/ 14 w 49"/>
                <a:gd name="T45" fmla="*/ 40 h 41"/>
                <a:gd name="T46" fmla="*/ 10 w 49"/>
                <a:gd name="T47" fmla="*/ 40 h 41"/>
                <a:gd name="T48" fmla="*/ 7 w 49"/>
                <a:gd name="T49" fmla="*/ 38 h 41"/>
                <a:gd name="T50" fmla="*/ 4 w 49"/>
                <a:gd name="T51" fmla="*/ 35 h 41"/>
                <a:gd name="T52" fmla="*/ 2 w 49"/>
                <a:gd name="T53" fmla="*/ 31 h 41"/>
                <a:gd name="T54" fmla="*/ 0 w 49"/>
                <a:gd name="T55" fmla="*/ 26 h 41"/>
                <a:gd name="T56" fmla="*/ 0 w 49"/>
                <a:gd name="T57" fmla="*/ 21 h 41"/>
                <a:gd name="T58" fmla="*/ 0 w 49"/>
                <a:gd name="T59" fmla="*/ 14 h 41"/>
                <a:gd name="T60" fmla="*/ 2 w 49"/>
                <a:gd name="T61" fmla="*/ 10 h 41"/>
                <a:gd name="T62" fmla="*/ 4 w 49"/>
                <a:gd name="T63" fmla="*/ 5 h 41"/>
                <a:gd name="T64" fmla="*/ 7 w 49"/>
                <a:gd name="T65" fmla="*/ 4 h 41"/>
                <a:gd name="T66" fmla="*/ 11 w 49"/>
                <a:gd name="T67" fmla="*/ 2 h 41"/>
                <a:gd name="T68" fmla="*/ 14 w 49"/>
                <a:gd name="T69" fmla="*/ 0 h 41"/>
                <a:gd name="T70" fmla="*/ 18 w 49"/>
                <a:gd name="T71" fmla="*/ 0 h 41"/>
                <a:gd name="T72" fmla="*/ 20 w 49"/>
                <a:gd name="T73" fmla="*/ 2 h 41"/>
                <a:gd name="T74" fmla="*/ 23 w 49"/>
                <a:gd name="T75" fmla="*/ 4 h 41"/>
                <a:gd name="T76" fmla="*/ 25 w 49"/>
                <a:gd name="T77" fmla="*/ 7 h 41"/>
                <a:gd name="T78" fmla="*/ 28 w 49"/>
                <a:gd name="T79" fmla="*/ 9 h 41"/>
                <a:gd name="T80" fmla="*/ 31 w 49"/>
                <a:gd name="T81" fmla="*/ 14 h 41"/>
                <a:gd name="T82" fmla="*/ 35 w 49"/>
                <a:gd name="T83" fmla="*/ 17 h 41"/>
                <a:gd name="T84" fmla="*/ 37 w 49"/>
                <a:gd name="T85" fmla="*/ 23 h 41"/>
                <a:gd name="T86" fmla="*/ 38 w 49"/>
                <a:gd name="T87" fmla="*/ 26 h 41"/>
                <a:gd name="T88" fmla="*/ 40 w 49"/>
                <a:gd name="T89" fmla="*/ 28 h 41"/>
                <a:gd name="T90" fmla="*/ 41 w 49"/>
                <a:gd name="T91" fmla="*/ 29 h 41"/>
                <a:gd name="T92" fmla="*/ 42 w 49"/>
                <a:gd name="T93" fmla="*/ 31 h 41"/>
                <a:gd name="T94" fmla="*/ 42 w 49"/>
                <a:gd name="T95" fmla="*/ 0 h 4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
                <a:gd name="T145" fmla="*/ 0 h 41"/>
                <a:gd name="T146" fmla="*/ 49 w 49"/>
                <a:gd name="T147" fmla="*/ 41 h 4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 h="41">
                  <a:moveTo>
                    <a:pt x="42" y="0"/>
                  </a:moveTo>
                  <a:lnTo>
                    <a:pt x="49" y="0"/>
                  </a:lnTo>
                  <a:lnTo>
                    <a:pt x="49" y="41"/>
                  </a:lnTo>
                  <a:lnTo>
                    <a:pt x="48" y="41"/>
                  </a:lnTo>
                  <a:lnTo>
                    <a:pt x="45" y="40"/>
                  </a:lnTo>
                  <a:lnTo>
                    <a:pt x="41" y="38"/>
                  </a:lnTo>
                  <a:lnTo>
                    <a:pt x="38" y="36"/>
                  </a:lnTo>
                  <a:lnTo>
                    <a:pt x="35" y="31"/>
                  </a:lnTo>
                  <a:lnTo>
                    <a:pt x="31" y="26"/>
                  </a:lnTo>
                  <a:lnTo>
                    <a:pt x="27" y="19"/>
                  </a:lnTo>
                  <a:lnTo>
                    <a:pt x="24" y="16"/>
                  </a:lnTo>
                  <a:lnTo>
                    <a:pt x="21" y="12"/>
                  </a:lnTo>
                  <a:lnTo>
                    <a:pt x="18" y="10"/>
                  </a:lnTo>
                  <a:lnTo>
                    <a:pt x="14" y="9"/>
                  </a:lnTo>
                  <a:lnTo>
                    <a:pt x="11" y="10"/>
                  </a:lnTo>
                  <a:lnTo>
                    <a:pt x="8" y="12"/>
                  </a:lnTo>
                  <a:lnTo>
                    <a:pt x="7" y="16"/>
                  </a:lnTo>
                  <a:lnTo>
                    <a:pt x="6" y="21"/>
                  </a:lnTo>
                  <a:lnTo>
                    <a:pt x="7" y="24"/>
                  </a:lnTo>
                  <a:lnTo>
                    <a:pt x="8" y="29"/>
                  </a:lnTo>
                  <a:lnTo>
                    <a:pt x="11" y="31"/>
                  </a:lnTo>
                  <a:lnTo>
                    <a:pt x="15" y="33"/>
                  </a:lnTo>
                  <a:lnTo>
                    <a:pt x="14" y="40"/>
                  </a:lnTo>
                  <a:lnTo>
                    <a:pt x="10" y="40"/>
                  </a:lnTo>
                  <a:lnTo>
                    <a:pt x="7" y="38"/>
                  </a:lnTo>
                  <a:lnTo>
                    <a:pt x="4" y="35"/>
                  </a:lnTo>
                  <a:lnTo>
                    <a:pt x="2" y="31"/>
                  </a:lnTo>
                  <a:lnTo>
                    <a:pt x="0" y="26"/>
                  </a:lnTo>
                  <a:lnTo>
                    <a:pt x="0" y="21"/>
                  </a:lnTo>
                  <a:lnTo>
                    <a:pt x="0" y="14"/>
                  </a:lnTo>
                  <a:lnTo>
                    <a:pt x="2" y="10"/>
                  </a:lnTo>
                  <a:lnTo>
                    <a:pt x="4" y="5"/>
                  </a:lnTo>
                  <a:lnTo>
                    <a:pt x="7" y="4"/>
                  </a:lnTo>
                  <a:lnTo>
                    <a:pt x="11" y="2"/>
                  </a:lnTo>
                  <a:lnTo>
                    <a:pt x="14" y="0"/>
                  </a:lnTo>
                  <a:lnTo>
                    <a:pt x="18" y="0"/>
                  </a:lnTo>
                  <a:lnTo>
                    <a:pt x="20" y="2"/>
                  </a:lnTo>
                  <a:lnTo>
                    <a:pt x="23" y="4"/>
                  </a:lnTo>
                  <a:lnTo>
                    <a:pt x="25" y="7"/>
                  </a:lnTo>
                  <a:lnTo>
                    <a:pt x="28" y="9"/>
                  </a:lnTo>
                  <a:lnTo>
                    <a:pt x="31" y="14"/>
                  </a:lnTo>
                  <a:lnTo>
                    <a:pt x="35" y="17"/>
                  </a:lnTo>
                  <a:lnTo>
                    <a:pt x="37" y="23"/>
                  </a:lnTo>
                  <a:lnTo>
                    <a:pt x="38" y="26"/>
                  </a:lnTo>
                  <a:lnTo>
                    <a:pt x="40" y="28"/>
                  </a:lnTo>
                  <a:lnTo>
                    <a:pt x="41" y="29"/>
                  </a:lnTo>
                  <a:lnTo>
                    <a:pt x="42" y="31"/>
                  </a:lnTo>
                  <a:lnTo>
                    <a:pt x="42"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74" name="Freeform 204"/>
            <p:cNvSpPr>
              <a:spLocks/>
            </p:cNvSpPr>
            <p:nvPr/>
          </p:nvSpPr>
          <p:spPr bwMode="auto">
            <a:xfrm rot="5400000">
              <a:off x="363" y="1594"/>
              <a:ext cx="75" cy="47"/>
            </a:xfrm>
            <a:custGeom>
              <a:avLst/>
              <a:gdLst>
                <a:gd name="T0" fmla="*/ 82 w 82"/>
                <a:gd name="T1" fmla="*/ 0 h 40"/>
                <a:gd name="T2" fmla="*/ 82 w 82"/>
                <a:gd name="T3" fmla="*/ 16 h 40"/>
                <a:gd name="T4" fmla="*/ 17 w 82"/>
                <a:gd name="T5" fmla="*/ 16 h 40"/>
                <a:gd name="T6" fmla="*/ 21 w 82"/>
                <a:gd name="T7" fmla="*/ 21 h 40"/>
                <a:gd name="T8" fmla="*/ 25 w 82"/>
                <a:gd name="T9" fmla="*/ 26 h 40"/>
                <a:gd name="T10" fmla="*/ 28 w 82"/>
                <a:gd name="T11" fmla="*/ 33 h 40"/>
                <a:gd name="T12" fmla="*/ 31 w 82"/>
                <a:gd name="T13" fmla="*/ 40 h 40"/>
                <a:gd name="T14" fmla="*/ 20 w 82"/>
                <a:gd name="T15" fmla="*/ 40 h 40"/>
                <a:gd name="T16" fmla="*/ 16 w 82"/>
                <a:gd name="T17" fmla="*/ 29 h 40"/>
                <a:gd name="T18" fmla="*/ 11 w 82"/>
                <a:gd name="T19" fmla="*/ 21 h 40"/>
                <a:gd name="T20" fmla="*/ 6 w 82"/>
                <a:gd name="T21" fmla="*/ 14 h 40"/>
                <a:gd name="T22" fmla="*/ 0 w 82"/>
                <a:gd name="T23" fmla="*/ 11 h 40"/>
                <a:gd name="T24" fmla="*/ 0 w 82"/>
                <a:gd name="T25" fmla="*/ 0 h 40"/>
                <a:gd name="T26" fmla="*/ 82 w 82"/>
                <a:gd name="T27" fmla="*/ 0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2"/>
                <a:gd name="T43" fmla="*/ 0 h 40"/>
                <a:gd name="T44" fmla="*/ 82 w 82"/>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2" h="40">
                  <a:moveTo>
                    <a:pt x="82" y="0"/>
                  </a:moveTo>
                  <a:lnTo>
                    <a:pt x="82" y="16"/>
                  </a:lnTo>
                  <a:lnTo>
                    <a:pt x="17" y="16"/>
                  </a:lnTo>
                  <a:lnTo>
                    <a:pt x="21" y="21"/>
                  </a:lnTo>
                  <a:lnTo>
                    <a:pt x="25" y="26"/>
                  </a:lnTo>
                  <a:lnTo>
                    <a:pt x="28" y="33"/>
                  </a:lnTo>
                  <a:lnTo>
                    <a:pt x="31" y="40"/>
                  </a:lnTo>
                  <a:lnTo>
                    <a:pt x="20" y="40"/>
                  </a:lnTo>
                  <a:lnTo>
                    <a:pt x="16" y="29"/>
                  </a:lnTo>
                  <a:lnTo>
                    <a:pt x="11" y="21"/>
                  </a:lnTo>
                  <a:lnTo>
                    <a:pt x="6" y="14"/>
                  </a:lnTo>
                  <a:lnTo>
                    <a:pt x="0" y="11"/>
                  </a:lnTo>
                  <a:lnTo>
                    <a:pt x="0" y="0"/>
                  </a:lnTo>
                  <a:lnTo>
                    <a:pt x="82"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75" name="Freeform 205"/>
            <p:cNvSpPr>
              <a:spLocks noEditPoints="1"/>
            </p:cNvSpPr>
            <p:nvPr/>
          </p:nvSpPr>
          <p:spPr bwMode="auto">
            <a:xfrm rot="5400000">
              <a:off x="470" y="1575"/>
              <a:ext cx="76" cy="85"/>
            </a:xfrm>
            <a:custGeom>
              <a:avLst/>
              <a:gdLst>
                <a:gd name="T0" fmla="*/ 41 w 83"/>
                <a:gd name="T1" fmla="*/ 71 h 71"/>
                <a:gd name="T2" fmla="*/ 28 w 83"/>
                <a:gd name="T3" fmla="*/ 71 h 71"/>
                <a:gd name="T4" fmla="*/ 17 w 83"/>
                <a:gd name="T5" fmla="*/ 67 h 71"/>
                <a:gd name="T6" fmla="*/ 12 w 83"/>
                <a:gd name="T7" fmla="*/ 64 h 71"/>
                <a:gd name="T8" fmla="*/ 8 w 83"/>
                <a:gd name="T9" fmla="*/ 61 h 71"/>
                <a:gd name="T10" fmla="*/ 4 w 83"/>
                <a:gd name="T11" fmla="*/ 55 h 71"/>
                <a:gd name="T12" fmla="*/ 2 w 83"/>
                <a:gd name="T13" fmla="*/ 50 h 71"/>
                <a:gd name="T14" fmla="*/ 0 w 83"/>
                <a:gd name="T15" fmla="*/ 43 h 71"/>
                <a:gd name="T16" fmla="*/ 0 w 83"/>
                <a:gd name="T17" fmla="*/ 36 h 71"/>
                <a:gd name="T18" fmla="*/ 0 w 83"/>
                <a:gd name="T19" fmla="*/ 28 h 71"/>
                <a:gd name="T20" fmla="*/ 3 w 83"/>
                <a:gd name="T21" fmla="*/ 21 h 71"/>
                <a:gd name="T22" fmla="*/ 6 w 83"/>
                <a:gd name="T23" fmla="*/ 14 h 71"/>
                <a:gd name="T24" fmla="*/ 10 w 83"/>
                <a:gd name="T25" fmla="*/ 9 h 71"/>
                <a:gd name="T26" fmla="*/ 16 w 83"/>
                <a:gd name="T27" fmla="*/ 6 h 71"/>
                <a:gd name="T28" fmla="*/ 23 w 83"/>
                <a:gd name="T29" fmla="*/ 4 h 71"/>
                <a:gd name="T30" fmla="*/ 28 w 83"/>
                <a:gd name="T31" fmla="*/ 2 h 71"/>
                <a:gd name="T32" fmla="*/ 34 w 83"/>
                <a:gd name="T33" fmla="*/ 2 h 71"/>
                <a:gd name="T34" fmla="*/ 41 w 83"/>
                <a:gd name="T35" fmla="*/ 0 h 71"/>
                <a:gd name="T36" fmla="*/ 54 w 83"/>
                <a:gd name="T37" fmla="*/ 2 h 71"/>
                <a:gd name="T38" fmla="*/ 65 w 83"/>
                <a:gd name="T39" fmla="*/ 6 h 71"/>
                <a:gd name="T40" fmla="*/ 71 w 83"/>
                <a:gd name="T41" fmla="*/ 7 h 71"/>
                <a:gd name="T42" fmla="*/ 75 w 83"/>
                <a:gd name="T43" fmla="*/ 12 h 71"/>
                <a:gd name="T44" fmla="*/ 79 w 83"/>
                <a:gd name="T45" fmla="*/ 16 h 71"/>
                <a:gd name="T46" fmla="*/ 82 w 83"/>
                <a:gd name="T47" fmla="*/ 23 h 71"/>
                <a:gd name="T48" fmla="*/ 83 w 83"/>
                <a:gd name="T49" fmla="*/ 30 h 71"/>
                <a:gd name="T50" fmla="*/ 83 w 83"/>
                <a:gd name="T51" fmla="*/ 36 h 71"/>
                <a:gd name="T52" fmla="*/ 83 w 83"/>
                <a:gd name="T53" fmla="*/ 43 h 71"/>
                <a:gd name="T54" fmla="*/ 82 w 83"/>
                <a:gd name="T55" fmla="*/ 50 h 71"/>
                <a:gd name="T56" fmla="*/ 79 w 83"/>
                <a:gd name="T57" fmla="*/ 55 h 71"/>
                <a:gd name="T58" fmla="*/ 75 w 83"/>
                <a:gd name="T59" fmla="*/ 61 h 71"/>
                <a:gd name="T60" fmla="*/ 62 w 83"/>
                <a:gd name="T61" fmla="*/ 69 h 71"/>
                <a:gd name="T62" fmla="*/ 41 w 83"/>
                <a:gd name="T63" fmla="*/ 71 h 71"/>
                <a:gd name="T64" fmla="*/ 41 w 83"/>
                <a:gd name="T65" fmla="*/ 57 h 71"/>
                <a:gd name="T66" fmla="*/ 58 w 83"/>
                <a:gd name="T67" fmla="*/ 55 h 71"/>
                <a:gd name="T68" fmla="*/ 67 w 83"/>
                <a:gd name="T69" fmla="*/ 52 h 71"/>
                <a:gd name="T70" fmla="*/ 71 w 83"/>
                <a:gd name="T71" fmla="*/ 47 h 71"/>
                <a:gd name="T72" fmla="*/ 74 w 83"/>
                <a:gd name="T73" fmla="*/ 42 h 71"/>
                <a:gd name="T74" fmla="*/ 74 w 83"/>
                <a:gd name="T75" fmla="*/ 36 h 71"/>
                <a:gd name="T76" fmla="*/ 74 w 83"/>
                <a:gd name="T77" fmla="*/ 31 h 71"/>
                <a:gd name="T78" fmla="*/ 71 w 83"/>
                <a:gd name="T79" fmla="*/ 26 h 71"/>
                <a:gd name="T80" fmla="*/ 67 w 83"/>
                <a:gd name="T81" fmla="*/ 21 h 71"/>
                <a:gd name="T82" fmla="*/ 58 w 83"/>
                <a:gd name="T83" fmla="*/ 16 h 71"/>
                <a:gd name="T84" fmla="*/ 41 w 83"/>
                <a:gd name="T85" fmla="*/ 16 h 71"/>
                <a:gd name="T86" fmla="*/ 25 w 83"/>
                <a:gd name="T87" fmla="*/ 16 h 71"/>
                <a:gd name="T88" fmla="*/ 16 w 83"/>
                <a:gd name="T89" fmla="*/ 21 h 71"/>
                <a:gd name="T90" fmla="*/ 12 w 83"/>
                <a:gd name="T91" fmla="*/ 26 h 71"/>
                <a:gd name="T92" fmla="*/ 10 w 83"/>
                <a:gd name="T93" fmla="*/ 31 h 71"/>
                <a:gd name="T94" fmla="*/ 10 w 83"/>
                <a:gd name="T95" fmla="*/ 36 h 71"/>
                <a:gd name="T96" fmla="*/ 10 w 83"/>
                <a:gd name="T97" fmla="*/ 42 h 71"/>
                <a:gd name="T98" fmla="*/ 12 w 83"/>
                <a:gd name="T99" fmla="*/ 47 h 71"/>
                <a:gd name="T100" fmla="*/ 15 w 83"/>
                <a:gd name="T101" fmla="*/ 50 h 71"/>
                <a:gd name="T102" fmla="*/ 25 w 83"/>
                <a:gd name="T103" fmla="*/ 55 h 71"/>
                <a:gd name="T104" fmla="*/ 41 w 83"/>
                <a:gd name="T105" fmla="*/ 57 h 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83"/>
                <a:gd name="T160" fmla="*/ 0 h 71"/>
                <a:gd name="T161" fmla="*/ 83 w 83"/>
                <a:gd name="T162" fmla="*/ 71 h 7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83" h="71">
                  <a:moveTo>
                    <a:pt x="41" y="71"/>
                  </a:moveTo>
                  <a:lnTo>
                    <a:pt x="28" y="71"/>
                  </a:lnTo>
                  <a:lnTo>
                    <a:pt x="17" y="67"/>
                  </a:lnTo>
                  <a:lnTo>
                    <a:pt x="12" y="64"/>
                  </a:lnTo>
                  <a:lnTo>
                    <a:pt x="8" y="61"/>
                  </a:lnTo>
                  <a:lnTo>
                    <a:pt x="4" y="55"/>
                  </a:lnTo>
                  <a:lnTo>
                    <a:pt x="2" y="50"/>
                  </a:lnTo>
                  <a:lnTo>
                    <a:pt x="0" y="43"/>
                  </a:lnTo>
                  <a:lnTo>
                    <a:pt x="0" y="36"/>
                  </a:lnTo>
                  <a:lnTo>
                    <a:pt x="0" y="28"/>
                  </a:lnTo>
                  <a:lnTo>
                    <a:pt x="3" y="21"/>
                  </a:lnTo>
                  <a:lnTo>
                    <a:pt x="6" y="14"/>
                  </a:lnTo>
                  <a:lnTo>
                    <a:pt x="10" y="9"/>
                  </a:lnTo>
                  <a:lnTo>
                    <a:pt x="16" y="6"/>
                  </a:lnTo>
                  <a:lnTo>
                    <a:pt x="23" y="4"/>
                  </a:lnTo>
                  <a:lnTo>
                    <a:pt x="28" y="2"/>
                  </a:lnTo>
                  <a:lnTo>
                    <a:pt x="34" y="2"/>
                  </a:lnTo>
                  <a:lnTo>
                    <a:pt x="41" y="0"/>
                  </a:lnTo>
                  <a:lnTo>
                    <a:pt x="54" y="2"/>
                  </a:lnTo>
                  <a:lnTo>
                    <a:pt x="65" y="6"/>
                  </a:lnTo>
                  <a:lnTo>
                    <a:pt x="71" y="7"/>
                  </a:lnTo>
                  <a:lnTo>
                    <a:pt x="75" y="12"/>
                  </a:lnTo>
                  <a:lnTo>
                    <a:pt x="79" y="16"/>
                  </a:lnTo>
                  <a:lnTo>
                    <a:pt x="82" y="23"/>
                  </a:lnTo>
                  <a:lnTo>
                    <a:pt x="83" y="30"/>
                  </a:lnTo>
                  <a:lnTo>
                    <a:pt x="83" y="36"/>
                  </a:lnTo>
                  <a:lnTo>
                    <a:pt x="83" y="43"/>
                  </a:lnTo>
                  <a:lnTo>
                    <a:pt x="82" y="50"/>
                  </a:lnTo>
                  <a:lnTo>
                    <a:pt x="79" y="55"/>
                  </a:lnTo>
                  <a:lnTo>
                    <a:pt x="75" y="61"/>
                  </a:lnTo>
                  <a:lnTo>
                    <a:pt x="62" y="69"/>
                  </a:lnTo>
                  <a:lnTo>
                    <a:pt x="41" y="71"/>
                  </a:lnTo>
                  <a:close/>
                  <a:moveTo>
                    <a:pt x="41" y="57"/>
                  </a:moveTo>
                  <a:lnTo>
                    <a:pt x="58" y="55"/>
                  </a:lnTo>
                  <a:lnTo>
                    <a:pt x="67" y="52"/>
                  </a:lnTo>
                  <a:lnTo>
                    <a:pt x="71" y="47"/>
                  </a:lnTo>
                  <a:lnTo>
                    <a:pt x="74" y="42"/>
                  </a:lnTo>
                  <a:lnTo>
                    <a:pt x="74" y="36"/>
                  </a:lnTo>
                  <a:lnTo>
                    <a:pt x="74" y="31"/>
                  </a:lnTo>
                  <a:lnTo>
                    <a:pt x="71" y="26"/>
                  </a:lnTo>
                  <a:lnTo>
                    <a:pt x="67" y="21"/>
                  </a:lnTo>
                  <a:lnTo>
                    <a:pt x="58" y="16"/>
                  </a:lnTo>
                  <a:lnTo>
                    <a:pt x="41" y="16"/>
                  </a:lnTo>
                  <a:lnTo>
                    <a:pt x="25" y="16"/>
                  </a:lnTo>
                  <a:lnTo>
                    <a:pt x="16" y="21"/>
                  </a:lnTo>
                  <a:lnTo>
                    <a:pt x="12" y="26"/>
                  </a:lnTo>
                  <a:lnTo>
                    <a:pt x="10" y="31"/>
                  </a:lnTo>
                  <a:lnTo>
                    <a:pt x="10" y="36"/>
                  </a:lnTo>
                  <a:lnTo>
                    <a:pt x="10" y="42"/>
                  </a:lnTo>
                  <a:lnTo>
                    <a:pt x="12" y="47"/>
                  </a:lnTo>
                  <a:lnTo>
                    <a:pt x="15" y="50"/>
                  </a:lnTo>
                  <a:lnTo>
                    <a:pt x="25" y="55"/>
                  </a:lnTo>
                  <a:lnTo>
                    <a:pt x="41" y="57"/>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76" name="Freeform 206"/>
            <p:cNvSpPr>
              <a:spLocks noEditPoints="1"/>
            </p:cNvSpPr>
            <p:nvPr/>
          </p:nvSpPr>
          <p:spPr bwMode="auto">
            <a:xfrm rot="5400000">
              <a:off x="562" y="1545"/>
              <a:ext cx="46" cy="51"/>
            </a:xfrm>
            <a:custGeom>
              <a:avLst/>
              <a:gdLst>
                <a:gd name="T0" fmla="*/ 25 w 50"/>
                <a:gd name="T1" fmla="*/ 43 h 43"/>
                <a:gd name="T2" fmla="*/ 17 w 50"/>
                <a:gd name="T3" fmla="*/ 41 h 43"/>
                <a:gd name="T4" fmla="*/ 12 w 50"/>
                <a:gd name="T5" fmla="*/ 39 h 43"/>
                <a:gd name="T6" fmla="*/ 7 w 50"/>
                <a:gd name="T7" fmla="*/ 38 h 43"/>
                <a:gd name="T8" fmla="*/ 3 w 50"/>
                <a:gd name="T9" fmla="*/ 32 h 43"/>
                <a:gd name="T10" fmla="*/ 1 w 50"/>
                <a:gd name="T11" fmla="*/ 27 h 43"/>
                <a:gd name="T12" fmla="*/ 0 w 50"/>
                <a:gd name="T13" fmla="*/ 20 h 43"/>
                <a:gd name="T14" fmla="*/ 1 w 50"/>
                <a:gd name="T15" fmla="*/ 17 h 43"/>
                <a:gd name="T16" fmla="*/ 1 w 50"/>
                <a:gd name="T17" fmla="*/ 12 h 43"/>
                <a:gd name="T18" fmla="*/ 4 w 50"/>
                <a:gd name="T19" fmla="*/ 8 h 43"/>
                <a:gd name="T20" fmla="*/ 7 w 50"/>
                <a:gd name="T21" fmla="*/ 5 h 43"/>
                <a:gd name="T22" fmla="*/ 9 w 50"/>
                <a:gd name="T23" fmla="*/ 3 h 43"/>
                <a:gd name="T24" fmla="*/ 13 w 50"/>
                <a:gd name="T25" fmla="*/ 2 h 43"/>
                <a:gd name="T26" fmla="*/ 18 w 50"/>
                <a:gd name="T27" fmla="*/ 0 h 43"/>
                <a:gd name="T28" fmla="*/ 25 w 50"/>
                <a:gd name="T29" fmla="*/ 0 h 43"/>
                <a:gd name="T30" fmla="*/ 33 w 50"/>
                <a:gd name="T31" fmla="*/ 2 h 43"/>
                <a:gd name="T32" fmla="*/ 39 w 50"/>
                <a:gd name="T33" fmla="*/ 3 h 43"/>
                <a:gd name="T34" fmla="*/ 43 w 50"/>
                <a:gd name="T35" fmla="*/ 5 h 43"/>
                <a:gd name="T36" fmla="*/ 47 w 50"/>
                <a:gd name="T37" fmla="*/ 10 h 43"/>
                <a:gd name="T38" fmla="*/ 50 w 50"/>
                <a:gd name="T39" fmla="*/ 15 h 43"/>
                <a:gd name="T40" fmla="*/ 50 w 50"/>
                <a:gd name="T41" fmla="*/ 20 h 43"/>
                <a:gd name="T42" fmla="*/ 50 w 50"/>
                <a:gd name="T43" fmla="*/ 27 h 43"/>
                <a:gd name="T44" fmla="*/ 49 w 50"/>
                <a:gd name="T45" fmla="*/ 32 h 43"/>
                <a:gd name="T46" fmla="*/ 46 w 50"/>
                <a:gd name="T47" fmla="*/ 36 h 43"/>
                <a:gd name="T48" fmla="*/ 42 w 50"/>
                <a:gd name="T49" fmla="*/ 39 h 43"/>
                <a:gd name="T50" fmla="*/ 37 w 50"/>
                <a:gd name="T51" fmla="*/ 41 h 43"/>
                <a:gd name="T52" fmla="*/ 31 w 50"/>
                <a:gd name="T53" fmla="*/ 41 h 43"/>
                <a:gd name="T54" fmla="*/ 25 w 50"/>
                <a:gd name="T55" fmla="*/ 43 h 43"/>
                <a:gd name="T56" fmla="*/ 25 w 50"/>
                <a:gd name="T57" fmla="*/ 34 h 43"/>
                <a:gd name="T58" fmla="*/ 33 w 50"/>
                <a:gd name="T59" fmla="*/ 32 h 43"/>
                <a:gd name="T60" fmla="*/ 37 w 50"/>
                <a:gd name="T61" fmla="*/ 32 h 43"/>
                <a:gd name="T62" fmla="*/ 41 w 50"/>
                <a:gd name="T63" fmla="*/ 31 h 43"/>
                <a:gd name="T64" fmla="*/ 43 w 50"/>
                <a:gd name="T65" fmla="*/ 26 h 43"/>
                <a:gd name="T66" fmla="*/ 45 w 50"/>
                <a:gd name="T67" fmla="*/ 20 h 43"/>
                <a:gd name="T68" fmla="*/ 43 w 50"/>
                <a:gd name="T69" fmla="*/ 17 h 43"/>
                <a:gd name="T70" fmla="*/ 41 w 50"/>
                <a:gd name="T71" fmla="*/ 12 h 43"/>
                <a:gd name="T72" fmla="*/ 37 w 50"/>
                <a:gd name="T73" fmla="*/ 10 h 43"/>
                <a:gd name="T74" fmla="*/ 33 w 50"/>
                <a:gd name="T75" fmla="*/ 8 h 43"/>
                <a:gd name="T76" fmla="*/ 25 w 50"/>
                <a:gd name="T77" fmla="*/ 8 h 43"/>
                <a:gd name="T78" fmla="*/ 18 w 50"/>
                <a:gd name="T79" fmla="*/ 8 h 43"/>
                <a:gd name="T80" fmla="*/ 13 w 50"/>
                <a:gd name="T81" fmla="*/ 10 h 43"/>
                <a:gd name="T82" fmla="*/ 11 w 50"/>
                <a:gd name="T83" fmla="*/ 12 h 43"/>
                <a:gd name="T84" fmla="*/ 8 w 50"/>
                <a:gd name="T85" fmla="*/ 15 h 43"/>
                <a:gd name="T86" fmla="*/ 7 w 50"/>
                <a:gd name="T87" fmla="*/ 17 h 43"/>
                <a:gd name="T88" fmla="*/ 7 w 50"/>
                <a:gd name="T89" fmla="*/ 20 h 43"/>
                <a:gd name="T90" fmla="*/ 7 w 50"/>
                <a:gd name="T91" fmla="*/ 26 h 43"/>
                <a:gd name="T92" fmla="*/ 9 w 50"/>
                <a:gd name="T93" fmla="*/ 31 h 43"/>
                <a:gd name="T94" fmla="*/ 13 w 50"/>
                <a:gd name="T95" fmla="*/ 32 h 43"/>
                <a:gd name="T96" fmla="*/ 18 w 50"/>
                <a:gd name="T97" fmla="*/ 32 h 43"/>
                <a:gd name="T98" fmla="*/ 25 w 50"/>
                <a:gd name="T99" fmla="*/ 34 h 4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0"/>
                <a:gd name="T151" fmla="*/ 0 h 43"/>
                <a:gd name="T152" fmla="*/ 50 w 50"/>
                <a:gd name="T153" fmla="*/ 43 h 4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0" h="43">
                  <a:moveTo>
                    <a:pt x="25" y="43"/>
                  </a:moveTo>
                  <a:lnTo>
                    <a:pt x="17" y="41"/>
                  </a:lnTo>
                  <a:lnTo>
                    <a:pt x="12" y="39"/>
                  </a:lnTo>
                  <a:lnTo>
                    <a:pt x="7" y="38"/>
                  </a:lnTo>
                  <a:lnTo>
                    <a:pt x="3" y="32"/>
                  </a:lnTo>
                  <a:lnTo>
                    <a:pt x="1" y="27"/>
                  </a:lnTo>
                  <a:lnTo>
                    <a:pt x="0" y="20"/>
                  </a:lnTo>
                  <a:lnTo>
                    <a:pt x="1" y="17"/>
                  </a:lnTo>
                  <a:lnTo>
                    <a:pt x="1" y="12"/>
                  </a:lnTo>
                  <a:lnTo>
                    <a:pt x="4" y="8"/>
                  </a:lnTo>
                  <a:lnTo>
                    <a:pt x="7" y="5"/>
                  </a:lnTo>
                  <a:lnTo>
                    <a:pt x="9" y="3"/>
                  </a:lnTo>
                  <a:lnTo>
                    <a:pt x="13" y="2"/>
                  </a:lnTo>
                  <a:lnTo>
                    <a:pt x="18" y="0"/>
                  </a:lnTo>
                  <a:lnTo>
                    <a:pt x="25" y="0"/>
                  </a:lnTo>
                  <a:lnTo>
                    <a:pt x="33" y="2"/>
                  </a:lnTo>
                  <a:lnTo>
                    <a:pt x="39" y="3"/>
                  </a:lnTo>
                  <a:lnTo>
                    <a:pt x="43" y="5"/>
                  </a:lnTo>
                  <a:lnTo>
                    <a:pt x="47" y="10"/>
                  </a:lnTo>
                  <a:lnTo>
                    <a:pt x="50" y="15"/>
                  </a:lnTo>
                  <a:lnTo>
                    <a:pt x="50" y="20"/>
                  </a:lnTo>
                  <a:lnTo>
                    <a:pt x="50" y="27"/>
                  </a:lnTo>
                  <a:lnTo>
                    <a:pt x="49" y="32"/>
                  </a:lnTo>
                  <a:lnTo>
                    <a:pt x="46" y="36"/>
                  </a:lnTo>
                  <a:lnTo>
                    <a:pt x="42" y="39"/>
                  </a:lnTo>
                  <a:lnTo>
                    <a:pt x="37" y="41"/>
                  </a:lnTo>
                  <a:lnTo>
                    <a:pt x="31" y="41"/>
                  </a:lnTo>
                  <a:lnTo>
                    <a:pt x="25" y="43"/>
                  </a:lnTo>
                  <a:close/>
                  <a:moveTo>
                    <a:pt x="25" y="34"/>
                  </a:moveTo>
                  <a:lnTo>
                    <a:pt x="33" y="32"/>
                  </a:lnTo>
                  <a:lnTo>
                    <a:pt x="37" y="32"/>
                  </a:lnTo>
                  <a:lnTo>
                    <a:pt x="41" y="31"/>
                  </a:lnTo>
                  <a:lnTo>
                    <a:pt x="43" y="26"/>
                  </a:lnTo>
                  <a:lnTo>
                    <a:pt x="45" y="20"/>
                  </a:lnTo>
                  <a:lnTo>
                    <a:pt x="43" y="17"/>
                  </a:lnTo>
                  <a:lnTo>
                    <a:pt x="41" y="12"/>
                  </a:lnTo>
                  <a:lnTo>
                    <a:pt x="37" y="10"/>
                  </a:lnTo>
                  <a:lnTo>
                    <a:pt x="33" y="8"/>
                  </a:lnTo>
                  <a:lnTo>
                    <a:pt x="25" y="8"/>
                  </a:lnTo>
                  <a:lnTo>
                    <a:pt x="18" y="8"/>
                  </a:lnTo>
                  <a:lnTo>
                    <a:pt x="13" y="10"/>
                  </a:lnTo>
                  <a:lnTo>
                    <a:pt x="11" y="12"/>
                  </a:lnTo>
                  <a:lnTo>
                    <a:pt x="8" y="15"/>
                  </a:lnTo>
                  <a:lnTo>
                    <a:pt x="7" y="17"/>
                  </a:lnTo>
                  <a:lnTo>
                    <a:pt x="7" y="20"/>
                  </a:lnTo>
                  <a:lnTo>
                    <a:pt x="7" y="26"/>
                  </a:lnTo>
                  <a:lnTo>
                    <a:pt x="9" y="31"/>
                  </a:lnTo>
                  <a:lnTo>
                    <a:pt x="13" y="32"/>
                  </a:lnTo>
                  <a:lnTo>
                    <a:pt x="18" y="32"/>
                  </a:lnTo>
                  <a:lnTo>
                    <a:pt x="25" y="34"/>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77" name="Freeform 207"/>
            <p:cNvSpPr>
              <a:spLocks noEditPoints="1"/>
            </p:cNvSpPr>
            <p:nvPr/>
          </p:nvSpPr>
          <p:spPr bwMode="auto">
            <a:xfrm rot="5400000">
              <a:off x="97" y="3012"/>
              <a:ext cx="47" cy="131"/>
            </a:xfrm>
            <a:custGeom>
              <a:avLst/>
              <a:gdLst>
                <a:gd name="T0" fmla="*/ 10 w 52"/>
                <a:gd name="T1" fmla="*/ 1 h 111"/>
                <a:gd name="T2" fmla="*/ 10 w 52"/>
                <a:gd name="T3" fmla="*/ 13 h 111"/>
                <a:gd name="T4" fmla="*/ 13 w 52"/>
                <a:gd name="T5" fmla="*/ 6 h 111"/>
                <a:gd name="T6" fmla="*/ 17 w 52"/>
                <a:gd name="T7" fmla="*/ 3 h 111"/>
                <a:gd name="T8" fmla="*/ 22 w 52"/>
                <a:gd name="T9" fmla="*/ 0 h 111"/>
                <a:gd name="T10" fmla="*/ 26 w 52"/>
                <a:gd name="T11" fmla="*/ 0 h 111"/>
                <a:gd name="T12" fmla="*/ 34 w 52"/>
                <a:gd name="T13" fmla="*/ 0 h 111"/>
                <a:gd name="T14" fmla="*/ 39 w 52"/>
                <a:gd name="T15" fmla="*/ 5 h 111"/>
                <a:gd name="T16" fmla="*/ 43 w 52"/>
                <a:gd name="T17" fmla="*/ 8 h 111"/>
                <a:gd name="T18" fmla="*/ 46 w 52"/>
                <a:gd name="T19" fmla="*/ 13 h 111"/>
                <a:gd name="T20" fmla="*/ 48 w 52"/>
                <a:gd name="T21" fmla="*/ 18 h 111"/>
                <a:gd name="T22" fmla="*/ 51 w 52"/>
                <a:gd name="T23" fmla="*/ 25 h 111"/>
                <a:gd name="T24" fmla="*/ 51 w 52"/>
                <a:gd name="T25" fmla="*/ 32 h 111"/>
                <a:gd name="T26" fmla="*/ 52 w 52"/>
                <a:gd name="T27" fmla="*/ 41 h 111"/>
                <a:gd name="T28" fmla="*/ 51 w 52"/>
                <a:gd name="T29" fmla="*/ 51 h 111"/>
                <a:gd name="T30" fmla="*/ 48 w 52"/>
                <a:gd name="T31" fmla="*/ 61 h 111"/>
                <a:gd name="T32" fmla="*/ 47 w 52"/>
                <a:gd name="T33" fmla="*/ 68 h 111"/>
                <a:gd name="T34" fmla="*/ 43 w 52"/>
                <a:gd name="T35" fmla="*/ 73 h 111"/>
                <a:gd name="T36" fmla="*/ 40 w 52"/>
                <a:gd name="T37" fmla="*/ 77 h 111"/>
                <a:gd name="T38" fmla="*/ 35 w 52"/>
                <a:gd name="T39" fmla="*/ 80 h 111"/>
                <a:gd name="T40" fmla="*/ 31 w 52"/>
                <a:gd name="T41" fmla="*/ 82 h 111"/>
                <a:gd name="T42" fmla="*/ 27 w 52"/>
                <a:gd name="T43" fmla="*/ 82 h 111"/>
                <a:gd name="T44" fmla="*/ 22 w 52"/>
                <a:gd name="T45" fmla="*/ 82 h 111"/>
                <a:gd name="T46" fmla="*/ 17 w 52"/>
                <a:gd name="T47" fmla="*/ 79 h 111"/>
                <a:gd name="T48" fmla="*/ 13 w 52"/>
                <a:gd name="T49" fmla="*/ 75 h 111"/>
                <a:gd name="T50" fmla="*/ 10 w 52"/>
                <a:gd name="T51" fmla="*/ 70 h 111"/>
                <a:gd name="T52" fmla="*/ 10 w 52"/>
                <a:gd name="T53" fmla="*/ 111 h 111"/>
                <a:gd name="T54" fmla="*/ 0 w 52"/>
                <a:gd name="T55" fmla="*/ 111 h 111"/>
                <a:gd name="T56" fmla="*/ 0 w 52"/>
                <a:gd name="T57" fmla="*/ 1 h 111"/>
                <a:gd name="T58" fmla="*/ 10 w 52"/>
                <a:gd name="T59" fmla="*/ 1 h 111"/>
                <a:gd name="T60" fmla="*/ 40 w 52"/>
                <a:gd name="T61" fmla="*/ 41 h 111"/>
                <a:gd name="T62" fmla="*/ 40 w 52"/>
                <a:gd name="T63" fmla="*/ 32 h 111"/>
                <a:gd name="T64" fmla="*/ 39 w 52"/>
                <a:gd name="T65" fmla="*/ 25 h 111"/>
                <a:gd name="T66" fmla="*/ 36 w 52"/>
                <a:gd name="T67" fmla="*/ 18 h 111"/>
                <a:gd name="T68" fmla="*/ 33 w 52"/>
                <a:gd name="T69" fmla="*/ 15 h 111"/>
                <a:gd name="T70" fmla="*/ 30 w 52"/>
                <a:gd name="T71" fmla="*/ 13 h 111"/>
                <a:gd name="T72" fmla="*/ 26 w 52"/>
                <a:gd name="T73" fmla="*/ 12 h 111"/>
                <a:gd name="T74" fmla="*/ 22 w 52"/>
                <a:gd name="T75" fmla="*/ 13 h 111"/>
                <a:gd name="T76" fmla="*/ 18 w 52"/>
                <a:gd name="T77" fmla="*/ 15 h 111"/>
                <a:gd name="T78" fmla="*/ 14 w 52"/>
                <a:gd name="T79" fmla="*/ 18 h 111"/>
                <a:gd name="T80" fmla="*/ 13 w 52"/>
                <a:gd name="T81" fmla="*/ 24 h 111"/>
                <a:gd name="T82" fmla="*/ 10 w 52"/>
                <a:gd name="T83" fmla="*/ 31 h 111"/>
                <a:gd name="T84" fmla="*/ 10 w 52"/>
                <a:gd name="T85" fmla="*/ 39 h 111"/>
                <a:gd name="T86" fmla="*/ 10 w 52"/>
                <a:gd name="T87" fmla="*/ 49 h 111"/>
                <a:gd name="T88" fmla="*/ 13 w 52"/>
                <a:gd name="T89" fmla="*/ 56 h 111"/>
                <a:gd name="T90" fmla="*/ 14 w 52"/>
                <a:gd name="T91" fmla="*/ 61 h 111"/>
                <a:gd name="T92" fmla="*/ 18 w 52"/>
                <a:gd name="T93" fmla="*/ 67 h 111"/>
                <a:gd name="T94" fmla="*/ 22 w 52"/>
                <a:gd name="T95" fmla="*/ 68 h 111"/>
                <a:gd name="T96" fmla="*/ 26 w 52"/>
                <a:gd name="T97" fmla="*/ 70 h 111"/>
                <a:gd name="T98" fmla="*/ 30 w 52"/>
                <a:gd name="T99" fmla="*/ 68 h 111"/>
                <a:gd name="T100" fmla="*/ 34 w 52"/>
                <a:gd name="T101" fmla="*/ 67 h 111"/>
                <a:gd name="T102" fmla="*/ 36 w 52"/>
                <a:gd name="T103" fmla="*/ 63 h 111"/>
                <a:gd name="T104" fmla="*/ 39 w 52"/>
                <a:gd name="T105" fmla="*/ 56 h 111"/>
                <a:gd name="T106" fmla="*/ 40 w 52"/>
                <a:gd name="T107" fmla="*/ 49 h 111"/>
                <a:gd name="T108" fmla="*/ 40 w 52"/>
                <a:gd name="T109" fmla="*/ 41 h 11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2"/>
                <a:gd name="T166" fmla="*/ 0 h 111"/>
                <a:gd name="T167" fmla="*/ 52 w 52"/>
                <a:gd name="T168" fmla="*/ 111 h 11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2" h="111">
                  <a:moveTo>
                    <a:pt x="10" y="1"/>
                  </a:moveTo>
                  <a:lnTo>
                    <a:pt x="10" y="13"/>
                  </a:lnTo>
                  <a:lnTo>
                    <a:pt x="13" y="6"/>
                  </a:lnTo>
                  <a:lnTo>
                    <a:pt x="17" y="3"/>
                  </a:lnTo>
                  <a:lnTo>
                    <a:pt x="22" y="0"/>
                  </a:lnTo>
                  <a:lnTo>
                    <a:pt x="26" y="0"/>
                  </a:lnTo>
                  <a:lnTo>
                    <a:pt x="34" y="0"/>
                  </a:lnTo>
                  <a:lnTo>
                    <a:pt x="39" y="5"/>
                  </a:lnTo>
                  <a:lnTo>
                    <a:pt x="43" y="8"/>
                  </a:lnTo>
                  <a:lnTo>
                    <a:pt x="46" y="13"/>
                  </a:lnTo>
                  <a:lnTo>
                    <a:pt x="48" y="18"/>
                  </a:lnTo>
                  <a:lnTo>
                    <a:pt x="51" y="25"/>
                  </a:lnTo>
                  <a:lnTo>
                    <a:pt x="51" y="32"/>
                  </a:lnTo>
                  <a:lnTo>
                    <a:pt x="52" y="41"/>
                  </a:lnTo>
                  <a:lnTo>
                    <a:pt x="51" y="51"/>
                  </a:lnTo>
                  <a:lnTo>
                    <a:pt x="48" y="61"/>
                  </a:lnTo>
                  <a:lnTo>
                    <a:pt x="47" y="68"/>
                  </a:lnTo>
                  <a:lnTo>
                    <a:pt x="43" y="73"/>
                  </a:lnTo>
                  <a:lnTo>
                    <a:pt x="40" y="77"/>
                  </a:lnTo>
                  <a:lnTo>
                    <a:pt x="35" y="80"/>
                  </a:lnTo>
                  <a:lnTo>
                    <a:pt x="31" y="82"/>
                  </a:lnTo>
                  <a:lnTo>
                    <a:pt x="27" y="82"/>
                  </a:lnTo>
                  <a:lnTo>
                    <a:pt x="22" y="82"/>
                  </a:lnTo>
                  <a:lnTo>
                    <a:pt x="17" y="79"/>
                  </a:lnTo>
                  <a:lnTo>
                    <a:pt x="13" y="75"/>
                  </a:lnTo>
                  <a:lnTo>
                    <a:pt x="10" y="70"/>
                  </a:lnTo>
                  <a:lnTo>
                    <a:pt x="10" y="111"/>
                  </a:lnTo>
                  <a:lnTo>
                    <a:pt x="0" y="111"/>
                  </a:lnTo>
                  <a:lnTo>
                    <a:pt x="0" y="1"/>
                  </a:lnTo>
                  <a:lnTo>
                    <a:pt x="10" y="1"/>
                  </a:lnTo>
                  <a:close/>
                  <a:moveTo>
                    <a:pt x="40" y="41"/>
                  </a:moveTo>
                  <a:lnTo>
                    <a:pt x="40" y="32"/>
                  </a:lnTo>
                  <a:lnTo>
                    <a:pt x="39" y="25"/>
                  </a:lnTo>
                  <a:lnTo>
                    <a:pt x="36" y="18"/>
                  </a:lnTo>
                  <a:lnTo>
                    <a:pt x="33" y="15"/>
                  </a:lnTo>
                  <a:lnTo>
                    <a:pt x="30" y="13"/>
                  </a:lnTo>
                  <a:lnTo>
                    <a:pt x="26" y="12"/>
                  </a:lnTo>
                  <a:lnTo>
                    <a:pt x="22" y="13"/>
                  </a:lnTo>
                  <a:lnTo>
                    <a:pt x="18" y="15"/>
                  </a:lnTo>
                  <a:lnTo>
                    <a:pt x="14" y="18"/>
                  </a:lnTo>
                  <a:lnTo>
                    <a:pt x="13" y="24"/>
                  </a:lnTo>
                  <a:lnTo>
                    <a:pt x="10" y="31"/>
                  </a:lnTo>
                  <a:lnTo>
                    <a:pt x="10" y="39"/>
                  </a:lnTo>
                  <a:lnTo>
                    <a:pt x="10" y="49"/>
                  </a:lnTo>
                  <a:lnTo>
                    <a:pt x="13" y="56"/>
                  </a:lnTo>
                  <a:lnTo>
                    <a:pt x="14" y="61"/>
                  </a:lnTo>
                  <a:lnTo>
                    <a:pt x="18" y="67"/>
                  </a:lnTo>
                  <a:lnTo>
                    <a:pt x="22" y="68"/>
                  </a:lnTo>
                  <a:lnTo>
                    <a:pt x="26" y="70"/>
                  </a:lnTo>
                  <a:lnTo>
                    <a:pt x="30" y="68"/>
                  </a:lnTo>
                  <a:lnTo>
                    <a:pt x="34" y="67"/>
                  </a:lnTo>
                  <a:lnTo>
                    <a:pt x="36" y="63"/>
                  </a:lnTo>
                  <a:lnTo>
                    <a:pt x="39" y="56"/>
                  </a:lnTo>
                  <a:lnTo>
                    <a:pt x="40" y="49"/>
                  </a:lnTo>
                  <a:lnTo>
                    <a:pt x="40" y="41"/>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78" name="Freeform 208"/>
            <p:cNvSpPr>
              <a:spLocks noEditPoints="1"/>
            </p:cNvSpPr>
            <p:nvPr/>
          </p:nvSpPr>
          <p:spPr bwMode="auto">
            <a:xfrm rot="5400000">
              <a:off x="116" y="2971"/>
              <a:ext cx="56" cy="85"/>
            </a:xfrm>
            <a:custGeom>
              <a:avLst/>
              <a:gdLst>
                <a:gd name="T0" fmla="*/ 0 w 62"/>
                <a:gd name="T1" fmla="*/ 58 h 72"/>
                <a:gd name="T2" fmla="*/ 26 w 62"/>
                <a:gd name="T3" fmla="*/ 58 h 72"/>
                <a:gd name="T4" fmla="*/ 19 w 62"/>
                <a:gd name="T5" fmla="*/ 51 h 72"/>
                <a:gd name="T6" fmla="*/ 13 w 62"/>
                <a:gd name="T7" fmla="*/ 44 h 72"/>
                <a:gd name="T8" fmla="*/ 11 w 62"/>
                <a:gd name="T9" fmla="*/ 39 h 72"/>
                <a:gd name="T10" fmla="*/ 9 w 62"/>
                <a:gd name="T11" fmla="*/ 34 h 72"/>
                <a:gd name="T12" fmla="*/ 8 w 62"/>
                <a:gd name="T13" fmla="*/ 27 h 72"/>
                <a:gd name="T14" fmla="*/ 9 w 62"/>
                <a:gd name="T15" fmla="*/ 20 h 72"/>
                <a:gd name="T16" fmla="*/ 12 w 62"/>
                <a:gd name="T17" fmla="*/ 13 h 72"/>
                <a:gd name="T18" fmla="*/ 16 w 62"/>
                <a:gd name="T19" fmla="*/ 6 h 72"/>
                <a:gd name="T20" fmla="*/ 21 w 62"/>
                <a:gd name="T21" fmla="*/ 3 h 72"/>
                <a:gd name="T22" fmla="*/ 26 w 62"/>
                <a:gd name="T23" fmla="*/ 0 h 72"/>
                <a:gd name="T24" fmla="*/ 34 w 62"/>
                <a:gd name="T25" fmla="*/ 0 h 72"/>
                <a:gd name="T26" fmla="*/ 39 w 62"/>
                <a:gd name="T27" fmla="*/ 0 h 72"/>
                <a:gd name="T28" fmla="*/ 45 w 62"/>
                <a:gd name="T29" fmla="*/ 1 h 72"/>
                <a:gd name="T30" fmla="*/ 50 w 62"/>
                <a:gd name="T31" fmla="*/ 5 h 72"/>
                <a:gd name="T32" fmla="*/ 54 w 62"/>
                <a:gd name="T33" fmla="*/ 10 h 72"/>
                <a:gd name="T34" fmla="*/ 58 w 62"/>
                <a:gd name="T35" fmla="*/ 17 h 72"/>
                <a:gd name="T36" fmla="*/ 60 w 62"/>
                <a:gd name="T37" fmla="*/ 24 h 72"/>
                <a:gd name="T38" fmla="*/ 62 w 62"/>
                <a:gd name="T39" fmla="*/ 31 h 72"/>
                <a:gd name="T40" fmla="*/ 62 w 62"/>
                <a:gd name="T41" fmla="*/ 37 h 72"/>
                <a:gd name="T42" fmla="*/ 62 w 62"/>
                <a:gd name="T43" fmla="*/ 48 h 72"/>
                <a:gd name="T44" fmla="*/ 59 w 62"/>
                <a:gd name="T45" fmla="*/ 55 h 72"/>
                <a:gd name="T46" fmla="*/ 55 w 62"/>
                <a:gd name="T47" fmla="*/ 61 h 72"/>
                <a:gd name="T48" fmla="*/ 50 w 62"/>
                <a:gd name="T49" fmla="*/ 67 h 72"/>
                <a:gd name="T50" fmla="*/ 46 w 62"/>
                <a:gd name="T51" fmla="*/ 68 h 72"/>
                <a:gd name="T52" fmla="*/ 39 w 62"/>
                <a:gd name="T53" fmla="*/ 70 h 72"/>
                <a:gd name="T54" fmla="*/ 33 w 62"/>
                <a:gd name="T55" fmla="*/ 72 h 72"/>
                <a:gd name="T56" fmla="*/ 0 w 62"/>
                <a:gd name="T57" fmla="*/ 72 h 72"/>
                <a:gd name="T58" fmla="*/ 0 w 62"/>
                <a:gd name="T59" fmla="*/ 58 h 72"/>
                <a:gd name="T60" fmla="*/ 30 w 62"/>
                <a:gd name="T61" fmla="*/ 58 h 72"/>
                <a:gd name="T62" fmla="*/ 32 w 62"/>
                <a:gd name="T63" fmla="*/ 60 h 72"/>
                <a:gd name="T64" fmla="*/ 33 w 62"/>
                <a:gd name="T65" fmla="*/ 60 h 72"/>
                <a:gd name="T66" fmla="*/ 38 w 62"/>
                <a:gd name="T67" fmla="*/ 60 h 72"/>
                <a:gd name="T68" fmla="*/ 43 w 62"/>
                <a:gd name="T69" fmla="*/ 56 h 72"/>
                <a:gd name="T70" fmla="*/ 47 w 62"/>
                <a:gd name="T71" fmla="*/ 53 h 72"/>
                <a:gd name="T72" fmla="*/ 49 w 62"/>
                <a:gd name="T73" fmla="*/ 49 h 72"/>
                <a:gd name="T74" fmla="*/ 51 w 62"/>
                <a:gd name="T75" fmla="*/ 43 h 72"/>
                <a:gd name="T76" fmla="*/ 51 w 62"/>
                <a:gd name="T77" fmla="*/ 36 h 72"/>
                <a:gd name="T78" fmla="*/ 51 w 62"/>
                <a:gd name="T79" fmla="*/ 27 h 72"/>
                <a:gd name="T80" fmla="*/ 49 w 62"/>
                <a:gd name="T81" fmla="*/ 18 h 72"/>
                <a:gd name="T82" fmla="*/ 46 w 62"/>
                <a:gd name="T83" fmla="*/ 13 h 72"/>
                <a:gd name="T84" fmla="*/ 42 w 62"/>
                <a:gd name="T85" fmla="*/ 8 h 72"/>
                <a:gd name="T86" fmla="*/ 38 w 62"/>
                <a:gd name="T87" fmla="*/ 5 h 72"/>
                <a:gd name="T88" fmla="*/ 33 w 62"/>
                <a:gd name="T89" fmla="*/ 3 h 72"/>
                <a:gd name="T90" fmla="*/ 29 w 62"/>
                <a:gd name="T91" fmla="*/ 5 h 72"/>
                <a:gd name="T92" fmla="*/ 26 w 62"/>
                <a:gd name="T93" fmla="*/ 6 h 72"/>
                <a:gd name="T94" fmla="*/ 24 w 62"/>
                <a:gd name="T95" fmla="*/ 10 h 72"/>
                <a:gd name="T96" fmla="*/ 21 w 62"/>
                <a:gd name="T97" fmla="*/ 15 h 72"/>
                <a:gd name="T98" fmla="*/ 20 w 62"/>
                <a:gd name="T99" fmla="*/ 20 h 72"/>
                <a:gd name="T100" fmla="*/ 20 w 62"/>
                <a:gd name="T101" fmla="*/ 29 h 72"/>
                <a:gd name="T102" fmla="*/ 22 w 62"/>
                <a:gd name="T103" fmla="*/ 44 h 72"/>
                <a:gd name="T104" fmla="*/ 30 w 62"/>
                <a:gd name="T105" fmla="*/ 58 h 7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2"/>
                <a:gd name="T160" fmla="*/ 0 h 72"/>
                <a:gd name="T161" fmla="*/ 62 w 62"/>
                <a:gd name="T162" fmla="*/ 72 h 7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2" h="72">
                  <a:moveTo>
                    <a:pt x="0" y="58"/>
                  </a:moveTo>
                  <a:lnTo>
                    <a:pt x="26" y="58"/>
                  </a:lnTo>
                  <a:lnTo>
                    <a:pt x="19" y="51"/>
                  </a:lnTo>
                  <a:lnTo>
                    <a:pt x="13" y="44"/>
                  </a:lnTo>
                  <a:lnTo>
                    <a:pt x="11" y="39"/>
                  </a:lnTo>
                  <a:lnTo>
                    <a:pt x="9" y="34"/>
                  </a:lnTo>
                  <a:lnTo>
                    <a:pt x="8" y="27"/>
                  </a:lnTo>
                  <a:lnTo>
                    <a:pt x="9" y="20"/>
                  </a:lnTo>
                  <a:lnTo>
                    <a:pt x="12" y="13"/>
                  </a:lnTo>
                  <a:lnTo>
                    <a:pt x="16" y="6"/>
                  </a:lnTo>
                  <a:lnTo>
                    <a:pt x="21" y="3"/>
                  </a:lnTo>
                  <a:lnTo>
                    <a:pt x="26" y="0"/>
                  </a:lnTo>
                  <a:lnTo>
                    <a:pt x="34" y="0"/>
                  </a:lnTo>
                  <a:lnTo>
                    <a:pt x="39" y="0"/>
                  </a:lnTo>
                  <a:lnTo>
                    <a:pt x="45" y="1"/>
                  </a:lnTo>
                  <a:lnTo>
                    <a:pt x="50" y="5"/>
                  </a:lnTo>
                  <a:lnTo>
                    <a:pt x="54" y="10"/>
                  </a:lnTo>
                  <a:lnTo>
                    <a:pt x="58" y="17"/>
                  </a:lnTo>
                  <a:lnTo>
                    <a:pt x="60" y="24"/>
                  </a:lnTo>
                  <a:lnTo>
                    <a:pt x="62" y="31"/>
                  </a:lnTo>
                  <a:lnTo>
                    <a:pt x="62" y="37"/>
                  </a:lnTo>
                  <a:lnTo>
                    <a:pt x="62" y="48"/>
                  </a:lnTo>
                  <a:lnTo>
                    <a:pt x="59" y="55"/>
                  </a:lnTo>
                  <a:lnTo>
                    <a:pt x="55" y="61"/>
                  </a:lnTo>
                  <a:lnTo>
                    <a:pt x="50" y="67"/>
                  </a:lnTo>
                  <a:lnTo>
                    <a:pt x="46" y="68"/>
                  </a:lnTo>
                  <a:lnTo>
                    <a:pt x="39" y="70"/>
                  </a:lnTo>
                  <a:lnTo>
                    <a:pt x="33" y="72"/>
                  </a:lnTo>
                  <a:lnTo>
                    <a:pt x="0" y="72"/>
                  </a:lnTo>
                  <a:lnTo>
                    <a:pt x="0" y="58"/>
                  </a:lnTo>
                  <a:close/>
                  <a:moveTo>
                    <a:pt x="30" y="58"/>
                  </a:moveTo>
                  <a:lnTo>
                    <a:pt x="32" y="60"/>
                  </a:lnTo>
                  <a:lnTo>
                    <a:pt x="33" y="60"/>
                  </a:lnTo>
                  <a:lnTo>
                    <a:pt x="38" y="60"/>
                  </a:lnTo>
                  <a:lnTo>
                    <a:pt x="43" y="56"/>
                  </a:lnTo>
                  <a:lnTo>
                    <a:pt x="47" y="53"/>
                  </a:lnTo>
                  <a:lnTo>
                    <a:pt x="49" y="49"/>
                  </a:lnTo>
                  <a:lnTo>
                    <a:pt x="51" y="43"/>
                  </a:lnTo>
                  <a:lnTo>
                    <a:pt x="51" y="36"/>
                  </a:lnTo>
                  <a:lnTo>
                    <a:pt x="51" y="27"/>
                  </a:lnTo>
                  <a:lnTo>
                    <a:pt x="49" y="18"/>
                  </a:lnTo>
                  <a:lnTo>
                    <a:pt x="46" y="13"/>
                  </a:lnTo>
                  <a:lnTo>
                    <a:pt x="42" y="8"/>
                  </a:lnTo>
                  <a:lnTo>
                    <a:pt x="38" y="5"/>
                  </a:lnTo>
                  <a:lnTo>
                    <a:pt x="33" y="3"/>
                  </a:lnTo>
                  <a:lnTo>
                    <a:pt x="29" y="5"/>
                  </a:lnTo>
                  <a:lnTo>
                    <a:pt x="26" y="6"/>
                  </a:lnTo>
                  <a:lnTo>
                    <a:pt x="24" y="10"/>
                  </a:lnTo>
                  <a:lnTo>
                    <a:pt x="21" y="15"/>
                  </a:lnTo>
                  <a:lnTo>
                    <a:pt x="20" y="20"/>
                  </a:lnTo>
                  <a:lnTo>
                    <a:pt x="20" y="29"/>
                  </a:lnTo>
                  <a:lnTo>
                    <a:pt x="22" y="44"/>
                  </a:lnTo>
                  <a:lnTo>
                    <a:pt x="30" y="58"/>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79" name="Freeform 209"/>
            <p:cNvSpPr>
              <a:spLocks/>
            </p:cNvSpPr>
            <p:nvPr/>
          </p:nvSpPr>
          <p:spPr bwMode="auto">
            <a:xfrm rot="5400000">
              <a:off x="104" y="2904"/>
              <a:ext cx="30" cy="130"/>
            </a:xfrm>
            <a:custGeom>
              <a:avLst/>
              <a:gdLst>
                <a:gd name="T0" fmla="*/ 33 w 33"/>
                <a:gd name="T1" fmla="*/ 0 h 110"/>
                <a:gd name="T2" fmla="*/ 8 w 33"/>
                <a:gd name="T3" fmla="*/ 110 h 110"/>
                <a:gd name="T4" fmla="*/ 0 w 33"/>
                <a:gd name="T5" fmla="*/ 110 h 110"/>
                <a:gd name="T6" fmla="*/ 23 w 33"/>
                <a:gd name="T7" fmla="*/ 0 h 110"/>
                <a:gd name="T8" fmla="*/ 33 w 33"/>
                <a:gd name="T9" fmla="*/ 0 h 110"/>
                <a:gd name="T10" fmla="*/ 0 60000 65536"/>
                <a:gd name="T11" fmla="*/ 0 60000 65536"/>
                <a:gd name="T12" fmla="*/ 0 60000 65536"/>
                <a:gd name="T13" fmla="*/ 0 60000 65536"/>
                <a:gd name="T14" fmla="*/ 0 60000 65536"/>
                <a:gd name="T15" fmla="*/ 0 w 33"/>
                <a:gd name="T16" fmla="*/ 0 h 110"/>
                <a:gd name="T17" fmla="*/ 33 w 33"/>
                <a:gd name="T18" fmla="*/ 110 h 110"/>
              </a:gdLst>
              <a:ahLst/>
              <a:cxnLst>
                <a:cxn ang="T10">
                  <a:pos x="T0" y="T1"/>
                </a:cxn>
                <a:cxn ang="T11">
                  <a:pos x="T2" y="T3"/>
                </a:cxn>
                <a:cxn ang="T12">
                  <a:pos x="T4" y="T5"/>
                </a:cxn>
                <a:cxn ang="T13">
                  <a:pos x="T6" y="T7"/>
                </a:cxn>
                <a:cxn ang="T14">
                  <a:pos x="T8" y="T9"/>
                </a:cxn>
              </a:cxnLst>
              <a:rect l="T15" t="T16" r="T17" b="T18"/>
              <a:pathLst>
                <a:path w="33" h="110">
                  <a:moveTo>
                    <a:pt x="33" y="0"/>
                  </a:moveTo>
                  <a:lnTo>
                    <a:pt x="8" y="110"/>
                  </a:lnTo>
                  <a:lnTo>
                    <a:pt x="0" y="110"/>
                  </a:lnTo>
                  <a:lnTo>
                    <a:pt x="23" y="0"/>
                  </a:lnTo>
                  <a:lnTo>
                    <a:pt x="33"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80" name="Freeform 210"/>
            <p:cNvSpPr>
              <a:spLocks noEditPoints="1"/>
            </p:cNvSpPr>
            <p:nvPr/>
          </p:nvSpPr>
          <p:spPr bwMode="auto">
            <a:xfrm rot="5400000">
              <a:off x="97" y="2860"/>
              <a:ext cx="48" cy="131"/>
            </a:xfrm>
            <a:custGeom>
              <a:avLst/>
              <a:gdLst>
                <a:gd name="T0" fmla="*/ 11 w 52"/>
                <a:gd name="T1" fmla="*/ 1 h 111"/>
                <a:gd name="T2" fmla="*/ 11 w 52"/>
                <a:gd name="T3" fmla="*/ 13 h 111"/>
                <a:gd name="T4" fmla="*/ 14 w 52"/>
                <a:gd name="T5" fmla="*/ 6 h 111"/>
                <a:gd name="T6" fmla="*/ 18 w 52"/>
                <a:gd name="T7" fmla="*/ 3 h 111"/>
                <a:gd name="T8" fmla="*/ 22 w 52"/>
                <a:gd name="T9" fmla="*/ 0 h 111"/>
                <a:gd name="T10" fmla="*/ 27 w 52"/>
                <a:gd name="T11" fmla="*/ 0 h 111"/>
                <a:gd name="T12" fmla="*/ 34 w 52"/>
                <a:gd name="T13" fmla="*/ 0 h 111"/>
                <a:gd name="T14" fmla="*/ 40 w 52"/>
                <a:gd name="T15" fmla="*/ 5 h 111"/>
                <a:gd name="T16" fmla="*/ 44 w 52"/>
                <a:gd name="T17" fmla="*/ 8 h 111"/>
                <a:gd name="T18" fmla="*/ 47 w 52"/>
                <a:gd name="T19" fmla="*/ 13 h 111"/>
                <a:gd name="T20" fmla="*/ 49 w 52"/>
                <a:gd name="T21" fmla="*/ 18 h 111"/>
                <a:gd name="T22" fmla="*/ 51 w 52"/>
                <a:gd name="T23" fmla="*/ 25 h 111"/>
                <a:gd name="T24" fmla="*/ 52 w 52"/>
                <a:gd name="T25" fmla="*/ 32 h 111"/>
                <a:gd name="T26" fmla="*/ 52 w 52"/>
                <a:gd name="T27" fmla="*/ 41 h 111"/>
                <a:gd name="T28" fmla="*/ 52 w 52"/>
                <a:gd name="T29" fmla="*/ 51 h 111"/>
                <a:gd name="T30" fmla="*/ 49 w 52"/>
                <a:gd name="T31" fmla="*/ 61 h 111"/>
                <a:gd name="T32" fmla="*/ 47 w 52"/>
                <a:gd name="T33" fmla="*/ 68 h 111"/>
                <a:gd name="T34" fmla="*/ 44 w 52"/>
                <a:gd name="T35" fmla="*/ 73 h 111"/>
                <a:gd name="T36" fmla="*/ 40 w 52"/>
                <a:gd name="T37" fmla="*/ 77 h 111"/>
                <a:gd name="T38" fmla="*/ 36 w 52"/>
                <a:gd name="T39" fmla="*/ 80 h 111"/>
                <a:gd name="T40" fmla="*/ 32 w 52"/>
                <a:gd name="T41" fmla="*/ 82 h 111"/>
                <a:gd name="T42" fmla="*/ 27 w 52"/>
                <a:gd name="T43" fmla="*/ 82 h 111"/>
                <a:gd name="T44" fmla="*/ 22 w 52"/>
                <a:gd name="T45" fmla="*/ 82 h 111"/>
                <a:gd name="T46" fmla="*/ 18 w 52"/>
                <a:gd name="T47" fmla="*/ 79 h 111"/>
                <a:gd name="T48" fmla="*/ 14 w 52"/>
                <a:gd name="T49" fmla="*/ 75 h 111"/>
                <a:gd name="T50" fmla="*/ 11 w 52"/>
                <a:gd name="T51" fmla="*/ 70 h 111"/>
                <a:gd name="T52" fmla="*/ 11 w 52"/>
                <a:gd name="T53" fmla="*/ 111 h 111"/>
                <a:gd name="T54" fmla="*/ 0 w 52"/>
                <a:gd name="T55" fmla="*/ 111 h 111"/>
                <a:gd name="T56" fmla="*/ 0 w 52"/>
                <a:gd name="T57" fmla="*/ 1 h 111"/>
                <a:gd name="T58" fmla="*/ 11 w 52"/>
                <a:gd name="T59" fmla="*/ 1 h 111"/>
                <a:gd name="T60" fmla="*/ 41 w 52"/>
                <a:gd name="T61" fmla="*/ 41 h 111"/>
                <a:gd name="T62" fmla="*/ 40 w 52"/>
                <a:gd name="T63" fmla="*/ 32 h 111"/>
                <a:gd name="T64" fmla="*/ 39 w 52"/>
                <a:gd name="T65" fmla="*/ 25 h 111"/>
                <a:gd name="T66" fmla="*/ 36 w 52"/>
                <a:gd name="T67" fmla="*/ 18 h 111"/>
                <a:gd name="T68" fmla="*/ 34 w 52"/>
                <a:gd name="T69" fmla="*/ 15 h 111"/>
                <a:gd name="T70" fmla="*/ 30 w 52"/>
                <a:gd name="T71" fmla="*/ 13 h 111"/>
                <a:gd name="T72" fmla="*/ 26 w 52"/>
                <a:gd name="T73" fmla="*/ 12 h 111"/>
                <a:gd name="T74" fmla="*/ 22 w 52"/>
                <a:gd name="T75" fmla="*/ 13 h 111"/>
                <a:gd name="T76" fmla="*/ 18 w 52"/>
                <a:gd name="T77" fmla="*/ 15 h 111"/>
                <a:gd name="T78" fmla="*/ 15 w 52"/>
                <a:gd name="T79" fmla="*/ 18 h 111"/>
                <a:gd name="T80" fmla="*/ 13 w 52"/>
                <a:gd name="T81" fmla="*/ 24 h 111"/>
                <a:gd name="T82" fmla="*/ 11 w 52"/>
                <a:gd name="T83" fmla="*/ 31 h 111"/>
                <a:gd name="T84" fmla="*/ 11 w 52"/>
                <a:gd name="T85" fmla="*/ 39 h 111"/>
                <a:gd name="T86" fmla="*/ 11 w 52"/>
                <a:gd name="T87" fmla="*/ 49 h 111"/>
                <a:gd name="T88" fmla="*/ 13 w 52"/>
                <a:gd name="T89" fmla="*/ 56 h 111"/>
                <a:gd name="T90" fmla="*/ 15 w 52"/>
                <a:gd name="T91" fmla="*/ 61 h 111"/>
                <a:gd name="T92" fmla="*/ 18 w 52"/>
                <a:gd name="T93" fmla="*/ 67 h 111"/>
                <a:gd name="T94" fmla="*/ 22 w 52"/>
                <a:gd name="T95" fmla="*/ 68 h 111"/>
                <a:gd name="T96" fmla="*/ 26 w 52"/>
                <a:gd name="T97" fmla="*/ 70 h 111"/>
                <a:gd name="T98" fmla="*/ 30 w 52"/>
                <a:gd name="T99" fmla="*/ 68 h 111"/>
                <a:gd name="T100" fmla="*/ 34 w 52"/>
                <a:gd name="T101" fmla="*/ 67 h 111"/>
                <a:gd name="T102" fmla="*/ 38 w 52"/>
                <a:gd name="T103" fmla="*/ 63 h 111"/>
                <a:gd name="T104" fmla="*/ 39 w 52"/>
                <a:gd name="T105" fmla="*/ 56 h 111"/>
                <a:gd name="T106" fmla="*/ 40 w 52"/>
                <a:gd name="T107" fmla="*/ 49 h 111"/>
                <a:gd name="T108" fmla="*/ 41 w 52"/>
                <a:gd name="T109" fmla="*/ 41 h 11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2"/>
                <a:gd name="T166" fmla="*/ 0 h 111"/>
                <a:gd name="T167" fmla="*/ 52 w 52"/>
                <a:gd name="T168" fmla="*/ 111 h 11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2" h="111">
                  <a:moveTo>
                    <a:pt x="11" y="1"/>
                  </a:moveTo>
                  <a:lnTo>
                    <a:pt x="11" y="13"/>
                  </a:lnTo>
                  <a:lnTo>
                    <a:pt x="14" y="6"/>
                  </a:lnTo>
                  <a:lnTo>
                    <a:pt x="18" y="3"/>
                  </a:lnTo>
                  <a:lnTo>
                    <a:pt x="22" y="0"/>
                  </a:lnTo>
                  <a:lnTo>
                    <a:pt x="27" y="0"/>
                  </a:lnTo>
                  <a:lnTo>
                    <a:pt x="34" y="0"/>
                  </a:lnTo>
                  <a:lnTo>
                    <a:pt x="40" y="5"/>
                  </a:lnTo>
                  <a:lnTo>
                    <a:pt x="44" y="8"/>
                  </a:lnTo>
                  <a:lnTo>
                    <a:pt x="47" y="13"/>
                  </a:lnTo>
                  <a:lnTo>
                    <a:pt x="49" y="18"/>
                  </a:lnTo>
                  <a:lnTo>
                    <a:pt x="51" y="25"/>
                  </a:lnTo>
                  <a:lnTo>
                    <a:pt x="52" y="32"/>
                  </a:lnTo>
                  <a:lnTo>
                    <a:pt x="52" y="41"/>
                  </a:lnTo>
                  <a:lnTo>
                    <a:pt x="52" y="51"/>
                  </a:lnTo>
                  <a:lnTo>
                    <a:pt x="49" y="61"/>
                  </a:lnTo>
                  <a:lnTo>
                    <a:pt x="47" y="68"/>
                  </a:lnTo>
                  <a:lnTo>
                    <a:pt x="44" y="73"/>
                  </a:lnTo>
                  <a:lnTo>
                    <a:pt x="40" y="77"/>
                  </a:lnTo>
                  <a:lnTo>
                    <a:pt x="36" y="80"/>
                  </a:lnTo>
                  <a:lnTo>
                    <a:pt x="32" y="82"/>
                  </a:lnTo>
                  <a:lnTo>
                    <a:pt x="27" y="82"/>
                  </a:lnTo>
                  <a:lnTo>
                    <a:pt x="22" y="82"/>
                  </a:lnTo>
                  <a:lnTo>
                    <a:pt x="18" y="79"/>
                  </a:lnTo>
                  <a:lnTo>
                    <a:pt x="14" y="75"/>
                  </a:lnTo>
                  <a:lnTo>
                    <a:pt x="11" y="70"/>
                  </a:lnTo>
                  <a:lnTo>
                    <a:pt x="11" y="111"/>
                  </a:lnTo>
                  <a:lnTo>
                    <a:pt x="0" y="111"/>
                  </a:lnTo>
                  <a:lnTo>
                    <a:pt x="0" y="1"/>
                  </a:lnTo>
                  <a:lnTo>
                    <a:pt x="11" y="1"/>
                  </a:lnTo>
                  <a:close/>
                  <a:moveTo>
                    <a:pt x="41" y="41"/>
                  </a:moveTo>
                  <a:lnTo>
                    <a:pt x="40" y="32"/>
                  </a:lnTo>
                  <a:lnTo>
                    <a:pt x="39" y="25"/>
                  </a:lnTo>
                  <a:lnTo>
                    <a:pt x="36" y="18"/>
                  </a:lnTo>
                  <a:lnTo>
                    <a:pt x="34" y="15"/>
                  </a:lnTo>
                  <a:lnTo>
                    <a:pt x="30" y="13"/>
                  </a:lnTo>
                  <a:lnTo>
                    <a:pt x="26" y="12"/>
                  </a:lnTo>
                  <a:lnTo>
                    <a:pt x="22" y="13"/>
                  </a:lnTo>
                  <a:lnTo>
                    <a:pt x="18" y="15"/>
                  </a:lnTo>
                  <a:lnTo>
                    <a:pt x="15" y="18"/>
                  </a:lnTo>
                  <a:lnTo>
                    <a:pt x="13" y="24"/>
                  </a:lnTo>
                  <a:lnTo>
                    <a:pt x="11" y="31"/>
                  </a:lnTo>
                  <a:lnTo>
                    <a:pt x="11" y="39"/>
                  </a:lnTo>
                  <a:lnTo>
                    <a:pt x="11" y="49"/>
                  </a:lnTo>
                  <a:lnTo>
                    <a:pt x="13" y="56"/>
                  </a:lnTo>
                  <a:lnTo>
                    <a:pt x="15" y="61"/>
                  </a:lnTo>
                  <a:lnTo>
                    <a:pt x="18" y="67"/>
                  </a:lnTo>
                  <a:lnTo>
                    <a:pt x="22" y="68"/>
                  </a:lnTo>
                  <a:lnTo>
                    <a:pt x="26" y="70"/>
                  </a:lnTo>
                  <a:lnTo>
                    <a:pt x="30" y="68"/>
                  </a:lnTo>
                  <a:lnTo>
                    <a:pt x="34" y="67"/>
                  </a:lnTo>
                  <a:lnTo>
                    <a:pt x="38" y="63"/>
                  </a:lnTo>
                  <a:lnTo>
                    <a:pt x="39" y="56"/>
                  </a:lnTo>
                  <a:lnTo>
                    <a:pt x="40" y="49"/>
                  </a:lnTo>
                  <a:lnTo>
                    <a:pt x="41" y="41"/>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81" name="Freeform 211"/>
            <p:cNvSpPr>
              <a:spLocks/>
            </p:cNvSpPr>
            <p:nvPr/>
          </p:nvSpPr>
          <p:spPr bwMode="auto">
            <a:xfrm rot="5400000">
              <a:off x="131" y="2801"/>
              <a:ext cx="51" cy="133"/>
            </a:xfrm>
            <a:custGeom>
              <a:avLst/>
              <a:gdLst>
                <a:gd name="T0" fmla="*/ 50 w 56"/>
                <a:gd name="T1" fmla="*/ 1 h 111"/>
                <a:gd name="T2" fmla="*/ 51 w 56"/>
                <a:gd name="T3" fmla="*/ 13 h 111"/>
                <a:gd name="T4" fmla="*/ 49 w 56"/>
                <a:gd name="T5" fmla="*/ 13 h 111"/>
                <a:gd name="T6" fmla="*/ 46 w 56"/>
                <a:gd name="T7" fmla="*/ 12 h 111"/>
                <a:gd name="T8" fmla="*/ 42 w 56"/>
                <a:gd name="T9" fmla="*/ 13 h 111"/>
                <a:gd name="T10" fmla="*/ 41 w 56"/>
                <a:gd name="T11" fmla="*/ 13 h 111"/>
                <a:gd name="T12" fmla="*/ 38 w 56"/>
                <a:gd name="T13" fmla="*/ 15 h 111"/>
                <a:gd name="T14" fmla="*/ 37 w 56"/>
                <a:gd name="T15" fmla="*/ 19 h 111"/>
                <a:gd name="T16" fmla="*/ 37 w 56"/>
                <a:gd name="T17" fmla="*/ 20 h 111"/>
                <a:gd name="T18" fmla="*/ 35 w 56"/>
                <a:gd name="T19" fmla="*/ 24 h 111"/>
                <a:gd name="T20" fmla="*/ 34 w 56"/>
                <a:gd name="T21" fmla="*/ 29 h 111"/>
                <a:gd name="T22" fmla="*/ 33 w 56"/>
                <a:gd name="T23" fmla="*/ 29 h 111"/>
                <a:gd name="T24" fmla="*/ 33 w 56"/>
                <a:gd name="T25" fmla="*/ 32 h 111"/>
                <a:gd name="T26" fmla="*/ 56 w 56"/>
                <a:gd name="T27" fmla="*/ 111 h 111"/>
                <a:gd name="T28" fmla="*/ 45 w 56"/>
                <a:gd name="T29" fmla="*/ 111 h 111"/>
                <a:gd name="T30" fmla="*/ 33 w 56"/>
                <a:gd name="T31" fmla="*/ 68 h 111"/>
                <a:gd name="T32" fmla="*/ 30 w 56"/>
                <a:gd name="T33" fmla="*/ 60 h 111"/>
                <a:gd name="T34" fmla="*/ 28 w 56"/>
                <a:gd name="T35" fmla="*/ 49 h 111"/>
                <a:gd name="T36" fmla="*/ 26 w 56"/>
                <a:gd name="T37" fmla="*/ 56 h 111"/>
                <a:gd name="T38" fmla="*/ 24 w 56"/>
                <a:gd name="T39" fmla="*/ 65 h 111"/>
                <a:gd name="T40" fmla="*/ 12 w 56"/>
                <a:gd name="T41" fmla="*/ 111 h 111"/>
                <a:gd name="T42" fmla="*/ 0 w 56"/>
                <a:gd name="T43" fmla="*/ 111 h 111"/>
                <a:gd name="T44" fmla="*/ 22 w 56"/>
                <a:gd name="T45" fmla="*/ 29 h 111"/>
                <a:gd name="T46" fmla="*/ 25 w 56"/>
                <a:gd name="T47" fmla="*/ 22 h 111"/>
                <a:gd name="T48" fmla="*/ 26 w 56"/>
                <a:gd name="T49" fmla="*/ 15 h 111"/>
                <a:gd name="T50" fmla="*/ 28 w 56"/>
                <a:gd name="T51" fmla="*/ 12 h 111"/>
                <a:gd name="T52" fmla="*/ 32 w 56"/>
                <a:gd name="T53" fmla="*/ 7 h 111"/>
                <a:gd name="T54" fmla="*/ 34 w 56"/>
                <a:gd name="T55" fmla="*/ 3 h 111"/>
                <a:gd name="T56" fmla="*/ 38 w 56"/>
                <a:gd name="T57" fmla="*/ 0 h 111"/>
                <a:gd name="T58" fmla="*/ 43 w 56"/>
                <a:gd name="T59" fmla="*/ 0 h 111"/>
                <a:gd name="T60" fmla="*/ 46 w 56"/>
                <a:gd name="T61" fmla="*/ 0 h 111"/>
                <a:gd name="T62" fmla="*/ 50 w 56"/>
                <a:gd name="T63" fmla="*/ 1 h 11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6"/>
                <a:gd name="T97" fmla="*/ 0 h 111"/>
                <a:gd name="T98" fmla="*/ 56 w 56"/>
                <a:gd name="T99" fmla="*/ 111 h 111"/>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6" h="111">
                  <a:moveTo>
                    <a:pt x="50" y="1"/>
                  </a:moveTo>
                  <a:lnTo>
                    <a:pt x="51" y="13"/>
                  </a:lnTo>
                  <a:lnTo>
                    <a:pt x="49" y="13"/>
                  </a:lnTo>
                  <a:lnTo>
                    <a:pt x="46" y="12"/>
                  </a:lnTo>
                  <a:lnTo>
                    <a:pt x="42" y="13"/>
                  </a:lnTo>
                  <a:lnTo>
                    <a:pt x="41" y="13"/>
                  </a:lnTo>
                  <a:lnTo>
                    <a:pt x="38" y="15"/>
                  </a:lnTo>
                  <a:lnTo>
                    <a:pt x="37" y="19"/>
                  </a:lnTo>
                  <a:lnTo>
                    <a:pt x="37" y="20"/>
                  </a:lnTo>
                  <a:lnTo>
                    <a:pt x="35" y="24"/>
                  </a:lnTo>
                  <a:lnTo>
                    <a:pt x="34" y="29"/>
                  </a:lnTo>
                  <a:lnTo>
                    <a:pt x="33" y="29"/>
                  </a:lnTo>
                  <a:lnTo>
                    <a:pt x="33" y="32"/>
                  </a:lnTo>
                  <a:lnTo>
                    <a:pt x="56" y="111"/>
                  </a:lnTo>
                  <a:lnTo>
                    <a:pt x="45" y="111"/>
                  </a:lnTo>
                  <a:lnTo>
                    <a:pt x="33" y="68"/>
                  </a:lnTo>
                  <a:lnTo>
                    <a:pt x="30" y="60"/>
                  </a:lnTo>
                  <a:lnTo>
                    <a:pt x="28" y="49"/>
                  </a:lnTo>
                  <a:lnTo>
                    <a:pt x="26" y="56"/>
                  </a:lnTo>
                  <a:lnTo>
                    <a:pt x="24" y="65"/>
                  </a:lnTo>
                  <a:lnTo>
                    <a:pt x="12" y="111"/>
                  </a:lnTo>
                  <a:lnTo>
                    <a:pt x="0" y="111"/>
                  </a:lnTo>
                  <a:lnTo>
                    <a:pt x="22" y="29"/>
                  </a:lnTo>
                  <a:lnTo>
                    <a:pt x="25" y="22"/>
                  </a:lnTo>
                  <a:lnTo>
                    <a:pt x="26" y="15"/>
                  </a:lnTo>
                  <a:lnTo>
                    <a:pt x="28" y="12"/>
                  </a:lnTo>
                  <a:lnTo>
                    <a:pt x="32" y="7"/>
                  </a:lnTo>
                  <a:lnTo>
                    <a:pt x="34" y="3"/>
                  </a:lnTo>
                  <a:lnTo>
                    <a:pt x="38" y="0"/>
                  </a:lnTo>
                  <a:lnTo>
                    <a:pt x="43" y="0"/>
                  </a:lnTo>
                  <a:lnTo>
                    <a:pt x="46" y="0"/>
                  </a:lnTo>
                  <a:lnTo>
                    <a:pt x="50" y="1"/>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82" name="Freeform 212"/>
            <p:cNvSpPr>
              <a:spLocks noEditPoints="1"/>
            </p:cNvSpPr>
            <p:nvPr/>
          </p:nvSpPr>
          <p:spPr bwMode="auto">
            <a:xfrm rot="5400000">
              <a:off x="97" y="2749"/>
              <a:ext cx="47" cy="131"/>
            </a:xfrm>
            <a:custGeom>
              <a:avLst/>
              <a:gdLst>
                <a:gd name="T0" fmla="*/ 12 w 52"/>
                <a:gd name="T1" fmla="*/ 1 h 111"/>
                <a:gd name="T2" fmla="*/ 12 w 52"/>
                <a:gd name="T3" fmla="*/ 13 h 111"/>
                <a:gd name="T4" fmla="*/ 14 w 52"/>
                <a:gd name="T5" fmla="*/ 6 h 111"/>
                <a:gd name="T6" fmla="*/ 18 w 52"/>
                <a:gd name="T7" fmla="*/ 3 h 111"/>
                <a:gd name="T8" fmla="*/ 22 w 52"/>
                <a:gd name="T9" fmla="*/ 0 h 111"/>
                <a:gd name="T10" fmla="*/ 27 w 52"/>
                <a:gd name="T11" fmla="*/ 0 h 111"/>
                <a:gd name="T12" fmla="*/ 34 w 52"/>
                <a:gd name="T13" fmla="*/ 0 h 111"/>
                <a:gd name="T14" fmla="*/ 40 w 52"/>
                <a:gd name="T15" fmla="*/ 5 h 111"/>
                <a:gd name="T16" fmla="*/ 44 w 52"/>
                <a:gd name="T17" fmla="*/ 8 h 111"/>
                <a:gd name="T18" fmla="*/ 47 w 52"/>
                <a:gd name="T19" fmla="*/ 13 h 111"/>
                <a:gd name="T20" fmla="*/ 50 w 52"/>
                <a:gd name="T21" fmla="*/ 18 h 111"/>
                <a:gd name="T22" fmla="*/ 51 w 52"/>
                <a:gd name="T23" fmla="*/ 25 h 111"/>
                <a:gd name="T24" fmla="*/ 52 w 52"/>
                <a:gd name="T25" fmla="*/ 32 h 111"/>
                <a:gd name="T26" fmla="*/ 52 w 52"/>
                <a:gd name="T27" fmla="*/ 41 h 111"/>
                <a:gd name="T28" fmla="*/ 52 w 52"/>
                <a:gd name="T29" fmla="*/ 51 h 111"/>
                <a:gd name="T30" fmla="*/ 50 w 52"/>
                <a:gd name="T31" fmla="*/ 61 h 111"/>
                <a:gd name="T32" fmla="*/ 47 w 52"/>
                <a:gd name="T33" fmla="*/ 68 h 111"/>
                <a:gd name="T34" fmla="*/ 44 w 52"/>
                <a:gd name="T35" fmla="*/ 73 h 111"/>
                <a:gd name="T36" fmla="*/ 40 w 52"/>
                <a:gd name="T37" fmla="*/ 77 h 111"/>
                <a:gd name="T38" fmla="*/ 36 w 52"/>
                <a:gd name="T39" fmla="*/ 80 h 111"/>
                <a:gd name="T40" fmla="*/ 33 w 52"/>
                <a:gd name="T41" fmla="*/ 82 h 111"/>
                <a:gd name="T42" fmla="*/ 27 w 52"/>
                <a:gd name="T43" fmla="*/ 82 h 111"/>
                <a:gd name="T44" fmla="*/ 22 w 52"/>
                <a:gd name="T45" fmla="*/ 82 h 111"/>
                <a:gd name="T46" fmla="*/ 18 w 52"/>
                <a:gd name="T47" fmla="*/ 79 h 111"/>
                <a:gd name="T48" fmla="*/ 14 w 52"/>
                <a:gd name="T49" fmla="*/ 75 h 111"/>
                <a:gd name="T50" fmla="*/ 12 w 52"/>
                <a:gd name="T51" fmla="*/ 70 h 111"/>
                <a:gd name="T52" fmla="*/ 12 w 52"/>
                <a:gd name="T53" fmla="*/ 111 h 111"/>
                <a:gd name="T54" fmla="*/ 0 w 52"/>
                <a:gd name="T55" fmla="*/ 111 h 111"/>
                <a:gd name="T56" fmla="*/ 0 w 52"/>
                <a:gd name="T57" fmla="*/ 1 h 111"/>
                <a:gd name="T58" fmla="*/ 12 w 52"/>
                <a:gd name="T59" fmla="*/ 1 h 111"/>
                <a:gd name="T60" fmla="*/ 42 w 52"/>
                <a:gd name="T61" fmla="*/ 41 h 111"/>
                <a:gd name="T62" fmla="*/ 40 w 52"/>
                <a:gd name="T63" fmla="*/ 32 h 111"/>
                <a:gd name="T64" fmla="*/ 39 w 52"/>
                <a:gd name="T65" fmla="*/ 25 h 111"/>
                <a:gd name="T66" fmla="*/ 36 w 52"/>
                <a:gd name="T67" fmla="*/ 18 h 111"/>
                <a:gd name="T68" fmla="*/ 34 w 52"/>
                <a:gd name="T69" fmla="*/ 15 h 111"/>
                <a:gd name="T70" fmla="*/ 30 w 52"/>
                <a:gd name="T71" fmla="*/ 13 h 111"/>
                <a:gd name="T72" fmla="*/ 26 w 52"/>
                <a:gd name="T73" fmla="*/ 12 h 111"/>
                <a:gd name="T74" fmla="*/ 22 w 52"/>
                <a:gd name="T75" fmla="*/ 13 h 111"/>
                <a:gd name="T76" fmla="*/ 18 w 52"/>
                <a:gd name="T77" fmla="*/ 15 h 111"/>
                <a:gd name="T78" fmla="*/ 16 w 52"/>
                <a:gd name="T79" fmla="*/ 18 h 111"/>
                <a:gd name="T80" fmla="*/ 13 w 52"/>
                <a:gd name="T81" fmla="*/ 24 h 111"/>
                <a:gd name="T82" fmla="*/ 12 w 52"/>
                <a:gd name="T83" fmla="*/ 31 h 111"/>
                <a:gd name="T84" fmla="*/ 12 w 52"/>
                <a:gd name="T85" fmla="*/ 39 h 111"/>
                <a:gd name="T86" fmla="*/ 12 w 52"/>
                <a:gd name="T87" fmla="*/ 49 h 111"/>
                <a:gd name="T88" fmla="*/ 13 w 52"/>
                <a:gd name="T89" fmla="*/ 56 h 111"/>
                <a:gd name="T90" fmla="*/ 16 w 52"/>
                <a:gd name="T91" fmla="*/ 61 h 111"/>
                <a:gd name="T92" fmla="*/ 18 w 52"/>
                <a:gd name="T93" fmla="*/ 67 h 111"/>
                <a:gd name="T94" fmla="*/ 22 w 52"/>
                <a:gd name="T95" fmla="*/ 68 h 111"/>
                <a:gd name="T96" fmla="*/ 26 w 52"/>
                <a:gd name="T97" fmla="*/ 70 h 111"/>
                <a:gd name="T98" fmla="*/ 30 w 52"/>
                <a:gd name="T99" fmla="*/ 68 h 111"/>
                <a:gd name="T100" fmla="*/ 34 w 52"/>
                <a:gd name="T101" fmla="*/ 67 h 111"/>
                <a:gd name="T102" fmla="*/ 38 w 52"/>
                <a:gd name="T103" fmla="*/ 63 h 111"/>
                <a:gd name="T104" fmla="*/ 39 w 52"/>
                <a:gd name="T105" fmla="*/ 56 h 111"/>
                <a:gd name="T106" fmla="*/ 40 w 52"/>
                <a:gd name="T107" fmla="*/ 49 h 111"/>
                <a:gd name="T108" fmla="*/ 42 w 52"/>
                <a:gd name="T109" fmla="*/ 41 h 11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2"/>
                <a:gd name="T166" fmla="*/ 0 h 111"/>
                <a:gd name="T167" fmla="*/ 52 w 52"/>
                <a:gd name="T168" fmla="*/ 111 h 11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2" h="111">
                  <a:moveTo>
                    <a:pt x="12" y="1"/>
                  </a:moveTo>
                  <a:lnTo>
                    <a:pt x="12" y="13"/>
                  </a:lnTo>
                  <a:lnTo>
                    <a:pt x="14" y="6"/>
                  </a:lnTo>
                  <a:lnTo>
                    <a:pt x="18" y="3"/>
                  </a:lnTo>
                  <a:lnTo>
                    <a:pt x="22" y="0"/>
                  </a:lnTo>
                  <a:lnTo>
                    <a:pt x="27" y="0"/>
                  </a:lnTo>
                  <a:lnTo>
                    <a:pt x="34" y="0"/>
                  </a:lnTo>
                  <a:lnTo>
                    <a:pt x="40" y="5"/>
                  </a:lnTo>
                  <a:lnTo>
                    <a:pt x="44" y="8"/>
                  </a:lnTo>
                  <a:lnTo>
                    <a:pt x="47" y="13"/>
                  </a:lnTo>
                  <a:lnTo>
                    <a:pt x="50" y="18"/>
                  </a:lnTo>
                  <a:lnTo>
                    <a:pt x="51" y="25"/>
                  </a:lnTo>
                  <a:lnTo>
                    <a:pt x="52" y="32"/>
                  </a:lnTo>
                  <a:lnTo>
                    <a:pt x="52" y="41"/>
                  </a:lnTo>
                  <a:lnTo>
                    <a:pt x="52" y="51"/>
                  </a:lnTo>
                  <a:lnTo>
                    <a:pt x="50" y="61"/>
                  </a:lnTo>
                  <a:lnTo>
                    <a:pt x="47" y="68"/>
                  </a:lnTo>
                  <a:lnTo>
                    <a:pt x="44" y="73"/>
                  </a:lnTo>
                  <a:lnTo>
                    <a:pt x="40" y="77"/>
                  </a:lnTo>
                  <a:lnTo>
                    <a:pt x="36" y="80"/>
                  </a:lnTo>
                  <a:lnTo>
                    <a:pt x="33" y="82"/>
                  </a:lnTo>
                  <a:lnTo>
                    <a:pt x="27" y="82"/>
                  </a:lnTo>
                  <a:lnTo>
                    <a:pt x="22" y="82"/>
                  </a:lnTo>
                  <a:lnTo>
                    <a:pt x="18" y="79"/>
                  </a:lnTo>
                  <a:lnTo>
                    <a:pt x="14" y="75"/>
                  </a:lnTo>
                  <a:lnTo>
                    <a:pt x="12" y="70"/>
                  </a:lnTo>
                  <a:lnTo>
                    <a:pt x="12" y="111"/>
                  </a:lnTo>
                  <a:lnTo>
                    <a:pt x="0" y="111"/>
                  </a:lnTo>
                  <a:lnTo>
                    <a:pt x="0" y="1"/>
                  </a:lnTo>
                  <a:lnTo>
                    <a:pt x="12" y="1"/>
                  </a:lnTo>
                  <a:close/>
                  <a:moveTo>
                    <a:pt x="42" y="41"/>
                  </a:moveTo>
                  <a:lnTo>
                    <a:pt x="40" y="32"/>
                  </a:lnTo>
                  <a:lnTo>
                    <a:pt x="39" y="25"/>
                  </a:lnTo>
                  <a:lnTo>
                    <a:pt x="36" y="18"/>
                  </a:lnTo>
                  <a:lnTo>
                    <a:pt x="34" y="15"/>
                  </a:lnTo>
                  <a:lnTo>
                    <a:pt x="30" y="13"/>
                  </a:lnTo>
                  <a:lnTo>
                    <a:pt x="26" y="12"/>
                  </a:lnTo>
                  <a:lnTo>
                    <a:pt x="22" y="13"/>
                  </a:lnTo>
                  <a:lnTo>
                    <a:pt x="18" y="15"/>
                  </a:lnTo>
                  <a:lnTo>
                    <a:pt x="16" y="18"/>
                  </a:lnTo>
                  <a:lnTo>
                    <a:pt x="13" y="24"/>
                  </a:lnTo>
                  <a:lnTo>
                    <a:pt x="12" y="31"/>
                  </a:lnTo>
                  <a:lnTo>
                    <a:pt x="12" y="39"/>
                  </a:lnTo>
                  <a:lnTo>
                    <a:pt x="12" y="49"/>
                  </a:lnTo>
                  <a:lnTo>
                    <a:pt x="13" y="56"/>
                  </a:lnTo>
                  <a:lnTo>
                    <a:pt x="16" y="61"/>
                  </a:lnTo>
                  <a:lnTo>
                    <a:pt x="18" y="67"/>
                  </a:lnTo>
                  <a:lnTo>
                    <a:pt x="22" y="68"/>
                  </a:lnTo>
                  <a:lnTo>
                    <a:pt x="26" y="70"/>
                  </a:lnTo>
                  <a:lnTo>
                    <a:pt x="30" y="68"/>
                  </a:lnTo>
                  <a:lnTo>
                    <a:pt x="34" y="67"/>
                  </a:lnTo>
                  <a:lnTo>
                    <a:pt x="38" y="63"/>
                  </a:lnTo>
                  <a:lnTo>
                    <a:pt x="39" y="56"/>
                  </a:lnTo>
                  <a:lnTo>
                    <a:pt x="40" y="49"/>
                  </a:lnTo>
                  <a:lnTo>
                    <a:pt x="42" y="41"/>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83" name="Freeform 213"/>
            <p:cNvSpPr>
              <a:spLocks/>
            </p:cNvSpPr>
            <p:nvPr/>
          </p:nvSpPr>
          <p:spPr bwMode="auto">
            <a:xfrm rot="5400000">
              <a:off x="24" y="2728"/>
              <a:ext cx="29" cy="78"/>
            </a:xfrm>
            <a:custGeom>
              <a:avLst/>
              <a:gdLst>
                <a:gd name="T0" fmla="*/ 0 w 32"/>
                <a:gd name="T1" fmla="*/ 8 h 65"/>
                <a:gd name="T2" fmla="*/ 0 w 32"/>
                <a:gd name="T3" fmla="*/ 0 h 65"/>
                <a:gd name="T4" fmla="*/ 32 w 32"/>
                <a:gd name="T5" fmla="*/ 0 h 65"/>
                <a:gd name="T6" fmla="*/ 32 w 32"/>
                <a:gd name="T7" fmla="*/ 3 h 65"/>
                <a:gd name="T8" fmla="*/ 32 w 32"/>
                <a:gd name="T9" fmla="*/ 7 h 65"/>
                <a:gd name="T10" fmla="*/ 30 w 32"/>
                <a:gd name="T11" fmla="*/ 10 h 65"/>
                <a:gd name="T12" fmla="*/ 28 w 32"/>
                <a:gd name="T13" fmla="*/ 15 h 65"/>
                <a:gd name="T14" fmla="*/ 25 w 32"/>
                <a:gd name="T15" fmla="*/ 20 h 65"/>
                <a:gd name="T16" fmla="*/ 21 w 32"/>
                <a:gd name="T17" fmla="*/ 25 h 65"/>
                <a:gd name="T18" fmla="*/ 15 w 32"/>
                <a:gd name="T19" fmla="*/ 31 h 65"/>
                <a:gd name="T20" fmla="*/ 13 w 32"/>
                <a:gd name="T21" fmla="*/ 34 h 65"/>
                <a:gd name="T22" fmla="*/ 10 w 32"/>
                <a:gd name="T23" fmla="*/ 39 h 65"/>
                <a:gd name="T24" fmla="*/ 7 w 32"/>
                <a:gd name="T25" fmla="*/ 43 h 65"/>
                <a:gd name="T26" fmla="*/ 7 w 32"/>
                <a:gd name="T27" fmla="*/ 48 h 65"/>
                <a:gd name="T28" fmla="*/ 7 w 32"/>
                <a:gd name="T29" fmla="*/ 51 h 65"/>
                <a:gd name="T30" fmla="*/ 10 w 32"/>
                <a:gd name="T31" fmla="*/ 55 h 65"/>
                <a:gd name="T32" fmla="*/ 13 w 32"/>
                <a:gd name="T33" fmla="*/ 58 h 65"/>
                <a:gd name="T34" fmla="*/ 17 w 32"/>
                <a:gd name="T35" fmla="*/ 58 h 65"/>
                <a:gd name="T36" fmla="*/ 19 w 32"/>
                <a:gd name="T37" fmla="*/ 58 h 65"/>
                <a:gd name="T38" fmla="*/ 23 w 32"/>
                <a:gd name="T39" fmla="*/ 55 h 65"/>
                <a:gd name="T40" fmla="*/ 25 w 32"/>
                <a:gd name="T41" fmla="*/ 51 h 65"/>
                <a:gd name="T42" fmla="*/ 26 w 32"/>
                <a:gd name="T43" fmla="*/ 46 h 65"/>
                <a:gd name="T44" fmla="*/ 31 w 32"/>
                <a:gd name="T45" fmla="*/ 48 h 65"/>
                <a:gd name="T46" fmla="*/ 31 w 32"/>
                <a:gd name="T47" fmla="*/ 53 h 65"/>
                <a:gd name="T48" fmla="*/ 30 w 32"/>
                <a:gd name="T49" fmla="*/ 58 h 65"/>
                <a:gd name="T50" fmla="*/ 27 w 32"/>
                <a:gd name="T51" fmla="*/ 62 h 65"/>
                <a:gd name="T52" fmla="*/ 25 w 32"/>
                <a:gd name="T53" fmla="*/ 63 h 65"/>
                <a:gd name="T54" fmla="*/ 21 w 32"/>
                <a:gd name="T55" fmla="*/ 65 h 65"/>
                <a:gd name="T56" fmla="*/ 15 w 32"/>
                <a:gd name="T57" fmla="*/ 65 h 65"/>
                <a:gd name="T58" fmla="*/ 11 w 32"/>
                <a:gd name="T59" fmla="*/ 65 h 65"/>
                <a:gd name="T60" fmla="*/ 7 w 32"/>
                <a:gd name="T61" fmla="*/ 63 h 65"/>
                <a:gd name="T62" fmla="*/ 5 w 32"/>
                <a:gd name="T63" fmla="*/ 60 h 65"/>
                <a:gd name="T64" fmla="*/ 2 w 32"/>
                <a:gd name="T65" fmla="*/ 56 h 65"/>
                <a:gd name="T66" fmla="*/ 1 w 32"/>
                <a:gd name="T67" fmla="*/ 53 h 65"/>
                <a:gd name="T68" fmla="*/ 1 w 32"/>
                <a:gd name="T69" fmla="*/ 48 h 65"/>
                <a:gd name="T70" fmla="*/ 1 w 32"/>
                <a:gd name="T71" fmla="*/ 44 h 65"/>
                <a:gd name="T72" fmla="*/ 2 w 32"/>
                <a:gd name="T73" fmla="*/ 39 h 65"/>
                <a:gd name="T74" fmla="*/ 4 w 32"/>
                <a:gd name="T75" fmla="*/ 36 h 65"/>
                <a:gd name="T76" fmla="*/ 5 w 32"/>
                <a:gd name="T77" fmla="*/ 32 h 65"/>
                <a:gd name="T78" fmla="*/ 7 w 32"/>
                <a:gd name="T79" fmla="*/ 29 h 65"/>
                <a:gd name="T80" fmla="*/ 10 w 32"/>
                <a:gd name="T81" fmla="*/ 25 h 65"/>
                <a:gd name="T82" fmla="*/ 14 w 32"/>
                <a:gd name="T83" fmla="*/ 20 h 65"/>
                <a:gd name="T84" fmla="*/ 18 w 32"/>
                <a:gd name="T85" fmla="*/ 17 h 65"/>
                <a:gd name="T86" fmla="*/ 19 w 32"/>
                <a:gd name="T87" fmla="*/ 15 h 65"/>
                <a:gd name="T88" fmla="*/ 22 w 32"/>
                <a:gd name="T89" fmla="*/ 13 h 65"/>
                <a:gd name="T90" fmla="*/ 23 w 32"/>
                <a:gd name="T91" fmla="*/ 12 h 65"/>
                <a:gd name="T92" fmla="*/ 25 w 32"/>
                <a:gd name="T93" fmla="*/ 8 h 65"/>
                <a:gd name="T94" fmla="*/ 0 w 32"/>
                <a:gd name="T95" fmla="*/ 8 h 6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2"/>
                <a:gd name="T145" fmla="*/ 0 h 65"/>
                <a:gd name="T146" fmla="*/ 32 w 32"/>
                <a:gd name="T147" fmla="*/ 65 h 6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2" h="65">
                  <a:moveTo>
                    <a:pt x="0" y="8"/>
                  </a:moveTo>
                  <a:lnTo>
                    <a:pt x="0" y="0"/>
                  </a:lnTo>
                  <a:lnTo>
                    <a:pt x="32" y="0"/>
                  </a:lnTo>
                  <a:lnTo>
                    <a:pt x="32" y="3"/>
                  </a:lnTo>
                  <a:lnTo>
                    <a:pt x="32" y="7"/>
                  </a:lnTo>
                  <a:lnTo>
                    <a:pt x="30" y="10"/>
                  </a:lnTo>
                  <a:lnTo>
                    <a:pt x="28" y="15"/>
                  </a:lnTo>
                  <a:lnTo>
                    <a:pt x="25" y="20"/>
                  </a:lnTo>
                  <a:lnTo>
                    <a:pt x="21" y="25"/>
                  </a:lnTo>
                  <a:lnTo>
                    <a:pt x="15" y="31"/>
                  </a:lnTo>
                  <a:lnTo>
                    <a:pt x="13" y="34"/>
                  </a:lnTo>
                  <a:lnTo>
                    <a:pt x="10" y="39"/>
                  </a:lnTo>
                  <a:lnTo>
                    <a:pt x="7" y="43"/>
                  </a:lnTo>
                  <a:lnTo>
                    <a:pt x="7" y="48"/>
                  </a:lnTo>
                  <a:lnTo>
                    <a:pt x="7" y="51"/>
                  </a:lnTo>
                  <a:lnTo>
                    <a:pt x="10" y="55"/>
                  </a:lnTo>
                  <a:lnTo>
                    <a:pt x="13" y="58"/>
                  </a:lnTo>
                  <a:lnTo>
                    <a:pt x="17" y="58"/>
                  </a:lnTo>
                  <a:lnTo>
                    <a:pt x="19" y="58"/>
                  </a:lnTo>
                  <a:lnTo>
                    <a:pt x="23" y="55"/>
                  </a:lnTo>
                  <a:lnTo>
                    <a:pt x="25" y="51"/>
                  </a:lnTo>
                  <a:lnTo>
                    <a:pt x="26" y="46"/>
                  </a:lnTo>
                  <a:lnTo>
                    <a:pt x="31" y="48"/>
                  </a:lnTo>
                  <a:lnTo>
                    <a:pt x="31" y="53"/>
                  </a:lnTo>
                  <a:lnTo>
                    <a:pt x="30" y="58"/>
                  </a:lnTo>
                  <a:lnTo>
                    <a:pt x="27" y="62"/>
                  </a:lnTo>
                  <a:lnTo>
                    <a:pt x="25" y="63"/>
                  </a:lnTo>
                  <a:lnTo>
                    <a:pt x="21" y="65"/>
                  </a:lnTo>
                  <a:lnTo>
                    <a:pt x="15" y="65"/>
                  </a:lnTo>
                  <a:lnTo>
                    <a:pt x="11" y="65"/>
                  </a:lnTo>
                  <a:lnTo>
                    <a:pt x="7" y="63"/>
                  </a:lnTo>
                  <a:lnTo>
                    <a:pt x="5" y="60"/>
                  </a:lnTo>
                  <a:lnTo>
                    <a:pt x="2" y="56"/>
                  </a:lnTo>
                  <a:lnTo>
                    <a:pt x="1" y="53"/>
                  </a:lnTo>
                  <a:lnTo>
                    <a:pt x="1" y="48"/>
                  </a:lnTo>
                  <a:lnTo>
                    <a:pt x="1" y="44"/>
                  </a:lnTo>
                  <a:lnTo>
                    <a:pt x="2" y="39"/>
                  </a:lnTo>
                  <a:lnTo>
                    <a:pt x="4" y="36"/>
                  </a:lnTo>
                  <a:lnTo>
                    <a:pt x="5" y="32"/>
                  </a:lnTo>
                  <a:lnTo>
                    <a:pt x="7" y="29"/>
                  </a:lnTo>
                  <a:lnTo>
                    <a:pt x="10" y="25"/>
                  </a:lnTo>
                  <a:lnTo>
                    <a:pt x="14" y="20"/>
                  </a:lnTo>
                  <a:lnTo>
                    <a:pt x="18" y="17"/>
                  </a:lnTo>
                  <a:lnTo>
                    <a:pt x="19" y="15"/>
                  </a:lnTo>
                  <a:lnTo>
                    <a:pt x="22" y="13"/>
                  </a:lnTo>
                  <a:lnTo>
                    <a:pt x="23" y="12"/>
                  </a:lnTo>
                  <a:lnTo>
                    <a:pt x="25" y="8"/>
                  </a:lnTo>
                  <a:lnTo>
                    <a:pt x="0" y="8"/>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84" name="Freeform 214"/>
            <p:cNvSpPr>
              <a:spLocks noEditPoints="1"/>
            </p:cNvSpPr>
            <p:nvPr/>
          </p:nvSpPr>
          <p:spPr bwMode="auto">
            <a:xfrm rot="5400000">
              <a:off x="131" y="2651"/>
              <a:ext cx="48" cy="134"/>
            </a:xfrm>
            <a:custGeom>
              <a:avLst/>
              <a:gdLst>
                <a:gd name="T0" fmla="*/ 52 w 52"/>
                <a:gd name="T1" fmla="*/ 0 h 112"/>
                <a:gd name="T2" fmla="*/ 52 w 52"/>
                <a:gd name="T3" fmla="*/ 110 h 112"/>
                <a:gd name="T4" fmla="*/ 42 w 52"/>
                <a:gd name="T5" fmla="*/ 110 h 112"/>
                <a:gd name="T6" fmla="*/ 42 w 52"/>
                <a:gd name="T7" fmla="*/ 98 h 112"/>
                <a:gd name="T8" fmla="*/ 38 w 52"/>
                <a:gd name="T9" fmla="*/ 103 h 112"/>
                <a:gd name="T10" fmla="*/ 34 w 52"/>
                <a:gd name="T11" fmla="*/ 109 h 112"/>
                <a:gd name="T12" fmla="*/ 30 w 52"/>
                <a:gd name="T13" fmla="*/ 112 h 112"/>
                <a:gd name="T14" fmla="*/ 25 w 52"/>
                <a:gd name="T15" fmla="*/ 112 h 112"/>
                <a:gd name="T16" fmla="*/ 19 w 52"/>
                <a:gd name="T17" fmla="*/ 112 h 112"/>
                <a:gd name="T18" fmla="*/ 16 w 52"/>
                <a:gd name="T19" fmla="*/ 110 h 112"/>
                <a:gd name="T20" fmla="*/ 12 w 52"/>
                <a:gd name="T21" fmla="*/ 107 h 112"/>
                <a:gd name="T22" fmla="*/ 8 w 52"/>
                <a:gd name="T23" fmla="*/ 103 h 112"/>
                <a:gd name="T24" fmla="*/ 5 w 52"/>
                <a:gd name="T25" fmla="*/ 98 h 112"/>
                <a:gd name="T26" fmla="*/ 2 w 52"/>
                <a:gd name="T27" fmla="*/ 91 h 112"/>
                <a:gd name="T28" fmla="*/ 1 w 52"/>
                <a:gd name="T29" fmla="*/ 83 h 112"/>
                <a:gd name="T30" fmla="*/ 0 w 52"/>
                <a:gd name="T31" fmla="*/ 71 h 112"/>
                <a:gd name="T32" fmla="*/ 1 w 52"/>
                <a:gd name="T33" fmla="*/ 59 h 112"/>
                <a:gd name="T34" fmla="*/ 2 w 52"/>
                <a:gd name="T35" fmla="*/ 48 h 112"/>
                <a:gd name="T36" fmla="*/ 5 w 52"/>
                <a:gd name="T37" fmla="*/ 43 h 112"/>
                <a:gd name="T38" fmla="*/ 9 w 52"/>
                <a:gd name="T39" fmla="*/ 38 h 112"/>
                <a:gd name="T40" fmla="*/ 13 w 52"/>
                <a:gd name="T41" fmla="*/ 35 h 112"/>
                <a:gd name="T42" fmla="*/ 19 w 52"/>
                <a:gd name="T43" fmla="*/ 30 h 112"/>
                <a:gd name="T44" fmla="*/ 26 w 52"/>
                <a:gd name="T45" fmla="*/ 30 h 112"/>
                <a:gd name="T46" fmla="*/ 30 w 52"/>
                <a:gd name="T47" fmla="*/ 30 h 112"/>
                <a:gd name="T48" fmla="*/ 35 w 52"/>
                <a:gd name="T49" fmla="*/ 33 h 112"/>
                <a:gd name="T50" fmla="*/ 38 w 52"/>
                <a:gd name="T51" fmla="*/ 36 h 112"/>
                <a:gd name="T52" fmla="*/ 42 w 52"/>
                <a:gd name="T53" fmla="*/ 40 h 112"/>
                <a:gd name="T54" fmla="*/ 42 w 52"/>
                <a:gd name="T55" fmla="*/ 0 h 112"/>
                <a:gd name="T56" fmla="*/ 52 w 52"/>
                <a:gd name="T57" fmla="*/ 0 h 112"/>
                <a:gd name="T58" fmla="*/ 42 w 52"/>
                <a:gd name="T59" fmla="*/ 69 h 112"/>
                <a:gd name="T60" fmla="*/ 40 w 52"/>
                <a:gd name="T61" fmla="*/ 61 h 112"/>
                <a:gd name="T62" fmla="*/ 39 w 52"/>
                <a:gd name="T63" fmla="*/ 54 h 112"/>
                <a:gd name="T64" fmla="*/ 36 w 52"/>
                <a:gd name="T65" fmla="*/ 48 h 112"/>
                <a:gd name="T66" fmla="*/ 34 w 52"/>
                <a:gd name="T67" fmla="*/ 45 h 112"/>
                <a:gd name="T68" fmla="*/ 30 w 52"/>
                <a:gd name="T69" fmla="*/ 43 h 112"/>
                <a:gd name="T70" fmla="*/ 26 w 52"/>
                <a:gd name="T71" fmla="*/ 42 h 112"/>
                <a:gd name="T72" fmla="*/ 22 w 52"/>
                <a:gd name="T73" fmla="*/ 43 h 112"/>
                <a:gd name="T74" fmla="*/ 18 w 52"/>
                <a:gd name="T75" fmla="*/ 45 h 112"/>
                <a:gd name="T76" fmla="*/ 16 w 52"/>
                <a:gd name="T77" fmla="*/ 48 h 112"/>
                <a:gd name="T78" fmla="*/ 13 w 52"/>
                <a:gd name="T79" fmla="*/ 55 h 112"/>
                <a:gd name="T80" fmla="*/ 12 w 52"/>
                <a:gd name="T81" fmla="*/ 62 h 112"/>
                <a:gd name="T82" fmla="*/ 10 w 52"/>
                <a:gd name="T83" fmla="*/ 71 h 112"/>
                <a:gd name="T84" fmla="*/ 12 w 52"/>
                <a:gd name="T85" fmla="*/ 79 h 112"/>
                <a:gd name="T86" fmla="*/ 13 w 52"/>
                <a:gd name="T87" fmla="*/ 86 h 112"/>
                <a:gd name="T88" fmla="*/ 16 w 52"/>
                <a:gd name="T89" fmla="*/ 91 h 112"/>
                <a:gd name="T90" fmla="*/ 18 w 52"/>
                <a:gd name="T91" fmla="*/ 97 h 112"/>
                <a:gd name="T92" fmla="*/ 22 w 52"/>
                <a:gd name="T93" fmla="*/ 98 h 112"/>
                <a:gd name="T94" fmla="*/ 26 w 52"/>
                <a:gd name="T95" fmla="*/ 100 h 112"/>
                <a:gd name="T96" fmla="*/ 30 w 52"/>
                <a:gd name="T97" fmla="*/ 98 h 112"/>
                <a:gd name="T98" fmla="*/ 33 w 52"/>
                <a:gd name="T99" fmla="*/ 97 h 112"/>
                <a:gd name="T100" fmla="*/ 36 w 52"/>
                <a:gd name="T101" fmla="*/ 91 h 112"/>
                <a:gd name="T102" fmla="*/ 39 w 52"/>
                <a:gd name="T103" fmla="*/ 86 h 112"/>
                <a:gd name="T104" fmla="*/ 40 w 52"/>
                <a:gd name="T105" fmla="*/ 79 h 112"/>
                <a:gd name="T106" fmla="*/ 42 w 52"/>
                <a:gd name="T107" fmla="*/ 69 h 1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2"/>
                <a:gd name="T163" fmla="*/ 0 h 112"/>
                <a:gd name="T164" fmla="*/ 52 w 52"/>
                <a:gd name="T165" fmla="*/ 112 h 11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2" h="112">
                  <a:moveTo>
                    <a:pt x="52" y="0"/>
                  </a:moveTo>
                  <a:lnTo>
                    <a:pt x="52" y="110"/>
                  </a:lnTo>
                  <a:lnTo>
                    <a:pt x="42" y="110"/>
                  </a:lnTo>
                  <a:lnTo>
                    <a:pt x="42" y="98"/>
                  </a:lnTo>
                  <a:lnTo>
                    <a:pt x="38" y="103"/>
                  </a:lnTo>
                  <a:lnTo>
                    <a:pt x="34" y="109"/>
                  </a:lnTo>
                  <a:lnTo>
                    <a:pt x="30" y="112"/>
                  </a:lnTo>
                  <a:lnTo>
                    <a:pt x="25" y="112"/>
                  </a:lnTo>
                  <a:lnTo>
                    <a:pt x="19" y="112"/>
                  </a:lnTo>
                  <a:lnTo>
                    <a:pt x="16" y="110"/>
                  </a:lnTo>
                  <a:lnTo>
                    <a:pt x="12" y="107"/>
                  </a:lnTo>
                  <a:lnTo>
                    <a:pt x="8" y="103"/>
                  </a:lnTo>
                  <a:lnTo>
                    <a:pt x="5" y="98"/>
                  </a:lnTo>
                  <a:lnTo>
                    <a:pt x="2" y="91"/>
                  </a:lnTo>
                  <a:lnTo>
                    <a:pt x="1" y="83"/>
                  </a:lnTo>
                  <a:lnTo>
                    <a:pt x="0" y="71"/>
                  </a:lnTo>
                  <a:lnTo>
                    <a:pt x="1" y="59"/>
                  </a:lnTo>
                  <a:lnTo>
                    <a:pt x="2" y="48"/>
                  </a:lnTo>
                  <a:lnTo>
                    <a:pt x="5" y="43"/>
                  </a:lnTo>
                  <a:lnTo>
                    <a:pt x="9" y="38"/>
                  </a:lnTo>
                  <a:lnTo>
                    <a:pt x="13" y="35"/>
                  </a:lnTo>
                  <a:lnTo>
                    <a:pt x="19" y="30"/>
                  </a:lnTo>
                  <a:lnTo>
                    <a:pt x="26" y="30"/>
                  </a:lnTo>
                  <a:lnTo>
                    <a:pt x="30" y="30"/>
                  </a:lnTo>
                  <a:lnTo>
                    <a:pt x="35" y="33"/>
                  </a:lnTo>
                  <a:lnTo>
                    <a:pt x="38" y="36"/>
                  </a:lnTo>
                  <a:lnTo>
                    <a:pt x="42" y="40"/>
                  </a:lnTo>
                  <a:lnTo>
                    <a:pt x="42" y="0"/>
                  </a:lnTo>
                  <a:lnTo>
                    <a:pt x="52" y="0"/>
                  </a:lnTo>
                  <a:close/>
                  <a:moveTo>
                    <a:pt x="42" y="69"/>
                  </a:moveTo>
                  <a:lnTo>
                    <a:pt x="40" y="61"/>
                  </a:lnTo>
                  <a:lnTo>
                    <a:pt x="39" y="54"/>
                  </a:lnTo>
                  <a:lnTo>
                    <a:pt x="36" y="48"/>
                  </a:lnTo>
                  <a:lnTo>
                    <a:pt x="34" y="45"/>
                  </a:lnTo>
                  <a:lnTo>
                    <a:pt x="30" y="43"/>
                  </a:lnTo>
                  <a:lnTo>
                    <a:pt x="26" y="42"/>
                  </a:lnTo>
                  <a:lnTo>
                    <a:pt x="22" y="43"/>
                  </a:lnTo>
                  <a:lnTo>
                    <a:pt x="18" y="45"/>
                  </a:lnTo>
                  <a:lnTo>
                    <a:pt x="16" y="48"/>
                  </a:lnTo>
                  <a:lnTo>
                    <a:pt x="13" y="55"/>
                  </a:lnTo>
                  <a:lnTo>
                    <a:pt x="12" y="62"/>
                  </a:lnTo>
                  <a:lnTo>
                    <a:pt x="10" y="71"/>
                  </a:lnTo>
                  <a:lnTo>
                    <a:pt x="12" y="79"/>
                  </a:lnTo>
                  <a:lnTo>
                    <a:pt x="13" y="86"/>
                  </a:lnTo>
                  <a:lnTo>
                    <a:pt x="16" y="91"/>
                  </a:lnTo>
                  <a:lnTo>
                    <a:pt x="18" y="97"/>
                  </a:lnTo>
                  <a:lnTo>
                    <a:pt x="22" y="98"/>
                  </a:lnTo>
                  <a:lnTo>
                    <a:pt x="26" y="100"/>
                  </a:lnTo>
                  <a:lnTo>
                    <a:pt x="30" y="98"/>
                  </a:lnTo>
                  <a:lnTo>
                    <a:pt x="33" y="97"/>
                  </a:lnTo>
                  <a:lnTo>
                    <a:pt x="36" y="91"/>
                  </a:lnTo>
                  <a:lnTo>
                    <a:pt x="39" y="86"/>
                  </a:lnTo>
                  <a:lnTo>
                    <a:pt x="40" y="79"/>
                  </a:lnTo>
                  <a:lnTo>
                    <a:pt x="42" y="69"/>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85" name="Freeform 215"/>
            <p:cNvSpPr>
              <a:spLocks/>
            </p:cNvSpPr>
            <p:nvPr/>
          </p:nvSpPr>
          <p:spPr bwMode="auto">
            <a:xfrm rot="5400000">
              <a:off x="181" y="2631"/>
              <a:ext cx="36" cy="77"/>
            </a:xfrm>
            <a:custGeom>
              <a:avLst/>
              <a:gdLst>
                <a:gd name="T0" fmla="*/ 22 w 39"/>
                <a:gd name="T1" fmla="*/ 0 h 65"/>
                <a:gd name="T2" fmla="*/ 22 w 39"/>
                <a:gd name="T3" fmla="*/ 56 h 65"/>
                <a:gd name="T4" fmla="*/ 39 w 39"/>
                <a:gd name="T5" fmla="*/ 56 h 65"/>
                <a:gd name="T6" fmla="*/ 39 w 39"/>
                <a:gd name="T7" fmla="*/ 65 h 65"/>
                <a:gd name="T8" fmla="*/ 0 w 39"/>
                <a:gd name="T9" fmla="*/ 65 h 65"/>
                <a:gd name="T10" fmla="*/ 0 w 39"/>
                <a:gd name="T11" fmla="*/ 56 h 65"/>
                <a:gd name="T12" fmla="*/ 17 w 39"/>
                <a:gd name="T13" fmla="*/ 56 h 65"/>
                <a:gd name="T14" fmla="*/ 17 w 39"/>
                <a:gd name="T15" fmla="*/ 0 h 65"/>
                <a:gd name="T16" fmla="*/ 22 w 39"/>
                <a:gd name="T17" fmla="*/ 0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9"/>
                <a:gd name="T28" fmla="*/ 0 h 65"/>
                <a:gd name="T29" fmla="*/ 39 w 39"/>
                <a:gd name="T30" fmla="*/ 65 h 6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9" h="65">
                  <a:moveTo>
                    <a:pt x="22" y="0"/>
                  </a:moveTo>
                  <a:lnTo>
                    <a:pt x="22" y="56"/>
                  </a:lnTo>
                  <a:lnTo>
                    <a:pt x="39" y="56"/>
                  </a:lnTo>
                  <a:lnTo>
                    <a:pt x="39" y="65"/>
                  </a:lnTo>
                  <a:lnTo>
                    <a:pt x="0" y="65"/>
                  </a:lnTo>
                  <a:lnTo>
                    <a:pt x="0" y="56"/>
                  </a:lnTo>
                  <a:lnTo>
                    <a:pt x="17" y="56"/>
                  </a:lnTo>
                  <a:lnTo>
                    <a:pt x="17" y="0"/>
                  </a:lnTo>
                  <a:lnTo>
                    <a:pt x="22"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86" name="Freeform 216"/>
            <p:cNvSpPr>
              <a:spLocks/>
            </p:cNvSpPr>
            <p:nvPr/>
          </p:nvSpPr>
          <p:spPr bwMode="auto">
            <a:xfrm rot="5400000">
              <a:off x="127" y="2520"/>
              <a:ext cx="21" cy="167"/>
            </a:xfrm>
            <a:custGeom>
              <a:avLst/>
              <a:gdLst>
                <a:gd name="T0" fmla="*/ 23 w 23"/>
                <a:gd name="T1" fmla="*/ 0 h 141"/>
                <a:gd name="T2" fmla="*/ 23 w 23"/>
                <a:gd name="T3" fmla="*/ 141 h 141"/>
                <a:gd name="T4" fmla="*/ 0 w 23"/>
                <a:gd name="T5" fmla="*/ 141 h 141"/>
                <a:gd name="T6" fmla="*/ 0 w 23"/>
                <a:gd name="T7" fmla="*/ 128 h 141"/>
                <a:gd name="T8" fmla="*/ 13 w 23"/>
                <a:gd name="T9" fmla="*/ 128 h 141"/>
                <a:gd name="T10" fmla="*/ 13 w 23"/>
                <a:gd name="T11" fmla="*/ 12 h 141"/>
                <a:gd name="T12" fmla="*/ 0 w 23"/>
                <a:gd name="T13" fmla="*/ 12 h 141"/>
                <a:gd name="T14" fmla="*/ 0 w 23"/>
                <a:gd name="T15" fmla="*/ 0 h 141"/>
                <a:gd name="T16" fmla="*/ 23 w 23"/>
                <a:gd name="T17" fmla="*/ 0 h 1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141"/>
                <a:gd name="T29" fmla="*/ 23 w 23"/>
                <a:gd name="T30" fmla="*/ 141 h 1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141">
                  <a:moveTo>
                    <a:pt x="23" y="0"/>
                  </a:moveTo>
                  <a:lnTo>
                    <a:pt x="23" y="141"/>
                  </a:lnTo>
                  <a:lnTo>
                    <a:pt x="0" y="141"/>
                  </a:lnTo>
                  <a:lnTo>
                    <a:pt x="0" y="128"/>
                  </a:lnTo>
                  <a:lnTo>
                    <a:pt x="13" y="128"/>
                  </a:lnTo>
                  <a:lnTo>
                    <a:pt x="13" y="12"/>
                  </a:lnTo>
                  <a:lnTo>
                    <a:pt x="0" y="12"/>
                  </a:lnTo>
                  <a:lnTo>
                    <a:pt x="0" y="0"/>
                  </a:lnTo>
                  <a:lnTo>
                    <a:pt x="23"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87" name="Freeform 217"/>
            <p:cNvSpPr>
              <a:spLocks/>
            </p:cNvSpPr>
            <p:nvPr/>
          </p:nvSpPr>
          <p:spPr bwMode="auto">
            <a:xfrm rot="5400000">
              <a:off x="99" y="2497"/>
              <a:ext cx="75" cy="97"/>
            </a:xfrm>
            <a:custGeom>
              <a:avLst/>
              <a:gdLst>
                <a:gd name="T0" fmla="*/ 83 w 83"/>
                <a:gd name="T1" fmla="*/ 0 h 81"/>
                <a:gd name="T2" fmla="*/ 83 w 83"/>
                <a:gd name="T3" fmla="*/ 79 h 81"/>
                <a:gd name="T4" fmla="*/ 73 w 83"/>
                <a:gd name="T5" fmla="*/ 79 h 81"/>
                <a:gd name="T6" fmla="*/ 73 w 83"/>
                <a:gd name="T7" fmla="*/ 67 h 81"/>
                <a:gd name="T8" fmla="*/ 69 w 83"/>
                <a:gd name="T9" fmla="*/ 72 h 81"/>
                <a:gd name="T10" fmla="*/ 65 w 83"/>
                <a:gd name="T11" fmla="*/ 78 h 81"/>
                <a:gd name="T12" fmla="*/ 60 w 83"/>
                <a:gd name="T13" fmla="*/ 79 h 81"/>
                <a:gd name="T14" fmla="*/ 55 w 83"/>
                <a:gd name="T15" fmla="*/ 81 h 81"/>
                <a:gd name="T16" fmla="*/ 51 w 83"/>
                <a:gd name="T17" fmla="*/ 81 h 81"/>
                <a:gd name="T18" fmla="*/ 47 w 83"/>
                <a:gd name="T19" fmla="*/ 79 h 81"/>
                <a:gd name="T20" fmla="*/ 44 w 83"/>
                <a:gd name="T21" fmla="*/ 78 h 81"/>
                <a:gd name="T22" fmla="*/ 40 w 83"/>
                <a:gd name="T23" fmla="*/ 72 h 81"/>
                <a:gd name="T24" fmla="*/ 38 w 83"/>
                <a:gd name="T25" fmla="*/ 66 h 81"/>
                <a:gd name="T26" fmla="*/ 34 w 83"/>
                <a:gd name="T27" fmla="*/ 72 h 81"/>
                <a:gd name="T28" fmla="*/ 30 w 83"/>
                <a:gd name="T29" fmla="*/ 78 h 81"/>
                <a:gd name="T30" fmla="*/ 24 w 83"/>
                <a:gd name="T31" fmla="*/ 79 h 81"/>
                <a:gd name="T32" fmla="*/ 18 w 83"/>
                <a:gd name="T33" fmla="*/ 81 h 81"/>
                <a:gd name="T34" fmla="*/ 13 w 83"/>
                <a:gd name="T35" fmla="*/ 81 h 81"/>
                <a:gd name="T36" fmla="*/ 7 w 83"/>
                <a:gd name="T37" fmla="*/ 78 h 81"/>
                <a:gd name="T38" fmla="*/ 5 w 83"/>
                <a:gd name="T39" fmla="*/ 74 h 81"/>
                <a:gd name="T40" fmla="*/ 1 w 83"/>
                <a:gd name="T41" fmla="*/ 69 h 81"/>
                <a:gd name="T42" fmla="*/ 0 w 83"/>
                <a:gd name="T43" fmla="*/ 62 h 81"/>
                <a:gd name="T44" fmla="*/ 0 w 83"/>
                <a:gd name="T45" fmla="*/ 54 h 81"/>
                <a:gd name="T46" fmla="*/ 0 w 83"/>
                <a:gd name="T47" fmla="*/ 0 h 81"/>
                <a:gd name="T48" fmla="*/ 10 w 83"/>
                <a:gd name="T49" fmla="*/ 0 h 81"/>
                <a:gd name="T50" fmla="*/ 10 w 83"/>
                <a:gd name="T51" fmla="*/ 48 h 81"/>
                <a:gd name="T52" fmla="*/ 10 w 83"/>
                <a:gd name="T53" fmla="*/ 55 h 81"/>
                <a:gd name="T54" fmla="*/ 11 w 83"/>
                <a:gd name="T55" fmla="*/ 60 h 81"/>
                <a:gd name="T56" fmla="*/ 13 w 83"/>
                <a:gd name="T57" fmla="*/ 64 h 81"/>
                <a:gd name="T58" fmla="*/ 15 w 83"/>
                <a:gd name="T59" fmla="*/ 66 h 81"/>
                <a:gd name="T60" fmla="*/ 18 w 83"/>
                <a:gd name="T61" fmla="*/ 67 h 81"/>
                <a:gd name="T62" fmla="*/ 21 w 83"/>
                <a:gd name="T63" fmla="*/ 69 h 81"/>
                <a:gd name="T64" fmla="*/ 24 w 83"/>
                <a:gd name="T65" fmla="*/ 67 h 81"/>
                <a:gd name="T66" fmla="*/ 28 w 83"/>
                <a:gd name="T67" fmla="*/ 66 h 81"/>
                <a:gd name="T68" fmla="*/ 31 w 83"/>
                <a:gd name="T69" fmla="*/ 62 h 81"/>
                <a:gd name="T70" fmla="*/ 34 w 83"/>
                <a:gd name="T71" fmla="*/ 59 h 81"/>
                <a:gd name="T72" fmla="*/ 35 w 83"/>
                <a:gd name="T73" fmla="*/ 52 h 81"/>
                <a:gd name="T74" fmla="*/ 36 w 83"/>
                <a:gd name="T75" fmla="*/ 45 h 81"/>
                <a:gd name="T76" fmla="*/ 36 w 83"/>
                <a:gd name="T77" fmla="*/ 0 h 81"/>
                <a:gd name="T78" fmla="*/ 47 w 83"/>
                <a:gd name="T79" fmla="*/ 0 h 81"/>
                <a:gd name="T80" fmla="*/ 47 w 83"/>
                <a:gd name="T81" fmla="*/ 50 h 81"/>
                <a:gd name="T82" fmla="*/ 47 w 83"/>
                <a:gd name="T83" fmla="*/ 55 h 81"/>
                <a:gd name="T84" fmla="*/ 48 w 83"/>
                <a:gd name="T85" fmla="*/ 60 h 81"/>
                <a:gd name="T86" fmla="*/ 49 w 83"/>
                <a:gd name="T87" fmla="*/ 64 h 81"/>
                <a:gd name="T88" fmla="*/ 52 w 83"/>
                <a:gd name="T89" fmla="*/ 66 h 81"/>
                <a:gd name="T90" fmla="*/ 55 w 83"/>
                <a:gd name="T91" fmla="*/ 67 h 81"/>
                <a:gd name="T92" fmla="*/ 57 w 83"/>
                <a:gd name="T93" fmla="*/ 69 h 81"/>
                <a:gd name="T94" fmla="*/ 61 w 83"/>
                <a:gd name="T95" fmla="*/ 67 h 81"/>
                <a:gd name="T96" fmla="*/ 65 w 83"/>
                <a:gd name="T97" fmla="*/ 66 h 81"/>
                <a:gd name="T98" fmla="*/ 69 w 83"/>
                <a:gd name="T99" fmla="*/ 62 h 81"/>
                <a:gd name="T100" fmla="*/ 70 w 83"/>
                <a:gd name="T101" fmla="*/ 57 h 81"/>
                <a:gd name="T102" fmla="*/ 72 w 83"/>
                <a:gd name="T103" fmla="*/ 52 h 81"/>
                <a:gd name="T104" fmla="*/ 72 w 83"/>
                <a:gd name="T105" fmla="*/ 47 h 81"/>
                <a:gd name="T106" fmla="*/ 73 w 83"/>
                <a:gd name="T107" fmla="*/ 40 h 81"/>
                <a:gd name="T108" fmla="*/ 73 w 83"/>
                <a:gd name="T109" fmla="*/ 0 h 81"/>
                <a:gd name="T110" fmla="*/ 83 w 83"/>
                <a:gd name="T111" fmla="*/ 0 h 8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3"/>
                <a:gd name="T169" fmla="*/ 0 h 81"/>
                <a:gd name="T170" fmla="*/ 83 w 83"/>
                <a:gd name="T171" fmla="*/ 81 h 81"/>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3" h="81">
                  <a:moveTo>
                    <a:pt x="83" y="0"/>
                  </a:moveTo>
                  <a:lnTo>
                    <a:pt x="83" y="79"/>
                  </a:lnTo>
                  <a:lnTo>
                    <a:pt x="73" y="79"/>
                  </a:lnTo>
                  <a:lnTo>
                    <a:pt x="73" y="67"/>
                  </a:lnTo>
                  <a:lnTo>
                    <a:pt x="69" y="72"/>
                  </a:lnTo>
                  <a:lnTo>
                    <a:pt x="65" y="78"/>
                  </a:lnTo>
                  <a:lnTo>
                    <a:pt x="60" y="79"/>
                  </a:lnTo>
                  <a:lnTo>
                    <a:pt x="55" y="81"/>
                  </a:lnTo>
                  <a:lnTo>
                    <a:pt x="51" y="81"/>
                  </a:lnTo>
                  <a:lnTo>
                    <a:pt x="47" y="79"/>
                  </a:lnTo>
                  <a:lnTo>
                    <a:pt x="44" y="78"/>
                  </a:lnTo>
                  <a:lnTo>
                    <a:pt x="40" y="72"/>
                  </a:lnTo>
                  <a:lnTo>
                    <a:pt x="38" y="66"/>
                  </a:lnTo>
                  <a:lnTo>
                    <a:pt x="34" y="72"/>
                  </a:lnTo>
                  <a:lnTo>
                    <a:pt x="30" y="78"/>
                  </a:lnTo>
                  <a:lnTo>
                    <a:pt x="24" y="79"/>
                  </a:lnTo>
                  <a:lnTo>
                    <a:pt x="18" y="81"/>
                  </a:lnTo>
                  <a:lnTo>
                    <a:pt x="13" y="81"/>
                  </a:lnTo>
                  <a:lnTo>
                    <a:pt x="7" y="78"/>
                  </a:lnTo>
                  <a:lnTo>
                    <a:pt x="5" y="74"/>
                  </a:lnTo>
                  <a:lnTo>
                    <a:pt x="1" y="69"/>
                  </a:lnTo>
                  <a:lnTo>
                    <a:pt x="0" y="62"/>
                  </a:lnTo>
                  <a:lnTo>
                    <a:pt x="0" y="54"/>
                  </a:lnTo>
                  <a:lnTo>
                    <a:pt x="0" y="0"/>
                  </a:lnTo>
                  <a:lnTo>
                    <a:pt x="10" y="0"/>
                  </a:lnTo>
                  <a:lnTo>
                    <a:pt x="10" y="48"/>
                  </a:lnTo>
                  <a:lnTo>
                    <a:pt x="10" y="55"/>
                  </a:lnTo>
                  <a:lnTo>
                    <a:pt x="11" y="60"/>
                  </a:lnTo>
                  <a:lnTo>
                    <a:pt x="13" y="64"/>
                  </a:lnTo>
                  <a:lnTo>
                    <a:pt x="15" y="66"/>
                  </a:lnTo>
                  <a:lnTo>
                    <a:pt x="18" y="67"/>
                  </a:lnTo>
                  <a:lnTo>
                    <a:pt x="21" y="69"/>
                  </a:lnTo>
                  <a:lnTo>
                    <a:pt x="24" y="67"/>
                  </a:lnTo>
                  <a:lnTo>
                    <a:pt x="28" y="66"/>
                  </a:lnTo>
                  <a:lnTo>
                    <a:pt x="31" y="62"/>
                  </a:lnTo>
                  <a:lnTo>
                    <a:pt x="34" y="59"/>
                  </a:lnTo>
                  <a:lnTo>
                    <a:pt x="35" y="52"/>
                  </a:lnTo>
                  <a:lnTo>
                    <a:pt x="36" y="45"/>
                  </a:lnTo>
                  <a:lnTo>
                    <a:pt x="36" y="0"/>
                  </a:lnTo>
                  <a:lnTo>
                    <a:pt x="47" y="0"/>
                  </a:lnTo>
                  <a:lnTo>
                    <a:pt x="47" y="50"/>
                  </a:lnTo>
                  <a:lnTo>
                    <a:pt x="47" y="55"/>
                  </a:lnTo>
                  <a:lnTo>
                    <a:pt x="48" y="60"/>
                  </a:lnTo>
                  <a:lnTo>
                    <a:pt x="49" y="64"/>
                  </a:lnTo>
                  <a:lnTo>
                    <a:pt x="52" y="66"/>
                  </a:lnTo>
                  <a:lnTo>
                    <a:pt x="55" y="67"/>
                  </a:lnTo>
                  <a:lnTo>
                    <a:pt x="57" y="69"/>
                  </a:lnTo>
                  <a:lnTo>
                    <a:pt x="61" y="67"/>
                  </a:lnTo>
                  <a:lnTo>
                    <a:pt x="65" y="66"/>
                  </a:lnTo>
                  <a:lnTo>
                    <a:pt x="69" y="62"/>
                  </a:lnTo>
                  <a:lnTo>
                    <a:pt x="70" y="57"/>
                  </a:lnTo>
                  <a:lnTo>
                    <a:pt x="72" y="52"/>
                  </a:lnTo>
                  <a:lnTo>
                    <a:pt x="72" y="47"/>
                  </a:lnTo>
                  <a:lnTo>
                    <a:pt x="73" y="40"/>
                  </a:lnTo>
                  <a:lnTo>
                    <a:pt x="73" y="0"/>
                  </a:lnTo>
                  <a:lnTo>
                    <a:pt x="83"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88" name="Freeform 218"/>
            <p:cNvSpPr>
              <a:spLocks noEditPoints="1"/>
            </p:cNvSpPr>
            <p:nvPr/>
          </p:nvSpPr>
          <p:spPr bwMode="auto">
            <a:xfrm rot="5400000">
              <a:off x="97" y="2404"/>
              <a:ext cx="47" cy="131"/>
            </a:xfrm>
            <a:custGeom>
              <a:avLst/>
              <a:gdLst>
                <a:gd name="T0" fmla="*/ 40 w 52"/>
                <a:gd name="T1" fmla="*/ 1 h 111"/>
                <a:gd name="T2" fmla="*/ 52 w 52"/>
                <a:gd name="T3" fmla="*/ 1 h 111"/>
                <a:gd name="T4" fmla="*/ 52 w 52"/>
                <a:gd name="T5" fmla="*/ 111 h 111"/>
                <a:gd name="T6" fmla="*/ 40 w 52"/>
                <a:gd name="T7" fmla="*/ 111 h 111"/>
                <a:gd name="T8" fmla="*/ 40 w 52"/>
                <a:gd name="T9" fmla="*/ 70 h 111"/>
                <a:gd name="T10" fmla="*/ 38 w 52"/>
                <a:gd name="T11" fmla="*/ 75 h 111"/>
                <a:gd name="T12" fmla="*/ 34 w 52"/>
                <a:gd name="T13" fmla="*/ 79 h 111"/>
                <a:gd name="T14" fmla="*/ 30 w 52"/>
                <a:gd name="T15" fmla="*/ 82 h 111"/>
                <a:gd name="T16" fmla="*/ 24 w 52"/>
                <a:gd name="T17" fmla="*/ 82 h 111"/>
                <a:gd name="T18" fmla="*/ 19 w 52"/>
                <a:gd name="T19" fmla="*/ 82 h 111"/>
                <a:gd name="T20" fmla="*/ 14 w 52"/>
                <a:gd name="T21" fmla="*/ 79 h 111"/>
                <a:gd name="T22" fmla="*/ 10 w 52"/>
                <a:gd name="T23" fmla="*/ 75 h 111"/>
                <a:gd name="T24" fmla="*/ 6 w 52"/>
                <a:gd name="T25" fmla="*/ 70 h 111"/>
                <a:gd name="T26" fmla="*/ 3 w 52"/>
                <a:gd name="T27" fmla="*/ 65 h 111"/>
                <a:gd name="T28" fmla="*/ 1 w 52"/>
                <a:gd name="T29" fmla="*/ 58 h 111"/>
                <a:gd name="T30" fmla="*/ 0 w 52"/>
                <a:gd name="T31" fmla="*/ 49 h 111"/>
                <a:gd name="T32" fmla="*/ 0 w 52"/>
                <a:gd name="T33" fmla="*/ 43 h 111"/>
                <a:gd name="T34" fmla="*/ 1 w 52"/>
                <a:gd name="T35" fmla="*/ 24 h 111"/>
                <a:gd name="T36" fmla="*/ 6 w 52"/>
                <a:gd name="T37" fmla="*/ 10 h 111"/>
                <a:gd name="T38" fmla="*/ 11 w 52"/>
                <a:gd name="T39" fmla="*/ 5 h 111"/>
                <a:gd name="T40" fmla="*/ 18 w 52"/>
                <a:gd name="T41" fmla="*/ 0 h 111"/>
                <a:gd name="T42" fmla="*/ 24 w 52"/>
                <a:gd name="T43" fmla="*/ 0 h 111"/>
                <a:gd name="T44" fmla="*/ 30 w 52"/>
                <a:gd name="T45" fmla="*/ 0 h 111"/>
                <a:gd name="T46" fmla="*/ 34 w 52"/>
                <a:gd name="T47" fmla="*/ 3 h 111"/>
                <a:gd name="T48" fmla="*/ 38 w 52"/>
                <a:gd name="T49" fmla="*/ 6 h 111"/>
                <a:gd name="T50" fmla="*/ 40 w 52"/>
                <a:gd name="T51" fmla="*/ 13 h 111"/>
                <a:gd name="T52" fmla="*/ 40 w 52"/>
                <a:gd name="T53" fmla="*/ 1 h 111"/>
                <a:gd name="T54" fmla="*/ 40 w 52"/>
                <a:gd name="T55" fmla="*/ 41 h 111"/>
                <a:gd name="T56" fmla="*/ 40 w 52"/>
                <a:gd name="T57" fmla="*/ 32 h 111"/>
                <a:gd name="T58" fmla="*/ 39 w 52"/>
                <a:gd name="T59" fmla="*/ 27 h 111"/>
                <a:gd name="T60" fmla="*/ 38 w 52"/>
                <a:gd name="T61" fmla="*/ 22 h 111"/>
                <a:gd name="T62" fmla="*/ 35 w 52"/>
                <a:gd name="T63" fmla="*/ 17 h 111"/>
                <a:gd name="T64" fmla="*/ 31 w 52"/>
                <a:gd name="T65" fmla="*/ 13 h 111"/>
                <a:gd name="T66" fmla="*/ 26 w 52"/>
                <a:gd name="T67" fmla="*/ 12 h 111"/>
                <a:gd name="T68" fmla="*/ 22 w 52"/>
                <a:gd name="T69" fmla="*/ 13 h 111"/>
                <a:gd name="T70" fmla="*/ 18 w 52"/>
                <a:gd name="T71" fmla="*/ 15 h 111"/>
                <a:gd name="T72" fmla="*/ 15 w 52"/>
                <a:gd name="T73" fmla="*/ 18 h 111"/>
                <a:gd name="T74" fmla="*/ 13 w 52"/>
                <a:gd name="T75" fmla="*/ 25 h 111"/>
                <a:gd name="T76" fmla="*/ 10 w 52"/>
                <a:gd name="T77" fmla="*/ 32 h 111"/>
                <a:gd name="T78" fmla="*/ 10 w 52"/>
                <a:gd name="T79" fmla="*/ 41 h 111"/>
                <a:gd name="T80" fmla="*/ 10 w 52"/>
                <a:gd name="T81" fmla="*/ 49 h 111"/>
                <a:gd name="T82" fmla="*/ 13 w 52"/>
                <a:gd name="T83" fmla="*/ 56 h 111"/>
                <a:gd name="T84" fmla="*/ 14 w 52"/>
                <a:gd name="T85" fmla="*/ 63 h 111"/>
                <a:gd name="T86" fmla="*/ 18 w 52"/>
                <a:gd name="T87" fmla="*/ 67 h 111"/>
                <a:gd name="T88" fmla="*/ 22 w 52"/>
                <a:gd name="T89" fmla="*/ 68 h 111"/>
                <a:gd name="T90" fmla="*/ 26 w 52"/>
                <a:gd name="T91" fmla="*/ 70 h 111"/>
                <a:gd name="T92" fmla="*/ 30 w 52"/>
                <a:gd name="T93" fmla="*/ 68 h 111"/>
                <a:gd name="T94" fmla="*/ 32 w 52"/>
                <a:gd name="T95" fmla="*/ 67 h 111"/>
                <a:gd name="T96" fmla="*/ 36 w 52"/>
                <a:gd name="T97" fmla="*/ 61 h 111"/>
                <a:gd name="T98" fmla="*/ 39 w 52"/>
                <a:gd name="T99" fmla="*/ 56 h 111"/>
                <a:gd name="T100" fmla="*/ 40 w 52"/>
                <a:gd name="T101" fmla="*/ 49 h 111"/>
                <a:gd name="T102" fmla="*/ 40 w 52"/>
                <a:gd name="T103" fmla="*/ 41 h 11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2"/>
                <a:gd name="T157" fmla="*/ 0 h 111"/>
                <a:gd name="T158" fmla="*/ 52 w 52"/>
                <a:gd name="T159" fmla="*/ 111 h 111"/>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2" h="111">
                  <a:moveTo>
                    <a:pt x="40" y="1"/>
                  </a:moveTo>
                  <a:lnTo>
                    <a:pt x="52" y="1"/>
                  </a:lnTo>
                  <a:lnTo>
                    <a:pt x="52" y="111"/>
                  </a:lnTo>
                  <a:lnTo>
                    <a:pt x="40" y="111"/>
                  </a:lnTo>
                  <a:lnTo>
                    <a:pt x="40" y="70"/>
                  </a:lnTo>
                  <a:lnTo>
                    <a:pt x="38" y="75"/>
                  </a:lnTo>
                  <a:lnTo>
                    <a:pt x="34" y="79"/>
                  </a:lnTo>
                  <a:lnTo>
                    <a:pt x="30" y="82"/>
                  </a:lnTo>
                  <a:lnTo>
                    <a:pt x="24" y="82"/>
                  </a:lnTo>
                  <a:lnTo>
                    <a:pt x="19" y="82"/>
                  </a:lnTo>
                  <a:lnTo>
                    <a:pt x="14" y="79"/>
                  </a:lnTo>
                  <a:lnTo>
                    <a:pt x="10" y="75"/>
                  </a:lnTo>
                  <a:lnTo>
                    <a:pt x="6" y="70"/>
                  </a:lnTo>
                  <a:lnTo>
                    <a:pt x="3" y="65"/>
                  </a:lnTo>
                  <a:lnTo>
                    <a:pt x="1" y="58"/>
                  </a:lnTo>
                  <a:lnTo>
                    <a:pt x="0" y="49"/>
                  </a:lnTo>
                  <a:lnTo>
                    <a:pt x="0" y="43"/>
                  </a:lnTo>
                  <a:lnTo>
                    <a:pt x="1" y="24"/>
                  </a:lnTo>
                  <a:lnTo>
                    <a:pt x="6" y="10"/>
                  </a:lnTo>
                  <a:lnTo>
                    <a:pt x="11" y="5"/>
                  </a:lnTo>
                  <a:lnTo>
                    <a:pt x="18" y="0"/>
                  </a:lnTo>
                  <a:lnTo>
                    <a:pt x="24" y="0"/>
                  </a:lnTo>
                  <a:lnTo>
                    <a:pt x="30" y="0"/>
                  </a:lnTo>
                  <a:lnTo>
                    <a:pt x="34" y="3"/>
                  </a:lnTo>
                  <a:lnTo>
                    <a:pt x="38" y="6"/>
                  </a:lnTo>
                  <a:lnTo>
                    <a:pt x="40" y="13"/>
                  </a:lnTo>
                  <a:lnTo>
                    <a:pt x="40" y="1"/>
                  </a:lnTo>
                  <a:close/>
                  <a:moveTo>
                    <a:pt x="40" y="41"/>
                  </a:moveTo>
                  <a:lnTo>
                    <a:pt x="40" y="32"/>
                  </a:lnTo>
                  <a:lnTo>
                    <a:pt x="39" y="27"/>
                  </a:lnTo>
                  <a:lnTo>
                    <a:pt x="38" y="22"/>
                  </a:lnTo>
                  <a:lnTo>
                    <a:pt x="35" y="17"/>
                  </a:lnTo>
                  <a:lnTo>
                    <a:pt x="31" y="13"/>
                  </a:lnTo>
                  <a:lnTo>
                    <a:pt x="26" y="12"/>
                  </a:lnTo>
                  <a:lnTo>
                    <a:pt x="22" y="13"/>
                  </a:lnTo>
                  <a:lnTo>
                    <a:pt x="18" y="15"/>
                  </a:lnTo>
                  <a:lnTo>
                    <a:pt x="15" y="18"/>
                  </a:lnTo>
                  <a:lnTo>
                    <a:pt x="13" y="25"/>
                  </a:lnTo>
                  <a:lnTo>
                    <a:pt x="10" y="32"/>
                  </a:lnTo>
                  <a:lnTo>
                    <a:pt x="10" y="41"/>
                  </a:lnTo>
                  <a:lnTo>
                    <a:pt x="10" y="49"/>
                  </a:lnTo>
                  <a:lnTo>
                    <a:pt x="13" y="56"/>
                  </a:lnTo>
                  <a:lnTo>
                    <a:pt x="14" y="63"/>
                  </a:lnTo>
                  <a:lnTo>
                    <a:pt x="18" y="67"/>
                  </a:lnTo>
                  <a:lnTo>
                    <a:pt x="22" y="68"/>
                  </a:lnTo>
                  <a:lnTo>
                    <a:pt x="26" y="70"/>
                  </a:lnTo>
                  <a:lnTo>
                    <a:pt x="30" y="68"/>
                  </a:lnTo>
                  <a:lnTo>
                    <a:pt x="32" y="67"/>
                  </a:lnTo>
                  <a:lnTo>
                    <a:pt x="36" y="61"/>
                  </a:lnTo>
                  <a:lnTo>
                    <a:pt x="39" y="56"/>
                  </a:lnTo>
                  <a:lnTo>
                    <a:pt x="40" y="49"/>
                  </a:lnTo>
                  <a:lnTo>
                    <a:pt x="40" y="41"/>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89" name="Freeform 219"/>
            <p:cNvSpPr>
              <a:spLocks/>
            </p:cNvSpPr>
            <p:nvPr/>
          </p:nvSpPr>
          <p:spPr bwMode="auto">
            <a:xfrm rot="5400000">
              <a:off x="83" y="2303"/>
              <a:ext cx="69" cy="134"/>
            </a:xfrm>
            <a:custGeom>
              <a:avLst/>
              <a:gdLst>
                <a:gd name="T0" fmla="*/ 35 w 77"/>
                <a:gd name="T1" fmla="*/ 44 h 113"/>
                <a:gd name="T2" fmla="*/ 35 w 77"/>
                <a:gd name="T3" fmla="*/ 56 h 113"/>
                <a:gd name="T4" fmla="*/ 0 w 77"/>
                <a:gd name="T5" fmla="*/ 56 h 113"/>
                <a:gd name="T6" fmla="*/ 0 w 77"/>
                <a:gd name="T7" fmla="*/ 17 h 113"/>
                <a:gd name="T8" fmla="*/ 8 w 77"/>
                <a:gd name="T9" fmla="*/ 8 h 113"/>
                <a:gd name="T10" fmla="*/ 17 w 77"/>
                <a:gd name="T11" fmla="*/ 3 h 113"/>
                <a:gd name="T12" fmla="*/ 25 w 77"/>
                <a:gd name="T13" fmla="*/ 0 h 113"/>
                <a:gd name="T14" fmla="*/ 34 w 77"/>
                <a:gd name="T15" fmla="*/ 0 h 113"/>
                <a:gd name="T16" fmla="*/ 46 w 77"/>
                <a:gd name="T17" fmla="*/ 1 h 113"/>
                <a:gd name="T18" fmla="*/ 57 w 77"/>
                <a:gd name="T19" fmla="*/ 6 h 113"/>
                <a:gd name="T20" fmla="*/ 63 w 77"/>
                <a:gd name="T21" fmla="*/ 12 h 113"/>
                <a:gd name="T22" fmla="*/ 68 w 77"/>
                <a:gd name="T23" fmla="*/ 18 h 113"/>
                <a:gd name="T24" fmla="*/ 72 w 77"/>
                <a:gd name="T25" fmla="*/ 25 h 113"/>
                <a:gd name="T26" fmla="*/ 76 w 77"/>
                <a:gd name="T27" fmla="*/ 39 h 113"/>
                <a:gd name="T28" fmla="*/ 77 w 77"/>
                <a:gd name="T29" fmla="*/ 55 h 113"/>
                <a:gd name="T30" fmla="*/ 76 w 77"/>
                <a:gd name="T31" fmla="*/ 70 h 113"/>
                <a:gd name="T32" fmla="*/ 72 w 77"/>
                <a:gd name="T33" fmla="*/ 86 h 113"/>
                <a:gd name="T34" fmla="*/ 68 w 77"/>
                <a:gd name="T35" fmla="*/ 94 h 113"/>
                <a:gd name="T36" fmla="*/ 64 w 77"/>
                <a:gd name="T37" fmla="*/ 101 h 113"/>
                <a:gd name="T38" fmla="*/ 57 w 77"/>
                <a:gd name="T39" fmla="*/ 106 h 113"/>
                <a:gd name="T40" fmla="*/ 47 w 77"/>
                <a:gd name="T41" fmla="*/ 111 h 113"/>
                <a:gd name="T42" fmla="*/ 35 w 77"/>
                <a:gd name="T43" fmla="*/ 113 h 113"/>
                <a:gd name="T44" fmla="*/ 26 w 77"/>
                <a:gd name="T45" fmla="*/ 111 h 113"/>
                <a:gd name="T46" fmla="*/ 18 w 77"/>
                <a:gd name="T47" fmla="*/ 108 h 113"/>
                <a:gd name="T48" fmla="*/ 14 w 77"/>
                <a:gd name="T49" fmla="*/ 106 h 113"/>
                <a:gd name="T50" fmla="*/ 10 w 77"/>
                <a:gd name="T51" fmla="*/ 103 h 113"/>
                <a:gd name="T52" fmla="*/ 8 w 77"/>
                <a:gd name="T53" fmla="*/ 98 h 113"/>
                <a:gd name="T54" fmla="*/ 4 w 77"/>
                <a:gd name="T55" fmla="*/ 89 h 113"/>
                <a:gd name="T56" fmla="*/ 1 w 77"/>
                <a:gd name="T57" fmla="*/ 80 h 113"/>
                <a:gd name="T58" fmla="*/ 10 w 77"/>
                <a:gd name="T59" fmla="*/ 75 h 113"/>
                <a:gd name="T60" fmla="*/ 13 w 77"/>
                <a:gd name="T61" fmla="*/ 84 h 113"/>
                <a:gd name="T62" fmla="*/ 16 w 77"/>
                <a:gd name="T63" fmla="*/ 89 h 113"/>
                <a:gd name="T64" fmla="*/ 19 w 77"/>
                <a:gd name="T65" fmla="*/ 94 h 113"/>
                <a:gd name="T66" fmla="*/ 23 w 77"/>
                <a:gd name="T67" fmla="*/ 98 h 113"/>
                <a:gd name="T68" fmla="*/ 29 w 77"/>
                <a:gd name="T69" fmla="*/ 99 h 113"/>
                <a:gd name="T70" fmla="*/ 35 w 77"/>
                <a:gd name="T71" fmla="*/ 99 h 113"/>
                <a:gd name="T72" fmla="*/ 43 w 77"/>
                <a:gd name="T73" fmla="*/ 99 h 113"/>
                <a:gd name="T74" fmla="*/ 48 w 77"/>
                <a:gd name="T75" fmla="*/ 96 h 113"/>
                <a:gd name="T76" fmla="*/ 53 w 77"/>
                <a:gd name="T77" fmla="*/ 92 h 113"/>
                <a:gd name="T78" fmla="*/ 57 w 77"/>
                <a:gd name="T79" fmla="*/ 89 h 113"/>
                <a:gd name="T80" fmla="*/ 61 w 77"/>
                <a:gd name="T81" fmla="*/ 84 h 113"/>
                <a:gd name="T82" fmla="*/ 63 w 77"/>
                <a:gd name="T83" fmla="*/ 79 h 113"/>
                <a:gd name="T84" fmla="*/ 65 w 77"/>
                <a:gd name="T85" fmla="*/ 67 h 113"/>
                <a:gd name="T86" fmla="*/ 67 w 77"/>
                <a:gd name="T87" fmla="*/ 56 h 113"/>
                <a:gd name="T88" fmla="*/ 67 w 77"/>
                <a:gd name="T89" fmla="*/ 46 h 113"/>
                <a:gd name="T90" fmla="*/ 65 w 77"/>
                <a:gd name="T91" fmla="*/ 39 h 113"/>
                <a:gd name="T92" fmla="*/ 63 w 77"/>
                <a:gd name="T93" fmla="*/ 31 h 113"/>
                <a:gd name="T94" fmla="*/ 60 w 77"/>
                <a:gd name="T95" fmla="*/ 25 h 113"/>
                <a:gd name="T96" fmla="*/ 56 w 77"/>
                <a:gd name="T97" fmla="*/ 20 h 113"/>
                <a:gd name="T98" fmla="*/ 51 w 77"/>
                <a:gd name="T99" fmla="*/ 17 h 113"/>
                <a:gd name="T100" fmla="*/ 43 w 77"/>
                <a:gd name="T101" fmla="*/ 13 h 113"/>
                <a:gd name="T102" fmla="*/ 35 w 77"/>
                <a:gd name="T103" fmla="*/ 12 h 113"/>
                <a:gd name="T104" fmla="*/ 29 w 77"/>
                <a:gd name="T105" fmla="*/ 13 h 113"/>
                <a:gd name="T106" fmla="*/ 21 w 77"/>
                <a:gd name="T107" fmla="*/ 15 h 113"/>
                <a:gd name="T108" fmla="*/ 14 w 77"/>
                <a:gd name="T109" fmla="*/ 18 h 113"/>
                <a:gd name="T110" fmla="*/ 10 w 77"/>
                <a:gd name="T111" fmla="*/ 24 h 113"/>
                <a:gd name="T112" fmla="*/ 10 w 77"/>
                <a:gd name="T113" fmla="*/ 44 h 113"/>
                <a:gd name="T114" fmla="*/ 35 w 77"/>
                <a:gd name="T115" fmla="*/ 44 h 11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77"/>
                <a:gd name="T175" fmla="*/ 0 h 113"/>
                <a:gd name="T176" fmla="*/ 77 w 77"/>
                <a:gd name="T177" fmla="*/ 113 h 11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77" h="113">
                  <a:moveTo>
                    <a:pt x="35" y="44"/>
                  </a:moveTo>
                  <a:lnTo>
                    <a:pt x="35" y="56"/>
                  </a:lnTo>
                  <a:lnTo>
                    <a:pt x="0" y="56"/>
                  </a:lnTo>
                  <a:lnTo>
                    <a:pt x="0" y="17"/>
                  </a:lnTo>
                  <a:lnTo>
                    <a:pt x="8" y="8"/>
                  </a:lnTo>
                  <a:lnTo>
                    <a:pt x="17" y="3"/>
                  </a:lnTo>
                  <a:lnTo>
                    <a:pt x="25" y="0"/>
                  </a:lnTo>
                  <a:lnTo>
                    <a:pt x="34" y="0"/>
                  </a:lnTo>
                  <a:lnTo>
                    <a:pt x="46" y="1"/>
                  </a:lnTo>
                  <a:lnTo>
                    <a:pt x="57" y="6"/>
                  </a:lnTo>
                  <a:lnTo>
                    <a:pt x="63" y="12"/>
                  </a:lnTo>
                  <a:lnTo>
                    <a:pt x="68" y="18"/>
                  </a:lnTo>
                  <a:lnTo>
                    <a:pt x="72" y="25"/>
                  </a:lnTo>
                  <a:lnTo>
                    <a:pt x="76" y="39"/>
                  </a:lnTo>
                  <a:lnTo>
                    <a:pt x="77" y="55"/>
                  </a:lnTo>
                  <a:lnTo>
                    <a:pt x="76" y="70"/>
                  </a:lnTo>
                  <a:lnTo>
                    <a:pt x="72" y="86"/>
                  </a:lnTo>
                  <a:lnTo>
                    <a:pt x="68" y="94"/>
                  </a:lnTo>
                  <a:lnTo>
                    <a:pt x="64" y="101"/>
                  </a:lnTo>
                  <a:lnTo>
                    <a:pt x="57" y="106"/>
                  </a:lnTo>
                  <a:lnTo>
                    <a:pt x="47" y="111"/>
                  </a:lnTo>
                  <a:lnTo>
                    <a:pt x="35" y="113"/>
                  </a:lnTo>
                  <a:lnTo>
                    <a:pt x="26" y="111"/>
                  </a:lnTo>
                  <a:lnTo>
                    <a:pt x="18" y="108"/>
                  </a:lnTo>
                  <a:lnTo>
                    <a:pt x="14" y="106"/>
                  </a:lnTo>
                  <a:lnTo>
                    <a:pt x="10" y="103"/>
                  </a:lnTo>
                  <a:lnTo>
                    <a:pt x="8" y="98"/>
                  </a:lnTo>
                  <a:lnTo>
                    <a:pt x="4" y="89"/>
                  </a:lnTo>
                  <a:lnTo>
                    <a:pt x="1" y="80"/>
                  </a:lnTo>
                  <a:lnTo>
                    <a:pt x="10" y="75"/>
                  </a:lnTo>
                  <a:lnTo>
                    <a:pt x="13" y="84"/>
                  </a:lnTo>
                  <a:lnTo>
                    <a:pt x="16" y="89"/>
                  </a:lnTo>
                  <a:lnTo>
                    <a:pt x="19" y="94"/>
                  </a:lnTo>
                  <a:lnTo>
                    <a:pt x="23" y="98"/>
                  </a:lnTo>
                  <a:lnTo>
                    <a:pt x="29" y="99"/>
                  </a:lnTo>
                  <a:lnTo>
                    <a:pt x="35" y="99"/>
                  </a:lnTo>
                  <a:lnTo>
                    <a:pt x="43" y="99"/>
                  </a:lnTo>
                  <a:lnTo>
                    <a:pt x="48" y="96"/>
                  </a:lnTo>
                  <a:lnTo>
                    <a:pt x="53" y="92"/>
                  </a:lnTo>
                  <a:lnTo>
                    <a:pt x="57" y="89"/>
                  </a:lnTo>
                  <a:lnTo>
                    <a:pt x="61" y="84"/>
                  </a:lnTo>
                  <a:lnTo>
                    <a:pt x="63" y="79"/>
                  </a:lnTo>
                  <a:lnTo>
                    <a:pt x="65" y="67"/>
                  </a:lnTo>
                  <a:lnTo>
                    <a:pt x="67" y="56"/>
                  </a:lnTo>
                  <a:lnTo>
                    <a:pt x="67" y="46"/>
                  </a:lnTo>
                  <a:lnTo>
                    <a:pt x="65" y="39"/>
                  </a:lnTo>
                  <a:lnTo>
                    <a:pt x="63" y="31"/>
                  </a:lnTo>
                  <a:lnTo>
                    <a:pt x="60" y="25"/>
                  </a:lnTo>
                  <a:lnTo>
                    <a:pt x="56" y="20"/>
                  </a:lnTo>
                  <a:lnTo>
                    <a:pt x="51" y="17"/>
                  </a:lnTo>
                  <a:lnTo>
                    <a:pt x="43" y="13"/>
                  </a:lnTo>
                  <a:lnTo>
                    <a:pt x="35" y="12"/>
                  </a:lnTo>
                  <a:lnTo>
                    <a:pt x="29" y="13"/>
                  </a:lnTo>
                  <a:lnTo>
                    <a:pt x="21" y="15"/>
                  </a:lnTo>
                  <a:lnTo>
                    <a:pt x="14" y="18"/>
                  </a:lnTo>
                  <a:lnTo>
                    <a:pt x="10" y="24"/>
                  </a:lnTo>
                  <a:lnTo>
                    <a:pt x="10" y="44"/>
                  </a:lnTo>
                  <a:lnTo>
                    <a:pt x="35" y="44"/>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90" name="Freeform 220"/>
            <p:cNvSpPr>
              <a:spLocks noEditPoints="1"/>
            </p:cNvSpPr>
            <p:nvPr/>
          </p:nvSpPr>
          <p:spPr bwMode="auto">
            <a:xfrm rot="5400000">
              <a:off x="111" y="2250"/>
              <a:ext cx="50" cy="98"/>
            </a:xfrm>
            <a:custGeom>
              <a:avLst/>
              <a:gdLst>
                <a:gd name="T0" fmla="*/ 11 w 55"/>
                <a:gd name="T1" fmla="*/ 25 h 82"/>
                <a:gd name="T2" fmla="*/ 0 w 55"/>
                <a:gd name="T3" fmla="*/ 24 h 82"/>
                <a:gd name="T4" fmla="*/ 1 w 55"/>
                <a:gd name="T5" fmla="*/ 17 h 82"/>
                <a:gd name="T6" fmla="*/ 5 w 55"/>
                <a:gd name="T7" fmla="*/ 10 h 82"/>
                <a:gd name="T8" fmla="*/ 9 w 55"/>
                <a:gd name="T9" fmla="*/ 5 h 82"/>
                <a:gd name="T10" fmla="*/ 14 w 55"/>
                <a:gd name="T11" fmla="*/ 1 h 82"/>
                <a:gd name="T12" fmla="*/ 20 w 55"/>
                <a:gd name="T13" fmla="*/ 0 h 82"/>
                <a:gd name="T14" fmla="*/ 26 w 55"/>
                <a:gd name="T15" fmla="*/ 0 h 82"/>
                <a:gd name="T16" fmla="*/ 38 w 55"/>
                <a:gd name="T17" fmla="*/ 1 h 82"/>
                <a:gd name="T18" fmla="*/ 47 w 55"/>
                <a:gd name="T19" fmla="*/ 10 h 82"/>
                <a:gd name="T20" fmla="*/ 54 w 55"/>
                <a:gd name="T21" fmla="*/ 22 h 82"/>
                <a:gd name="T22" fmla="*/ 55 w 55"/>
                <a:gd name="T23" fmla="*/ 39 h 82"/>
                <a:gd name="T24" fmla="*/ 54 w 55"/>
                <a:gd name="T25" fmla="*/ 58 h 82"/>
                <a:gd name="T26" fmla="*/ 47 w 55"/>
                <a:gd name="T27" fmla="*/ 72 h 82"/>
                <a:gd name="T28" fmla="*/ 43 w 55"/>
                <a:gd name="T29" fmla="*/ 75 h 82"/>
                <a:gd name="T30" fmla="*/ 38 w 55"/>
                <a:gd name="T31" fmla="*/ 79 h 82"/>
                <a:gd name="T32" fmla="*/ 33 w 55"/>
                <a:gd name="T33" fmla="*/ 82 h 82"/>
                <a:gd name="T34" fmla="*/ 28 w 55"/>
                <a:gd name="T35" fmla="*/ 82 h 82"/>
                <a:gd name="T36" fmla="*/ 21 w 55"/>
                <a:gd name="T37" fmla="*/ 82 h 82"/>
                <a:gd name="T38" fmla="*/ 16 w 55"/>
                <a:gd name="T39" fmla="*/ 79 h 82"/>
                <a:gd name="T40" fmla="*/ 12 w 55"/>
                <a:gd name="T41" fmla="*/ 75 h 82"/>
                <a:gd name="T42" fmla="*/ 7 w 55"/>
                <a:gd name="T43" fmla="*/ 72 h 82"/>
                <a:gd name="T44" fmla="*/ 1 w 55"/>
                <a:gd name="T45" fmla="*/ 58 h 82"/>
                <a:gd name="T46" fmla="*/ 0 w 55"/>
                <a:gd name="T47" fmla="*/ 41 h 82"/>
                <a:gd name="T48" fmla="*/ 0 w 55"/>
                <a:gd name="T49" fmla="*/ 39 h 82"/>
                <a:gd name="T50" fmla="*/ 0 w 55"/>
                <a:gd name="T51" fmla="*/ 37 h 82"/>
                <a:gd name="T52" fmla="*/ 45 w 55"/>
                <a:gd name="T53" fmla="*/ 37 h 82"/>
                <a:gd name="T54" fmla="*/ 43 w 55"/>
                <a:gd name="T55" fmla="*/ 31 h 82"/>
                <a:gd name="T56" fmla="*/ 42 w 55"/>
                <a:gd name="T57" fmla="*/ 24 h 82"/>
                <a:gd name="T58" fmla="*/ 39 w 55"/>
                <a:gd name="T59" fmla="*/ 18 h 82"/>
                <a:gd name="T60" fmla="*/ 35 w 55"/>
                <a:gd name="T61" fmla="*/ 15 h 82"/>
                <a:gd name="T62" fmla="*/ 31 w 55"/>
                <a:gd name="T63" fmla="*/ 13 h 82"/>
                <a:gd name="T64" fmla="*/ 26 w 55"/>
                <a:gd name="T65" fmla="*/ 12 h 82"/>
                <a:gd name="T66" fmla="*/ 21 w 55"/>
                <a:gd name="T67" fmla="*/ 13 h 82"/>
                <a:gd name="T68" fmla="*/ 17 w 55"/>
                <a:gd name="T69" fmla="*/ 15 h 82"/>
                <a:gd name="T70" fmla="*/ 13 w 55"/>
                <a:gd name="T71" fmla="*/ 18 h 82"/>
                <a:gd name="T72" fmla="*/ 11 w 55"/>
                <a:gd name="T73" fmla="*/ 25 h 82"/>
                <a:gd name="T74" fmla="*/ 45 w 55"/>
                <a:gd name="T75" fmla="*/ 49 h 82"/>
                <a:gd name="T76" fmla="*/ 11 w 55"/>
                <a:gd name="T77" fmla="*/ 49 h 82"/>
                <a:gd name="T78" fmla="*/ 12 w 55"/>
                <a:gd name="T79" fmla="*/ 55 h 82"/>
                <a:gd name="T80" fmla="*/ 13 w 55"/>
                <a:gd name="T81" fmla="*/ 60 h 82"/>
                <a:gd name="T82" fmla="*/ 14 w 55"/>
                <a:gd name="T83" fmla="*/ 63 h 82"/>
                <a:gd name="T84" fmla="*/ 18 w 55"/>
                <a:gd name="T85" fmla="*/ 67 h 82"/>
                <a:gd name="T86" fmla="*/ 22 w 55"/>
                <a:gd name="T87" fmla="*/ 68 h 82"/>
                <a:gd name="T88" fmla="*/ 28 w 55"/>
                <a:gd name="T89" fmla="*/ 70 h 82"/>
                <a:gd name="T90" fmla="*/ 31 w 55"/>
                <a:gd name="T91" fmla="*/ 68 h 82"/>
                <a:gd name="T92" fmla="*/ 35 w 55"/>
                <a:gd name="T93" fmla="*/ 67 h 82"/>
                <a:gd name="T94" fmla="*/ 39 w 55"/>
                <a:gd name="T95" fmla="*/ 65 h 82"/>
                <a:gd name="T96" fmla="*/ 42 w 55"/>
                <a:gd name="T97" fmla="*/ 60 h 82"/>
                <a:gd name="T98" fmla="*/ 43 w 55"/>
                <a:gd name="T99" fmla="*/ 56 h 82"/>
                <a:gd name="T100" fmla="*/ 45 w 55"/>
                <a:gd name="T101" fmla="*/ 49 h 8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5"/>
                <a:gd name="T154" fmla="*/ 0 h 82"/>
                <a:gd name="T155" fmla="*/ 55 w 55"/>
                <a:gd name="T156" fmla="*/ 82 h 8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5" h="82">
                  <a:moveTo>
                    <a:pt x="11" y="25"/>
                  </a:moveTo>
                  <a:lnTo>
                    <a:pt x="0" y="24"/>
                  </a:lnTo>
                  <a:lnTo>
                    <a:pt x="1" y="17"/>
                  </a:lnTo>
                  <a:lnTo>
                    <a:pt x="5" y="10"/>
                  </a:lnTo>
                  <a:lnTo>
                    <a:pt x="9" y="5"/>
                  </a:lnTo>
                  <a:lnTo>
                    <a:pt x="14" y="1"/>
                  </a:lnTo>
                  <a:lnTo>
                    <a:pt x="20" y="0"/>
                  </a:lnTo>
                  <a:lnTo>
                    <a:pt x="26" y="0"/>
                  </a:lnTo>
                  <a:lnTo>
                    <a:pt x="38" y="1"/>
                  </a:lnTo>
                  <a:lnTo>
                    <a:pt x="47" y="10"/>
                  </a:lnTo>
                  <a:lnTo>
                    <a:pt x="54" y="22"/>
                  </a:lnTo>
                  <a:lnTo>
                    <a:pt x="55" y="39"/>
                  </a:lnTo>
                  <a:lnTo>
                    <a:pt x="54" y="58"/>
                  </a:lnTo>
                  <a:lnTo>
                    <a:pt x="47" y="72"/>
                  </a:lnTo>
                  <a:lnTo>
                    <a:pt x="43" y="75"/>
                  </a:lnTo>
                  <a:lnTo>
                    <a:pt x="38" y="79"/>
                  </a:lnTo>
                  <a:lnTo>
                    <a:pt x="33" y="82"/>
                  </a:lnTo>
                  <a:lnTo>
                    <a:pt x="28" y="82"/>
                  </a:lnTo>
                  <a:lnTo>
                    <a:pt x="21" y="82"/>
                  </a:lnTo>
                  <a:lnTo>
                    <a:pt x="16" y="79"/>
                  </a:lnTo>
                  <a:lnTo>
                    <a:pt x="12" y="75"/>
                  </a:lnTo>
                  <a:lnTo>
                    <a:pt x="7" y="72"/>
                  </a:lnTo>
                  <a:lnTo>
                    <a:pt x="1" y="58"/>
                  </a:lnTo>
                  <a:lnTo>
                    <a:pt x="0" y="41"/>
                  </a:lnTo>
                  <a:lnTo>
                    <a:pt x="0" y="39"/>
                  </a:lnTo>
                  <a:lnTo>
                    <a:pt x="0" y="37"/>
                  </a:lnTo>
                  <a:lnTo>
                    <a:pt x="45" y="37"/>
                  </a:lnTo>
                  <a:lnTo>
                    <a:pt x="43" y="31"/>
                  </a:lnTo>
                  <a:lnTo>
                    <a:pt x="42" y="24"/>
                  </a:lnTo>
                  <a:lnTo>
                    <a:pt x="39" y="18"/>
                  </a:lnTo>
                  <a:lnTo>
                    <a:pt x="35" y="15"/>
                  </a:lnTo>
                  <a:lnTo>
                    <a:pt x="31" y="13"/>
                  </a:lnTo>
                  <a:lnTo>
                    <a:pt x="26" y="12"/>
                  </a:lnTo>
                  <a:lnTo>
                    <a:pt x="21" y="13"/>
                  </a:lnTo>
                  <a:lnTo>
                    <a:pt x="17" y="15"/>
                  </a:lnTo>
                  <a:lnTo>
                    <a:pt x="13" y="18"/>
                  </a:lnTo>
                  <a:lnTo>
                    <a:pt x="11" y="25"/>
                  </a:lnTo>
                  <a:close/>
                  <a:moveTo>
                    <a:pt x="45" y="49"/>
                  </a:moveTo>
                  <a:lnTo>
                    <a:pt x="11" y="49"/>
                  </a:lnTo>
                  <a:lnTo>
                    <a:pt x="12" y="55"/>
                  </a:lnTo>
                  <a:lnTo>
                    <a:pt x="13" y="60"/>
                  </a:lnTo>
                  <a:lnTo>
                    <a:pt x="14" y="63"/>
                  </a:lnTo>
                  <a:lnTo>
                    <a:pt x="18" y="67"/>
                  </a:lnTo>
                  <a:lnTo>
                    <a:pt x="22" y="68"/>
                  </a:lnTo>
                  <a:lnTo>
                    <a:pt x="28" y="70"/>
                  </a:lnTo>
                  <a:lnTo>
                    <a:pt x="31" y="68"/>
                  </a:lnTo>
                  <a:lnTo>
                    <a:pt x="35" y="67"/>
                  </a:lnTo>
                  <a:lnTo>
                    <a:pt x="39" y="65"/>
                  </a:lnTo>
                  <a:lnTo>
                    <a:pt x="42" y="60"/>
                  </a:lnTo>
                  <a:lnTo>
                    <a:pt x="43" y="56"/>
                  </a:lnTo>
                  <a:lnTo>
                    <a:pt x="45" y="49"/>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91" name="Freeform 221"/>
            <p:cNvSpPr>
              <a:spLocks/>
            </p:cNvSpPr>
            <p:nvPr/>
          </p:nvSpPr>
          <p:spPr bwMode="auto">
            <a:xfrm rot="5400000">
              <a:off x="83" y="2168"/>
              <a:ext cx="71" cy="130"/>
            </a:xfrm>
            <a:custGeom>
              <a:avLst/>
              <a:gdLst>
                <a:gd name="T0" fmla="*/ 45 w 78"/>
                <a:gd name="T1" fmla="*/ 0 h 110"/>
                <a:gd name="T2" fmla="*/ 78 w 78"/>
                <a:gd name="T3" fmla="*/ 110 h 110"/>
                <a:gd name="T4" fmla="*/ 67 w 78"/>
                <a:gd name="T5" fmla="*/ 110 h 110"/>
                <a:gd name="T6" fmla="*/ 43 w 78"/>
                <a:gd name="T7" fmla="*/ 31 h 110"/>
                <a:gd name="T8" fmla="*/ 41 w 78"/>
                <a:gd name="T9" fmla="*/ 23 h 110"/>
                <a:gd name="T10" fmla="*/ 40 w 78"/>
                <a:gd name="T11" fmla="*/ 14 h 110"/>
                <a:gd name="T12" fmla="*/ 37 w 78"/>
                <a:gd name="T13" fmla="*/ 23 h 110"/>
                <a:gd name="T14" fmla="*/ 34 w 78"/>
                <a:gd name="T15" fmla="*/ 31 h 110"/>
                <a:gd name="T16" fmla="*/ 12 w 78"/>
                <a:gd name="T17" fmla="*/ 110 h 110"/>
                <a:gd name="T18" fmla="*/ 0 w 78"/>
                <a:gd name="T19" fmla="*/ 110 h 110"/>
                <a:gd name="T20" fmla="*/ 33 w 78"/>
                <a:gd name="T21" fmla="*/ 0 h 110"/>
                <a:gd name="T22" fmla="*/ 45 w 78"/>
                <a:gd name="T23" fmla="*/ 0 h 11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78"/>
                <a:gd name="T37" fmla="*/ 0 h 110"/>
                <a:gd name="T38" fmla="*/ 78 w 78"/>
                <a:gd name="T39" fmla="*/ 110 h 11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78" h="110">
                  <a:moveTo>
                    <a:pt x="45" y="0"/>
                  </a:moveTo>
                  <a:lnTo>
                    <a:pt x="78" y="110"/>
                  </a:lnTo>
                  <a:lnTo>
                    <a:pt x="67" y="110"/>
                  </a:lnTo>
                  <a:lnTo>
                    <a:pt x="43" y="31"/>
                  </a:lnTo>
                  <a:lnTo>
                    <a:pt x="41" y="23"/>
                  </a:lnTo>
                  <a:lnTo>
                    <a:pt x="40" y="14"/>
                  </a:lnTo>
                  <a:lnTo>
                    <a:pt x="37" y="23"/>
                  </a:lnTo>
                  <a:lnTo>
                    <a:pt x="34" y="31"/>
                  </a:lnTo>
                  <a:lnTo>
                    <a:pt x="12" y="110"/>
                  </a:lnTo>
                  <a:lnTo>
                    <a:pt x="0" y="110"/>
                  </a:lnTo>
                  <a:lnTo>
                    <a:pt x="33" y="0"/>
                  </a:lnTo>
                  <a:lnTo>
                    <a:pt x="45"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92" name="Rectangle 235"/>
            <p:cNvSpPr>
              <a:spLocks noChangeArrowheads="1"/>
            </p:cNvSpPr>
            <p:nvPr/>
          </p:nvSpPr>
          <p:spPr bwMode="auto">
            <a:xfrm rot="5400000">
              <a:off x="41" y="2183"/>
              <a:ext cx="18" cy="8"/>
            </a:xfrm>
            <a:prstGeom prst="rect">
              <a:avLst/>
            </a:prstGeom>
            <a:solidFill>
              <a:srgbClr val="000000"/>
            </a:solidFill>
            <a:ln w="0">
              <a:solidFill>
                <a:srgbClr val="000000"/>
              </a:solidFill>
              <a:miter lim="800000"/>
              <a:headEnd/>
              <a:tailEnd/>
            </a:ln>
          </p:spPr>
          <p:txBody>
            <a:bodyPr/>
            <a:lstStyle/>
            <a:p>
              <a:endParaRPr lang="fr-FR">
                <a:latin typeface="Calibri" pitchFamily="34" charset="0"/>
              </a:endParaRPr>
            </a:p>
          </p:txBody>
        </p:sp>
        <p:sp>
          <p:nvSpPr>
            <p:cNvPr id="618793" name="Freeform 223"/>
            <p:cNvSpPr>
              <a:spLocks/>
            </p:cNvSpPr>
            <p:nvPr/>
          </p:nvSpPr>
          <p:spPr bwMode="auto">
            <a:xfrm rot="5400000">
              <a:off x="24" y="2120"/>
              <a:ext cx="29" cy="78"/>
            </a:xfrm>
            <a:custGeom>
              <a:avLst/>
              <a:gdLst>
                <a:gd name="T0" fmla="*/ 0 w 32"/>
                <a:gd name="T1" fmla="*/ 8 h 65"/>
                <a:gd name="T2" fmla="*/ 0 w 32"/>
                <a:gd name="T3" fmla="*/ 0 h 65"/>
                <a:gd name="T4" fmla="*/ 32 w 32"/>
                <a:gd name="T5" fmla="*/ 0 h 65"/>
                <a:gd name="T6" fmla="*/ 32 w 32"/>
                <a:gd name="T7" fmla="*/ 3 h 65"/>
                <a:gd name="T8" fmla="*/ 32 w 32"/>
                <a:gd name="T9" fmla="*/ 7 h 65"/>
                <a:gd name="T10" fmla="*/ 30 w 32"/>
                <a:gd name="T11" fmla="*/ 10 h 65"/>
                <a:gd name="T12" fmla="*/ 28 w 32"/>
                <a:gd name="T13" fmla="*/ 15 h 65"/>
                <a:gd name="T14" fmla="*/ 25 w 32"/>
                <a:gd name="T15" fmla="*/ 20 h 65"/>
                <a:gd name="T16" fmla="*/ 21 w 32"/>
                <a:gd name="T17" fmla="*/ 25 h 65"/>
                <a:gd name="T18" fmla="*/ 15 w 32"/>
                <a:gd name="T19" fmla="*/ 31 h 65"/>
                <a:gd name="T20" fmla="*/ 13 w 32"/>
                <a:gd name="T21" fmla="*/ 34 h 65"/>
                <a:gd name="T22" fmla="*/ 10 w 32"/>
                <a:gd name="T23" fmla="*/ 39 h 65"/>
                <a:gd name="T24" fmla="*/ 8 w 32"/>
                <a:gd name="T25" fmla="*/ 43 h 65"/>
                <a:gd name="T26" fmla="*/ 8 w 32"/>
                <a:gd name="T27" fmla="*/ 48 h 65"/>
                <a:gd name="T28" fmla="*/ 8 w 32"/>
                <a:gd name="T29" fmla="*/ 51 h 65"/>
                <a:gd name="T30" fmla="*/ 10 w 32"/>
                <a:gd name="T31" fmla="*/ 55 h 65"/>
                <a:gd name="T32" fmla="*/ 13 w 32"/>
                <a:gd name="T33" fmla="*/ 58 h 65"/>
                <a:gd name="T34" fmla="*/ 17 w 32"/>
                <a:gd name="T35" fmla="*/ 58 h 65"/>
                <a:gd name="T36" fmla="*/ 19 w 32"/>
                <a:gd name="T37" fmla="*/ 58 h 65"/>
                <a:gd name="T38" fmla="*/ 23 w 32"/>
                <a:gd name="T39" fmla="*/ 55 h 65"/>
                <a:gd name="T40" fmla="*/ 25 w 32"/>
                <a:gd name="T41" fmla="*/ 51 h 65"/>
                <a:gd name="T42" fmla="*/ 26 w 32"/>
                <a:gd name="T43" fmla="*/ 46 h 65"/>
                <a:gd name="T44" fmla="*/ 32 w 32"/>
                <a:gd name="T45" fmla="*/ 48 h 65"/>
                <a:gd name="T46" fmla="*/ 31 w 32"/>
                <a:gd name="T47" fmla="*/ 53 h 65"/>
                <a:gd name="T48" fmla="*/ 30 w 32"/>
                <a:gd name="T49" fmla="*/ 58 h 65"/>
                <a:gd name="T50" fmla="*/ 27 w 32"/>
                <a:gd name="T51" fmla="*/ 62 h 65"/>
                <a:gd name="T52" fmla="*/ 25 w 32"/>
                <a:gd name="T53" fmla="*/ 63 h 65"/>
                <a:gd name="T54" fmla="*/ 21 w 32"/>
                <a:gd name="T55" fmla="*/ 65 h 65"/>
                <a:gd name="T56" fmla="*/ 15 w 32"/>
                <a:gd name="T57" fmla="*/ 65 h 65"/>
                <a:gd name="T58" fmla="*/ 11 w 32"/>
                <a:gd name="T59" fmla="*/ 65 h 65"/>
                <a:gd name="T60" fmla="*/ 8 w 32"/>
                <a:gd name="T61" fmla="*/ 63 h 65"/>
                <a:gd name="T62" fmla="*/ 5 w 32"/>
                <a:gd name="T63" fmla="*/ 60 h 65"/>
                <a:gd name="T64" fmla="*/ 2 w 32"/>
                <a:gd name="T65" fmla="*/ 56 h 65"/>
                <a:gd name="T66" fmla="*/ 1 w 32"/>
                <a:gd name="T67" fmla="*/ 53 h 65"/>
                <a:gd name="T68" fmla="*/ 1 w 32"/>
                <a:gd name="T69" fmla="*/ 48 h 65"/>
                <a:gd name="T70" fmla="*/ 1 w 32"/>
                <a:gd name="T71" fmla="*/ 44 h 65"/>
                <a:gd name="T72" fmla="*/ 2 w 32"/>
                <a:gd name="T73" fmla="*/ 39 h 65"/>
                <a:gd name="T74" fmla="*/ 4 w 32"/>
                <a:gd name="T75" fmla="*/ 36 h 65"/>
                <a:gd name="T76" fmla="*/ 6 w 32"/>
                <a:gd name="T77" fmla="*/ 32 h 65"/>
                <a:gd name="T78" fmla="*/ 8 w 32"/>
                <a:gd name="T79" fmla="*/ 29 h 65"/>
                <a:gd name="T80" fmla="*/ 10 w 32"/>
                <a:gd name="T81" fmla="*/ 25 h 65"/>
                <a:gd name="T82" fmla="*/ 14 w 32"/>
                <a:gd name="T83" fmla="*/ 20 h 65"/>
                <a:gd name="T84" fmla="*/ 18 w 32"/>
                <a:gd name="T85" fmla="*/ 17 h 65"/>
                <a:gd name="T86" fmla="*/ 21 w 32"/>
                <a:gd name="T87" fmla="*/ 15 h 65"/>
                <a:gd name="T88" fmla="*/ 22 w 32"/>
                <a:gd name="T89" fmla="*/ 13 h 65"/>
                <a:gd name="T90" fmla="*/ 23 w 32"/>
                <a:gd name="T91" fmla="*/ 12 h 65"/>
                <a:gd name="T92" fmla="*/ 25 w 32"/>
                <a:gd name="T93" fmla="*/ 8 h 65"/>
                <a:gd name="T94" fmla="*/ 0 w 32"/>
                <a:gd name="T95" fmla="*/ 8 h 6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2"/>
                <a:gd name="T145" fmla="*/ 0 h 65"/>
                <a:gd name="T146" fmla="*/ 32 w 32"/>
                <a:gd name="T147" fmla="*/ 65 h 6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2" h="65">
                  <a:moveTo>
                    <a:pt x="0" y="8"/>
                  </a:moveTo>
                  <a:lnTo>
                    <a:pt x="0" y="0"/>
                  </a:lnTo>
                  <a:lnTo>
                    <a:pt x="32" y="0"/>
                  </a:lnTo>
                  <a:lnTo>
                    <a:pt x="32" y="3"/>
                  </a:lnTo>
                  <a:lnTo>
                    <a:pt x="32" y="7"/>
                  </a:lnTo>
                  <a:lnTo>
                    <a:pt x="30" y="10"/>
                  </a:lnTo>
                  <a:lnTo>
                    <a:pt x="28" y="15"/>
                  </a:lnTo>
                  <a:lnTo>
                    <a:pt x="25" y="20"/>
                  </a:lnTo>
                  <a:lnTo>
                    <a:pt x="21" y="25"/>
                  </a:lnTo>
                  <a:lnTo>
                    <a:pt x="15" y="31"/>
                  </a:lnTo>
                  <a:lnTo>
                    <a:pt x="13" y="34"/>
                  </a:lnTo>
                  <a:lnTo>
                    <a:pt x="10" y="39"/>
                  </a:lnTo>
                  <a:lnTo>
                    <a:pt x="8" y="43"/>
                  </a:lnTo>
                  <a:lnTo>
                    <a:pt x="8" y="48"/>
                  </a:lnTo>
                  <a:lnTo>
                    <a:pt x="8" y="51"/>
                  </a:lnTo>
                  <a:lnTo>
                    <a:pt x="10" y="55"/>
                  </a:lnTo>
                  <a:lnTo>
                    <a:pt x="13" y="58"/>
                  </a:lnTo>
                  <a:lnTo>
                    <a:pt x="17" y="58"/>
                  </a:lnTo>
                  <a:lnTo>
                    <a:pt x="19" y="58"/>
                  </a:lnTo>
                  <a:lnTo>
                    <a:pt x="23" y="55"/>
                  </a:lnTo>
                  <a:lnTo>
                    <a:pt x="25" y="51"/>
                  </a:lnTo>
                  <a:lnTo>
                    <a:pt x="26" y="46"/>
                  </a:lnTo>
                  <a:lnTo>
                    <a:pt x="32" y="48"/>
                  </a:lnTo>
                  <a:lnTo>
                    <a:pt x="31" y="53"/>
                  </a:lnTo>
                  <a:lnTo>
                    <a:pt x="30" y="58"/>
                  </a:lnTo>
                  <a:lnTo>
                    <a:pt x="27" y="62"/>
                  </a:lnTo>
                  <a:lnTo>
                    <a:pt x="25" y="63"/>
                  </a:lnTo>
                  <a:lnTo>
                    <a:pt x="21" y="65"/>
                  </a:lnTo>
                  <a:lnTo>
                    <a:pt x="15" y="65"/>
                  </a:lnTo>
                  <a:lnTo>
                    <a:pt x="11" y="65"/>
                  </a:lnTo>
                  <a:lnTo>
                    <a:pt x="8" y="63"/>
                  </a:lnTo>
                  <a:lnTo>
                    <a:pt x="5" y="60"/>
                  </a:lnTo>
                  <a:lnTo>
                    <a:pt x="2" y="56"/>
                  </a:lnTo>
                  <a:lnTo>
                    <a:pt x="1" y="53"/>
                  </a:lnTo>
                  <a:lnTo>
                    <a:pt x="1" y="48"/>
                  </a:lnTo>
                  <a:lnTo>
                    <a:pt x="1" y="44"/>
                  </a:lnTo>
                  <a:lnTo>
                    <a:pt x="2" y="39"/>
                  </a:lnTo>
                  <a:lnTo>
                    <a:pt x="4" y="36"/>
                  </a:lnTo>
                  <a:lnTo>
                    <a:pt x="6" y="32"/>
                  </a:lnTo>
                  <a:lnTo>
                    <a:pt x="8" y="29"/>
                  </a:lnTo>
                  <a:lnTo>
                    <a:pt x="10" y="25"/>
                  </a:lnTo>
                  <a:lnTo>
                    <a:pt x="14" y="20"/>
                  </a:lnTo>
                  <a:lnTo>
                    <a:pt x="18" y="17"/>
                  </a:lnTo>
                  <a:lnTo>
                    <a:pt x="21" y="15"/>
                  </a:lnTo>
                  <a:lnTo>
                    <a:pt x="22" y="13"/>
                  </a:lnTo>
                  <a:lnTo>
                    <a:pt x="23" y="12"/>
                  </a:lnTo>
                  <a:lnTo>
                    <a:pt x="25" y="8"/>
                  </a:lnTo>
                  <a:lnTo>
                    <a:pt x="0" y="8"/>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94" name="Freeform 224"/>
            <p:cNvSpPr>
              <a:spLocks/>
            </p:cNvSpPr>
            <p:nvPr/>
          </p:nvSpPr>
          <p:spPr bwMode="auto">
            <a:xfrm rot="5400000">
              <a:off x="127" y="2045"/>
              <a:ext cx="21" cy="167"/>
            </a:xfrm>
            <a:custGeom>
              <a:avLst/>
              <a:gdLst>
                <a:gd name="T0" fmla="*/ 0 w 23"/>
                <a:gd name="T1" fmla="*/ 0 h 141"/>
                <a:gd name="T2" fmla="*/ 23 w 23"/>
                <a:gd name="T3" fmla="*/ 0 h 141"/>
                <a:gd name="T4" fmla="*/ 23 w 23"/>
                <a:gd name="T5" fmla="*/ 12 h 141"/>
                <a:gd name="T6" fmla="*/ 10 w 23"/>
                <a:gd name="T7" fmla="*/ 12 h 141"/>
                <a:gd name="T8" fmla="*/ 10 w 23"/>
                <a:gd name="T9" fmla="*/ 128 h 141"/>
                <a:gd name="T10" fmla="*/ 23 w 23"/>
                <a:gd name="T11" fmla="*/ 128 h 141"/>
                <a:gd name="T12" fmla="*/ 23 w 23"/>
                <a:gd name="T13" fmla="*/ 141 h 141"/>
                <a:gd name="T14" fmla="*/ 0 w 23"/>
                <a:gd name="T15" fmla="*/ 141 h 141"/>
                <a:gd name="T16" fmla="*/ 0 w 23"/>
                <a:gd name="T17" fmla="*/ 0 h 1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141"/>
                <a:gd name="T29" fmla="*/ 23 w 23"/>
                <a:gd name="T30" fmla="*/ 141 h 1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141">
                  <a:moveTo>
                    <a:pt x="0" y="0"/>
                  </a:moveTo>
                  <a:lnTo>
                    <a:pt x="23" y="0"/>
                  </a:lnTo>
                  <a:lnTo>
                    <a:pt x="23" y="12"/>
                  </a:lnTo>
                  <a:lnTo>
                    <a:pt x="10" y="12"/>
                  </a:lnTo>
                  <a:lnTo>
                    <a:pt x="10" y="128"/>
                  </a:lnTo>
                  <a:lnTo>
                    <a:pt x="23" y="128"/>
                  </a:lnTo>
                  <a:lnTo>
                    <a:pt x="23" y="141"/>
                  </a:lnTo>
                  <a:lnTo>
                    <a:pt x="0" y="141"/>
                  </a:lnTo>
                  <a:lnTo>
                    <a:pt x="0" y="0"/>
                  </a:lnTo>
                  <a:close/>
                </a:path>
              </a:pathLst>
            </a:custGeom>
            <a:solidFill>
              <a:srgbClr val="000000"/>
            </a:solidFill>
            <a:ln w="0">
              <a:solidFill>
                <a:srgbClr val="000000"/>
              </a:solidFill>
              <a:round/>
              <a:headEnd/>
              <a:tailEnd/>
            </a:ln>
          </p:spPr>
          <p:txBody>
            <a:bodyPr/>
            <a:lstStyle/>
            <a:p>
              <a:endParaRPr lang="fr-FR">
                <a:latin typeface="Calibri" pitchFamily="34" charset="0"/>
              </a:endParaRPr>
            </a:p>
          </p:txBody>
        </p:sp>
        <p:sp>
          <p:nvSpPr>
            <p:cNvPr id="618795" name="Freeform 225"/>
            <p:cNvSpPr>
              <a:spLocks/>
            </p:cNvSpPr>
            <p:nvPr/>
          </p:nvSpPr>
          <p:spPr bwMode="auto">
            <a:xfrm rot="5400000">
              <a:off x="1150" y="1497"/>
              <a:ext cx="1544" cy="2404"/>
            </a:xfrm>
            <a:custGeom>
              <a:avLst/>
              <a:gdLst>
                <a:gd name="T0" fmla="*/ 165 w 1691"/>
                <a:gd name="T1" fmla="*/ 1997 h 2023"/>
                <a:gd name="T2" fmla="*/ 397 w 1691"/>
                <a:gd name="T3" fmla="*/ 1941 h 2023"/>
                <a:gd name="T4" fmla="*/ 551 w 1691"/>
                <a:gd name="T5" fmla="*/ 1886 h 2023"/>
                <a:gd name="T6" fmla="*/ 666 w 1691"/>
                <a:gd name="T7" fmla="*/ 1831 h 2023"/>
                <a:gd name="T8" fmla="*/ 761 w 1691"/>
                <a:gd name="T9" fmla="*/ 1774 h 2023"/>
                <a:gd name="T10" fmla="*/ 839 w 1691"/>
                <a:gd name="T11" fmla="*/ 1721 h 2023"/>
                <a:gd name="T12" fmla="*/ 906 w 1691"/>
                <a:gd name="T13" fmla="*/ 1664 h 2023"/>
                <a:gd name="T14" fmla="*/ 965 w 1691"/>
                <a:gd name="T15" fmla="*/ 1607 h 2023"/>
                <a:gd name="T16" fmla="*/ 1017 w 1691"/>
                <a:gd name="T17" fmla="*/ 1554 h 2023"/>
                <a:gd name="T18" fmla="*/ 1066 w 1691"/>
                <a:gd name="T19" fmla="*/ 1497 h 2023"/>
                <a:gd name="T20" fmla="*/ 1109 w 1691"/>
                <a:gd name="T21" fmla="*/ 1442 h 2023"/>
                <a:gd name="T22" fmla="*/ 1148 w 1691"/>
                <a:gd name="T23" fmla="*/ 1387 h 2023"/>
                <a:gd name="T24" fmla="*/ 1186 w 1691"/>
                <a:gd name="T25" fmla="*/ 1330 h 2023"/>
                <a:gd name="T26" fmla="*/ 1220 w 1691"/>
                <a:gd name="T27" fmla="*/ 1275 h 2023"/>
                <a:gd name="T28" fmla="*/ 1253 w 1691"/>
                <a:gd name="T29" fmla="*/ 1220 h 2023"/>
                <a:gd name="T30" fmla="*/ 1283 w 1691"/>
                <a:gd name="T31" fmla="*/ 1165 h 2023"/>
                <a:gd name="T32" fmla="*/ 1312 w 1691"/>
                <a:gd name="T33" fmla="*/ 1109 h 2023"/>
                <a:gd name="T34" fmla="*/ 1338 w 1691"/>
                <a:gd name="T35" fmla="*/ 1054 h 2023"/>
                <a:gd name="T36" fmla="*/ 1364 w 1691"/>
                <a:gd name="T37" fmla="*/ 999 h 2023"/>
                <a:gd name="T38" fmla="*/ 1388 w 1691"/>
                <a:gd name="T39" fmla="*/ 942 h 2023"/>
                <a:gd name="T40" fmla="*/ 1413 w 1691"/>
                <a:gd name="T41" fmla="*/ 889 h 2023"/>
                <a:gd name="T42" fmla="*/ 1435 w 1691"/>
                <a:gd name="T43" fmla="*/ 832 h 2023"/>
                <a:gd name="T44" fmla="*/ 1456 w 1691"/>
                <a:gd name="T45" fmla="*/ 775 h 2023"/>
                <a:gd name="T46" fmla="*/ 1477 w 1691"/>
                <a:gd name="T47" fmla="*/ 722 h 2023"/>
                <a:gd name="T48" fmla="*/ 1496 w 1691"/>
                <a:gd name="T49" fmla="*/ 665 h 2023"/>
                <a:gd name="T50" fmla="*/ 1515 w 1691"/>
                <a:gd name="T51" fmla="*/ 610 h 2023"/>
                <a:gd name="T52" fmla="*/ 1534 w 1691"/>
                <a:gd name="T53" fmla="*/ 555 h 2023"/>
                <a:gd name="T54" fmla="*/ 1551 w 1691"/>
                <a:gd name="T55" fmla="*/ 498 h 2023"/>
                <a:gd name="T56" fmla="*/ 1570 w 1691"/>
                <a:gd name="T57" fmla="*/ 445 h 2023"/>
                <a:gd name="T58" fmla="*/ 1587 w 1691"/>
                <a:gd name="T59" fmla="*/ 388 h 2023"/>
                <a:gd name="T60" fmla="*/ 1602 w 1691"/>
                <a:gd name="T61" fmla="*/ 333 h 2023"/>
                <a:gd name="T62" fmla="*/ 1618 w 1691"/>
                <a:gd name="T63" fmla="*/ 278 h 2023"/>
                <a:gd name="T64" fmla="*/ 1634 w 1691"/>
                <a:gd name="T65" fmla="*/ 222 h 2023"/>
                <a:gd name="T66" fmla="*/ 1648 w 1691"/>
                <a:gd name="T67" fmla="*/ 167 h 2023"/>
                <a:gd name="T68" fmla="*/ 1664 w 1691"/>
                <a:gd name="T69" fmla="*/ 112 h 2023"/>
                <a:gd name="T70" fmla="*/ 1677 w 1691"/>
                <a:gd name="T71" fmla="*/ 57 h 2023"/>
                <a:gd name="T72" fmla="*/ 1691 w 1691"/>
                <a:gd name="T73" fmla="*/ 0 h 202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691"/>
                <a:gd name="T112" fmla="*/ 0 h 2023"/>
                <a:gd name="T113" fmla="*/ 1691 w 1691"/>
                <a:gd name="T114" fmla="*/ 2023 h 2023"/>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691" h="2023">
                  <a:moveTo>
                    <a:pt x="0" y="2023"/>
                  </a:moveTo>
                  <a:lnTo>
                    <a:pt x="165" y="1997"/>
                  </a:lnTo>
                  <a:lnTo>
                    <a:pt x="295" y="1970"/>
                  </a:lnTo>
                  <a:lnTo>
                    <a:pt x="397" y="1941"/>
                  </a:lnTo>
                  <a:lnTo>
                    <a:pt x="479" y="1913"/>
                  </a:lnTo>
                  <a:lnTo>
                    <a:pt x="551" y="1886"/>
                  </a:lnTo>
                  <a:lnTo>
                    <a:pt x="613" y="1858"/>
                  </a:lnTo>
                  <a:lnTo>
                    <a:pt x="666" y="1831"/>
                  </a:lnTo>
                  <a:lnTo>
                    <a:pt x="716" y="1803"/>
                  </a:lnTo>
                  <a:lnTo>
                    <a:pt x="761" y="1774"/>
                  </a:lnTo>
                  <a:lnTo>
                    <a:pt x="801" y="1746"/>
                  </a:lnTo>
                  <a:lnTo>
                    <a:pt x="839" y="1721"/>
                  </a:lnTo>
                  <a:lnTo>
                    <a:pt x="873" y="1691"/>
                  </a:lnTo>
                  <a:lnTo>
                    <a:pt x="906" y="1664"/>
                  </a:lnTo>
                  <a:lnTo>
                    <a:pt x="937" y="1636"/>
                  </a:lnTo>
                  <a:lnTo>
                    <a:pt x="965" y="1607"/>
                  </a:lnTo>
                  <a:lnTo>
                    <a:pt x="992" y="1581"/>
                  </a:lnTo>
                  <a:lnTo>
                    <a:pt x="1017" y="1554"/>
                  </a:lnTo>
                  <a:lnTo>
                    <a:pt x="1042" y="1525"/>
                  </a:lnTo>
                  <a:lnTo>
                    <a:pt x="1066" y="1497"/>
                  </a:lnTo>
                  <a:lnTo>
                    <a:pt x="1088" y="1470"/>
                  </a:lnTo>
                  <a:lnTo>
                    <a:pt x="1109" y="1442"/>
                  </a:lnTo>
                  <a:lnTo>
                    <a:pt x="1130" y="1415"/>
                  </a:lnTo>
                  <a:lnTo>
                    <a:pt x="1148" y="1387"/>
                  </a:lnTo>
                  <a:lnTo>
                    <a:pt x="1166" y="1358"/>
                  </a:lnTo>
                  <a:lnTo>
                    <a:pt x="1186" y="1330"/>
                  </a:lnTo>
                  <a:lnTo>
                    <a:pt x="1203" y="1305"/>
                  </a:lnTo>
                  <a:lnTo>
                    <a:pt x="1220" y="1275"/>
                  </a:lnTo>
                  <a:lnTo>
                    <a:pt x="1236" y="1248"/>
                  </a:lnTo>
                  <a:lnTo>
                    <a:pt x="1253" y="1220"/>
                  </a:lnTo>
                  <a:lnTo>
                    <a:pt x="1267" y="1191"/>
                  </a:lnTo>
                  <a:lnTo>
                    <a:pt x="1283" y="1165"/>
                  </a:lnTo>
                  <a:lnTo>
                    <a:pt x="1297" y="1138"/>
                  </a:lnTo>
                  <a:lnTo>
                    <a:pt x="1312" y="1109"/>
                  </a:lnTo>
                  <a:lnTo>
                    <a:pt x="1325" y="1081"/>
                  </a:lnTo>
                  <a:lnTo>
                    <a:pt x="1338" y="1054"/>
                  </a:lnTo>
                  <a:lnTo>
                    <a:pt x="1352" y="1026"/>
                  </a:lnTo>
                  <a:lnTo>
                    <a:pt x="1364" y="999"/>
                  </a:lnTo>
                  <a:lnTo>
                    <a:pt x="1377" y="971"/>
                  </a:lnTo>
                  <a:lnTo>
                    <a:pt x="1388" y="942"/>
                  </a:lnTo>
                  <a:lnTo>
                    <a:pt x="1401" y="914"/>
                  </a:lnTo>
                  <a:lnTo>
                    <a:pt x="1413" y="889"/>
                  </a:lnTo>
                  <a:lnTo>
                    <a:pt x="1423" y="859"/>
                  </a:lnTo>
                  <a:lnTo>
                    <a:pt x="1435" y="832"/>
                  </a:lnTo>
                  <a:lnTo>
                    <a:pt x="1445" y="804"/>
                  </a:lnTo>
                  <a:lnTo>
                    <a:pt x="1456" y="775"/>
                  </a:lnTo>
                  <a:lnTo>
                    <a:pt x="1466" y="749"/>
                  </a:lnTo>
                  <a:lnTo>
                    <a:pt x="1477" y="722"/>
                  </a:lnTo>
                  <a:lnTo>
                    <a:pt x="1486" y="693"/>
                  </a:lnTo>
                  <a:lnTo>
                    <a:pt x="1496" y="665"/>
                  </a:lnTo>
                  <a:lnTo>
                    <a:pt x="1507" y="638"/>
                  </a:lnTo>
                  <a:lnTo>
                    <a:pt x="1515" y="610"/>
                  </a:lnTo>
                  <a:lnTo>
                    <a:pt x="1525" y="583"/>
                  </a:lnTo>
                  <a:lnTo>
                    <a:pt x="1534" y="555"/>
                  </a:lnTo>
                  <a:lnTo>
                    <a:pt x="1543" y="528"/>
                  </a:lnTo>
                  <a:lnTo>
                    <a:pt x="1551" y="498"/>
                  </a:lnTo>
                  <a:lnTo>
                    <a:pt x="1560" y="473"/>
                  </a:lnTo>
                  <a:lnTo>
                    <a:pt x="1570" y="445"/>
                  </a:lnTo>
                  <a:lnTo>
                    <a:pt x="1577" y="416"/>
                  </a:lnTo>
                  <a:lnTo>
                    <a:pt x="1587" y="388"/>
                  </a:lnTo>
                  <a:lnTo>
                    <a:pt x="1595" y="361"/>
                  </a:lnTo>
                  <a:lnTo>
                    <a:pt x="1602" y="333"/>
                  </a:lnTo>
                  <a:lnTo>
                    <a:pt x="1610" y="306"/>
                  </a:lnTo>
                  <a:lnTo>
                    <a:pt x="1618" y="278"/>
                  </a:lnTo>
                  <a:lnTo>
                    <a:pt x="1626" y="249"/>
                  </a:lnTo>
                  <a:lnTo>
                    <a:pt x="1634" y="222"/>
                  </a:lnTo>
                  <a:lnTo>
                    <a:pt x="1640" y="196"/>
                  </a:lnTo>
                  <a:lnTo>
                    <a:pt x="1648" y="167"/>
                  </a:lnTo>
                  <a:lnTo>
                    <a:pt x="1656" y="139"/>
                  </a:lnTo>
                  <a:lnTo>
                    <a:pt x="1664" y="112"/>
                  </a:lnTo>
                  <a:lnTo>
                    <a:pt x="1670" y="82"/>
                  </a:lnTo>
                  <a:lnTo>
                    <a:pt x="1677" y="57"/>
                  </a:lnTo>
                  <a:lnTo>
                    <a:pt x="1685" y="29"/>
                  </a:lnTo>
                  <a:lnTo>
                    <a:pt x="1691"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796" name="Line 226"/>
            <p:cNvSpPr>
              <a:spLocks noChangeShapeType="1"/>
            </p:cNvSpPr>
            <p:nvPr/>
          </p:nvSpPr>
          <p:spPr bwMode="auto">
            <a:xfrm rot="5400000" flipV="1">
              <a:off x="709" y="1965"/>
              <a:ext cx="23" cy="2"/>
            </a:xfrm>
            <a:prstGeom prst="line">
              <a:avLst/>
            </a:prstGeom>
            <a:noFill/>
            <a:ln w="28575">
              <a:solidFill>
                <a:schemeClr val="accent2"/>
              </a:solidFill>
              <a:round/>
              <a:headEnd/>
              <a:tailEnd/>
            </a:ln>
          </p:spPr>
          <p:txBody>
            <a:bodyPr/>
            <a:lstStyle/>
            <a:p>
              <a:endParaRPr lang="fr-FR"/>
            </a:p>
          </p:txBody>
        </p:sp>
        <p:sp>
          <p:nvSpPr>
            <p:cNvPr id="618797" name="Line 227"/>
            <p:cNvSpPr>
              <a:spLocks noChangeShapeType="1"/>
            </p:cNvSpPr>
            <p:nvPr/>
          </p:nvSpPr>
          <p:spPr bwMode="auto">
            <a:xfrm rot="5400000" flipV="1">
              <a:off x="720" y="2008"/>
              <a:ext cx="24" cy="6"/>
            </a:xfrm>
            <a:prstGeom prst="line">
              <a:avLst/>
            </a:prstGeom>
            <a:noFill/>
            <a:ln w="28575">
              <a:solidFill>
                <a:schemeClr val="accent2"/>
              </a:solidFill>
              <a:round/>
              <a:headEnd/>
              <a:tailEnd/>
            </a:ln>
          </p:spPr>
          <p:txBody>
            <a:bodyPr/>
            <a:lstStyle/>
            <a:p>
              <a:endParaRPr lang="fr-FR"/>
            </a:p>
          </p:txBody>
        </p:sp>
        <p:sp>
          <p:nvSpPr>
            <p:cNvPr id="618798" name="Line 228"/>
            <p:cNvSpPr>
              <a:spLocks noChangeShapeType="1"/>
            </p:cNvSpPr>
            <p:nvPr/>
          </p:nvSpPr>
          <p:spPr bwMode="auto">
            <a:xfrm rot="5400000" flipH="1">
              <a:off x="736" y="2073"/>
              <a:ext cx="15" cy="3"/>
            </a:xfrm>
            <a:prstGeom prst="line">
              <a:avLst/>
            </a:prstGeom>
            <a:noFill/>
            <a:ln w="28575">
              <a:solidFill>
                <a:schemeClr val="accent2"/>
              </a:solidFill>
              <a:round/>
              <a:headEnd/>
              <a:tailEnd/>
            </a:ln>
          </p:spPr>
          <p:txBody>
            <a:bodyPr/>
            <a:lstStyle/>
            <a:p>
              <a:endParaRPr lang="fr-FR"/>
            </a:p>
          </p:txBody>
        </p:sp>
        <p:sp>
          <p:nvSpPr>
            <p:cNvPr id="618799" name="Freeform 229"/>
            <p:cNvSpPr>
              <a:spLocks/>
            </p:cNvSpPr>
            <p:nvPr/>
          </p:nvSpPr>
          <p:spPr bwMode="auto">
            <a:xfrm rot="5400000">
              <a:off x="737" y="2098"/>
              <a:ext cx="24" cy="7"/>
            </a:xfrm>
            <a:custGeom>
              <a:avLst/>
              <a:gdLst>
                <a:gd name="T0" fmla="*/ 0 w 25"/>
                <a:gd name="T1" fmla="*/ 5 h 5"/>
                <a:gd name="T2" fmla="*/ 21 w 25"/>
                <a:gd name="T3" fmla="*/ 1 h 5"/>
                <a:gd name="T4" fmla="*/ 25 w 25"/>
                <a:gd name="T5" fmla="*/ 0 h 5"/>
                <a:gd name="T6" fmla="*/ 0 60000 65536"/>
                <a:gd name="T7" fmla="*/ 0 60000 65536"/>
                <a:gd name="T8" fmla="*/ 0 60000 65536"/>
                <a:gd name="T9" fmla="*/ 0 w 25"/>
                <a:gd name="T10" fmla="*/ 0 h 5"/>
                <a:gd name="T11" fmla="*/ 25 w 25"/>
                <a:gd name="T12" fmla="*/ 5 h 5"/>
              </a:gdLst>
              <a:ahLst/>
              <a:cxnLst>
                <a:cxn ang="T6">
                  <a:pos x="T0" y="T1"/>
                </a:cxn>
                <a:cxn ang="T7">
                  <a:pos x="T2" y="T3"/>
                </a:cxn>
                <a:cxn ang="T8">
                  <a:pos x="T4" y="T5"/>
                </a:cxn>
              </a:cxnLst>
              <a:rect l="T9" t="T10" r="T11" b="T12"/>
              <a:pathLst>
                <a:path w="25" h="5">
                  <a:moveTo>
                    <a:pt x="0" y="5"/>
                  </a:moveTo>
                  <a:lnTo>
                    <a:pt x="21" y="1"/>
                  </a:lnTo>
                  <a:lnTo>
                    <a:pt x="25"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00" name="Line 230"/>
            <p:cNvSpPr>
              <a:spLocks noChangeShapeType="1"/>
            </p:cNvSpPr>
            <p:nvPr/>
          </p:nvSpPr>
          <p:spPr bwMode="auto">
            <a:xfrm rot="5400000" flipV="1">
              <a:off x="752" y="2144"/>
              <a:ext cx="22" cy="6"/>
            </a:xfrm>
            <a:prstGeom prst="line">
              <a:avLst/>
            </a:prstGeom>
            <a:noFill/>
            <a:ln w="28575">
              <a:solidFill>
                <a:schemeClr val="accent2"/>
              </a:solidFill>
              <a:round/>
              <a:headEnd/>
              <a:tailEnd/>
            </a:ln>
          </p:spPr>
          <p:txBody>
            <a:bodyPr/>
            <a:lstStyle/>
            <a:p>
              <a:endParaRPr lang="fr-FR"/>
            </a:p>
          </p:txBody>
        </p:sp>
        <p:sp>
          <p:nvSpPr>
            <p:cNvPr id="618801" name="Line 231"/>
            <p:cNvSpPr>
              <a:spLocks noChangeShapeType="1"/>
            </p:cNvSpPr>
            <p:nvPr/>
          </p:nvSpPr>
          <p:spPr bwMode="auto">
            <a:xfrm rot="5400000" flipV="1">
              <a:off x="764" y="2190"/>
              <a:ext cx="22" cy="5"/>
            </a:xfrm>
            <a:prstGeom prst="line">
              <a:avLst/>
            </a:prstGeom>
            <a:noFill/>
            <a:ln w="28575">
              <a:solidFill>
                <a:schemeClr val="accent2"/>
              </a:solidFill>
              <a:round/>
              <a:headEnd/>
              <a:tailEnd/>
            </a:ln>
          </p:spPr>
          <p:txBody>
            <a:bodyPr/>
            <a:lstStyle/>
            <a:p>
              <a:endParaRPr lang="fr-FR"/>
            </a:p>
          </p:txBody>
        </p:sp>
        <p:sp>
          <p:nvSpPr>
            <p:cNvPr id="618802" name="Freeform 232"/>
            <p:cNvSpPr>
              <a:spLocks/>
            </p:cNvSpPr>
            <p:nvPr/>
          </p:nvSpPr>
          <p:spPr bwMode="auto">
            <a:xfrm rot="5400000">
              <a:off x="777" y="2233"/>
              <a:ext cx="22" cy="9"/>
            </a:xfrm>
            <a:custGeom>
              <a:avLst/>
              <a:gdLst>
                <a:gd name="T0" fmla="*/ 0 w 24"/>
                <a:gd name="T1" fmla="*/ 7 h 7"/>
                <a:gd name="T2" fmla="*/ 2 w 24"/>
                <a:gd name="T3" fmla="*/ 7 h 7"/>
                <a:gd name="T4" fmla="*/ 24 w 24"/>
                <a:gd name="T5" fmla="*/ 0 h 7"/>
                <a:gd name="T6" fmla="*/ 0 60000 65536"/>
                <a:gd name="T7" fmla="*/ 0 60000 65536"/>
                <a:gd name="T8" fmla="*/ 0 60000 65536"/>
                <a:gd name="T9" fmla="*/ 0 w 24"/>
                <a:gd name="T10" fmla="*/ 0 h 7"/>
                <a:gd name="T11" fmla="*/ 24 w 24"/>
                <a:gd name="T12" fmla="*/ 7 h 7"/>
              </a:gdLst>
              <a:ahLst/>
              <a:cxnLst>
                <a:cxn ang="T6">
                  <a:pos x="T0" y="T1"/>
                </a:cxn>
                <a:cxn ang="T7">
                  <a:pos x="T2" y="T3"/>
                </a:cxn>
                <a:cxn ang="T8">
                  <a:pos x="T4" y="T5"/>
                </a:cxn>
              </a:cxnLst>
              <a:rect l="T9" t="T10" r="T11" b="T12"/>
              <a:pathLst>
                <a:path w="24" h="7">
                  <a:moveTo>
                    <a:pt x="0" y="7"/>
                  </a:moveTo>
                  <a:lnTo>
                    <a:pt x="2" y="7"/>
                  </a:lnTo>
                  <a:lnTo>
                    <a:pt x="24"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03" name="Line 233"/>
            <p:cNvSpPr>
              <a:spLocks noChangeShapeType="1"/>
            </p:cNvSpPr>
            <p:nvPr/>
          </p:nvSpPr>
          <p:spPr bwMode="auto">
            <a:xfrm rot="5400000" flipV="1">
              <a:off x="792" y="2280"/>
              <a:ext cx="22" cy="6"/>
            </a:xfrm>
            <a:prstGeom prst="line">
              <a:avLst/>
            </a:prstGeom>
            <a:noFill/>
            <a:ln w="28575">
              <a:solidFill>
                <a:schemeClr val="accent2"/>
              </a:solidFill>
              <a:round/>
              <a:headEnd/>
              <a:tailEnd/>
            </a:ln>
          </p:spPr>
          <p:txBody>
            <a:bodyPr/>
            <a:lstStyle/>
            <a:p>
              <a:endParaRPr lang="fr-FR"/>
            </a:p>
          </p:txBody>
        </p:sp>
        <p:sp>
          <p:nvSpPr>
            <p:cNvPr id="618804" name="Freeform 234"/>
            <p:cNvSpPr>
              <a:spLocks/>
            </p:cNvSpPr>
            <p:nvPr/>
          </p:nvSpPr>
          <p:spPr bwMode="auto">
            <a:xfrm rot="5400000">
              <a:off x="808" y="2323"/>
              <a:ext cx="23" cy="11"/>
            </a:xfrm>
            <a:custGeom>
              <a:avLst/>
              <a:gdLst>
                <a:gd name="T0" fmla="*/ 0 w 25"/>
                <a:gd name="T1" fmla="*/ 9 h 9"/>
                <a:gd name="T2" fmla="*/ 10 w 25"/>
                <a:gd name="T3" fmla="*/ 6 h 9"/>
                <a:gd name="T4" fmla="*/ 25 w 25"/>
                <a:gd name="T5" fmla="*/ 0 h 9"/>
                <a:gd name="T6" fmla="*/ 0 60000 65536"/>
                <a:gd name="T7" fmla="*/ 0 60000 65536"/>
                <a:gd name="T8" fmla="*/ 0 60000 65536"/>
                <a:gd name="T9" fmla="*/ 0 w 25"/>
                <a:gd name="T10" fmla="*/ 0 h 9"/>
                <a:gd name="T11" fmla="*/ 25 w 25"/>
                <a:gd name="T12" fmla="*/ 9 h 9"/>
              </a:gdLst>
              <a:ahLst/>
              <a:cxnLst>
                <a:cxn ang="T6">
                  <a:pos x="T0" y="T1"/>
                </a:cxn>
                <a:cxn ang="T7">
                  <a:pos x="T2" y="T3"/>
                </a:cxn>
                <a:cxn ang="T8">
                  <a:pos x="T4" y="T5"/>
                </a:cxn>
              </a:cxnLst>
              <a:rect l="T9" t="T10" r="T11" b="T12"/>
              <a:pathLst>
                <a:path w="25" h="9">
                  <a:moveTo>
                    <a:pt x="0" y="9"/>
                  </a:moveTo>
                  <a:lnTo>
                    <a:pt x="10" y="6"/>
                  </a:lnTo>
                  <a:lnTo>
                    <a:pt x="25"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05" name="Line 235"/>
            <p:cNvSpPr>
              <a:spLocks noChangeShapeType="1"/>
            </p:cNvSpPr>
            <p:nvPr/>
          </p:nvSpPr>
          <p:spPr bwMode="auto">
            <a:xfrm rot="5400000" flipV="1">
              <a:off x="825" y="2368"/>
              <a:ext cx="23" cy="10"/>
            </a:xfrm>
            <a:prstGeom prst="line">
              <a:avLst/>
            </a:prstGeom>
            <a:noFill/>
            <a:ln w="28575">
              <a:solidFill>
                <a:schemeClr val="accent2"/>
              </a:solidFill>
              <a:round/>
              <a:headEnd/>
              <a:tailEnd/>
            </a:ln>
          </p:spPr>
          <p:txBody>
            <a:bodyPr/>
            <a:lstStyle/>
            <a:p>
              <a:endParaRPr lang="fr-FR"/>
            </a:p>
          </p:txBody>
        </p:sp>
        <p:sp>
          <p:nvSpPr>
            <p:cNvPr id="618806" name="Line 236"/>
            <p:cNvSpPr>
              <a:spLocks noChangeShapeType="1"/>
            </p:cNvSpPr>
            <p:nvPr/>
          </p:nvSpPr>
          <p:spPr bwMode="auto">
            <a:xfrm rot="5400000" flipV="1">
              <a:off x="847" y="2411"/>
              <a:ext cx="21" cy="11"/>
            </a:xfrm>
            <a:prstGeom prst="line">
              <a:avLst/>
            </a:prstGeom>
            <a:noFill/>
            <a:ln w="28575">
              <a:solidFill>
                <a:schemeClr val="accent2"/>
              </a:solidFill>
              <a:round/>
              <a:headEnd/>
              <a:tailEnd/>
            </a:ln>
          </p:spPr>
          <p:txBody>
            <a:bodyPr/>
            <a:lstStyle/>
            <a:p>
              <a:endParaRPr lang="fr-FR"/>
            </a:p>
          </p:txBody>
        </p:sp>
        <p:sp>
          <p:nvSpPr>
            <p:cNvPr id="618807" name="Freeform 237"/>
            <p:cNvSpPr>
              <a:spLocks/>
            </p:cNvSpPr>
            <p:nvPr/>
          </p:nvSpPr>
          <p:spPr bwMode="auto">
            <a:xfrm rot="5400000">
              <a:off x="868" y="2454"/>
              <a:ext cx="23" cy="13"/>
            </a:xfrm>
            <a:custGeom>
              <a:avLst/>
              <a:gdLst>
                <a:gd name="T0" fmla="*/ 0 w 24"/>
                <a:gd name="T1" fmla="*/ 10 h 10"/>
                <a:gd name="T2" fmla="*/ 23 w 24"/>
                <a:gd name="T3" fmla="*/ 2 h 10"/>
                <a:gd name="T4" fmla="*/ 24 w 24"/>
                <a:gd name="T5" fmla="*/ 0 h 10"/>
                <a:gd name="T6" fmla="*/ 0 60000 65536"/>
                <a:gd name="T7" fmla="*/ 0 60000 65536"/>
                <a:gd name="T8" fmla="*/ 0 60000 65536"/>
                <a:gd name="T9" fmla="*/ 0 w 24"/>
                <a:gd name="T10" fmla="*/ 0 h 10"/>
                <a:gd name="T11" fmla="*/ 24 w 24"/>
                <a:gd name="T12" fmla="*/ 10 h 10"/>
              </a:gdLst>
              <a:ahLst/>
              <a:cxnLst>
                <a:cxn ang="T6">
                  <a:pos x="T0" y="T1"/>
                </a:cxn>
                <a:cxn ang="T7">
                  <a:pos x="T2" y="T3"/>
                </a:cxn>
                <a:cxn ang="T8">
                  <a:pos x="T4" y="T5"/>
                </a:cxn>
              </a:cxnLst>
              <a:rect l="T9" t="T10" r="T11" b="T12"/>
              <a:pathLst>
                <a:path w="24" h="10">
                  <a:moveTo>
                    <a:pt x="0" y="10"/>
                  </a:moveTo>
                  <a:lnTo>
                    <a:pt x="23" y="2"/>
                  </a:lnTo>
                  <a:lnTo>
                    <a:pt x="24"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08" name="Line 238"/>
            <p:cNvSpPr>
              <a:spLocks noChangeShapeType="1"/>
            </p:cNvSpPr>
            <p:nvPr/>
          </p:nvSpPr>
          <p:spPr bwMode="auto">
            <a:xfrm rot="5400000" flipV="1">
              <a:off x="893" y="2500"/>
              <a:ext cx="21" cy="9"/>
            </a:xfrm>
            <a:prstGeom prst="line">
              <a:avLst/>
            </a:prstGeom>
            <a:noFill/>
            <a:ln w="28575">
              <a:solidFill>
                <a:schemeClr val="accent2"/>
              </a:solidFill>
              <a:round/>
              <a:headEnd/>
              <a:tailEnd/>
            </a:ln>
          </p:spPr>
          <p:txBody>
            <a:bodyPr/>
            <a:lstStyle/>
            <a:p>
              <a:endParaRPr lang="fr-FR"/>
            </a:p>
          </p:txBody>
        </p:sp>
        <p:sp>
          <p:nvSpPr>
            <p:cNvPr id="618809" name="Line 239"/>
            <p:cNvSpPr>
              <a:spLocks noChangeShapeType="1"/>
            </p:cNvSpPr>
            <p:nvPr/>
          </p:nvSpPr>
          <p:spPr bwMode="auto">
            <a:xfrm rot="5400000" flipV="1">
              <a:off x="917" y="2542"/>
              <a:ext cx="22" cy="12"/>
            </a:xfrm>
            <a:prstGeom prst="line">
              <a:avLst/>
            </a:prstGeom>
            <a:noFill/>
            <a:ln w="28575">
              <a:solidFill>
                <a:schemeClr val="accent2"/>
              </a:solidFill>
              <a:round/>
              <a:headEnd/>
              <a:tailEnd/>
            </a:ln>
          </p:spPr>
          <p:txBody>
            <a:bodyPr/>
            <a:lstStyle/>
            <a:p>
              <a:endParaRPr lang="fr-FR"/>
            </a:p>
          </p:txBody>
        </p:sp>
        <p:sp>
          <p:nvSpPr>
            <p:cNvPr id="618810" name="Line 240"/>
            <p:cNvSpPr>
              <a:spLocks noChangeShapeType="1"/>
            </p:cNvSpPr>
            <p:nvPr/>
          </p:nvSpPr>
          <p:spPr bwMode="auto">
            <a:xfrm rot="5400000" flipV="1">
              <a:off x="946" y="2584"/>
              <a:ext cx="21" cy="16"/>
            </a:xfrm>
            <a:prstGeom prst="line">
              <a:avLst/>
            </a:prstGeom>
            <a:noFill/>
            <a:ln w="28575">
              <a:solidFill>
                <a:schemeClr val="accent2"/>
              </a:solidFill>
              <a:round/>
              <a:headEnd/>
              <a:tailEnd/>
            </a:ln>
          </p:spPr>
          <p:txBody>
            <a:bodyPr/>
            <a:lstStyle/>
            <a:p>
              <a:endParaRPr lang="fr-FR"/>
            </a:p>
          </p:txBody>
        </p:sp>
        <p:sp>
          <p:nvSpPr>
            <p:cNvPr id="618811" name="Freeform 241"/>
            <p:cNvSpPr>
              <a:spLocks/>
            </p:cNvSpPr>
            <p:nvPr/>
          </p:nvSpPr>
          <p:spPr bwMode="auto">
            <a:xfrm rot="5400000">
              <a:off x="978" y="2624"/>
              <a:ext cx="21" cy="18"/>
            </a:xfrm>
            <a:custGeom>
              <a:avLst/>
              <a:gdLst>
                <a:gd name="T0" fmla="*/ 0 w 23"/>
                <a:gd name="T1" fmla="*/ 16 h 16"/>
                <a:gd name="T2" fmla="*/ 4 w 23"/>
                <a:gd name="T3" fmla="*/ 14 h 16"/>
                <a:gd name="T4" fmla="*/ 23 w 23"/>
                <a:gd name="T5" fmla="*/ 0 h 16"/>
                <a:gd name="T6" fmla="*/ 0 60000 65536"/>
                <a:gd name="T7" fmla="*/ 0 60000 65536"/>
                <a:gd name="T8" fmla="*/ 0 60000 65536"/>
                <a:gd name="T9" fmla="*/ 0 w 23"/>
                <a:gd name="T10" fmla="*/ 0 h 16"/>
                <a:gd name="T11" fmla="*/ 23 w 23"/>
                <a:gd name="T12" fmla="*/ 16 h 16"/>
              </a:gdLst>
              <a:ahLst/>
              <a:cxnLst>
                <a:cxn ang="T6">
                  <a:pos x="T0" y="T1"/>
                </a:cxn>
                <a:cxn ang="T7">
                  <a:pos x="T2" y="T3"/>
                </a:cxn>
                <a:cxn ang="T8">
                  <a:pos x="T4" y="T5"/>
                </a:cxn>
              </a:cxnLst>
              <a:rect l="T9" t="T10" r="T11" b="T12"/>
              <a:pathLst>
                <a:path w="23" h="16">
                  <a:moveTo>
                    <a:pt x="0" y="16"/>
                  </a:moveTo>
                  <a:lnTo>
                    <a:pt x="4" y="14"/>
                  </a:lnTo>
                  <a:lnTo>
                    <a:pt x="23"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12" name="Freeform 242"/>
            <p:cNvSpPr>
              <a:spLocks/>
            </p:cNvSpPr>
            <p:nvPr/>
          </p:nvSpPr>
          <p:spPr bwMode="auto">
            <a:xfrm rot="5400000">
              <a:off x="1012" y="2666"/>
              <a:ext cx="19" cy="17"/>
            </a:xfrm>
            <a:custGeom>
              <a:avLst/>
              <a:gdLst>
                <a:gd name="T0" fmla="*/ 0 w 22"/>
                <a:gd name="T1" fmla="*/ 14 h 14"/>
                <a:gd name="T2" fmla="*/ 2 w 22"/>
                <a:gd name="T3" fmla="*/ 12 h 14"/>
                <a:gd name="T4" fmla="*/ 22 w 22"/>
                <a:gd name="T5" fmla="*/ 0 h 14"/>
                <a:gd name="T6" fmla="*/ 0 60000 65536"/>
                <a:gd name="T7" fmla="*/ 0 60000 65536"/>
                <a:gd name="T8" fmla="*/ 0 60000 65536"/>
                <a:gd name="T9" fmla="*/ 0 w 22"/>
                <a:gd name="T10" fmla="*/ 0 h 14"/>
                <a:gd name="T11" fmla="*/ 22 w 22"/>
                <a:gd name="T12" fmla="*/ 14 h 14"/>
              </a:gdLst>
              <a:ahLst/>
              <a:cxnLst>
                <a:cxn ang="T6">
                  <a:pos x="T0" y="T1"/>
                </a:cxn>
                <a:cxn ang="T7">
                  <a:pos x="T2" y="T3"/>
                </a:cxn>
                <a:cxn ang="T8">
                  <a:pos x="T4" y="T5"/>
                </a:cxn>
              </a:cxnLst>
              <a:rect l="T9" t="T10" r="T11" b="T12"/>
              <a:pathLst>
                <a:path w="22" h="14">
                  <a:moveTo>
                    <a:pt x="0" y="14"/>
                  </a:moveTo>
                  <a:lnTo>
                    <a:pt x="2" y="12"/>
                  </a:lnTo>
                  <a:lnTo>
                    <a:pt x="22"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13" name="Line 243"/>
            <p:cNvSpPr>
              <a:spLocks noChangeShapeType="1"/>
            </p:cNvSpPr>
            <p:nvPr/>
          </p:nvSpPr>
          <p:spPr bwMode="auto">
            <a:xfrm rot="5400000" flipV="1">
              <a:off x="1049" y="2705"/>
              <a:ext cx="20" cy="18"/>
            </a:xfrm>
            <a:prstGeom prst="line">
              <a:avLst/>
            </a:prstGeom>
            <a:noFill/>
            <a:ln w="28575">
              <a:solidFill>
                <a:schemeClr val="accent2"/>
              </a:solidFill>
              <a:round/>
              <a:headEnd/>
              <a:tailEnd/>
            </a:ln>
          </p:spPr>
          <p:txBody>
            <a:bodyPr/>
            <a:lstStyle/>
            <a:p>
              <a:endParaRPr lang="fr-FR"/>
            </a:p>
          </p:txBody>
        </p:sp>
        <p:sp>
          <p:nvSpPr>
            <p:cNvPr id="618814" name="Line 244"/>
            <p:cNvSpPr>
              <a:spLocks noChangeShapeType="1"/>
            </p:cNvSpPr>
            <p:nvPr/>
          </p:nvSpPr>
          <p:spPr bwMode="auto">
            <a:xfrm rot="5400000" flipV="1">
              <a:off x="1087" y="2746"/>
              <a:ext cx="20" cy="20"/>
            </a:xfrm>
            <a:prstGeom prst="line">
              <a:avLst/>
            </a:prstGeom>
            <a:noFill/>
            <a:ln w="28575">
              <a:solidFill>
                <a:schemeClr val="accent2"/>
              </a:solidFill>
              <a:round/>
              <a:headEnd/>
              <a:tailEnd/>
            </a:ln>
          </p:spPr>
          <p:txBody>
            <a:bodyPr/>
            <a:lstStyle/>
            <a:p>
              <a:endParaRPr lang="fr-FR"/>
            </a:p>
          </p:txBody>
        </p:sp>
        <p:sp>
          <p:nvSpPr>
            <p:cNvPr id="618815" name="Freeform 245"/>
            <p:cNvSpPr>
              <a:spLocks/>
            </p:cNvSpPr>
            <p:nvPr/>
          </p:nvSpPr>
          <p:spPr bwMode="auto">
            <a:xfrm rot="5400000">
              <a:off x="1127" y="2784"/>
              <a:ext cx="19" cy="22"/>
            </a:xfrm>
            <a:custGeom>
              <a:avLst/>
              <a:gdLst>
                <a:gd name="T0" fmla="*/ 0 w 21"/>
                <a:gd name="T1" fmla="*/ 19 h 19"/>
                <a:gd name="T2" fmla="*/ 19 w 21"/>
                <a:gd name="T3" fmla="*/ 2 h 19"/>
                <a:gd name="T4" fmla="*/ 21 w 21"/>
                <a:gd name="T5" fmla="*/ 0 h 19"/>
                <a:gd name="T6" fmla="*/ 0 60000 65536"/>
                <a:gd name="T7" fmla="*/ 0 60000 65536"/>
                <a:gd name="T8" fmla="*/ 0 60000 65536"/>
                <a:gd name="T9" fmla="*/ 0 w 21"/>
                <a:gd name="T10" fmla="*/ 0 h 19"/>
                <a:gd name="T11" fmla="*/ 21 w 21"/>
                <a:gd name="T12" fmla="*/ 19 h 19"/>
              </a:gdLst>
              <a:ahLst/>
              <a:cxnLst>
                <a:cxn ang="T6">
                  <a:pos x="T0" y="T1"/>
                </a:cxn>
                <a:cxn ang="T7">
                  <a:pos x="T2" y="T3"/>
                </a:cxn>
                <a:cxn ang="T8">
                  <a:pos x="T4" y="T5"/>
                </a:cxn>
              </a:cxnLst>
              <a:rect l="T9" t="T10" r="T11" b="T12"/>
              <a:pathLst>
                <a:path w="21" h="19">
                  <a:moveTo>
                    <a:pt x="0" y="19"/>
                  </a:moveTo>
                  <a:lnTo>
                    <a:pt x="19" y="2"/>
                  </a:lnTo>
                  <a:lnTo>
                    <a:pt x="21"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16" name="Freeform 246"/>
            <p:cNvSpPr>
              <a:spLocks/>
            </p:cNvSpPr>
            <p:nvPr/>
          </p:nvSpPr>
          <p:spPr bwMode="auto">
            <a:xfrm rot="5400000">
              <a:off x="1171" y="2821"/>
              <a:ext cx="19" cy="23"/>
            </a:xfrm>
            <a:custGeom>
              <a:avLst/>
              <a:gdLst>
                <a:gd name="T0" fmla="*/ 0 w 21"/>
                <a:gd name="T1" fmla="*/ 19 h 19"/>
                <a:gd name="T2" fmla="*/ 9 w 21"/>
                <a:gd name="T3" fmla="*/ 10 h 19"/>
                <a:gd name="T4" fmla="*/ 21 w 21"/>
                <a:gd name="T5" fmla="*/ 0 h 19"/>
                <a:gd name="T6" fmla="*/ 0 60000 65536"/>
                <a:gd name="T7" fmla="*/ 0 60000 65536"/>
                <a:gd name="T8" fmla="*/ 0 60000 65536"/>
                <a:gd name="T9" fmla="*/ 0 w 21"/>
                <a:gd name="T10" fmla="*/ 0 h 19"/>
                <a:gd name="T11" fmla="*/ 21 w 21"/>
                <a:gd name="T12" fmla="*/ 19 h 19"/>
              </a:gdLst>
              <a:ahLst/>
              <a:cxnLst>
                <a:cxn ang="T6">
                  <a:pos x="T0" y="T1"/>
                </a:cxn>
                <a:cxn ang="T7">
                  <a:pos x="T2" y="T3"/>
                </a:cxn>
                <a:cxn ang="T8">
                  <a:pos x="T4" y="T5"/>
                </a:cxn>
              </a:cxnLst>
              <a:rect l="T9" t="T10" r="T11" b="T12"/>
              <a:pathLst>
                <a:path w="21" h="19">
                  <a:moveTo>
                    <a:pt x="0" y="19"/>
                  </a:moveTo>
                  <a:lnTo>
                    <a:pt x="9" y="10"/>
                  </a:lnTo>
                  <a:lnTo>
                    <a:pt x="21"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17" name="Line 247"/>
            <p:cNvSpPr>
              <a:spLocks noChangeShapeType="1"/>
            </p:cNvSpPr>
            <p:nvPr/>
          </p:nvSpPr>
          <p:spPr bwMode="auto">
            <a:xfrm rot="5400000" flipV="1">
              <a:off x="1219" y="2857"/>
              <a:ext cx="20" cy="23"/>
            </a:xfrm>
            <a:prstGeom prst="line">
              <a:avLst/>
            </a:prstGeom>
            <a:noFill/>
            <a:ln w="28575">
              <a:solidFill>
                <a:schemeClr val="accent2"/>
              </a:solidFill>
              <a:round/>
              <a:headEnd/>
              <a:tailEnd/>
            </a:ln>
          </p:spPr>
          <p:txBody>
            <a:bodyPr/>
            <a:lstStyle/>
            <a:p>
              <a:endParaRPr lang="fr-FR"/>
            </a:p>
          </p:txBody>
        </p:sp>
        <p:sp>
          <p:nvSpPr>
            <p:cNvPr id="618818" name="Freeform 248"/>
            <p:cNvSpPr>
              <a:spLocks/>
            </p:cNvSpPr>
            <p:nvPr/>
          </p:nvSpPr>
          <p:spPr bwMode="auto">
            <a:xfrm rot="5400000">
              <a:off x="1268" y="2892"/>
              <a:ext cx="16" cy="25"/>
            </a:xfrm>
            <a:custGeom>
              <a:avLst/>
              <a:gdLst>
                <a:gd name="T0" fmla="*/ 0 w 18"/>
                <a:gd name="T1" fmla="*/ 21 h 21"/>
                <a:gd name="T2" fmla="*/ 12 w 18"/>
                <a:gd name="T3" fmla="*/ 9 h 21"/>
                <a:gd name="T4" fmla="*/ 18 w 18"/>
                <a:gd name="T5" fmla="*/ 0 h 21"/>
                <a:gd name="T6" fmla="*/ 0 60000 65536"/>
                <a:gd name="T7" fmla="*/ 0 60000 65536"/>
                <a:gd name="T8" fmla="*/ 0 60000 65536"/>
                <a:gd name="T9" fmla="*/ 0 w 18"/>
                <a:gd name="T10" fmla="*/ 0 h 21"/>
                <a:gd name="T11" fmla="*/ 18 w 18"/>
                <a:gd name="T12" fmla="*/ 21 h 21"/>
              </a:gdLst>
              <a:ahLst/>
              <a:cxnLst>
                <a:cxn ang="T6">
                  <a:pos x="T0" y="T1"/>
                </a:cxn>
                <a:cxn ang="T7">
                  <a:pos x="T2" y="T3"/>
                </a:cxn>
                <a:cxn ang="T8">
                  <a:pos x="T4" y="T5"/>
                </a:cxn>
              </a:cxnLst>
              <a:rect l="T9" t="T10" r="T11" b="T12"/>
              <a:pathLst>
                <a:path w="18" h="21">
                  <a:moveTo>
                    <a:pt x="0" y="21"/>
                  </a:moveTo>
                  <a:lnTo>
                    <a:pt x="12" y="9"/>
                  </a:lnTo>
                  <a:lnTo>
                    <a:pt x="18"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19" name="Line 249"/>
            <p:cNvSpPr>
              <a:spLocks noChangeShapeType="1"/>
            </p:cNvSpPr>
            <p:nvPr/>
          </p:nvSpPr>
          <p:spPr bwMode="auto">
            <a:xfrm rot="5400000" flipV="1">
              <a:off x="1317" y="2928"/>
              <a:ext cx="17" cy="24"/>
            </a:xfrm>
            <a:prstGeom prst="line">
              <a:avLst/>
            </a:prstGeom>
            <a:noFill/>
            <a:ln w="28575">
              <a:solidFill>
                <a:schemeClr val="accent2"/>
              </a:solidFill>
              <a:round/>
              <a:headEnd/>
              <a:tailEnd/>
            </a:ln>
          </p:spPr>
          <p:txBody>
            <a:bodyPr/>
            <a:lstStyle/>
            <a:p>
              <a:endParaRPr lang="fr-FR"/>
            </a:p>
          </p:txBody>
        </p:sp>
        <p:sp>
          <p:nvSpPr>
            <p:cNvPr id="618820" name="Freeform 250"/>
            <p:cNvSpPr>
              <a:spLocks/>
            </p:cNvSpPr>
            <p:nvPr/>
          </p:nvSpPr>
          <p:spPr bwMode="auto">
            <a:xfrm rot="5400000">
              <a:off x="1373" y="2961"/>
              <a:ext cx="17" cy="25"/>
            </a:xfrm>
            <a:custGeom>
              <a:avLst/>
              <a:gdLst>
                <a:gd name="T0" fmla="*/ 0 w 18"/>
                <a:gd name="T1" fmla="*/ 22 h 22"/>
                <a:gd name="T2" fmla="*/ 7 w 18"/>
                <a:gd name="T3" fmla="*/ 14 h 22"/>
                <a:gd name="T4" fmla="*/ 18 w 18"/>
                <a:gd name="T5" fmla="*/ 0 h 22"/>
                <a:gd name="T6" fmla="*/ 0 60000 65536"/>
                <a:gd name="T7" fmla="*/ 0 60000 65536"/>
                <a:gd name="T8" fmla="*/ 0 60000 65536"/>
                <a:gd name="T9" fmla="*/ 0 w 18"/>
                <a:gd name="T10" fmla="*/ 0 h 22"/>
                <a:gd name="T11" fmla="*/ 18 w 18"/>
                <a:gd name="T12" fmla="*/ 22 h 22"/>
              </a:gdLst>
              <a:ahLst/>
              <a:cxnLst>
                <a:cxn ang="T6">
                  <a:pos x="T0" y="T1"/>
                </a:cxn>
                <a:cxn ang="T7">
                  <a:pos x="T2" y="T3"/>
                </a:cxn>
                <a:cxn ang="T8">
                  <a:pos x="T4" y="T5"/>
                </a:cxn>
              </a:cxnLst>
              <a:rect l="T9" t="T10" r="T11" b="T12"/>
              <a:pathLst>
                <a:path w="18" h="22">
                  <a:moveTo>
                    <a:pt x="0" y="22"/>
                  </a:moveTo>
                  <a:lnTo>
                    <a:pt x="7" y="14"/>
                  </a:lnTo>
                  <a:lnTo>
                    <a:pt x="18"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21" name="Freeform 251"/>
            <p:cNvSpPr>
              <a:spLocks/>
            </p:cNvSpPr>
            <p:nvPr/>
          </p:nvSpPr>
          <p:spPr bwMode="auto">
            <a:xfrm rot="5400000">
              <a:off x="1427" y="2992"/>
              <a:ext cx="16" cy="28"/>
            </a:xfrm>
            <a:custGeom>
              <a:avLst/>
              <a:gdLst>
                <a:gd name="T0" fmla="*/ 0 w 17"/>
                <a:gd name="T1" fmla="*/ 24 h 24"/>
                <a:gd name="T2" fmla="*/ 13 w 17"/>
                <a:gd name="T3" fmla="*/ 6 h 24"/>
                <a:gd name="T4" fmla="*/ 17 w 17"/>
                <a:gd name="T5" fmla="*/ 0 h 24"/>
                <a:gd name="T6" fmla="*/ 0 60000 65536"/>
                <a:gd name="T7" fmla="*/ 0 60000 65536"/>
                <a:gd name="T8" fmla="*/ 0 60000 65536"/>
                <a:gd name="T9" fmla="*/ 0 w 17"/>
                <a:gd name="T10" fmla="*/ 0 h 24"/>
                <a:gd name="T11" fmla="*/ 17 w 17"/>
                <a:gd name="T12" fmla="*/ 24 h 24"/>
              </a:gdLst>
              <a:ahLst/>
              <a:cxnLst>
                <a:cxn ang="T6">
                  <a:pos x="T0" y="T1"/>
                </a:cxn>
                <a:cxn ang="T7">
                  <a:pos x="T2" y="T3"/>
                </a:cxn>
                <a:cxn ang="T8">
                  <a:pos x="T4" y="T5"/>
                </a:cxn>
              </a:cxnLst>
              <a:rect l="T9" t="T10" r="T11" b="T12"/>
              <a:pathLst>
                <a:path w="17" h="24">
                  <a:moveTo>
                    <a:pt x="0" y="24"/>
                  </a:moveTo>
                  <a:lnTo>
                    <a:pt x="13" y="6"/>
                  </a:lnTo>
                  <a:lnTo>
                    <a:pt x="17"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22" name="Line 252"/>
            <p:cNvSpPr>
              <a:spLocks noChangeShapeType="1"/>
            </p:cNvSpPr>
            <p:nvPr/>
          </p:nvSpPr>
          <p:spPr bwMode="auto">
            <a:xfrm rot="5400000" flipV="1">
              <a:off x="1484" y="3024"/>
              <a:ext cx="15" cy="28"/>
            </a:xfrm>
            <a:prstGeom prst="line">
              <a:avLst/>
            </a:prstGeom>
            <a:noFill/>
            <a:ln w="28575">
              <a:solidFill>
                <a:schemeClr val="accent2"/>
              </a:solidFill>
              <a:round/>
              <a:headEnd/>
              <a:tailEnd/>
            </a:ln>
          </p:spPr>
          <p:txBody>
            <a:bodyPr/>
            <a:lstStyle/>
            <a:p>
              <a:endParaRPr lang="fr-FR"/>
            </a:p>
          </p:txBody>
        </p:sp>
        <p:sp>
          <p:nvSpPr>
            <p:cNvPr id="618823" name="Freeform 253"/>
            <p:cNvSpPr>
              <a:spLocks/>
            </p:cNvSpPr>
            <p:nvPr/>
          </p:nvSpPr>
          <p:spPr bwMode="auto">
            <a:xfrm rot="5400000">
              <a:off x="1545" y="3054"/>
              <a:ext cx="14" cy="28"/>
            </a:xfrm>
            <a:custGeom>
              <a:avLst/>
              <a:gdLst>
                <a:gd name="T0" fmla="*/ 0 w 16"/>
                <a:gd name="T1" fmla="*/ 24 h 24"/>
                <a:gd name="T2" fmla="*/ 3 w 16"/>
                <a:gd name="T3" fmla="*/ 19 h 24"/>
                <a:gd name="T4" fmla="*/ 16 w 16"/>
                <a:gd name="T5" fmla="*/ 0 h 24"/>
                <a:gd name="T6" fmla="*/ 0 60000 65536"/>
                <a:gd name="T7" fmla="*/ 0 60000 65536"/>
                <a:gd name="T8" fmla="*/ 0 60000 65536"/>
                <a:gd name="T9" fmla="*/ 0 w 16"/>
                <a:gd name="T10" fmla="*/ 0 h 24"/>
                <a:gd name="T11" fmla="*/ 16 w 16"/>
                <a:gd name="T12" fmla="*/ 24 h 24"/>
              </a:gdLst>
              <a:ahLst/>
              <a:cxnLst>
                <a:cxn ang="T6">
                  <a:pos x="T0" y="T1"/>
                </a:cxn>
                <a:cxn ang="T7">
                  <a:pos x="T2" y="T3"/>
                </a:cxn>
                <a:cxn ang="T8">
                  <a:pos x="T4" y="T5"/>
                </a:cxn>
              </a:cxnLst>
              <a:rect l="T9" t="T10" r="T11" b="T12"/>
              <a:pathLst>
                <a:path w="16" h="24">
                  <a:moveTo>
                    <a:pt x="0" y="24"/>
                  </a:moveTo>
                  <a:lnTo>
                    <a:pt x="3" y="19"/>
                  </a:lnTo>
                  <a:lnTo>
                    <a:pt x="16"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24" name="Freeform 254"/>
            <p:cNvSpPr>
              <a:spLocks/>
            </p:cNvSpPr>
            <p:nvPr/>
          </p:nvSpPr>
          <p:spPr bwMode="auto">
            <a:xfrm rot="5400000">
              <a:off x="1605" y="3082"/>
              <a:ext cx="15" cy="31"/>
            </a:xfrm>
            <a:custGeom>
              <a:avLst/>
              <a:gdLst>
                <a:gd name="T0" fmla="*/ 0 w 16"/>
                <a:gd name="T1" fmla="*/ 26 h 26"/>
                <a:gd name="T2" fmla="*/ 5 w 16"/>
                <a:gd name="T3" fmla="*/ 15 h 26"/>
                <a:gd name="T4" fmla="*/ 16 w 16"/>
                <a:gd name="T5" fmla="*/ 0 h 26"/>
                <a:gd name="T6" fmla="*/ 0 60000 65536"/>
                <a:gd name="T7" fmla="*/ 0 60000 65536"/>
                <a:gd name="T8" fmla="*/ 0 60000 65536"/>
                <a:gd name="T9" fmla="*/ 0 w 16"/>
                <a:gd name="T10" fmla="*/ 0 h 26"/>
                <a:gd name="T11" fmla="*/ 16 w 16"/>
                <a:gd name="T12" fmla="*/ 26 h 26"/>
              </a:gdLst>
              <a:ahLst/>
              <a:cxnLst>
                <a:cxn ang="T6">
                  <a:pos x="T0" y="T1"/>
                </a:cxn>
                <a:cxn ang="T7">
                  <a:pos x="T2" y="T3"/>
                </a:cxn>
                <a:cxn ang="T8">
                  <a:pos x="T4" y="T5"/>
                </a:cxn>
              </a:cxnLst>
              <a:rect l="T9" t="T10" r="T11" b="T12"/>
              <a:pathLst>
                <a:path w="16" h="26">
                  <a:moveTo>
                    <a:pt x="0" y="26"/>
                  </a:moveTo>
                  <a:lnTo>
                    <a:pt x="5" y="15"/>
                  </a:lnTo>
                  <a:lnTo>
                    <a:pt x="16"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25" name="Freeform 255"/>
            <p:cNvSpPr>
              <a:spLocks/>
            </p:cNvSpPr>
            <p:nvPr/>
          </p:nvSpPr>
          <p:spPr bwMode="auto">
            <a:xfrm rot="5400000">
              <a:off x="1667" y="3111"/>
              <a:ext cx="15" cy="30"/>
            </a:xfrm>
            <a:custGeom>
              <a:avLst/>
              <a:gdLst>
                <a:gd name="T0" fmla="*/ 0 w 16"/>
                <a:gd name="T1" fmla="*/ 25 h 25"/>
                <a:gd name="T2" fmla="*/ 8 w 16"/>
                <a:gd name="T3" fmla="*/ 13 h 25"/>
                <a:gd name="T4" fmla="*/ 16 w 16"/>
                <a:gd name="T5" fmla="*/ 0 h 25"/>
                <a:gd name="T6" fmla="*/ 0 60000 65536"/>
                <a:gd name="T7" fmla="*/ 0 60000 65536"/>
                <a:gd name="T8" fmla="*/ 0 60000 65536"/>
                <a:gd name="T9" fmla="*/ 0 w 16"/>
                <a:gd name="T10" fmla="*/ 0 h 25"/>
                <a:gd name="T11" fmla="*/ 16 w 16"/>
                <a:gd name="T12" fmla="*/ 25 h 25"/>
              </a:gdLst>
              <a:ahLst/>
              <a:cxnLst>
                <a:cxn ang="T6">
                  <a:pos x="T0" y="T1"/>
                </a:cxn>
                <a:cxn ang="T7">
                  <a:pos x="T2" y="T3"/>
                </a:cxn>
                <a:cxn ang="T8">
                  <a:pos x="T4" y="T5"/>
                </a:cxn>
              </a:cxnLst>
              <a:rect l="T9" t="T10" r="T11" b="T12"/>
              <a:pathLst>
                <a:path w="16" h="25">
                  <a:moveTo>
                    <a:pt x="0" y="25"/>
                  </a:moveTo>
                  <a:lnTo>
                    <a:pt x="8" y="13"/>
                  </a:lnTo>
                  <a:lnTo>
                    <a:pt x="16"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26" name="Freeform 256"/>
            <p:cNvSpPr>
              <a:spLocks/>
            </p:cNvSpPr>
            <p:nvPr/>
          </p:nvSpPr>
          <p:spPr bwMode="auto">
            <a:xfrm rot="5400000">
              <a:off x="1729" y="3136"/>
              <a:ext cx="15" cy="34"/>
            </a:xfrm>
            <a:custGeom>
              <a:avLst/>
              <a:gdLst>
                <a:gd name="T0" fmla="*/ 0 w 16"/>
                <a:gd name="T1" fmla="*/ 28 h 28"/>
                <a:gd name="T2" fmla="*/ 9 w 16"/>
                <a:gd name="T3" fmla="*/ 12 h 28"/>
                <a:gd name="T4" fmla="*/ 16 w 16"/>
                <a:gd name="T5" fmla="*/ 0 h 28"/>
                <a:gd name="T6" fmla="*/ 0 60000 65536"/>
                <a:gd name="T7" fmla="*/ 0 60000 65536"/>
                <a:gd name="T8" fmla="*/ 0 60000 65536"/>
                <a:gd name="T9" fmla="*/ 0 w 16"/>
                <a:gd name="T10" fmla="*/ 0 h 28"/>
                <a:gd name="T11" fmla="*/ 16 w 16"/>
                <a:gd name="T12" fmla="*/ 28 h 28"/>
              </a:gdLst>
              <a:ahLst/>
              <a:cxnLst>
                <a:cxn ang="T6">
                  <a:pos x="T0" y="T1"/>
                </a:cxn>
                <a:cxn ang="T7">
                  <a:pos x="T2" y="T3"/>
                </a:cxn>
                <a:cxn ang="T8">
                  <a:pos x="T4" y="T5"/>
                </a:cxn>
              </a:cxnLst>
              <a:rect l="T9" t="T10" r="T11" b="T12"/>
              <a:pathLst>
                <a:path w="16" h="28">
                  <a:moveTo>
                    <a:pt x="0" y="28"/>
                  </a:moveTo>
                  <a:lnTo>
                    <a:pt x="9" y="12"/>
                  </a:lnTo>
                  <a:lnTo>
                    <a:pt x="16"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27" name="Freeform 257"/>
            <p:cNvSpPr>
              <a:spLocks/>
            </p:cNvSpPr>
            <p:nvPr/>
          </p:nvSpPr>
          <p:spPr bwMode="auto">
            <a:xfrm rot="5400000">
              <a:off x="1796" y="3160"/>
              <a:ext cx="12" cy="35"/>
            </a:xfrm>
            <a:custGeom>
              <a:avLst/>
              <a:gdLst>
                <a:gd name="T0" fmla="*/ 0 w 13"/>
                <a:gd name="T1" fmla="*/ 30 h 30"/>
                <a:gd name="T2" fmla="*/ 8 w 13"/>
                <a:gd name="T3" fmla="*/ 11 h 30"/>
                <a:gd name="T4" fmla="*/ 13 w 13"/>
                <a:gd name="T5" fmla="*/ 0 h 30"/>
                <a:gd name="T6" fmla="*/ 0 60000 65536"/>
                <a:gd name="T7" fmla="*/ 0 60000 65536"/>
                <a:gd name="T8" fmla="*/ 0 60000 65536"/>
                <a:gd name="T9" fmla="*/ 0 w 13"/>
                <a:gd name="T10" fmla="*/ 0 h 30"/>
                <a:gd name="T11" fmla="*/ 13 w 13"/>
                <a:gd name="T12" fmla="*/ 30 h 30"/>
              </a:gdLst>
              <a:ahLst/>
              <a:cxnLst>
                <a:cxn ang="T6">
                  <a:pos x="T0" y="T1"/>
                </a:cxn>
                <a:cxn ang="T7">
                  <a:pos x="T2" y="T3"/>
                </a:cxn>
                <a:cxn ang="T8">
                  <a:pos x="T4" y="T5"/>
                </a:cxn>
              </a:cxnLst>
              <a:rect l="T9" t="T10" r="T11" b="T12"/>
              <a:pathLst>
                <a:path w="13" h="30">
                  <a:moveTo>
                    <a:pt x="0" y="30"/>
                  </a:moveTo>
                  <a:lnTo>
                    <a:pt x="8" y="11"/>
                  </a:lnTo>
                  <a:lnTo>
                    <a:pt x="13"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28" name="Freeform 258"/>
            <p:cNvSpPr>
              <a:spLocks/>
            </p:cNvSpPr>
            <p:nvPr/>
          </p:nvSpPr>
          <p:spPr bwMode="auto">
            <a:xfrm rot="5400000">
              <a:off x="1862" y="3187"/>
              <a:ext cx="14" cy="32"/>
            </a:xfrm>
            <a:custGeom>
              <a:avLst/>
              <a:gdLst>
                <a:gd name="T0" fmla="*/ 0 w 15"/>
                <a:gd name="T1" fmla="*/ 28 h 28"/>
                <a:gd name="T2" fmla="*/ 10 w 15"/>
                <a:gd name="T3" fmla="*/ 11 h 28"/>
                <a:gd name="T4" fmla="*/ 15 w 15"/>
                <a:gd name="T5" fmla="*/ 0 h 28"/>
                <a:gd name="T6" fmla="*/ 0 60000 65536"/>
                <a:gd name="T7" fmla="*/ 0 60000 65536"/>
                <a:gd name="T8" fmla="*/ 0 60000 65536"/>
                <a:gd name="T9" fmla="*/ 0 w 15"/>
                <a:gd name="T10" fmla="*/ 0 h 28"/>
                <a:gd name="T11" fmla="*/ 15 w 15"/>
                <a:gd name="T12" fmla="*/ 28 h 28"/>
              </a:gdLst>
              <a:ahLst/>
              <a:cxnLst>
                <a:cxn ang="T6">
                  <a:pos x="T0" y="T1"/>
                </a:cxn>
                <a:cxn ang="T7">
                  <a:pos x="T2" y="T3"/>
                </a:cxn>
                <a:cxn ang="T8">
                  <a:pos x="T4" y="T5"/>
                </a:cxn>
              </a:cxnLst>
              <a:rect l="T9" t="T10" r="T11" b="T12"/>
              <a:pathLst>
                <a:path w="15" h="28">
                  <a:moveTo>
                    <a:pt x="0" y="28"/>
                  </a:moveTo>
                  <a:lnTo>
                    <a:pt x="10" y="11"/>
                  </a:lnTo>
                  <a:lnTo>
                    <a:pt x="15"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29" name="Freeform 259"/>
            <p:cNvSpPr>
              <a:spLocks/>
            </p:cNvSpPr>
            <p:nvPr/>
          </p:nvSpPr>
          <p:spPr bwMode="auto">
            <a:xfrm rot="5400000">
              <a:off x="1927" y="3212"/>
              <a:ext cx="11" cy="34"/>
            </a:xfrm>
            <a:custGeom>
              <a:avLst/>
              <a:gdLst>
                <a:gd name="T0" fmla="*/ 0 w 12"/>
                <a:gd name="T1" fmla="*/ 28 h 28"/>
                <a:gd name="T2" fmla="*/ 7 w 12"/>
                <a:gd name="T3" fmla="*/ 11 h 28"/>
                <a:gd name="T4" fmla="*/ 12 w 12"/>
                <a:gd name="T5" fmla="*/ 0 h 28"/>
                <a:gd name="T6" fmla="*/ 0 60000 65536"/>
                <a:gd name="T7" fmla="*/ 0 60000 65536"/>
                <a:gd name="T8" fmla="*/ 0 60000 65536"/>
                <a:gd name="T9" fmla="*/ 0 w 12"/>
                <a:gd name="T10" fmla="*/ 0 h 28"/>
                <a:gd name="T11" fmla="*/ 12 w 12"/>
                <a:gd name="T12" fmla="*/ 28 h 28"/>
              </a:gdLst>
              <a:ahLst/>
              <a:cxnLst>
                <a:cxn ang="T6">
                  <a:pos x="T0" y="T1"/>
                </a:cxn>
                <a:cxn ang="T7">
                  <a:pos x="T2" y="T3"/>
                </a:cxn>
                <a:cxn ang="T8">
                  <a:pos x="T4" y="T5"/>
                </a:cxn>
              </a:cxnLst>
              <a:rect l="T9" t="T10" r="T11" b="T12"/>
              <a:pathLst>
                <a:path w="12" h="28">
                  <a:moveTo>
                    <a:pt x="0" y="28"/>
                  </a:moveTo>
                  <a:lnTo>
                    <a:pt x="7" y="11"/>
                  </a:lnTo>
                  <a:lnTo>
                    <a:pt x="12" y="0"/>
                  </a:lnTo>
                </a:path>
              </a:pathLst>
            </a:custGeom>
            <a:noFill/>
            <a:ln w="19050">
              <a:solidFill>
                <a:schemeClr val="accent2"/>
              </a:solidFill>
              <a:round/>
              <a:headEnd/>
              <a:tailEnd/>
            </a:ln>
          </p:spPr>
          <p:txBody>
            <a:bodyPr/>
            <a:lstStyle/>
            <a:p>
              <a:endParaRPr lang="fr-FR">
                <a:latin typeface="Calibri" pitchFamily="34" charset="0"/>
              </a:endParaRPr>
            </a:p>
          </p:txBody>
        </p:sp>
        <p:sp>
          <p:nvSpPr>
            <p:cNvPr id="618830" name="Freeform 260"/>
            <p:cNvSpPr>
              <a:spLocks/>
            </p:cNvSpPr>
            <p:nvPr/>
          </p:nvSpPr>
          <p:spPr bwMode="auto">
            <a:xfrm rot="5400000">
              <a:off x="1996" y="3234"/>
              <a:ext cx="12" cy="34"/>
            </a:xfrm>
            <a:custGeom>
              <a:avLst/>
              <a:gdLst>
                <a:gd name="T0" fmla="*/ 0 w 12"/>
                <a:gd name="T1" fmla="*/ 29 h 29"/>
                <a:gd name="T2" fmla="*/ 8 w 12"/>
                <a:gd name="T3" fmla="*/ 12 h 29"/>
                <a:gd name="T4" fmla="*/ 12 w 12"/>
                <a:gd name="T5" fmla="*/ 0 h 29"/>
                <a:gd name="T6" fmla="*/ 0 60000 65536"/>
                <a:gd name="T7" fmla="*/ 0 60000 65536"/>
                <a:gd name="T8" fmla="*/ 0 60000 65536"/>
                <a:gd name="T9" fmla="*/ 0 w 12"/>
                <a:gd name="T10" fmla="*/ 0 h 29"/>
                <a:gd name="T11" fmla="*/ 12 w 12"/>
                <a:gd name="T12" fmla="*/ 29 h 29"/>
              </a:gdLst>
              <a:ahLst/>
              <a:cxnLst>
                <a:cxn ang="T6">
                  <a:pos x="T0" y="T1"/>
                </a:cxn>
                <a:cxn ang="T7">
                  <a:pos x="T2" y="T3"/>
                </a:cxn>
                <a:cxn ang="T8">
                  <a:pos x="T4" y="T5"/>
                </a:cxn>
              </a:cxnLst>
              <a:rect l="T9" t="T10" r="T11" b="T12"/>
              <a:pathLst>
                <a:path w="12" h="29">
                  <a:moveTo>
                    <a:pt x="0" y="29"/>
                  </a:moveTo>
                  <a:lnTo>
                    <a:pt x="8" y="12"/>
                  </a:lnTo>
                  <a:lnTo>
                    <a:pt x="12" y="0"/>
                  </a:lnTo>
                </a:path>
              </a:pathLst>
            </a:custGeom>
            <a:noFill/>
            <a:ln w="19050">
              <a:solidFill>
                <a:schemeClr val="accent2"/>
              </a:solidFill>
              <a:round/>
              <a:headEnd/>
              <a:tailEnd/>
            </a:ln>
          </p:spPr>
          <p:txBody>
            <a:bodyPr/>
            <a:lstStyle/>
            <a:p>
              <a:endParaRPr lang="fr-FR">
                <a:latin typeface="Calibri" pitchFamily="34" charset="0"/>
              </a:endParaRPr>
            </a:p>
          </p:txBody>
        </p:sp>
        <p:sp>
          <p:nvSpPr>
            <p:cNvPr id="618831" name="Freeform 261"/>
            <p:cNvSpPr>
              <a:spLocks/>
            </p:cNvSpPr>
            <p:nvPr/>
          </p:nvSpPr>
          <p:spPr bwMode="auto">
            <a:xfrm rot="5400000">
              <a:off x="2065" y="3256"/>
              <a:ext cx="11" cy="35"/>
            </a:xfrm>
            <a:custGeom>
              <a:avLst/>
              <a:gdLst>
                <a:gd name="T0" fmla="*/ 0 w 12"/>
                <a:gd name="T1" fmla="*/ 29 h 29"/>
                <a:gd name="T2" fmla="*/ 7 w 12"/>
                <a:gd name="T3" fmla="*/ 16 h 29"/>
                <a:gd name="T4" fmla="*/ 12 w 12"/>
                <a:gd name="T5" fmla="*/ 0 h 29"/>
                <a:gd name="T6" fmla="*/ 0 60000 65536"/>
                <a:gd name="T7" fmla="*/ 0 60000 65536"/>
                <a:gd name="T8" fmla="*/ 0 60000 65536"/>
                <a:gd name="T9" fmla="*/ 0 w 12"/>
                <a:gd name="T10" fmla="*/ 0 h 29"/>
                <a:gd name="T11" fmla="*/ 12 w 12"/>
                <a:gd name="T12" fmla="*/ 29 h 29"/>
              </a:gdLst>
              <a:ahLst/>
              <a:cxnLst>
                <a:cxn ang="T6">
                  <a:pos x="T0" y="T1"/>
                </a:cxn>
                <a:cxn ang="T7">
                  <a:pos x="T2" y="T3"/>
                </a:cxn>
                <a:cxn ang="T8">
                  <a:pos x="T4" y="T5"/>
                </a:cxn>
              </a:cxnLst>
              <a:rect l="T9" t="T10" r="T11" b="T12"/>
              <a:pathLst>
                <a:path w="12" h="29">
                  <a:moveTo>
                    <a:pt x="0" y="29"/>
                  </a:moveTo>
                  <a:lnTo>
                    <a:pt x="7" y="16"/>
                  </a:lnTo>
                  <a:lnTo>
                    <a:pt x="12" y="0"/>
                  </a:lnTo>
                </a:path>
              </a:pathLst>
            </a:custGeom>
            <a:noFill/>
            <a:ln w="19050">
              <a:solidFill>
                <a:schemeClr val="accent2"/>
              </a:solidFill>
              <a:round/>
              <a:headEnd/>
              <a:tailEnd/>
            </a:ln>
          </p:spPr>
          <p:txBody>
            <a:bodyPr/>
            <a:lstStyle/>
            <a:p>
              <a:endParaRPr lang="fr-FR">
                <a:latin typeface="Calibri" pitchFamily="34" charset="0"/>
              </a:endParaRPr>
            </a:p>
          </p:txBody>
        </p:sp>
        <p:sp>
          <p:nvSpPr>
            <p:cNvPr id="618832" name="Freeform 262"/>
            <p:cNvSpPr>
              <a:spLocks/>
            </p:cNvSpPr>
            <p:nvPr/>
          </p:nvSpPr>
          <p:spPr bwMode="auto">
            <a:xfrm rot="5400000">
              <a:off x="2132" y="3279"/>
              <a:ext cx="11" cy="34"/>
            </a:xfrm>
            <a:custGeom>
              <a:avLst/>
              <a:gdLst>
                <a:gd name="T0" fmla="*/ 0 w 11"/>
                <a:gd name="T1" fmla="*/ 29 h 29"/>
                <a:gd name="T2" fmla="*/ 5 w 11"/>
                <a:gd name="T3" fmla="*/ 17 h 29"/>
                <a:gd name="T4" fmla="*/ 11 w 11"/>
                <a:gd name="T5" fmla="*/ 0 h 29"/>
                <a:gd name="T6" fmla="*/ 0 60000 65536"/>
                <a:gd name="T7" fmla="*/ 0 60000 65536"/>
                <a:gd name="T8" fmla="*/ 0 60000 65536"/>
                <a:gd name="T9" fmla="*/ 0 w 11"/>
                <a:gd name="T10" fmla="*/ 0 h 29"/>
                <a:gd name="T11" fmla="*/ 11 w 11"/>
                <a:gd name="T12" fmla="*/ 29 h 29"/>
              </a:gdLst>
              <a:ahLst/>
              <a:cxnLst>
                <a:cxn ang="T6">
                  <a:pos x="T0" y="T1"/>
                </a:cxn>
                <a:cxn ang="T7">
                  <a:pos x="T2" y="T3"/>
                </a:cxn>
                <a:cxn ang="T8">
                  <a:pos x="T4" y="T5"/>
                </a:cxn>
              </a:cxnLst>
              <a:rect l="T9" t="T10" r="T11" b="T12"/>
              <a:pathLst>
                <a:path w="11" h="29">
                  <a:moveTo>
                    <a:pt x="0" y="29"/>
                  </a:moveTo>
                  <a:lnTo>
                    <a:pt x="5" y="17"/>
                  </a:lnTo>
                  <a:lnTo>
                    <a:pt x="11" y="0"/>
                  </a:lnTo>
                </a:path>
              </a:pathLst>
            </a:custGeom>
            <a:noFill/>
            <a:ln w="19050">
              <a:solidFill>
                <a:schemeClr val="accent2"/>
              </a:solidFill>
              <a:round/>
              <a:headEnd/>
              <a:tailEnd/>
            </a:ln>
          </p:spPr>
          <p:txBody>
            <a:bodyPr/>
            <a:lstStyle/>
            <a:p>
              <a:endParaRPr lang="fr-FR">
                <a:latin typeface="Calibri" pitchFamily="34" charset="0"/>
              </a:endParaRPr>
            </a:p>
          </p:txBody>
        </p:sp>
        <p:sp>
          <p:nvSpPr>
            <p:cNvPr id="618833" name="Freeform 263"/>
            <p:cNvSpPr>
              <a:spLocks/>
            </p:cNvSpPr>
            <p:nvPr/>
          </p:nvSpPr>
          <p:spPr bwMode="auto">
            <a:xfrm rot="5400000">
              <a:off x="2204" y="3299"/>
              <a:ext cx="10" cy="36"/>
            </a:xfrm>
            <a:custGeom>
              <a:avLst/>
              <a:gdLst>
                <a:gd name="T0" fmla="*/ 0 w 12"/>
                <a:gd name="T1" fmla="*/ 29 h 29"/>
                <a:gd name="T2" fmla="*/ 4 w 12"/>
                <a:gd name="T3" fmla="*/ 19 h 29"/>
                <a:gd name="T4" fmla="*/ 12 w 12"/>
                <a:gd name="T5" fmla="*/ 0 h 29"/>
                <a:gd name="T6" fmla="*/ 0 60000 65536"/>
                <a:gd name="T7" fmla="*/ 0 60000 65536"/>
                <a:gd name="T8" fmla="*/ 0 60000 65536"/>
                <a:gd name="T9" fmla="*/ 0 w 12"/>
                <a:gd name="T10" fmla="*/ 0 h 29"/>
                <a:gd name="T11" fmla="*/ 12 w 12"/>
                <a:gd name="T12" fmla="*/ 29 h 29"/>
              </a:gdLst>
              <a:ahLst/>
              <a:cxnLst>
                <a:cxn ang="T6">
                  <a:pos x="T0" y="T1"/>
                </a:cxn>
                <a:cxn ang="T7">
                  <a:pos x="T2" y="T3"/>
                </a:cxn>
                <a:cxn ang="T8">
                  <a:pos x="T4" y="T5"/>
                </a:cxn>
              </a:cxnLst>
              <a:rect l="T9" t="T10" r="T11" b="T12"/>
              <a:pathLst>
                <a:path w="12" h="29">
                  <a:moveTo>
                    <a:pt x="0" y="29"/>
                  </a:moveTo>
                  <a:lnTo>
                    <a:pt x="4" y="19"/>
                  </a:lnTo>
                  <a:lnTo>
                    <a:pt x="12"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34" name="Freeform 264"/>
            <p:cNvSpPr>
              <a:spLocks/>
            </p:cNvSpPr>
            <p:nvPr/>
          </p:nvSpPr>
          <p:spPr bwMode="auto">
            <a:xfrm rot="5400000">
              <a:off x="2274" y="3318"/>
              <a:ext cx="11" cy="37"/>
            </a:xfrm>
            <a:custGeom>
              <a:avLst/>
              <a:gdLst>
                <a:gd name="T0" fmla="*/ 0 w 12"/>
                <a:gd name="T1" fmla="*/ 31 h 31"/>
                <a:gd name="T2" fmla="*/ 3 w 12"/>
                <a:gd name="T3" fmla="*/ 26 h 31"/>
                <a:gd name="T4" fmla="*/ 12 w 12"/>
                <a:gd name="T5" fmla="*/ 0 h 31"/>
                <a:gd name="T6" fmla="*/ 0 60000 65536"/>
                <a:gd name="T7" fmla="*/ 0 60000 65536"/>
                <a:gd name="T8" fmla="*/ 0 60000 65536"/>
                <a:gd name="T9" fmla="*/ 0 w 12"/>
                <a:gd name="T10" fmla="*/ 0 h 31"/>
                <a:gd name="T11" fmla="*/ 12 w 12"/>
                <a:gd name="T12" fmla="*/ 31 h 31"/>
              </a:gdLst>
              <a:ahLst/>
              <a:cxnLst>
                <a:cxn ang="T6">
                  <a:pos x="T0" y="T1"/>
                </a:cxn>
                <a:cxn ang="T7">
                  <a:pos x="T2" y="T3"/>
                </a:cxn>
                <a:cxn ang="T8">
                  <a:pos x="T4" y="T5"/>
                </a:cxn>
              </a:cxnLst>
              <a:rect l="T9" t="T10" r="T11" b="T12"/>
              <a:pathLst>
                <a:path w="12" h="31">
                  <a:moveTo>
                    <a:pt x="0" y="31"/>
                  </a:moveTo>
                  <a:lnTo>
                    <a:pt x="3" y="26"/>
                  </a:lnTo>
                  <a:lnTo>
                    <a:pt x="12"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35" name="Line 265"/>
            <p:cNvSpPr>
              <a:spLocks noChangeShapeType="1"/>
            </p:cNvSpPr>
            <p:nvPr/>
          </p:nvSpPr>
          <p:spPr bwMode="auto">
            <a:xfrm rot="5400000" flipV="1">
              <a:off x="2332" y="3351"/>
              <a:ext cx="1" cy="3"/>
            </a:xfrm>
            <a:prstGeom prst="line">
              <a:avLst/>
            </a:prstGeom>
            <a:noFill/>
            <a:ln w="28575">
              <a:solidFill>
                <a:schemeClr val="accent2"/>
              </a:solidFill>
              <a:round/>
              <a:headEnd/>
              <a:tailEnd/>
            </a:ln>
          </p:spPr>
          <p:txBody>
            <a:bodyPr/>
            <a:lstStyle/>
            <a:p>
              <a:endParaRPr lang="fr-FR"/>
            </a:p>
          </p:txBody>
        </p:sp>
        <p:sp>
          <p:nvSpPr>
            <p:cNvPr id="618836" name="Freeform 266"/>
            <p:cNvSpPr>
              <a:spLocks/>
            </p:cNvSpPr>
            <p:nvPr/>
          </p:nvSpPr>
          <p:spPr bwMode="auto">
            <a:xfrm rot="5400000">
              <a:off x="2345" y="3341"/>
              <a:ext cx="10" cy="32"/>
            </a:xfrm>
            <a:custGeom>
              <a:avLst/>
              <a:gdLst>
                <a:gd name="T0" fmla="*/ 0 w 10"/>
                <a:gd name="T1" fmla="*/ 27 h 27"/>
                <a:gd name="T2" fmla="*/ 10 w 10"/>
                <a:gd name="T3" fmla="*/ 0 h 27"/>
                <a:gd name="T4" fmla="*/ 10 w 10"/>
                <a:gd name="T5" fmla="*/ 0 h 27"/>
                <a:gd name="T6" fmla="*/ 0 60000 65536"/>
                <a:gd name="T7" fmla="*/ 0 60000 65536"/>
                <a:gd name="T8" fmla="*/ 0 60000 65536"/>
                <a:gd name="T9" fmla="*/ 0 w 10"/>
                <a:gd name="T10" fmla="*/ 0 h 27"/>
                <a:gd name="T11" fmla="*/ 10 w 10"/>
                <a:gd name="T12" fmla="*/ 27 h 27"/>
              </a:gdLst>
              <a:ahLst/>
              <a:cxnLst>
                <a:cxn ang="T6">
                  <a:pos x="T0" y="T1"/>
                </a:cxn>
                <a:cxn ang="T7">
                  <a:pos x="T2" y="T3"/>
                </a:cxn>
                <a:cxn ang="T8">
                  <a:pos x="T4" y="T5"/>
                </a:cxn>
              </a:cxnLst>
              <a:rect l="T9" t="T10" r="T11" b="T12"/>
              <a:pathLst>
                <a:path w="10" h="27">
                  <a:moveTo>
                    <a:pt x="0" y="27"/>
                  </a:moveTo>
                  <a:lnTo>
                    <a:pt x="10"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37" name="Freeform 267"/>
            <p:cNvSpPr>
              <a:spLocks/>
            </p:cNvSpPr>
            <p:nvPr/>
          </p:nvSpPr>
          <p:spPr bwMode="auto">
            <a:xfrm rot="5400000">
              <a:off x="2416" y="3358"/>
              <a:ext cx="8" cy="36"/>
            </a:xfrm>
            <a:custGeom>
              <a:avLst/>
              <a:gdLst>
                <a:gd name="T0" fmla="*/ 0 w 10"/>
                <a:gd name="T1" fmla="*/ 30 h 30"/>
                <a:gd name="T2" fmla="*/ 7 w 10"/>
                <a:gd name="T3" fmla="*/ 6 h 30"/>
                <a:gd name="T4" fmla="*/ 10 w 10"/>
                <a:gd name="T5" fmla="*/ 0 h 30"/>
                <a:gd name="T6" fmla="*/ 0 60000 65536"/>
                <a:gd name="T7" fmla="*/ 0 60000 65536"/>
                <a:gd name="T8" fmla="*/ 0 60000 65536"/>
                <a:gd name="T9" fmla="*/ 0 w 10"/>
                <a:gd name="T10" fmla="*/ 0 h 30"/>
                <a:gd name="T11" fmla="*/ 10 w 10"/>
                <a:gd name="T12" fmla="*/ 30 h 30"/>
              </a:gdLst>
              <a:ahLst/>
              <a:cxnLst>
                <a:cxn ang="T6">
                  <a:pos x="T0" y="T1"/>
                </a:cxn>
                <a:cxn ang="T7">
                  <a:pos x="T2" y="T3"/>
                </a:cxn>
                <a:cxn ang="T8">
                  <a:pos x="T4" y="T5"/>
                </a:cxn>
              </a:cxnLst>
              <a:rect l="T9" t="T10" r="T11" b="T12"/>
              <a:pathLst>
                <a:path w="10" h="30">
                  <a:moveTo>
                    <a:pt x="0" y="30"/>
                  </a:moveTo>
                  <a:lnTo>
                    <a:pt x="7" y="6"/>
                  </a:lnTo>
                  <a:lnTo>
                    <a:pt x="10"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38" name="Freeform 268"/>
            <p:cNvSpPr>
              <a:spLocks/>
            </p:cNvSpPr>
            <p:nvPr/>
          </p:nvSpPr>
          <p:spPr bwMode="auto">
            <a:xfrm rot="5400000">
              <a:off x="2489" y="3376"/>
              <a:ext cx="7" cy="37"/>
            </a:xfrm>
            <a:custGeom>
              <a:avLst/>
              <a:gdLst>
                <a:gd name="T0" fmla="*/ 0 w 9"/>
                <a:gd name="T1" fmla="*/ 30 h 30"/>
                <a:gd name="T2" fmla="*/ 6 w 9"/>
                <a:gd name="T3" fmla="*/ 11 h 30"/>
                <a:gd name="T4" fmla="*/ 9 w 9"/>
                <a:gd name="T5" fmla="*/ 0 h 30"/>
                <a:gd name="T6" fmla="*/ 0 60000 65536"/>
                <a:gd name="T7" fmla="*/ 0 60000 65536"/>
                <a:gd name="T8" fmla="*/ 0 60000 65536"/>
                <a:gd name="T9" fmla="*/ 0 w 9"/>
                <a:gd name="T10" fmla="*/ 0 h 30"/>
                <a:gd name="T11" fmla="*/ 9 w 9"/>
                <a:gd name="T12" fmla="*/ 30 h 30"/>
              </a:gdLst>
              <a:ahLst/>
              <a:cxnLst>
                <a:cxn ang="T6">
                  <a:pos x="T0" y="T1"/>
                </a:cxn>
                <a:cxn ang="T7">
                  <a:pos x="T2" y="T3"/>
                </a:cxn>
                <a:cxn ang="T8">
                  <a:pos x="T4" y="T5"/>
                </a:cxn>
              </a:cxnLst>
              <a:rect l="T9" t="T10" r="T11" b="T12"/>
              <a:pathLst>
                <a:path w="9" h="30">
                  <a:moveTo>
                    <a:pt x="0" y="30"/>
                  </a:moveTo>
                  <a:lnTo>
                    <a:pt x="6" y="11"/>
                  </a:lnTo>
                  <a:lnTo>
                    <a:pt x="9"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39" name="Freeform 269"/>
            <p:cNvSpPr>
              <a:spLocks/>
            </p:cNvSpPr>
            <p:nvPr/>
          </p:nvSpPr>
          <p:spPr bwMode="auto">
            <a:xfrm rot="5400000">
              <a:off x="2560" y="3395"/>
              <a:ext cx="10" cy="36"/>
            </a:xfrm>
            <a:custGeom>
              <a:avLst/>
              <a:gdLst>
                <a:gd name="T0" fmla="*/ 0 w 11"/>
                <a:gd name="T1" fmla="*/ 29 h 29"/>
                <a:gd name="T2" fmla="*/ 5 w 11"/>
                <a:gd name="T3" fmla="*/ 16 h 29"/>
                <a:gd name="T4" fmla="*/ 11 w 11"/>
                <a:gd name="T5" fmla="*/ 0 h 29"/>
                <a:gd name="T6" fmla="*/ 0 60000 65536"/>
                <a:gd name="T7" fmla="*/ 0 60000 65536"/>
                <a:gd name="T8" fmla="*/ 0 60000 65536"/>
                <a:gd name="T9" fmla="*/ 0 w 11"/>
                <a:gd name="T10" fmla="*/ 0 h 29"/>
                <a:gd name="T11" fmla="*/ 11 w 11"/>
                <a:gd name="T12" fmla="*/ 29 h 29"/>
              </a:gdLst>
              <a:ahLst/>
              <a:cxnLst>
                <a:cxn ang="T6">
                  <a:pos x="T0" y="T1"/>
                </a:cxn>
                <a:cxn ang="T7">
                  <a:pos x="T2" y="T3"/>
                </a:cxn>
                <a:cxn ang="T8">
                  <a:pos x="T4" y="T5"/>
                </a:cxn>
              </a:cxnLst>
              <a:rect l="T9" t="T10" r="T11" b="T12"/>
              <a:pathLst>
                <a:path w="11" h="29">
                  <a:moveTo>
                    <a:pt x="0" y="29"/>
                  </a:moveTo>
                  <a:lnTo>
                    <a:pt x="5" y="16"/>
                  </a:lnTo>
                  <a:lnTo>
                    <a:pt x="11"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40" name="Freeform 270"/>
            <p:cNvSpPr>
              <a:spLocks/>
            </p:cNvSpPr>
            <p:nvPr/>
          </p:nvSpPr>
          <p:spPr bwMode="auto">
            <a:xfrm rot="5400000">
              <a:off x="2633" y="3412"/>
              <a:ext cx="9" cy="37"/>
            </a:xfrm>
            <a:custGeom>
              <a:avLst/>
              <a:gdLst>
                <a:gd name="T0" fmla="*/ 0 w 9"/>
                <a:gd name="T1" fmla="*/ 31 h 31"/>
                <a:gd name="T2" fmla="*/ 2 w 9"/>
                <a:gd name="T3" fmla="*/ 21 h 31"/>
                <a:gd name="T4" fmla="*/ 9 w 9"/>
                <a:gd name="T5" fmla="*/ 0 h 31"/>
                <a:gd name="T6" fmla="*/ 0 60000 65536"/>
                <a:gd name="T7" fmla="*/ 0 60000 65536"/>
                <a:gd name="T8" fmla="*/ 0 60000 65536"/>
                <a:gd name="T9" fmla="*/ 0 w 9"/>
                <a:gd name="T10" fmla="*/ 0 h 31"/>
                <a:gd name="T11" fmla="*/ 9 w 9"/>
                <a:gd name="T12" fmla="*/ 31 h 31"/>
              </a:gdLst>
              <a:ahLst/>
              <a:cxnLst>
                <a:cxn ang="T6">
                  <a:pos x="T0" y="T1"/>
                </a:cxn>
                <a:cxn ang="T7">
                  <a:pos x="T2" y="T3"/>
                </a:cxn>
                <a:cxn ang="T8">
                  <a:pos x="T4" y="T5"/>
                </a:cxn>
              </a:cxnLst>
              <a:rect l="T9" t="T10" r="T11" b="T12"/>
              <a:pathLst>
                <a:path w="9" h="31">
                  <a:moveTo>
                    <a:pt x="0" y="31"/>
                  </a:moveTo>
                  <a:lnTo>
                    <a:pt x="2" y="21"/>
                  </a:lnTo>
                  <a:lnTo>
                    <a:pt x="9"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41" name="Line 271"/>
            <p:cNvSpPr>
              <a:spLocks noChangeShapeType="1"/>
            </p:cNvSpPr>
            <p:nvPr/>
          </p:nvSpPr>
          <p:spPr bwMode="auto">
            <a:xfrm rot="5400000" flipV="1">
              <a:off x="2694" y="3441"/>
              <a:ext cx="1" cy="3"/>
            </a:xfrm>
            <a:prstGeom prst="line">
              <a:avLst/>
            </a:prstGeom>
            <a:noFill/>
            <a:ln w="28575">
              <a:solidFill>
                <a:schemeClr val="accent2"/>
              </a:solidFill>
              <a:round/>
              <a:headEnd/>
              <a:tailEnd/>
            </a:ln>
          </p:spPr>
          <p:txBody>
            <a:bodyPr/>
            <a:lstStyle/>
            <a:p>
              <a:endParaRPr lang="fr-FR"/>
            </a:p>
          </p:txBody>
        </p:sp>
        <p:sp>
          <p:nvSpPr>
            <p:cNvPr id="618842" name="Freeform 272"/>
            <p:cNvSpPr>
              <a:spLocks/>
            </p:cNvSpPr>
            <p:nvPr/>
          </p:nvSpPr>
          <p:spPr bwMode="auto">
            <a:xfrm rot="5400000">
              <a:off x="2708" y="3431"/>
              <a:ext cx="9" cy="34"/>
            </a:xfrm>
            <a:custGeom>
              <a:avLst/>
              <a:gdLst>
                <a:gd name="T0" fmla="*/ 0 w 8"/>
                <a:gd name="T1" fmla="*/ 28 h 28"/>
                <a:gd name="T2" fmla="*/ 8 w 8"/>
                <a:gd name="T3" fmla="*/ 0 h 28"/>
                <a:gd name="T4" fmla="*/ 8 w 8"/>
                <a:gd name="T5" fmla="*/ 0 h 28"/>
                <a:gd name="T6" fmla="*/ 0 60000 65536"/>
                <a:gd name="T7" fmla="*/ 0 60000 65536"/>
                <a:gd name="T8" fmla="*/ 0 60000 65536"/>
                <a:gd name="T9" fmla="*/ 0 w 8"/>
                <a:gd name="T10" fmla="*/ 0 h 28"/>
                <a:gd name="T11" fmla="*/ 8 w 8"/>
                <a:gd name="T12" fmla="*/ 28 h 28"/>
              </a:gdLst>
              <a:ahLst/>
              <a:cxnLst>
                <a:cxn ang="T6">
                  <a:pos x="T0" y="T1"/>
                </a:cxn>
                <a:cxn ang="T7">
                  <a:pos x="T2" y="T3"/>
                </a:cxn>
                <a:cxn ang="T8">
                  <a:pos x="T4" y="T5"/>
                </a:cxn>
              </a:cxnLst>
              <a:rect l="T9" t="T10" r="T11" b="T12"/>
              <a:pathLst>
                <a:path w="8" h="28">
                  <a:moveTo>
                    <a:pt x="0" y="28"/>
                  </a:moveTo>
                  <a:lnTo>
                    <a:pt x="8"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43" name="Freeform 273"/>
            <p:cNvSpPr>
              <a:spLocks/>
            </p:cNvSpPr>
            <p:nvPr/>
          </p:nvSpPr>
          <p:spPr bwMode="auto">
            <a:xfrm rot="5400000">
              <a:off x="2779" y="3446"/>
              <a:ext cx="10" cy="36"/>
            </a:xfrm>
            <a:custGeom>
              <a:avLst/>
              <a:gdLst>
                <a:gd name="T0" fmla="*/ 0 w 10"/>
                <a:gd name="T1" fmla="*/ 30 h 30"/>
                <a:gd name="T2" fmla="*/ 7 w 10"/>
                <a:gd name="T3" fmla="*/ 6 h 30"/>
                <a:gd name="T4" fmla="*/ 10 w 10"/>
                <a:gd name="T5" fmla="*/ 0 h 30"/>
                <a:gd name="T6" fmla="*/ 0 60000 65536"/>
                <a:gd name="T7" fmla="*/ 0 60000 65536"/>
                <a:gd name="T8" fmla="*/ 0 60000 65536"/>
                <a:gd name="T9" fmla="*/ 0 w 10"/>
                <a:gd name="T10" fmla="*/ 0 h 30"/>
                <a:gd name="T11" fmla="*/ 10 w 10"/>
                <a:gd name="T12" fmla="*/ 30 h 30"/>
              </a:gdLst>
              <a:ahLst/>
              <a:cxnLst>
                <a:cxn ang="T6">
                  <a:pos x="T0" y="T1"/>
                </a:cxn>
                <a:cxn ang="T7">
                  <a:pos x="T2" y="T3"/>
                </a:cxn>
                <a:cxn ang="T8">
                  <a:pos x="T4" y="T5"/>
                </a:cxn>
              </a:cxnLst>
              <a:rect l="T9" t="T10" r="T11" b="T12"/>
              <a:pathLst>
                <a:path w="10" h="30">
                  <a:moveTo>
                    <a:pt x="0" y="30"/>
                  </a:moveTo>
                  <a:lnTo>
                    <a:pt x="7" y="6"/>
                  </a:lnTo>
                  <a:lnTo>
                    <a:pt x="10"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44" name="Freeform 274"/>
            <p:cNvSpPr>
              <a:spLocks/>
            </p:cNvSpPr>
            <p:nvPr/>
          </p:nvSpPr>
          <p:spPr bwMode="auto">
            <a:xfrm rot="5400000">
              <a:off x="2853" y="3461"/>
              <a:ext cx="8" cy="37"/>
            </a:xfrm>
            <a:custGeom>
              <a:avLst/>
              <a:gdLst>
                <a:gd name="T0" fmla="*/ 0 w 8"/>
                <a:gd name="T1" fmla="*/ 31 h 31"/>
                <a:gd name="T2" fmla="*/ 5 w 8"/>
                <a:gd name="T3" fmla="*/ 12 h 31"/>
                <a:gd name="T4" fmla="*/ 8 w 8"/>
                <a:gd name="T5" fmla="*/ 0 h 31"/>
                <a:gd name="T6" fmla="*/ 0 60000 65536"/>
                <a:gd name="T7" fmla="*/ 0 60000 65536"/>
                <a:gd name="T8" fmla="*/ 0 60000 65536"/>
                <a:gd name="T9" fmla="*/ 0 w 8"/>
                <a:gd name="T10" fmla="*/ 0 h 31"/>
                <a:gd name="T11" fmla="*/ 8 w 8"/>
                <a:gd name="T12" fmla="*/ 31 h 31"/>
              </a:gdLst>
              <a:ahLst/>
              <a:cxnLst>
                <a:cxn ang="T6">
                  <a:pos x="T0" y="T1"/>
                </a:cxn>
                <a:cxn ang="T7">
                  <a:pos x="T2" y="T3"/>
                </a:cxn>
                <a:cxn ang="T8">
                  <a:pos x="T4" y="T5"/>
                </a:cxn>
              </a:cxnLst>
              <a:rect l="T9" t="T10" r="T11" b="T12"/>
              <a:pathLst>
                <a:path w="8" h="31">
                  <a:moveTo>
                    <a:pt x="0" y="31"/>
                  </a:moveTo>
                  <a:lnTo>
                    <a:pt x="5" y="12"/>
                  </a:lnTo>
                  <a:lnTo>
                    <a:pt x="8"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45" name="Freeform 275"/>
            <p:cNvSpPr>
              <a:spLocks/>
            </p:cNvSpPr>
            <p:nvPr/>
          </p:nvSpPr>
          <p:spPr bwMode="auto">
            <a:xfrm rot="5400000">
              <a:off x="2927" y="3478"/>
              <a:ext cx="8" cy="36"/>
            </a:xfrm>
            <a:custGeom>
              <a:avLst/>
              <a:gdLst>
                <a:gd name="T0" fmla="*/ 0 w 8"/>
                <a:gd name="T1" fmla="*/ 31 h 31"/>
                <a:gd name="T2" fmla="*/ 2 w 8"/>
                <a:gd name="T3" fmla="*/ 19 h 31"/>
                <a:gd name="T4" fmla="*/ 8 w 8"/>
                <a:gd name="T5" fmla="*/ 0 h 31"/>
                <a:gd name="T6" fmla="*/ 0 60000 65536"/>
                <a:gd name="T7" fmla="*/ 0 60000 65536"/>
                <a:gd name="T8" fmla="*/ 0 60000 65536"/>
                <a:gd name="T9" fmla="*/ 0 w 8"/>
                <a:gd name="T10" fmla="*/ 0 h 31"/>
                <a:gd name="T11" fmla="*/ 8 w 8"/>
                <a:gd name="T12" fmla="*/ 31 h 31"/>
              </a:gdLst>
              <a:ahLst/>
              <a:cxnLst>
                <a:cxn ang="T6">
                  <a:pos x="T0" y="T1"/>
                </a:cxn>
                <a:cxn ang="T7">
                  <a:pos x="T2" y="T3"/>
                </a:cxn>
                <a:cxn ang="T8">
                  <a:pos x="T4" y="T5"/>
                </a:cxn>
              </a:cxnLst>
              <a:rect l="T9" t="T10" r="T11" b="T12"/>
              <a:pathLst>
                <a:path w="8" h="31">
                  <a:moveTo>
                    <a:pt x="0" y="31"/>
                  </a:moveTo>
                  <a:lnTo>
                    <a:pt x="2" y="19"/>
                  </a:lnTo>
                  <a:lnTo>
                    <a:pt x="8"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46" name="Freeform 276"/>
            <p:cNvSpPr>
              <a:spLocks/>
            </p:cNvSpPr>
            <p:nvPr/>
          </p:nvSpPr>
          <p:spPr bwMode="auto">
            <a:xfrm rot="5400000">
              <a:off x="3001" y="3494"/>
              <a:ext cx="7" cy="36"/>
            </a:xfrm>
            <a:custGeom>
              <a:avLst/>
              <a:gdLst>
                <a:gd name="T0" fmla="*/ 0 w 8"/>
                <a:gd name="T1" fmla="*/ 31 h 31"/>
                <a:gd name="T2" fmla="*/ 1 w 8"/>
                <a:gd name="T3" fmla="*/ 26 h 31"/>
                <a:gd name="T4" fmla="*/ 8 w 8"/>
                <a:gd name="T5" fmla="*/ 0 h 31"/>
                <a:gd name="T6" fmla="*/ 0 60000 65536"/>
                <a:gd name="T7" fmla="*/ 0 60000 65536"/>
                <a:gd name="T8" fmla="*/ 0 60000 65536"/>
                <a:gd name="T9" fmla="*/ 0 w 8"/>
                <a:gd name="T10" fmla="*/ 0 h 31"/>
                <a:gd name="T11" fmla="*/ 8 w 8"/>
                <a:gd name="T12" fmla="*/ 31 h 31"/>
              </a:gdLst>
              <a:ahLst/>
              <a:cxnLst>
                <a:cxn ang="T6">
                  <a:pos x="T0" y="T1"/>
                </a:cxn>
                <a:cxn ang="T7">
                  <a:pos x="T2" y="T3"/>
                </a:cxn>
                <a:cxn ang="T8">
                  <a:pos x="T4" y="T5"/>
                </a:cxn>
              </a:cxnLst>
              <a:rect l="T9" t="T10" r="T11" b="T12"/>
              <a:pathLst>
                <a:path w="8" h="31">
                  <a:moveTo>
                    <a:pt x="0" y="31"/>
                  </a:moveTo>
                  <a:lnTo>
                    <a:pt x="1" y="26"/>
                  </a:lnTo>
                  <a:lnTo>
                    <a:pt x="8" y="0"/>
                  </a:lnTo>
                </a:path>
              </a:pathLst>
            </a:custGeom>
            <a:noFill/>
            <a:ln w="28575">
              <a:solidFill>
                <a:schemeClr val="accent2"/>
              </a:solidFill>
              <a:round/>
              <a:headEnd/>
              <a:tailEnd/>
            </a:ln>
          </p:spPr>
          <p:txBody>
            <a:bodyPr/>
            <a:lstStyle/>
            <a:p>
              <a:endParaRPr lang="fr-FR">
                <a:latin typeface="Calibri" pitchFamily="34" charset="0"/>
              </a:endParaRPr>
            </a:p>
          </p:txBody>
        </p:sp>
        <p:sp>
          <p:nvSpPr>
            <p:cNvPr id="618847" name="Freeform 277"/>
            <p:cNvSpPr>
              <a:spLocks/>
            </p:cNvSpPr>
            <p:nvPr/>
          </p:nvSpPr>
          <p:spPr bwMode="auto">
            <a:xfrm rot="5400000">
              <a:off x="3075" y="3507"/>
              <a:ext cx="6" cy="37"/>
            </a:xfrm>
            <a:custGeom>
              <a:avLst/>
              <a:gdLst>
                <a:gd name="T0" fmla="*/ 0 w 6"/>
                <a:gd name="T1" fmla="*/ 31 h 31"/>
                <a:gd name="T2" fmla="*/ 5 w 6"/>
                <a:gd name="T3" fmla="*/ 5 h 31"/>
                <a:gd name="T4" fmla="*/ 6 w 6"/>
                <a:gd name="T5" fmla="*/ 0 h 31"/>
                <a:gd name="T6" fmla="*/ 0 60000 65536"/>
                <a:gd name="T7" fmla="*/ 0 60000 65536"/>
                <a:gd name="T8" fmla="*/ 0 60000 65536"/>
                <a:gd name="T9" fmla="*/ 0 w 6"/>
                <a:gd name="T10" fmla="*/ 0 h 31"/>
                <a:gd name="T11" fmla="*/ 6 w 6"/>
                <a:gd name="T12" fmla="*/ 31 h 31"/>
              </a:gdLst>
              <a:ahLst/>
              <a:cxnLst>
                <a:cxn ang="T6">
                  <a:pos x="T0" y="T1"/>
                </a:cxn>
                <a:cxn ang="T7">
                  <a:pos x="T2" y="T3"/>
                </a:cxn>
                <a:cxn ang="T8">
                  <a:pos x="T4" y="T5"/>
                </a:cxn>
              </a:cxnLst>
              <a:rect l="T9" t="T10" r="T11" b="T12"/>
              <a:pathLst>
                <a:path w="6" h="31">
                  <a:moveTo>
                    <a:pt x="0" y="31"/>
                  </a:moveTo>
                  <a:lnTo>
                    <a:pt x="5" y="5"/>
                  </a:lnTo>
                  <a:lnTo>
                    <a:pt x="6" y="0"/>
                  </a:lnTo>
                </a:path>
              </a:pathLst>
            </a:custGeom>
            <a:noFill/>
            <a:ln w="0">
              <a:solidFill>
                <a:srgbClr val="000000"/>
              </a:solidFill>
              <a:round/>
              <a:headEnd/>
              <a:tailEnd/>
            </a:ln>
          </p:spPr>
          <p:txBody>
            <a:bodyPr/>
            <a:lstStyle/>
            <a:p>
              <a:endParaRPr lang="fr-FR">
                <a:latin typeface="Calibri" pitchFamily="34" charset="0"/>
              </a:endParaRPr>
            </a:p>
          </p:txBody>
        </p:sp>
        <p:sp>
          <p:nvSpPr>
            <p:cNvPr id="618848" name="Freeform 278"/>
            <p:cNvSpPr>
              <a:spLocks/>
            </p:cNvSpPr>
            <p:nvPr/>
          </p:nvSpPr>
          <p:spPr bwMode="auto">
            <a:xfrm rot="5400000">
              <a:off x="176" y="2440"/>
              <a:ext cx="1620" cy="585"/>
            </a:xfrm>
            <a:custGeom>
              <a:avLst/>
              <a:gdLst>
                <a:gd name="T0" fmla="*/ 0 w 1774"/>
                <a:gd name="T1" fmla="*/ 493 h 493"/>
                <a:gd name="T2" fmla="*/ 133 w 1774"/>
                <a:gd name="T3" fmla="*/ 486 h 493"/>
                <a:gd name="T4" fmla="*/ 316 w 1774"/>
                <a:gd name="T5" fmla="*/ 471 h 493"/>
                <a:gd name="T6" fmla="*/ 444 w 1774"/>
                <a:gd name="T7" fmla="*/ 459 h 493"/>
                <a:gd name="T8" fmla="*/ 546 w 1774"/>
                <a:gd name="T9" fmla="*/ 445 h 493"/>
                <a:gd name="T10" fmla="*/ 633 w 1774"/>
                <a:gd name="T11" fmla="*/ 430 h 493"/>
                <a:gd name="T12" fmla="*/ 706 w 1774"/>
                <a:gd name="T13" fmla="*/ 418 h 493"/>
                <a:gd name="T14" fmla="*/ 773 w 1774"/>
                <a:gd name="T15" fmla="*/ 402 h 493"/>
                <a:gd name="T16" fmla="*/ 833 w 1774"/>
                <a:gd name="T17" fmla="*/ 389 h 493"/>
                <a:gd name="T18" fmla="*/ 889 w 1774"/>
                <a:gd name="T19" fmla="*/ 376 h 493"/>
                <a:gd name="T20" fmla="*/ 940 w 1774"/>
                <a:gd name="T21" fmla="*/ 361 h 493"/>
                <a:gd name="T22" fmla="*/ 987 w 1774"/>
                <a:gd name="T23" fmla="*/ 347 h 493"/>
                <a:gd name="T24" fmla="*/ 1032 w 1774"/>
                <a:gd name="T25" fmla="*/ 334 h 493"/>
                <a:gd name="T26" fmla="*/ 1075 w 1774"/>
                <a:gd name="T27" fmla="*/ 320 h 493"/>
                <a:gd name="T28" fmla="*/ 1114 w 1774"/>
                <a:gd name="T29" fmla="*/ 306 h 493"/>
                <a:gd name="T30" fmla="*/ 1154 w 1774"/>
                <a:gd name="T31" fmla="*/ 292 h 493"/>
                <a:gd name="T32" fmla="*/ 1190 w 1774"/>
                <a:gd name="T33" fmla="*/ 279 h 493"/>
                <a:gd name="T34" fmla="*/ 1227 w 1774"/>
                <a:gd name="T35" fmla="*/ 263 h 493"/>
                <a:gd name="T36" fmla="*/ 1261 w 1774"/>
                <a:gd name="T37" fmla="*/ 251 h 493"/>
                <a:gd name="T38" fmla="*/ 1295 w 1774"/>
                <a:gd name="T39" fmla="*/ 237 h 493"/>
                <a:gd name="T40" fmla="*/ 1328 w 1774"/>
                <a:gd name="T41" fmla="*/ 222 h 493"/>
                <a:gd name="T42" fmla="*/ 1359 w 1774"/>
                <a:gd name="T43" fmla="*/ 210 h 493"/>
                <a:gd name="T44" fmla="*/ 1389 w 1774"/>
                <a:gd name="T45" fmla="*/ 194 h 493"/>
                <a:gd name="T46" fmla="*/ 1419 w 1774"/>
                <a:gd name="T47" fmla="*/ 181 h 493"/>
                <a:gd name="T48" fmla="*/ 1449 w 1774"/>
                <a:gd name="T49" fmla="*/ 169 h 493"/>
                <a:gd name="T50" fmla="*/ 1478 w 1774"/>
                <a:gd name="T51" fmla="*/ 153 h 493"/>
                <a:gd name="T52" fmla="*/ 1507 w 1774"/>
                <a:gd name="T53" fmla="*/ 139 h 493"/>
                <a:gd name="T54" fmla="*/ 1534 w 1774"/>
                <a:gd name="T55" fmla="*/ 126 h 493"/>
                <a:gd name="T56" fmla="*/ 1562 w 1774"/>
                <a:gd name="T57" fmla="*/ 112 h 493"/>
                <a:gd name="T58" fmla="*/ 1589 w 1774"/>
                <a:gd name="T59" fmla="*/ 98 h 493"/>
                <a:gd name="T60" fmla="*/ 1616 w 1774"/>
                <a:gd name="T61" fmla="*/ 84 h 493"/>
                <a:gd name="T62" fmla="*/ 1643 w 1774"/>
                <a:gd name="T63" fmla="*/ 71 h 493"/>
                <a:gd name="T64" fmla="*/ 1671 w 1774"/>
                <a:gd name="T65" fmla="*/ 55 h 493"/>
                <a:gd name="T66" fmla="*/ 1695 w 1774"/>
                <a:gd name="T67" fmla="*/ 43 h 493"/>
                <a:gd name="T68" fmla="*/ 1722 w 1774"/>
                <a:gd name="T69" fmla="*/ 29 h 493"/>
                <a:gd name="T70" fmla="*/ 1748 w 1774"/>
                <a:gd name="T71" fmla="*/ 14 h 493"/>
                <a:gd name="T72" fmla="*/ 1774 w 1774"/>
                <a:gd name="T73" fmla="*/ 2 h 493"/>
                <a:gd name="T74" fmla="*/ 1774 w 1774"/>
                <a:gd name="T75" fmla="*/ 0 h 4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774"/>
                <a:gd name="T115" fmla="*/ 0 h 493"/>
                <a:gd name="T116" fmla="*/ 1774 w 1774"/>
                <a:gd name="T117" fmla="*/ 493 h 4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774" h="493">
                  <a:moveTo>
                    <a:pt x="0" y="493"/>
                  </a:moveTo>
                  <a:lnTo>
                    <a:pt x="133" y="486"/>
                  </a:lnTo>
                  <a:lnTo>
                    <a:pt x="316" y="471"/>
                  </a:lnTo>
                  <a:lnTo>
                    <a:pt x="444" y="459"/>
                  </a:lnTo>
                  <a:lnTo>
                    <a:pt x="546" y="445"/>
                  </a:lnTo>
                  <a:lnTo>
                    <a:pt x="633" y="430"/>
                  </a:lnTo>
                  <a:lnTo>
                    <a:pt x="706" y="418"/>
                  </a:lnTo>
                  <a:lnTo>
                    <a:pt x="773" y="402"/>
                  </a:lnTo>
                  <a:lnTo>
                    <a:pt x="833" y="389"/>
                  </a:lnTo>
                  <a:lnTo>
                    <a:pt x="889" y="376"/>
                  </a:lnTo>
                  <a:lnTo>
                    <a:pt x="940" y="361"/>
                  </a:lnTo>
                  <a:lnTo>
                    <a:pt x="987" y="347"/>
                  </a:lnTo>
                  <a:lnTo>
                    <a:pt x="1032" y="334"/>
                  </a:lnTo>
                  <a:lnTo>
                    <a:pt x="1075" y="320"/>
                  </a:lnTo>
                  <a:lnTo>
                    <a:pt x="1114" y="306"/>
                  </a:lnTo>
                  <a:lnTo>
                    <a:pt x="1154" y="292"/>
                  </a:lnTo>
                  <a:lnTo>
                    <a:pt x="1190" y="279"/>
                  </a:lnTo>
                  <a:lnTo>
                    <a:pt x="1227" y="263"/>
                  </a:lnTo>
                  <a:lnTo>
                    <a:pt x="1261" y="251"/>
                  </a:lnTo>
                  <a:lnTo>
                    <a:pt x="1295" y="237"/>
                  </a:lnTo>
                  <a:lnTo>
                    <a:pt x="1328" y="222"/>
                  </a:lnTo>
                  <a:lnTo>
                    <a:pt x="1359" y="210"/>
                  </a:lnTo>
                  <a:lnTo>
                    <a:pt x="1389" y="194"/>
                  </a:lnTo>
                  <a:lnTo>
                    <a:pt x="1419" y="181"/>
                  </a:lnTo>
                  <a:lnTo>
                    <a:pt x="1449" y="169"/>
                  </a:lnTo>
                  <a:lnTo>
                    <a:pt x="1478" y="153"/>
                  </a:lnTo>
                  <a:lnTo>
                    <a:pt x="1507" y="139"/>
                  </a:lnTo>
                  <a:lnTo>
                    <a:pt x="1534" y="126"/>
                  </a:lnTo>
                  <a:lnTo>
                    <a:pt x="1562" y="112"/>
                  </a:lnTo>
                  <a:lnTo>
                    <a:pt x="1589" y="98"/>
                  </a:lnTo>
                  <a:lnTo>
                    <a:pt x="1616" y="84"/>
                  </a:lnTo>
                  <a:lnTo>
                    <a:pt x="1643" y="71"/>
                  </a:lnTo>
                  <a:lnTo>
                    <a:pt x="1671" y="55"/>
                  </a:lnTo>
                  <a:lnTo>
                    <a:pt x="1695" y="43"/>
                  </a:lnTo>
                  <a:lnTo>
                    <a:pt x="1722" y="29"/>
                  </a:lnTo>
                  <a:lnTo>
                    <a:pt x="1748" y="14"/>
                  </a:lnTo>
                  <a:lnTo>
                    <a:pt x="1774" y="2"/>
                  </a:lnTo>
                  <a:lnTo>
                    <a:pt x="1774" y="0"/>
                  </a:lnTo>
                </a:path>
              </a:pathLst>
            </a:custGeom>
            <a:noFill/>
            <a:ln w="28575">
              <a:solidFill>
                <a:schemeClr val="hlink"/>
              </a:solidFill>
              <a:round/>
              <a:headEnd/>
              <a:tailEnd/>
            </a:ln>
          </p:spPr>
          <p:txBody>
            <a:bodyPr/>
            <a:lstStyle/>
            <a:p>
              <a:endParaRPr lang="fr-FR">
                <a:latin typeface="Calibri" pitchFamily="34" charset="0"/>
              </a:endParaRPr>
            </a:p>
          </p:txBody>
        </p:sp>
        <p:sp>
          <p:nvSpPr>
            <p:cNvPr id="618849" name="Line 279"/>
            <p:cNvSpPr>
              <a:spLocks noChangeShapeType="1"/>
            </p:cNvSpPr>
            <p:nvPr/>
          </p:nvSpPr>
          <p:spPr bwMode="auto">
            <a:xfrm rot="5400000" flipV="1">
              <a:off x="683" y="1957"/>
              <a:ext cx="23" cy="1"/>
            </a:xfrm>
            <a:prstGeom prst="line">
              <a:avLst/>
            </a:prstGeom>
            <a:noFill/>
            <a:ln w="28575">
              <a:solidFill>
                <a:schemeClr val="hlink"/>
              </a:solidFill>
              <a:round/>
              <a:headEnd/>
              <a:tailEnd/>
            </a:ln>
          </p:spPr>
          <p:txBody>
            <a:bodyPr/>
            <a:lstStyle/>
            <a:p>
              <a:endParaRPr lang="fr-FR"/>
            </a:p>
          </p:txBody>
        </p:sp>
        <p:sp>
          <p:nvSpPr>
            <p:cNvPr id="618850" name="Line 280"/>
            <p:cNvSpPr>
              <a:spLocks noChangeShapeType="1"/>
            </p:cNvSpPr>
            <p:nvPr/>
          </p:nvSpPr>
          <p:spPr bwMode="auto">
            <a:xfrm rot="5400000">
              <a:off x="689" y="2001"/>
              <a:ext cx="18" cy="1"/>
            </a:xfrm>
            <a:prstGeom prst="line">
              <a:avLst/>
            </a:prstGeom>
            <a:noFill/>
            <a:ln w="28575">
              <a:solidFill>
                <a:schemeClr val="hlink"/>
              </a:solidFill>
              <a:round/>
              <a:headEnd/>
              <a:tailEnd/>
            </a:ln>
          </p:spPr>
          <p:txBody>
            <a:bodyPr/>
            <a:lstStyle/>
            <a:p>
              <a:endParaRPr lang="fr-FR"/>
            </a:p>
          </p:txBody>
        </p:sp>
        <p:sp>
          <p:nvSpPr>
            <p:cNvPr id="618851" name="Line 281"/>
            <p:cNvSpPr>
              <a:spLocks noChangeShapeType="1"/>
            </p:cNvSpPr>
            <p:nvPr/>
          </p:nvSpPr>
          <p:spPr bwMode="auto">
            <a:xfrm rot="5400000" flipV="1">
              <a:off x="688" y="2049"/>
              <a:ext cx="23" cy="2"/>
            </a:xfrm>
            <a:prstGeom prst="line">
              <a:avLst/>
            </a:prstGeom>
            <a:noFill/>
            <a:ln w="28575">
              <a:solidFill>
                <a:schemeClr val="hlink"/>
              </a:solidFill>
              <a:round/>
              <a:headEnd/>
              <a:tailEnd/>
            </a:ln>
          </p:spPr>
          <p:txBody>
            <a:bodyPr/>
            <a:lstStyle/>
            <a:p>
              <a:endParaRPr lang="fr-FR"/>
            </a:p>
          </p:txBody>
        </p:sp>
        <p:sp>
          <p:nvSpPr>
            <p:cNvPr id="618852" name="Line 282"/>
            <p:cNvSpPr>
              <a:spLocks noChangeShapeType="1"/>
            </p:cNvSpPr>
            <p:nvPr/>
          </p:nvSpPr>
          <p:spPr bwMode="auto">
            <a:xfrm rot="5400000" flipV="1">
              <a:off x="691" y="2094"/>
              <a:ext cx="25" cy="3"/>
            </a:xfrm>
            <a:prstGeom prst="line">
              <a:avLst/>
            </a:prstGeom>
            <a:noFill/>
            <a:ln w="28575">
              <a:solidFill>
                <a:schemeClr val="hlink"/>
              </a:solidFill>
              <a:round/>
              <a:headEnd/>
              <a:tailEnd/>
            </a:ln>
          </p:spPr>
          <p:txBody>
            <a:bodyPr/>
            <a:lstStyle/>
            <a:p>
              <a:endParaRPr lang="fr-FR"/>
            </a:p>
          </p:txBody>
        </p:sp>
        <p:sp>
          <p:nvSpPr>
            <p:cNvPr id="618853" name="Line 283"/>
            <p:cNvSpPr>
              <a:spLocks noChangeShapeType="1"/>
            </p:cNvSpPr>
            <p:nvPr/>
          </p:nvSpPr>
          <p:spPr bwMode="auto">
            <a:xfrm rot="5400000" flipV="1">
              <a:off x="697" y="2141"/>
              <a:ext cx="23" cy="1"/>
            </a:xfrm>
            <a:prstGeom prst="line">
              <a:avLst/>
            </a:prstGeom>
            <a:noFill/>
            <a:ln w="28575">
              <a:solidFill>
                <a:schemeClr val="hlink"/>
              </a:solidFill>
              <a:round/>
              <a:headEnd/>
              <a:tailEnd/>
            </a:ln>
          </p:spPr>
          <p:txBody>
            <a:bodyPr/>
            <a:lstStyle/>
            <a:p>
              <a:endParaRPr lang="fr-FR"/>
            </a:p>
          </p:txBody>
        </p:sp>
        <p:sp>
          <p:nvSpPr>
            <p:cNvPr id="618854" name="Line 284"/>
            <p:cNvSpPr>
              <a:spLocks noChangeShapeType="1"/>
            </p:cNvSpPr>
            <p:nvPr/>
          </p:nvSpPr>
          <p:spPr bwMode="auto">
            <a:xfrm rot="5400000" flipV="1">
              <a:off x="704" y="2185"/>
              <a:ext cx="23" cy="3"/>
            </a:xfrm>
            <a:prstGeom prst="line">
              <a:avLst/>
            </a:prstGeom>
            <a:noFill/>
            <a:ln w="28575">
              <a:solidFill>
                <a:schemeClr val="hlink"/>
              </a:solidFill>
              <a:round/>
              <a:headEnd/>
              <a:tailEnd/>
            </a:ln>
          </p:spPr>
          <p:txBody>
            <a:bodyPr/>
            <a:lstStyle/>
            <a:p>
              <a:endParaRPr lang="fr-FR"/>
            </a:p>
          </p:txBody>
        </p:sp>
        <p:sp>
          <p:nvSpPr>
            <p:cNvPr id="618855" name="Freeform 285"/>
            <p:cNvSpPr>
              <a:spLocks/>
            </p:cNvSpPr>
            <p:nvPr/>
          </p:nvSpPr>
          <p:spPr bwMode="auto">
            <a:xfrm rot="5400000">
              <a:off x="707" y="2232"/>
              <a:ext cx="24" cy="2"/>
            </a:xfrm>
            <a:custGeom>
              <a:avLst/>
              <a:gdLst>
                <a:gd name="T0" fmla="*/ 0 w 26"/>
                <a:gd name="T1" fmla="*/ 2 h 2"/>
                <a:gd name="T2" fmla="*/ 21 w 26"/>
                <a:gd name="T3" fmla="*/ 0 h 2"/>
                <a:gd name="T4" fmla="*/ 26 w 26"/>
                <a:gd name="T5" fmla="*/ 0 h 2"/>
                <a:gd name="T6" fmla="*/ 0 60000 65536"/>
                <a:gd name="T7" fmla="*/ 0 60000 65536"/>
                <a:gd name="T8" fmla="*/ 0 60000 65536"/>
                <a:gd name="T9" fmla="*/ 0 w 26"/>
                <a:gd name="T10" fmla="*/ 0 h 2"/>
                <a:gd name="T11" fmla="*/ 26 w 26"/>
                <a:gd name="T12" fmla="*/ 2 h 2"/>
              </a:gdLst>
              <a:ahLst/>
              <a:cxnLst>
                <a:cxn ang="T6">
                  <a:pos x="T0" y="T1"/>
                </a:cxn>
                <a:cxn ang="T7">
                  <a:pos x="T2" y="T3"/>
                </a:cxn>
                <a:cxn ang="T8">
                  <a:pos x="T4" y="T5"/>
                </a:cxn>
              </a:cxnLst>
              <a:rect l="T9" t="T10" r="T11" b="T12"/>
              <a:pathLst>
                <a:path w="26" h="2">
                  <a:moveTo>
                    <a:pt x="0" y="2"/>
                  </a:moveTo>
                  <a:lnTo>
                    <a:pt x="21" y="0"/>
                  </a:lnTo>
                  <a:lnTo>
                    <a:pt x="26" y="0"/>
                  </a:lnTo>
                </a:path>
              </a:pathLst>
            </a:custGeom>
            <a:noFill/>
            <a:ln w="28575">
              <a:solidFill>
                <a:schemeClr val="hlink"/>
              </a:solidFill>
              <a:round/>
              <a:headEnd/>
              <a:tailEnd/>
            </a:ln>
          </p:spPr>
          <p:txBody>
            <a:bodyPr/>
            <a:lstStyle/>
            <a:p>
              <a:endParaRPr lang="fr-FR">
                <a:latin typeface="Calibri" pitchFamily="34" charset="0"/>
              </a:endParaRPr>
            </a:p>
          </p:txBody>
        </p:sp>
        <p:sp>
          <p:nvSpPr>
            <p:cNvPr id="618856" name="Line 286"/>
            <p:cNvSpPr>
              <a:spLocks noChangeShapeType="1"/>
            </p:cNvSpPr>
            <p:nvPr/>
          </p:nvSpPr>
          <p:spPr bwMode="auto">
            <a:xfrm rot="5400000" flipV="1">
              <a:off x="712" y="2277"/>
              <a:ext cx="23" cy="4"/>
            </a:xfrm>
            <a:prstGeom prst="line">
              <a:avLst/>
            </a:prstGeom>
            <a:noFill/>
            <a:ln w="28575">
              <a:solidFill>
                <a:schemeClr val="hlink"/>
              </a:solidFill>
              <a:round/>
              <a:headEnd/>
              <a:tailEnd/>
            </a:ln>
          </p:spPr>
          <p:txBody>
            <a:bodyPr/>
            <a:lstStyle/>
            <a:p>
              <a:endParaRPr lang="fr-FR"/>
            </a:p>
          </p:txBody>
        </p:sp>
        <p:sp>
          <p:nvSpPr>
            <p:cNvPr id="618857" name="Line 287"/>
            <p:cNvSpPr>
              <a:spLocks noChangeShapeType="1"/>
            </p:cNvSpPr>
            <p:nvPr/>
          </p:nvSpPr>
          <p:spPr bwMode="auto">
            <a:xfrm rot="5400000" flipV="1">
              <a:off x="719" y="2323"/>
              <a:ext cx="23" cy="4"/>
            </a:xfrm>
            <a:prstGeom prst="line">
              <a:avLst/>
            </a:prstGeom>
            <a:noFill/>
            <a:ln w="28575">
              <a:solidFill>
                <a:schemeClr val="hlink"/>
              </a:solidFill>
              <a:round/>
              <a:headEnd/>
              <a:tailEnd/>
            </a:ln>
          </p:spPr>
          <p:txBody>
            <a:bodyPr/>
            <a:lstStyle/>
            <a:p>
              <a:endParaRPr lang="fr-FR"/>
            </a:p>
          </p:txBody>
        </p:sp>
        <p:sp>
          <p:nvSpPr>
            <p:cNvPr id="618858" name="Freeform 288"/>
            <p:cNvSpPr>
              <a:spLocks/>
            </p:cNvSpPr>
            <p:nvPr/>
          </p:nvSpPr>
          <p:spPr bwMode="auto">
            <a:xfrm rot="5400000">
              <a:off x="726" y="2367"/>
              <a:ext cx="22" cy="3"/>
            </a:xfrm>
            <a:custGeom>
              <a:avLst/>
              <a:gdLst>
                <a:gd name="T0" fmla="*/ 0 w 24"/>
                <a:gd name="T1" fmla="*/ 3 h 3"/>
                <a:gd name="T2" fmla="*/ 2 w 24"/>
                <a:gd name="T3" fmla="*/ 3 h 3"/>
                <a:gd name="T4" fmla="*/ 24 w 24"/>
                <a:gd name="T5" fmla="*/ 0 h 3"/>
                <a:gd name="T6" fmla="*/ 0 60000 65536"/>
                <a:gd name="T7" fmla="*/ 0 60000 65536"/>
                <a:gd name="T8" fmla="*/ 0 60000 65536"/>
                <a:gd name="T9" fmla="*/ 0 w 24"/>
                <a:gd name="T10" fmla="*/ 0 h 3"/>
                <a:gd name="T11" fmla="*/ 24 w 24"/>
                <a:gd name="T12" fmla="*/ 3 h 3"/>
              </a:gdLst>
              <a:ahLst/>
              <a:cxnLst>
                <a:cxn ang="T6">
                  <a:pos x="T0" y="T1"/>
                </a:cxn>
                <a:cxn ang="T7">
                  <a:pos x="T2" y="T3"/>
                </a:cxn>
                <a:cxn ang="T8">
                  <a:pos x="T4" y="T5"/>
                </a:cxn>
              </a:cxnLst>
              <a:rect l="T9" t="T10" r="T11" b="T12"/>
              <a:pathLst>
                <a:path w="24" h="3">
                  <a:moveTo>
                    <a:pt x="0" y="3"/>
                  </a:moveTo>
                  <a:lnTo>
                    <a:pt x="2" y="3"/>
                  </a:lnTo>
                  <a:lnTo>
                    <a:pt x="24" y="0"/>
                  </a:lnTo>
                </a:path>
              </a:pathLst>
            </a:custGeom>
            <a:noFill/>
            <a:ln w="28575">
              <a:solidFill>
                <a:schemeClr val="hlink"/>
              </a:solidFill>
              <a:round/>
              <a:headEnd/>
              <a:tailEnd/>
            </a:ln>
          </p:spPr>
          <p:txBody>
            <a:bodyPr/>
            <a:lstStyle/>
            <a:p>
              <a:endParaRPr lang="fr-FR">
                <a:latin typeface="Calibri" pitchFamily="34" charset="0"/>
              </a:endParaRPr>
            </a:p>
          </p:txBody>
        </p:sp>
        <p:sp>
          <p:nvSpPr>
            <p:cNvPr id="618859" name="Line 289"/>
            <p:cNvSpPr>
              <a:spLocks noChangeShapeType="1"/>
            </p:cNvSpPr>
            <p:nvPr/>
          </p:nvSpPr>
          <p:spPr bwMode="auto">
            <a:xfrm rot="5400000" flipV="1">
              <a:off x="733" y="2413"/>
              <a:ext cx="24" cy="3"/>
            </a:xfrm>
            <a:prstGeom prst="line">
              <a:avLst/>
            </a:prstGeom>
            <a:noFill/>
            <a:ln w="28575">
              <a:solidFill>
                <a:schemeClr val="hlink"/>
              </a:solidFill>
              <a:round/>
              <a:headEnd/>
              <a:tailEnd/>
            </a:ln>
          </p:spPr>
          <p:txBody>
            <a:bodyPr/>
            <a:lstStyle/>
            <a:p>
              <a:endParaRPr lang="fr-FR"/>
            </a:p>
          </p:txBody>
        </p:sp>
        <p:sp>
          <p:nvSpPr>
            <p:cNvPr id="618860" name="Freeform 290"/>
            <p:cNvSpPr>
              <a:spLocks/>
            </p:cNvSpPr>
            <p:nvPr/>
          </p:nvSpPr>
          <p:spPr bwMode="auto">
            <a:xfrm rot="5400000">
              <a:off x="741" y="2459"/>
              <a:ext cx="24" cy="4"/>
            </a:xfrm>
            <a:custGeom>
              <a:avLst/>
              <a:gdLst>
                <a:gd name="T0" fmla="*/ 0 w 25"/>
                <a:gd name="T1" fmla="*/ 3 h 3"/>
                <a:gd name="T2" fmla="*/ 7 w 25"/>
                <a:gd name="T3" fmla="*/ 3 h 3"/>
                <a:gd name="T4" fmla="*/ 25 w 25"/>
                <a:gd name="T5" fmla="*/ 0 h 3"/>
                <a:gd name="T6" fmla="*/ 0 60000 65536"/>
                <a:gd name="T7" fmla="*/ 0 60000 65536"/>
                <a:gd name="T8" fmla="*/ 0 60000 65536"/>
                <a:gd name="T9" fmla="*/ 0 w 25"/>
                <a:gd name="T10" fmla="*/ 0 h 3"/>
                <a:gd name="T11" fmla="*/ 25 w 25"/>
                <a:gd name="T12" fmla="*/ 3 h 3"/>
              </a:gdLst>
              <a:ahLst/>
              <a:cxnLst>
                <a:cxn ang="T6">
                  <a:pos x="T0" y="T1"/>
                </a:cxn>
                <a:cxn ang="T7">
                  <a:pos x="T2" y="T3"/>
                </a:cxn>
                <a:cxn ang="T8">
                  <a:pos x="T4" y="T5"/>
                </a:cxn>
              </a:cxnLst>
              <a:rect l="T9" t="T10" r="T11" b="T12"/>
              <a:pathLst>
                <a:path w="25" h="3">
                  <a:moveTo>
                    <a:pt x="0" y="3"/>
                  </a:moveTo>
                  <a:lnTo>
                    <a:pt x="7" y="3"/>
                  </a:lnTo>
                  <a:lnTo>
                    <a:pt x="25" y="0"/>
                  </a:lnTo>
                </a:path>
              </a:pathLst>
            </a:custGeom>
            <a:noFill/>
            <a:ln w="28575">
              <a:solidFill>
                <a:schemeClr val="hlink"/>
              </a:solidFill>
              <a:round/>
              <a:headEnd/>
              <a:tailEnd/>
            </a:ln>
          </p:spPr>
          <p:txBody>
            <a:bodyPr/>
            <a:lstStyle/>
            <a:p>
              <a:endParaRPr lang="fr-FR">
                <a:latin typeface="Calibri" pitchFamily="34" charset="0"/>
              </a:endParaRPr>
            </a:p>
          </p:txBody>
        </p:sp>
        <p:sp>
          <p:nvSpPr>
            <p:cNvPr id="618861" name="Line 291"/>
            <p:cNvSpPr>
              <a:spLocks noChangeShapeType="1"/>
            </p:cNvSpPr>
            <p:nvPr/>
          </p:nvSpPr>
          <p:spPr bwMode="auto">
            <a:xfrm rot="5400000" flipV="1">
              <a:off x="751" y="2505"/>
              <a:ext cx="23" cy="6"/>
            </a:xfrm>
            <a:prstGeom prst="line">
              <a:avLst/>
            </a:prstGeom>
            <a:noFill/>
            <a:ln w="28575">
              <a:solidFill>
                <a:schemeClr val="hlink"/>
              </a:solidFill>
              <a:round/>
              <a:headEnd/>
              <a:tailEnd/>
            </a:ln>
          </p:spPr>
          <p:txBody>
            <a:bodyPr/>
            <a:lstStyle/>
            <a:p>
              <a:endParaRPr lang="fr-FR"/>
            </a:p>
          </p:txBody>
        </p:sp>
        <p:sp>
          <p:nvSpPr>
            <p:cNvPr id="618862" name="Line 292"/>
            <p:cNvSpPr>
              <a:spLocks noChangeShapeType="1"/>
            </p:cNvSpPr>
            <p:nvPr/>
          </p:nvSpPr>
          <p:spPr bwMode="auto">
            <a:xfrm rot="5400000" flipV="1">
              <a:off x="760" y="2550"/>
              <a:ext cx="23" cy="5"/>
            </a:xfrm>
            <a:prstGeom prst="line">
              <a:avLst/>
            </a:prstGeom>
            <a:noFill/>
            <a:ln w="28575">
              <a:solidFill>
                <a:schemeClr val="hlink"/>
              </a:solidFill>
              <a:round/>
              <a:headEnd/>
              <a:tailEnd/>
            </a:ln>
          </p:spPr>
          <p:txBody>
            <a:bodyPr/>
            <a:lstStyle/>
            <a:p>
              <a:endParaRPr lang="fr-FR"/>
            </a:p>
          </p:txBody>
        </p:sp>
        <p:sp>
          <p:nvSpPr>
            <p:cNvPr id="618863" name="Freeform 293"/>
            <p:cNvSpPr>
              <a:spLocks/>
            </p:cNvSpPr>
            <p:nvPr/>
          </p:nvSpPr>
          <p:spPr bwMode="auto">
            <a:xfrm rot="5400000">
              <a:off x="772" y="2595"/>
              <a:ext cx="22" cy="6"/>
            </a:xfrm>
            <a:custGeom>
              <a:avLst/>
              <a:gdLst>
                <a:gd name="T0" fmla="*/ 0 w 24"/>
                <a:gd name="T1" fmla="*/ 5 h 5"/>
                <a:gd name="T2" fmla="*/ 23 w 24"/>
                <a:gd name="T3" fmla="*/ 2 h 5"/>
                <a:gd name="T4" fmla="*/ 24 w 24"/>
                <a:gd name="T5" fmla="*/ 0 h 5"/>
                <a:gd name="T6" fmla="*/ 0 60000 65536"/>
                <a:gd name="T7" fmla="*/ 0 60000 65536"/>
                <a:gd name="T8" fmla="*/ 0 60000 65536"/>
                <a:gd name="T9" fmla="*/ 0 w 24"/>
                <a:gd name="T10" fmla="*/ 0 h 5"/>
                <a:gd name="T11" fmla="*/ 24 w 24"/>
                <a:gd name="T12" fmla="*/ 5 h 5"/>
              </a:gdLst>
              <a:ahLst/>
              <a:cxnLst>
                <a:cxn ang="T6">
                  <a:pos x="T0" y="T1"/>
                </a:cxn>
                <a:cxn ang="T7">
                  <a:pos x="T2" y="T3"/>
                </a:cxn>
                <a:cxn ang="T8">
                  <a:pos x="T4" y="T5"/>
                </a:cxn>
              </a:cxnLst>
              <a:rect l="T9" t="T10" r="T11" b="T12"/>
              <a:pathLst>
                <a:path w="24" h="5">
                  <a:moveTo>
                    <a:pt x="0" y="5"/>
                  </a:moveTo>
                  <a:lnTo>
                    <a:pt x="23" y="2"/>
                  </a:lnTo>
                  <a:lnTo>
                    <a:pt x="24" y="0"/>
                  </a:lnTo>
                </a:path>
              </a:pathLst>
            </a:custGeom>
            <a:noFill/>
            <a:ln w="28575">
              <a:solidFill>
                <a:schemeClr val="hlink"/>
              </a:solidFill>
              <a:round/>
              <a:headEnd/>
              <a:tailEnd/>
            </a:ln>
          </p:spPr>
          <p:txBody>
            <a:bodyPr/>
            <a:lstStyle/>
            <a:p>
              <a:endParaRPr lang="fr-FR">
                <a:latin typeface="Calibri" pitchFamily="34" charset="0"/>
              </a:endParaRPr>
            </a:p>
          </p:txBody>
        </p:sp>
        <p:sp>
          <p:nvSpPr>
            <p:cNvPr id="618864" name="Line 294"/>
            <p:cNvSpPr>
              <a:spLocks noChangeShapeType="1"/>
            </p:cNvSpPr>
            <p:nvPr/>
          </p:nvSpPr>
          <p:spPr bwMode="auto">
            <a:xfrm rot="5400000" flipV="1">
              <a:off x="783" y="2640"/>
              <a:ext cx="24" cy="5"/>
            </a:xfrm>
            <a:prstGeom prst="line">
              <a:avLst/>
            </a:prstGeom>
            <a:noFill/>
            <a:ln w="28575">
              <a:solidFill>
                <a:schemeClr val="hlink"/>
              </a:solidFill>
              <a:round/>
              <a:headEnd/>
              <a:tailEnd/>
            </a:ln>
          </p:spPr>
          <p:txBody>
            <a:bodyPr/>
            <a:lstStyle/>
            <a:p>
              <a:endParaRPr lang="fr-FR"/>
            </a:p>
          </p:txBody>
        </p:sp>
        <p:sp>
          <p:nvSpPr>
            <p:cNvPr id="618865" name="Line 295"/>
            <p:cNvSpPr>
              <a:spLocks noChangeShapeType="1"/>
            </p:cNvSpPr>
            <p:nvPr/>
          </p:nvSpPr>
          <p:spPr bwMode="auto">
            <a:xfrm rot="5400000" flipV="1">
              <a:off x="796" y="2685"/>
              <a:ext cx="23" cy="8"/>
            </a:xfrm>
            <a:prstGeom prst="line">
              <a:avLst/>
            </a:prstGeom>
            <a:noFill/>
            <a:ln w="28575">
              <a:solidFill>
                <a:schemeClr val="hlink"/>
              </a:solidFill>
              <a:round/>
              <a:headEnd/>
              <a:tailEnd/>
            </a:ln>
          </p:spPr>
          <p:txBody>
            <a:bodyPr/>
            <a:lstStyle/>
            <a:p>
              <a:endParaRPr lang="fr-FR"/>
            </a:p>
          </p:txBody>
        </p:sp>
        <p:sp>
          <p:nvSpPr>
            <p:cNvPr id="618866" name="Freeform 296"/>
            <p:cNvSpPr>
              <a:spLocks/>
            </p:cNvSpPr>
            <p:nvPr/>
          </p:nvSpPr>
          <p:spPr bwMode="auto">
            <a:xfrm rot="5400000">
              <a:off x="807" y="2732"/>
              <a:ext cx="23" cy="6"/>
            </a:xfrm>
            <a:custGeom>
              <a:avLst/>
              <a:gdLst>
                <a:gd name="T0" fmla="*/ 0 w 25"/>
                <a:gd name="T1" fmla="*/ 5 h 5"/>
                <a:gd name="T2" fmla="*/ 5 w 25"/>
                <a:gd name="T3" fmla="*/ 4 h 5"/>
                <a:gd name="T4" fmla="*/ 25 w 25"/>
                <a:gd name="T5" fmla="*/ 0 h 5"/>
                <a:gd name="T6" fmla="*/ 0 60000 65536"/>
                <a:gd name="T7" fmla="*/ 0 60000 65536"/>
                <a:gd name="T8" fmla="*/ 0 60000 65536"/>
                <a:gd name="T9" fmla="*/ 0 w 25"/>
                <a:gd name="T10" fmla="*/ 0 h 5"/>
                <a:gd name="T11" fmla="*/ 25 w 25"/>
                <a:gd name="T12" fmla="*/ 5 h 5"/>
              </a:gdLst>
              <a:ahLst/>
              <a:cxnLst>
                <a:cxn ang="T6">
                  <a:pos x="T0" y="T1"/>
                </a:cxn>
                <a:cxn ang="T7">
                  <a:pos x="T2" y="T3"/>
                </a:cxn>
                <a:cxn ang="T8">
                  <a:pos x="T4" y="T5"/>
                </a:cxn>
              </a:cxnLst>
              <a:rect l="T9" t="T10" r="T11" b="T12"/>
              <a:pathLst>
                <a:path w="25" h="5">
                  <a:moveTo>
                    <a:pt x="0" y="5"/>
                  </a:moveTo>
                  <a:lnTo>
                    <a:pt x="5" y="4"/>
                  </a:lnTo>
                  <a:lnTo>
                    <a:pt x="25" y="0"/>
                  </a:lnTo>
                </a:path>
              </a:pathLst>
            </a:custGeom>
            <a:noFill/>
            <a:ln w="28575">
              <a:solidFill>
                <a:schemeClr val="hlink"/>
              </a:solidFill>
              <a:round/>
              <a:headEnd/>
              <a:tailEnd/>
            </a:ln>
          </p:spPr>
          <p:txBody>
            <a:bodyPr/>
            <a:lstStyle/>
            <a:p>
              <a:endParaRPr lang="fr-FR">
                <a:latin typeface="Calibri" pitchFamily="34" charset="0"/>
              </a:endParaRPr>
            </a:p>
          </p:txBody>
        </p:sp>
        <p:sp>
          <p:nvSpPr>
            <p:cNvPr id="618867" name="Freeform 297"/>
            <p:cNvSpPr>
              <a:spLocks/>
            </p:cNvSpPr>
            <p:nvPr/>
          </p:nvSpPr>
          <p:spPr bwMode="auto">
            <a:xfrm rot="5400000">
              <a:off x="823" y="2776"/>
              <a:ext cx="22" cy="6"/>
            </a:xfrm>
            <a:custGeom>
              <a:avLst/>
              <a:gdLst>
                <a:gd name="T0" fmla="*/ 0 w 23"/>
                <a:gd name="T1" fmla="*/ 5 h 5"/>
                <a:gd name="T2" fmla="*/ 13 w 23"/>
                <a:gd name="T3" fmla="*/ 3 h 5"/>
                <a:gd name="T4" fmla="*/ 23 w 23"/>
                <a:gd name="T5" fmla="*/ 0 h 5"/>
                <a:gd name="T6" fmla="*/ 0 60000 65536"/>
                <a:gd name="T7" fmla="*/ 0 60000 65536"/>
                <a:gd name="T8" fmla="*/ 0 60000 65536"/>
                <a:gd name="T9" fmla="*/ 0 w 23"/>
                <a:gd name="T10" fmla="*/ 0 h 5"/>
                <a:gd name="T11" fmla="*/ 23 w 23"/>
                <a:gd name="T12" fmla="*/ 5 h 5"/>
              </a:gdLst>
              <a:ahLst/>
              <a:cxnLst>
                <a:cxn ang="T6">
                  <a:pos x="T0" y="T1"/>
                </a:cxn>
                <a:cxn ang="T7">
                  <a:pos x="T2" y="T3"/>
                </a:cxn>
                <a:cxn ang="T8">
                  <a:pos x="T4" y="T5"/>
                </a:cxn>
              </a:cxnLst>
              <a:rect l="T9" t="T10" r="T11" b="T12"/>
              <a:pathLst>
                <a:path w="23" h="5">
                  <a:moveTo>
                    <a:pt x="0" y="5"/>
                  </a:moveTo>
                  <a:lnTo>
                    <a:pt x="13" y="3"/>
                  </a:lnTo>
                  <a:lnTo>
                    <a:pt x="23" y="0"/>
                  </a:lnTo>
                </a:path>
              </a:pathLst>
            </a:custGeom>
            <a:noFill/>
            <a:ln w="28575">
              <a:solidFill>
                <a:schemeClr val="hlink"/>
              </a:solidFill>
              <a:round/>
              <a:headEnd/>
              <a:tailEnd/>
            </a:ln>
          </p:spPr>
          <p:txBody>
            <a:bodyPr/>
            <a:lstStyle/>
            <a:p>
              <a:endParaRPr lang="fr-FR">
                <a:latin typeface="Calibri" pitchFamily="34" charset="0"/>
              </a:endParaRPr>
            </a:p>
          </p:txBody>
        </p:sp>
        <p:sp>
          <p:nvSpPr>
            <p:cNvPr id="618868" name="Freeform 298"/>
            <p:cNvSpPr>
              <a:spLocks/>
            </p:cNvSpPr>
            <p:nvPr/>
          </p:nvSpPr>
          <p:spPr bwMode="auto">
            <a:xfrm rot="5400000">
              <a:off x="836" y="2820"/>
              <a:ext cx="23" cy="8"/>
            </a:xfrm>
            <a:custGeom>
              <a:avLst/>
              <a:gdLst>
                <a:gd name="T0" fmla="*/ 0 w 25"/>
                <a:gd name="T1" fmla="*/ 7 h 7"/>
                <a:gd name="T2" fmla="*/ 17 w 25"/>
                <a:gd name="T3" fmla="*/ 2 h 7"/>
                <a:gd name="T4" fmla="*/ 25 w 25"/>
                <a:gd name="T5" fmla="*/ 0 h 7"/>
                <a:gd name="T6" fmla="*/ 0 60000 65536"/>
                <a:gd name="T7" fmla="*/ 0 60000 65536"/>
                <a:gd name="T8" fmla="*/ 0 60000 65536"/>
                <a:gd name="T9" fmla="*/ 0 w 25"/>
                <a:gd name="T10" fmla="*/ 0 h 7"/>
                <a:gd name="T11" fmla="*/ 25 w 25"/>
                <a:gd name="T12" fmla="*/ 7 h 7"/>
              </a:gdLst>
              <a:ahLst/>
              <a:cxnLst>
                <a:cxn ang="T6">
                  <a:pos x="T0" y="T1"/>
                </a:cxn>
                <a:cxn ang="T7">
                  <a:pos x="T2" y="T3"/>
                </a:cxn>
                <a:cxn ang="T8">
                  <a:pos x="T4" y="T5"/>
                </a:cxn>
              </a:cxnLst>
              <a:rect l="T9" t="T10" r="T11" b="T12"/>
              <a:pathLst>
                <a:path w="25" h="7">
                  <a:moveTo>
                    <a:pt x="0" y="7"/>
                  </a:moveTo>
                  <a:lnTo>
                    <a:pt x="17" y="2"/>
                  </a:lnTo>
                  <a:lnTo>
                    <a:pt x="25" y="0"/>
                  </a:lnTo>
                </a:path>
              </a:pathLst>
            </a:custGeom>
            <a:noFill/>
            <a:ln w="28575">
              <a:solidFill>
                <a:schemeClr val="hlink"/>
              </a:solidFill>
              <a:round/>
              <a:headEnd/>
              <a:tailEnd/>
            </a:ln>
          </p:spPr>
          <p:txBody>
            <a:bodyPr/>
            <a:lstStyle/>
            <a:p>
              <a:endParaRPr lang="fr-FR">
                <a:latin typeface="Calibri" pitchFamily="34" charset="0"/>
              </a:endParaRPr>
            </a:p>
          </p:txBody>
        </p:sp>
        <p:sp>
          <p:nvSpPr>
            <p:cNvPr id="618869" name="Freeform 299"/>
            <p:cNvSpPr>
              <a:spLocks/>
            </p:cNvSpPr>
            <p:nvPr/>
          </p:nvSpPr>
          <p:spPr bwMode="auto">
            <a:xfrm rot="5400000">
              <a:off x="853" y="2867"/>
              <a:ext cx="23" cy="5"/>
            </a:xfrm>
            <a:custGeom>
              <a:avLst/>
              <a:gdLst>
                <a:gd name="T0" fmla="*/ 0 w 25"/>
                <a:gd name="T1" fmla="*/ 6 h 6"/>
                <a:gd name="T2" fmla="*/ 17 w 25"/>
                <a:gd name="T3" fmla="*/ 1 h 6"/>
                <a:gd name="T4" fmla="*/ 25 w 25"/>
                <a:gd name="T5" fmla="*/ 0 h 6"/>
                <a:gd name="T6" fmla="*/ 0 60000 65536"/>
                <a:gd name="T7" fmla="*/ 0 60000 65536"/>
                <a:gd name="T8" fmla="*/ 0 60000 65536"/>
                <a:gd name="T9" fmla="*/ 0 w 25"/>
                <a:gd name="T10" fmla="*/ 0 h 6"/>
                <a:gd name="T11" fmla="*/ 25 w 25"/>
                <a:gd name="T12" fmla="*/ 6 h 6"/>
              </a:gdLst>
              <a:ahLst/>
              <a:cxnLst>
                <a:cxn ang="T6">
                  <a:pos x="T0" y="T1"/>
                </a:cxn>
                <a:cxn ang="T7">
                  <a:pos x="T2" y="T3"/>
                </a:cxn>
                <a:cxn ang="T8">
                  <a:pos x="T4" y="T5"/>
                </a:cxn>
              </a:cxnLst>
              <a:rect l="T9" t="T10" r="T11" b="T12"/>
              <a:pathLst>
                <a:path w="25" h="6">
                  <a:moveTo>
                    <a:pt x="0" y="6"/>
                  </a:moveTo>
                  <a:lnTo>
                    <a:pt x="17" y="1"/>
                  </a:lnTo>
                  <a:lnTo>
                    <a:pt x="25" y="0"/>
                  </a:lnTo>
                </a:path>
              </a:pathLst>
            </a:custGeom>
            <a:noFill/>
            <a:ln w="28575">
              <a:solidFill>
                <a:schemeClr val="hlink"/>
              </a:solidFill>
              <a:round/>
              <a:headEnd/>
              <a:tailEnd/>
            </a:ln>
          </p:spPr>
          <p:txBody>
            <a:bodyPr/>
            <a:lstStyle/>
            <a:p>
              <a:endParaRPr lang="fr-FR">
                <a:latin typeface="Calibri" pitchFamily="34" charset="0"/>
              </a:endParaRPr>
            </a:p>
          </p:txBody>
        </p:sp>
        <p:sp>
          <p:nvSpPr>
            <p:cNvPr id="618870" name="Freeform 300"/>
            <p:cNvSpPr>
              <a:spLocks/>
            </p:cNvSpPr>
            <p:nvPr/>
          </p:nvSpPr>
          <p:spPr bwMode="auto">
            <a:xfrm rot="5400000">
              <a:off x="871" y="2909"/>
              <a:ext cx="24" cy="8"/>
            </a:xfrm>
            <a:custGeom>
              <a:avLst/>
              <a:gdLst>
                <a:gd name="T0" fmla="*/ 0 w 25"/>
                <a:gd name="T1" fmla="*/ 7 h 7"/>
                <a:gd name="T2" fmla="*/ 15 w 25"/>
                <a:gd name="T3" fmla="*/ 4 h 7"/>
                <a:gd name="T4" fmla="*/ 25 w 25"/>
                <a:gd name="T5" fmla="*/ 0 h 7"/>
                <a:gd name="T6" fmla="*/ 0 60000 65536"/>
                <a:gd name="T7" fmla="*/ 0 60000 65536"/>
                <a:gd name="T8" fmla="*/ 0 60000 65536"/>
                <a:gd name="T9" fmla="*/ 0 w 25"/>
                <a:gd name="T10" fmla="*/ 0 h 7"/>
                <a:gd name="T11" fmla="*/ 25 w 25"/>
                <a:gd name="T12" fmla="*/ 7 h 7"/>
              </a:gdLst>
              <a:ahLst/>
              <a:cxnLst>
                <a:cxn ang="T6">
                  <a:pos x="T0" y="T1"/>
                </a:cxn>
                <a:cxn ang="T7">
                  <a:pos x="T2" y="T3"/>
                </a:cxn>
                <a:cxn ang="T8">
                  <a:pos x="T4" y="T5"/>
                </a:cxn>
              </a:cxnLst>
              <a:rect l="T9" t="T10" r="T11" b="T12"/>
              <a:pathLst>
                <a:path w="25" h="7">
                  <a:moveTo>
                    <a:pt x="0" y="7"/>
                  </a:moveTo>
                  <a:lnTo>
                    <a:pt x="15" y="4"/>
                  </a:lnTo>
                  <a:lnTo>
                    <a:pt x="25" y="0"/>
                  </a:lnTo>
                </a:path>
              </a:pathLst>
            </a:custGeom>
            <a:noFill/>
            <a:ln w="28575">
              <a:solidFill>
                <a:schemeClr val="hlink"/>
              </a:solidFill>
              <a:round/>
              <a:headEnd/>
              <a:tailEnd/>
            </a:ln>
          </p:spPr>
          <p:txBody>
            <a:bodyPr/>
            <a:lstStyle/>
            <a:p>
              <a:endParaRPr lang="fr-FR">
                <a:latin typeface="Calibri" pitchFamily="34" charset="0"/>
              </a:endParaRPr>
            </a:p>
          </p:txBody>
        </p:sp>
        <p:sp>
          <p:nvSpPr>
            <p:cNvPr id="618871" name="Freeform 301"/>
            <p:cNvSpPr>
              <a:spLocks/>
            </p:cNvSpPr>
            <p:nvPr/>
          </p:nvSpPr>
          <p:spPr bwMode="auto">
            <a:xfrm rot="5400000">
              <a:off x="889" y="2953"/>
              <a:ext cx="22" cy="10"/>
            </a:xfrm>
            <a:custGeom>
              <a:avLst/>
              <a:gdLst>
                <a:gd name="T0" fmla="*/ 0 w 23"/>
                <a:gd name="T1" fmla="*/ 8 h 8"/>
                <a:gd name="T2" fmla="*/ 9 w 23"/>
                <a:gd name="T3" fmla="*/ 5 h 8"/>
                <a:gd name="T4" fmla="*/ 23 w 23"/>
                <a:gd name="T5" fmla="*/ 0 h 8"/>
                <a:gd name="T6" fmla="*/ 0 60000 65536"/>
                <a:gd name="T7" fmla="*/ 0 60000 65536"/>
                <a:gd name="T8" fmla="*/ 0 60000 65536"/>
                <a:gd name="T9" fmla="*/ 0 w 23"/>
                <a:gd name="T10" fmla="*/ 0 h 8"/>
                <a:gd name="T11" fmla="*/ 23 w 23"/>
                <a:gd name="T12" fmla="*/ 8 h 8"/>
              </a:gdLst>
              <a:ahLst/>
              <a:cxnLst>
                <a:cxn ang="T6">
                  <a:pos x="T0" y="T1"/>
                </a:cxn>
                <a:cxn ang="T7">
                  <a:pos x="T2" y="T3"/>
                </a:cxn>
                <a:cxn ang="T8">
                  <a:pos x="T4" y="T5"/>
                </a:cxn>
              </a:cxnLst>
              <a:rect l="T9" t="T10" r="T11" b="T12"/>
              <a:pathLst>
                <a:path w="23" h="8">
                  <a:moveTo>
                    <a:pt x="0" y="8"/>
                  </a:moveTo>
                  <a:lnTo>
                    <a:pt x="9" y="5"/>
                  </a:lnTo>
                  <a:lnTo>
                    <a:pt x="23" y="0"/>
                  </a:lnTo>
                </a:path>
              </a:pathLst>
            </a:custGeom>
            <a:noFill/>
            <a:ln w="28575">
              <a:solidFill>
                <a:schemeClr val="hlink"/>
              </a:solidFill>
              <a:round/>
              <a:headEnd/>
              <a:tailEnd/>
            </a:ln>
          </p:spPr>
          <p:txBody>
            <a:bodyPr/>
            <a:lstStyle/>
            <a:p>
              <a:endParaRPr lang="fr-FR">
                <a:latin typeface="Calibri" pitchFamily="34" charset="0"/>
              </a:endParaRPr>
            </a:p>
          </p:txBody>
        </p:sp>
        <p:sp>
          <p:nvSpPr>
            <p:cNvPr id="618872" name="Freeform 302"/>
            <p:cNvSpPr>
              <a:spLocks/>
            </p:cNvSpPr>
            <p:nvPr/>
          </p:nvSpPr>
          <p:spPr bwMode="auto">
            <a:xfrm rot="5400000">
              <a:off x="909" y="2996"/>
              <a:ext cx="22" cy="11"/>
            </a:xfrm>
            <a:custGeom>
              <a:avLst/>
              <a:gdLst>
                <a:gd name="T0" fmla="*/ 0 w 24"/>
                <a:gd name="T1" fmla="*/ 9 h 9"/>
                <a:gd name="T2" fmla="*/ 3 w 24"/>
                <a:gd name="T3" fmla="*/ 7 h 9"/>
                <a:gd name="T4" fmla="*/ 24 w 24"/>
                <a:gd name="T5" fmla="*/ 0 h 9"/>
                <a:gd name="T6" fmla="*/ 0 60000 65536"/>
                <a:gd name="T7" fmla="*/ 0 60000 65536"/>
                <a:gd name="T8" fmla="*/ 0 60000 65536"/>
                <a:gd name="T9" fmla="*/ 0 w 24"/>
                <a:gd name="T10" fmla="*/ 0 h 9"/>
                <a:gd name="T11" fmla="*/ 24 w 24"/>
                <a:gd name="T12" fmla="*/ 9 h 9"/>
              </a:gdLst>
              <a:ahLst/>
              <a:cxnLst>
                <a:cxn ang="T6">
                  <a:pos x="T0" y="T1"/>
                </a:cxn>
                <a:cxn ang="T7">
                  <a:pos x="T2" y="T3"/>
                </a:cxn>
                <a:cxn ang="T8">
                  <a:pos x="T4" y="T5"/>
                </a:cxn>
              </a:cxnLst>
              <a:rect l="T9" t="T10" r="T11" b="T12"/>
              <a:pathLst>
                <a:path w="24" h="9">
                  <a:moveTo>
                    <a:pt x="0" y="9"/>
                  </a:moveTo>
                  <a:lnTo>
                    <a:pt x="3" y="7"/>
                  </a:lnTo>
                  <a:lnTo>
                    <a:pt x="24" y="0"/>
                  </a:lnTo>
                </a:path>
              </a:pathLst>
            </a:custGeom>
            <a:noFill/>
            <a:ln w="28575">
              <a:solidFill>
                <a:schemeClr val="hlink"/>
              </a:solidFill>
              <a:round/>
              <a:headEnd/>
              <a:tailEnd/>
            </a:ln>
          </p:spPr>
          <p:txBody>
            <a:bodyPr/>
            <a:lstStyle/>
            <a:p>
              <a:endParaRPr lang="fr-FR">
                <a:latin typeface="Calibri" pitchFamily="34" charset="0"/>
              </a:endParaRPr>
            </a:p>
          </p:txBody>
        </p:sp>
        <p:sp>
          <p:nvSpPr>
            <p:cNvPr id="618873" name="Line 303"/>
            <p:cNvSpPr>
              <a:spLocks noChangeShapeType="1"/>
            </p:cNvSpPr>
            <p:nvPr/>
          </p:nvSpPr>
          <p:spPr bwMode="auto">
            <a:xfrm rot="5400000" flipV="1">
              <a:off x="929" y="3043"/>
              <a:ext cx="23" cy="10"/>
            </a:xfrm>
            <a:prstGeom prst="line">
              <a:avLst/>
            </a:prstGeom>
            <a:noFill/>
            <a:ln w="28575">
              <a:solidFill>
                <a:schemeClr val="hlink"/>
              </a:solidFill>
              <a:round/>
              <a:headEnd/>
              <a:tailEnd/>
            </a:ln>
          </p:spPr>
          <p:txBody>
            <a:bodyPr/>
            <a:lstStyle/>
            <a:p>
              <a:endParaRPr lang="fr-FR"/>
            </a:p>
          </p:txBody>
        </p:sp>
        <p:sp>
          <p:nvSpPr>
            <p:cNvPr id="618874" name="Freeform 304"/>
            <p:cNvSpPr>
              <a:spLocks/>
            </p:cNvSpPr>
            <p:nvPr/>
          </p:nvSpPr>
          <p:spPr bwMode="auto">
            <a:xfrm rot="5400000">
              <a:off x="952" y="3086"/>
              <a:ext cx="21" cy="10"/>
            </a:xfrm>
            <a:custGeom>
              <a:avLst/>
              <a:gdLst>
                <a:gd name="T0" fmla="*/ 0 w 24"/>
                <a:gd name="T1" fmla="*/ 9 h 9"/>
                <a:gd name="T2" fmla="*/ 21 w 24"/>
                <a:gd name="T3" fmla="*/ 0 h 9"/>
                <a:gd name="T4" fmla="*/ 24 w 24"/>
                <a:gd name="T5" fmla="*/ 0 h 9"/>
                <a:gd name="T6" fmla="*/ 0 60000 65536"/>
                <a:gd name="T7" fmla="*/ 0 60000 65536"/>
                <a:gd name="T8" fmla="*/ 0 60000 65536"/>
                <a:gd name="T9" fmla="*/ 0 w 24"/>
                <a:gd name="T10" fmla="*/ 0 h 9"/>
                <a:gd name="T11" fmla="*/ 24 w 24"/>
                <a:gd name="T12" fmla="*/ 9 h 9"/>
              </a:gdLst>
              <a:ahLst/>
              <a:cxnLst>
                <a:cxn ang="T6">
                  <a:pos x="T0" y="T1"/>
                </a:cxn>
                <a:cxn ang="T7">
                  <a:pos x="T2" y="T3"/>
                </a:cxn>
                <a:cxn ang="T8">
                  <a:pos x="T4" y="T5"/>
                </a:cxn>
              </a:cxnLst>
              <a:rect l="T9" t="T10" r="T11" b="T12"/>
              <a:pathLst>
                <a:path w="24" h="9">
                  <a:moveTo>
                    <a:pt x="0" y="9"/>
                  </a:moveTo>
                  <a:lnTo>
                    <a:pt x="21" y="0"/>
                  </a:lnTo>
                  <a:lnTo>
                    <a:pt x="24" y="0"/>
                  </a:lnTo>
                </a:path>
              </a:pathLst>
            </a:custGeom>
            <a:noFill/>
            <a:ln w="28575">
              <a:solidFill>
                <a:schemeClr val="hlink"/>
              </a:solidFill>
              <a:round/>
              <a:headEnd/>
              <a:tailEnd/>
            </a:ln>
          </p:spPr>
          <p:txBody>
            <a:bodyPr/>
            <a:lstStyle/>
            <a:p>
              <a:endParaRPr lang="fr-FR">
                <a:latin typeface="Calibri" pitchFamily="34" charset="0"/>
              </a:endParaRPr>
            </a:p>
          </p:txBody>
        </p:sp>
        <p:sp>
          <p:nvSpPr>
            <p:cNvPr id="618875" name="Freeform 305"/>
            <p:cNvSpPr>
              <a:spLocks/>
            </p:cNvSpPr>
            <p:nvPr/>
          </p:nvSpPr>
          <p:spPr bwMode="auto">
            <a:xfrm rot="5400000">
              <a:off x="974" y="3130"/>
              <a:ext cx="21" cy="9"/>
            </a:xfrm>
            <a:custGeom>
              <a:avLst/>
              <a:gdLst>
                <a:gd name="T0" fmla="*/ 0 w 23"/>
                <a:gd name="T1" fmla="*/ 9 h 9"/>
                <a:gd name="T2" fmla="*/ 7 w 23"/>
                <a:gd name="T3" fmla="*/ 7 h 9"/>
                <a:gd name="T4" fmla="*/ 23 w 23"/>
                <a:gd name="T5" fmla="*/ 0 h 9"/>
                <a:gd name="T6" fmla="*/ 0 60000 65536"/>
                <a:gd name="T7" fmla="*/ 0 60000 65536"/>
                <a:gd name="T8" fmla="*/ 0 60000 65536"/>
                <a:gd name="T9" fmla="*/ 0 w 23"/>
                <a:gd name="T10" fmla="*/ 0 h 9"/>
                <a:gd name="T11" fmla="*/ 23 w 23"/>
                <a:gd name="T12" fmla="*/ 9 h 9"/>
              </a:gdLst>
              <a:ahLst/>
              <a:cxnLst>
                <a:cxn ang="T6">
                  <a:pos x="T0" y="T1"/>
                </a:cxn>
                <a:cxn ang="T7">
                  <a:pos x="T2" y="T3"/>
                </a:cxn>
                <a:cxn ang="T8">
                  <a:pos x="T4" y="T5"/>
                </a:cxn>
              </a:cxnLst>
              <a:rect l="T9" t="T10" r="T11" b="T12"/>
              <a:pathLst>
                <a:path w="23" h="9">
                  <a:moveTo>
                    <a:pt x="0" y="9"/>
                  </a:moveTo>
                  <a:lnTo>
                    <a:pt x="7" y="7"/>
                  </a:lnTo>
                  <a:lnTo>
                    <a:pt x="23" y="0"/>
                  </a:lnTo>
                </a:path>
              </a:pathLst>
            </a:custGeom>
            <a:noFill/>
            <a:ln w="28575">
              <a:solidFill>
                <a:schemeClr val="hlink"/>
              </a:solidFill>
              <a:round/>
              <a:headEnd/>
              <a:tailEnd/>
            </a:ln>
          </p:spPr>
          <p:txBody>
            <a:bodyPr/>
            <a:lstStyle/>
            <a:p>
              <a:endParaRPr lang="fr-FR">
                <a:latin typeface="Calibri" pitchFamily="34" charset="0"/>
              </a:endParaRPr>
            </a:p>
          </p:txBody>
        </p:sp>
        <p:sp>
          <p:nvSpPr>
            <p:cNvPr id="618876" name="Line 306"/>
            <p:cNvSpPr>
              <a:spLocks noChangeShapeType="1"/>
            </p:cNvSpPr>
            <p:nvPr/>
          </p:nvSpPr>
          <p:spPr bwMode="auto">
            <a:xfrm rot="5400000" flipV="1">
              <a:off x="995" y="3172"/>
              <a:ext cx="22" cy="14"/>
            </a:xfrm>
            <a:prstGeom prst="line">
              <a:avLst/>
            </a:prstGeom>
            <a:noFill/>
            <a:ln w="28575">
              <a:solidFill>
                <a:schemeClr val="hlink"/>
              </a:solidFill>
              <a:round/>
              <a:headEnd/>
              <a:tailEnd/>
            </a:ln>
          </p:spPr>
          <p:txBody>
            <a:bodyPr/>
            <a:lstStyle/>
            <a:p>
              <a:endParaRPr lang="fr-FR"/>
            </a:p>
          </p:txBody>
        </p:sp>
        <p:sp>
          <p:nvSpPr>
            <p:cNvPr id="618877" name="Freeform 307"/>
            <p:cNvSpPr>
              <a:spLocks/>
            </p:cNvSpPr>
            <p:nvPr/>
          </p:nvSpPr>
          <p:spPr bwMode="auto">
            <a:xfrm rot="5400000">
              <a:off x="1019" y="3216"/>
              <a:ext cx="22" cy="11"/>
            </a:xfrm>
            <a:custGeom>
              <a:avLst/>
              <a:gdLst>
                <a:gd name="T0" fmla="*/ 0 w 24"/>
                <a:gd name="T1" fmla="*/ 10 h 10"/>
                <a:gd name="T2" fmla="*/ 13 w 24"/>
                <a:gd name="T3" fmla="*/ 5 h 10"/>
                <a:gd name="T4" fmla="*/ 24 w 24"/>
                <a:gd name="T5" fmla="*/ 0 h 10"/>
                <a:gd name="T6" fmla="*/ 0 60000 65536"/>
                <a:gd name="T7" fmla="*/ 0 60000 65536"/>
                <a:gd name="T8" fmla="*/ 0 60000 65536"/>
                <a:gd name="T9" fmla="*/ 0 w 24"/>
                <a:gd name="T10" fmla="*/ 0 h 10"/>
                <a:gd name="T11" fmla="*/ 24 w 24"/>
                <a:gd name="T12" fmla="*/ 10 h 10"/>
              </a:gdLst>
              <a:ahLst/>
              <a:cxnLst>
                <a:cxn ang="T6">
                  <a:pos x="T0" y="T1"/>
                </a:cxn>
                <a:cxn ang="T7">
                  <a:pos x="T2" y="T3"/>
                </a:cxn>
                <a:cxn ang="T8">
                  <a:pos x="T4" y="T5"/>
                </a:cxn>
              </a:cxnLst>
              <a:rect l="T9" t="T10" r="T11" b="T12"/>
              <a:pathLst>
                <a:path w="24" h="10">
                  <a:moveTo>
                    <a:pt x="0" y="10"/>
                  </a:moveTo>
                  <a:lnTo>
                    <a:pt x="13" y="5"/>
                  </a:lnTo>
                  <a:lnTo>
                    <a:pt x="24" y="0"/>
                  </a:lnTo>
                </a:path>
              </a:pathLst>
            </a:custGeom>
            <a:noFill/>
            <a:ln w="28575">
              <a:solidFill>
                <a:schemeClr val="hlink"/>
              </a:solidFill>
              <a:round/>
              <a:headEnd/>
              <a:tailEnd/>
            </a:ln>
          </p:spPr>
          <p:txBody>
            <a:bodyPr/>
            <a:lstStyle/>
            <a:p>
              <a:endParaRPr lang="fr-FR">
                <a:latin typeface="Calibri" pitchFamily="34" charset="0"/>
              </a:endParaRPr>
            </a:p>
          </p:txBody>
        </p:sp>
        <p:sp>
          <p:nvSpPr>
            <p:cNvPr id="618878" name="Line 308"/>
            <p:cNvSpPr>
              <a:spLocks noChangeShapeType="1"/>
            </p:cNvSpPr>
            <p:nvPr/>
          </p:nvSpPr>
          <p:spPr bwMode="auto">
            <a:xfrm rot="5400000" flipV="1">
              <a:off x="1045" y="3262"/>
              <a:ext cx="21" cy="9"/>
            </a:xfrm>
            <a:prstGeom prst="line">
              <a:avLst/>
            </a:prstGeom>
            <a:noFill/>
            <a:ln w="28575">
              <a:solidFill>
                <a:schemeClr val="hlink"/>
              </a:solidFill>
              <a:round/>
              <a:headEnd/>
              <a:tailEnd/>
            </a:ln>
          </p:spPr>
          <p:txBody>
            <a:bodyPr/>
            <a:lstStyle/>
            <a:p>
              <a:endParaRPr lang="fr-FR"/>
            </a:p>
          </p:txBody>
        </p:sp>
        <p:sp>
          <p:nvSpPr>
            <p:cNvPr id="618879" name="Freeform 309"/>
            <p:cNvSpPr>
              <a:spLocks/>
            </p:cNvSpPr>
            <p:nvPr/>
          </p:nvSpPr>
          <p:spPr bwMode="auto">
            <a:xfrm rot="5400000">
              <a:off x="1070" y="3304"/>
              <a:ext cx="21" cy="12"/>
            </a:xfrm>
            <a:custGeom>
              <a:avLst/>
              <a:gdLst>
                <a:gd name="T0" fmla="*/ 0 w 23"/>
                <a:gd name="T1" fmla="*/ 10 h 10"/>
                <a:gd name="T2" fmla="*/ 12 w 23"/>
                <a:gd name="T3" fmla="*/ 7 h 10"/>
                <a:gd name="T4" fmla="*/ 23 w 23"/>
                <a:gd name="T5" fmla="*/ 0 h 10"/>
                <a:gd name="T6" fmla="*/ 0 60000 65536"/>
                <a:gd name="T7" fmla="*/ 0 60000 65536"/>
                <a:gd name="T8" fmla="*/ 0 60000 65536"/>
                <a:gd name="T9" fmla="*/ 0 w 23"/>
                <a:gd name="T10" fmla="*/ 0 h 10"/>
                <a:gd name="T11" fmla="*/ 23 w 23"/>
                <a:gd name="T12" fmla="*/ 10 h 10"/>
              </a:gdLst>
              <a:ahLst/>
              <a:cxnLst>
                <a:cxn ang="T6">
                  <a:pos x="T0" y="T1"/>
                </a:cxn>
                <a:cxn ang="T7">
                  <a:pos x="T2" y="T3"/>
                </a:cxn>
                <a:cxn ang="T8">
                  <a:pos x="T4" y="T5"/>
                </a:cxn>
              </a:cxnLst>
              <a:rect l="T9" t="T10" r="T11" b="T12"/>
              <a:pathLst>
                <a:path w="23" h="10">
                  <a:moveTo>
                    <a:pt x="0" y="10"/>
                  </a:moveTo>
                  <a:lnTo>
                    <a:pt x="12" y="7"/>
                  </a:lnTo>
                  <a:lnTo>
                    <a:pt x="23" y="0"/>
                  </a:lnTo>
                </a:path>
              </a:pathLst>
            </a:custGeom>
            <a:noFill/>
            <a:ln w="28575">
              <a:solidFill>
                <a:schemeClr val="hlink"/>
              </a:solidFill>
              <a:round/>
              <a:headEnd/>
              <a:tailEnd/>
            </a:ln>
          </p:spPr>
          <p:txBody>
            <a:bodyPr/>
            <a:lstStyle/>
            <a:p>
              <a:endParaRPr lang="fr-FR">
                <a:latin typeface="Calibri" pitchFamily="34" charset="0"/>
              </a:endParaRPr>
            </a:p>
          </p:txBody>
        </p:sp>
        <p:sp>
          <p:nvSpPr>
            <p:cNvPr id="618880" name="Line 310"/>
            <p:cNvSpPr>
              <a:spLocks noChangeShapeType="1"/>
            </p:cNvSpPr>
            <p:nvPr/>
          </p:nvSpPr>
          <p:spPr bwMode="auto">
            <a:xfrm rot="5400000" flipV="1">
              <a:off x="1098" y="3345"/>
              <a:ext cx="22" cy="13"/>
            </a:xfrm>
            <a:prstGeom prst="line">
              <a:avLst/>
            </a:prstGeom>
            <a:noFill/>
            <a:ln w="28575">
              <a:solidFill>
                <a:schemeClr val="hlink"/>
              </a:solidFill>
              <a:round/>
              <a:headEnd/>
              <a:tailEnd/>
            </a:ln>
          </p:spPr>
          <p:txBody>
            <a:bodyPr/>
            <a:lstStyle/>
            <a:p>
              <a:endParaRPr lang="fr-FR"/>
            </a:p>
          </p:txBody>
        </p:sp>
        <p:sp>
          <p:nvSpPr>
            <p:cNvPr id="618881" name="Freeform 311"/>
            <p:cNvSpPr>
              <a:spLocks/>
            </p:cNvSpPr>
            <p:nvPr/>
          </p:nvSpPr>
          <p:spPr bwMode="auto">
            <a:xfrm rot="5400000">
              <a:off x="1123" y="3389"/>
              <a:ext cx="23" cy="13"/>
            </a:xfrm>
            <a:custGeom>
              <a:avLst/>
              <a:gdLst>
                <a:gd name="T0" fmla="*/ 0 w 24"/>
                <a:gd name="T1" fmla="*/ 10 h 10"/>
                <a:gd name="T2" fmla="*/ 7 w 24"/>
                <a:gd name="T3" fmla="*/ 9 h 10"/>
                <a:gd name="T4" fmla="*/ 24 w 24"/>
                <a:gd name="T5" fmla="*/ 0 h 10"/>
                <a:gd name="T6" fmla="*/ 0 60000 65536"/>
                <a:gd name="T7" fmla="*/ 0 60000 65536"/>
                <a:gd name="T8" fmla="*/ 0 60000 65536"/>
                <a:gd name="T9" fmla="*/ 0 w 24"/>
                <a:gd name="T10" fmla="*/ 0 h 10"/>
                <a:gd name="T11" fmla="*/ 24 w 24"/>
                <a:gd name="T12" fmla="*/ 10 h 10"/>
              </a:gdLst>
              <a:ahLst/>
              <a:cxnLst>
                <a:cxn ang="T6">
                  <a:pos x="T0" y="T1"/>
                </a:cxn>
                <a:cxn ang="T7">
                  <a:pos x="T2" y="T3"/>
                </a:cxn>
                <a:cxn ang="T8">
                  <a:pos x="T4" y="T5"/>
                </a:cxn>
              </a:cxnLst>
              <a:rect l="T9" t="T10" r="T11" b="T12"/>
              <a:pathLst>
                <a:path w="24" h="10">
                  <a:moveTo>
                    <a:pt x="0" y="10"/>
                  </a:moveTo>
                  <a:lnTo>
                    <a:pt x="7" y="9"/>
                  </a:lnTo>
                  <a:lnTo>
                    <a:pt x="24" y="0"/>
                  </a:lnTo>
                </a:path>
              </a:pathLst>
            </a:custGeom>
            <a:noFill/>
            <a:ln w="28575">
              <a:solidFill>
                <a:schemeClr val="hlink"/>
              </a:solidFill>
              <a:round/>
              <a:headEnd/>
              <a:tailEnd/>
            </a:ln>
          </p:spPr>
          <p:txBody>
            <a:bodyPr/>
            <a:lstStyle/>
            <a:p>
              <a:endParaRPr lang="fr-FR">
                <a:latin typeface="Calibri" pitchFamily="34" charset="0"/>
              </a:endParaRPr>
            </a:p>
          </p:txBody>
        </p:sp>
        <p:sp>
          <p:nvSpPr>
            <p:cNvPr id="618882" name="Freeform 312"/>
            <p:cNvSpPr>
              <a:spLocks/>
            </p:cNvSpPr>
            <p:nvPr/>
          </p:nvSpPr>
          <p:spPr bwMode="auto">
            <a:xfrm rot="5400000">
              <a:off x="1148" y="3431"/>
              <a:ext cx="22" cy="14"/>
            </a:xfrm>
            <a:custGeom>
              <a:avLst/>
              <a:gdLst>
                <a:gd name="T0" fmla="*/ 0 w 24"/>
                <a:gd name="T1" fmla="*/ 12 h 12"/>
                <a:gd name="T2" fmla="*/ 16 w 24"/>
                <a:gd name="T3" fmla="*/ 3 h 12"/>
                <a:gd name="T4" fmla="*/ 24 w 24"/>
                <a:gd name="T5" fmla="*/ 0 h 12"/>
                <a:gd name="T6" fmla="*/ 0 60000 65536"/>
                <a:gd name="T7" fmla="*/ 0 60000 65536"/>
                <a:gd name="T8" fmla="*/ 0 60000 65536"/>
                <a:gd name="T9" fmla="*/ 0 w 24"/>
                <a:gd name="T10" fmla="*/ 0 h 12"/>
                <a:gd name="T11" fmla="*/ 24 w 24"/>
                <a:gd name="T12" fmla="*/ 12 h 12"/>
              </a:gdLst>
              <a:ahLst/>
              <a:cxnLst>
                <a:cxn ang="T6">
                  <a:pos x="T0" y="T1"/>
                </a:cxn>
                <a:cxn ang="T7">
                  <a:pos x="T2" y="T3"/>
                </a:cxn>
                <a:cxn ang="T8">
                  <a:pos x="T4" y="T5"/>
                </a:cxn>
              </a:cxnLst>
              <a:rect l="T9" t="T10" r="T11" b="T12"/>
              <a:pathLst>
                <a:path w="24" h="12">
                  <a:moveTo>
                    <a:pt x="0" y="12"/>
                  </a:moveTo>
                  <a:lnTo>
                    <a:pt x="16" y="3"/>
                  </a:lnTo>
                  <a:lnTo>
                    <a:pt x="24" y="0"/>
                  </a:lnTo>
                </a:path>
              </a:pathLst>
            </a:custGeom>
            <a:noFill/>
            <a:ln w="28575">
              <a:solidFill>
                <a:schemeClr val="hlink"/>
              </a:solidFill>
              <a:round/>
              <a:headEnd/>
              <a:tailEnd/>
            </a:ln>
          </p:spPr>
          <p:txBody>
            <a:bodyPr/>
            <a:lstStyle/>
            <a:p>
              <a:endParaRPr lang="fr-FR">
                <a:latin typeface="Calibri" pitchFamily="34" charset="0"/>
              </a:endParaRPr>
            </a:p>
          </p:txBody>
        </p:sp>
        <p:sp>
          <p:nvSpPr>
            <p:cNvPr id="618883" name="Line 313"/>
            <p:cNvSpPr>
              <a:spLocks noChangeShapeType="1"/>
            </p:cNvSpPr>
            <p:nvPr/>
          </p:nvSpPr>
          <p:spPr bwMode="auto">
            <a:xfrm rot="5400000" flipV="1">
              <a:off x="1178" y="3475"/>
              <a:ext cx="21" cy="14"/>
            </a:xfrm>
            <a:prstGeom prst="line">
              <a:avLst/>
            </a:prstGeom>
            <a:noFill/>
            <a:ln w="28575">
              <a:solidFill>
                <a:schemeClr val="hlink"/>
              </a:solidFill>
              <a:round/>
              <a:headEnd/>
              <a:tailEnd/>
            </a:ln>
          </p:spPr>
          <p:txBody>
            <a:bodyPr/>
            <a:lstStyle/>
            <a:p>
              <a:endParaRPr lang="fr-FR"/>
            </a:p>
          </p:txBody>
        </p:sp>
        <p:sp>
          <p:nvSpPr>
            <p:cNvPr id="618884" name="Freeform 314"/>
            <p:cNvSpPr>
              <a:spLocks/>
            </p:cNvSpPr>
            <p:nvPr/>
          </p:nvSpPr>
          <p:spPr bwMode="auto">
            <a:xfrm rot="5400000">
              <a:off x="1206" y="3517"/>
              <a:ext cx="21" cy="15"/>
            </a:xfrm>
            <a:custGeom>
              <a:avLst/>
              <a:gdLst>
                <a:gd name="T0" fmla="*/ 0 w 24"/>
                <a:gd name="T1" fmla="*/ 13 h 13"/>
                <a:gd name="T2" fmla="*/ 6 w 24"/>
                <a:gd name="T3" fmla="*/ 9 h 13"/>
                <a:gd name="T4" fmla="*/ 24 w 24"/>
                <a:gd name="T5" fmla="*/ 0 h 13"/>
                <a:gd name="T6" fmla="*/ 0 60000 65536"/>
                <a:gd name="T7" fmla="*/ 0 60000 65536"/>
                <a:gd name="T8" fmla="*/ 0 60000 65536"/>
                <a:gd name="T9" fmla="*/ 0 w 24"/>
                <a:gd name="T10" fmla="*/ 0 h 13"/>
                <a:gd name="T11" fmla="*/ 24 w 24"/>
                <a:gd name="T12" fmla="*/ 13 h 13"/>
              </a:gdLst>
              <a:ahLst/>
              <a:cxnLst>
                <a:cxn ang="T6">
                  <a:pos x="T0" y="T1"/>
                </a:cxn>
                <a:cxn ang="T7">
                  <a:pos x="T2" y="T3"/>
                </a:cxn>
                <a:cxn ang="T8">
                  <a:pos x="T4" y="T5"/>
                </a:cxn>
              </a:cxnLst>
              <a:rect l="T9" t="T10" r="T11" b="T12"/>
              <a:pathLst>
                <a:path w="24" h="13">
                  <a:moveTo>
                    <a:pt x="0" y="13"/>
                  </a:moveTo>
                  <a:lnTo>
                    <a:pt x="6" y="9"/>
                  </a:lnTo>
                  <a:lnTo>
                    <a:pt x="24" y="0"/>
                  </a:lnTo>
                </a:path>
              </a:pathLst>
            </a:custGeom>
            <a:noFill/>
            <a:ln w="28575">
              <a:solidFill>
                <a:schemeClr val="hlink"/>
              </a:solidFill>
              <a:round/>
              <a:headEnd/>
              <a:tailEnd/>
            </a:ln>
          </p:spPr>
          <p:txBody>
            <a:bodyPr/>
            <a:lstStyle/>
            <a:p>
              <a:endParaRPr lang="fr-FR">
                <a:latin typeface="Calibri" pitchFamily="34" charset="0"/>
              </a:endParaRPr>
            </a:p>
          </p:txBody>
        </p:sp>
        <p:sp>
          <p:nvSpPr>
            <p:cNvPr id="618885" name="Freeform 315"/>
            <p:cNvSpPr>
              <a:spLocks/>
            </p:cNvSpPr>
            <p:nvPr/>
          </p:nvSpPr>
          <p:spPr bwMode="auto">
            <a:xfrm rot="5400000">
              <a:off x="-48" y="2722"/>
              <a:ext cx="1555" cy="88"/>
            </a:xfrm>
            <a:custGeom>
              <a:avLst/>
              <a:gdLst>
                <a:gd name="T0" fmla="*/ 0 w 1703"/>
                <a:gd name="T1" fmla="*/ 74 h 74"/>
                <a:gd name="T2" fmla="*/ 183 w 1703"/>
                <a:gd name="T3" fmla="*/ 67 h 74"/>
                <a:gd name="T4" fmla="*/ 365 w 1703"/>
                <a:gd name="T5" fmla="*/ 60 h 74"/>
                <a:gd name="T6" fmla="*/ 537 w 1703"/>
                <a:gd name="T7" fmla="*/ 54 h 74"/>
                <a:gd name="T8" fmla="*/ 702 w 1703"/>
                <a:gd name="T9" fmla="*/ 45 h 74"/>
                <a:gd name="T10" fmla="*/ 864 w 1703"/>
                <a:gd name="T11" fmla="*/ 38 h 74"/>
                <a:gd name="T12" fmla="*/ 1018 w 1703"/>
                <a:gd name="T13" fmla="*/ 33 h 74"/>
                <a:gd name="T14" fmla="*/ 1168 w 1703"/>
                <a:gd name="T15" fmla="*/ 26 h 74"/>
                <a:gd name="T16" fmla="*/ 1319 w 1703"/>
                <a:gd name="T17" fmla="*/ 19 h 74"/>
                <a:gd name="T18" fmla="*/ 1473 w 1703"/>
                <a:gd name="T19" fmla="*/ 11 h 74"/>
                <a:gd name="T20" fmla="*/ 1634 w 1703"/>
                <a:gd name="T21" fmla="*/ 4 h 74"/>
                <a:gd name="T22" fmla="*/ 1703 w 1703"/>
                <a:gd name="T23" fmla="*/ 0 h 7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03"/>
                <a:gd name="T37" fmla="*/ 0 h 74"/>
                <a:gd name="T38" fmla="*/ 1703 w 1703"/>
                <a:gd name="T39" fmla="*/ 74 h 7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03" h="74">
                  <a:moveTo>
                    <a:pt x="0" y="74"/>
                  </a:moveTo>
                  <a:lnTo>
                    <a:pt x="183" y="67"/>
                  </a:lnTo>
                  <a:lnTo>
                    <a:pt x="365" y="60"/>
                  </a:lnTo>
                  <a:lnTo>
                    <a:pt x="537" y="54"/>
                  </a:lnTo>
                  <a:lnTo>
                    <a:pt x="702" y="45"/>
                  </a:lnTo>
                  <a:lnTo>
                    <a:pt x="864" y="38"/>
                  </a:lnTo>
                  <a:lnTo>
                    <a:pt x="1018" y="33"/>
                  </a:lnTo>
                  <a:lnTo>
                    <a:pt x="1168" y="26"/>
                  </a:lnTo>
                  <a:lnTo>
                    <a:pt x="1319" y="19"/>
                  </a:lnTo>
                  <a:lnTo>
                    <a:pt x="1473" y="11"/>
                  </a:lnTo>
                  <a:lnTo>
                    <a:pt x="1634" y="4"/>
                  </a:lnTo>
                  <a:lnTo>
                    <a:pt x="1703" y="0"/>
                  </a:lnTo>
                </a:path>
              </a:pathLst>
            </a:custGeom>
            <a:noFill/>
            <a:ln w="28575">
              <a:solidFill>
                <a:schemeClr val="accent1"/>
              </a:solidFill>
              <a:round/>
              <a:headEnd/>
              <a:tailEnd/>
            </a:ln>
          </p:spPr>
          <p:txBody>
            <a:bodyPr/>
            <a:lstStyle/>
            <a:p>
              <a:endParaRPr lang="fr-FR">
                <a:latin typeface="Calibri" pitchFamily="34" charset="0"/>
              </a:endParaRPr>
            </a:p>
          </p:txBody>
        </p:sp>
        <p:sp>
          <p:nvSpPr>
            <p:cNvPr id="618886" name="Line 316"/>
            <p:cNvSpPr>
              <a:spLocks noChangeShapeType="1"/>
            </p:cNvSpPr>
            <p:nvPr/>
          </p:nvSpPr>
          <p:spPr bwMode="auto">
            <a:xfrm rot="5400000" flipV="1">
              <a:off x="675" y="2026"/>
              <a:ext cx="22" cy="1"/>
            </a:xfrm>
            <a:prstGeom prst="line">
              <a:avLst/>
            </a:prstGeom>
            <a:noFill/>
            <a:ln w="28575">
              <a:solidFill>
                <a:schemeClr val="accent1"/>
              </a:solidFill>
              <a:round/>
              <a:headEnd/>
              <a:tailEnd/>
            </a:ln>
          </p:spPr>
          <p:txBody>
            <a:bodyPr/>
            <a:lstStyle/>
            <a:p>
              <a:endParaRPr lang="fr-FR"/>
            </a:p>
          </p:txBody>
        </p:sp>
        <p:sp>
          <p:nvSpPr>
            <p:cNvPr id="618887" name="Line 317"/>
            <p:cNvSpPr>
              <a:spLocks noChangeShapeType="1"/>
            </p:cNvSpPr>
            <p:nvPr/>
          </p:nvSpPr>
          <p:spPr bwMode="auto">
            <a:xfrm rot="-5400000" flipH="1" flipV="1">
              <a:off x="672" y="2064"/>
              <a:ext cx="38" cy="4"/>
            </a:xfrm>
            <a:prstGeom prst="line">
              <a:avLst/>
            </a:prstGeom>
            <a:noFill/>
            <a:ln w="28575">
              <a:solidFill>
                <a:schemeClr val="accent1"/>
              </a:solidFill>
              <a:round/>
              <a:headEnd/>
              <a:tailEnd/>
            </a:ln>
          </p:spPr>
          <p:txBody>
            <a:bodyPr/>
            <a:lstStyle/>
            <a:p>
              <a:endParaRPr lang="fr-FR"/>
            </a:p>
          </p:txBody>
        </p:sp>
        <p:sp>
          <p:nvSpPr>
            <p:cNvPr id="618888" name="Line 318"/>
            <p:cNvSpPr>
              <a:spLocks noChangeShapeType="1"/>
            </p:cNvSpPr>
            <p:nvPr/>
          </p:nvSpPr>
          <p:spPr bwMode="auto">
            <a:xfrm rot="5400000" flipV="1">
              <a:off x="680" y="2119"/>
              <a:ext cx="22" cy="2"/>
            </a:xfrm>
            <a:prstGeom prst="line">
              <a:avLst/>
            </a:prstGeom>
            <a:noFill/>
            <a:ln w="28575">
              <a:solidFill>
                <a:schemeClr val="hlink"/>
              </a:solidFill>
              <a:round/>
              <a:headEnd/>
              <a:tailEnd/>
            </a:ln>
          </p:spPr>
          <p:txBody>
            <a:bodyPr/>
            <a:lstStyle/>
            <a:p>
              <a:endParaRPr lang="fr-FR"/>
            </a:p>
          </p:txBody>
        </p:sp>
        <p:sp>
          <p:nvSpPr>
            <p:cNvPr id="618889" name="Line 319"/>
            <p:cNvSpPr>
              <a:spLocks noChangeShapeType="1"/>
            </p:cNvSpPr>
            <p:nvPr/>
          </p:nvSpPr>
          <p:spPr bwMode="auto">
            <a:xfrm rot="5400000" flipV="1">
              <a:off x="681" y="2164"/>
              <a:ext cx="23" cy="3"/>
            </a:xfrm>
            <a:prstGeom prst="line">
              <a:avLst/>
            </a:prstGeom>
            <a:noFill/>
            <a:ln w="0">
              <a:solidFill>
                <a:schemeClr val="accent1"/>
              </a:solidFill>
              <a:round/>
              <a:headEnd/>
              <a:tailEnd/>
            </a:ln>
          </p:spPr>
          <p:txBody>
            <a:bodyPr/>
            <a:lstStyle/>
            <a:p>
              <a:endParaRPr lang="fr-FR"/>
            </a:p>
          </p:txBody>
        </p:sp>
        <p:sp>
          <p:nvSpPr>
            <p:cNvPr id="618890" name="Line 320"/>
            <p:cNvSpPr>
              <a:spLocks noChangeShapeType="1"/>
            </p:cNvSpPr>
            <p:nvPr/>
          </p:nvSpPr>
          <p:spPr bwMode="auto">
            <a:xfrm rot="5400000" flipV="1">
              <a:off x="683" y="2210"/>
              <a:ext cx="24" cy="1"/>
            </a:xfrm>
            <a:prstGeom prst="line">
              <a:avLst/>
            </a:prstGeom>
            <a:noFill/>
            <a:ln w="0">
              <a:solidFill>
                <a:schemeClr val="accent1"/>
              </a:solidFill>
              <a:round/>
              <a:headEnd/>
              <a:tailEnd/>
            </a:ln>
          </p:spPr>
          <p:txBody>
            <a:bodyPr/>
            <a:lstStyle/>
            <a:p>
              <a:endParaRPr lang="fr-FR"/>
            </a:p>
          </p:txBody>
        </p:sp>
        <p:sp>
          <p:nvSpPr>
            <p:cNvPr id="618891" name="Line 321"/>
            <p:cNvSpPr>
              <a:spLocks noChangeShapeType="1"/>
            </p:cNvSpPr>
            <p:nvPr/>
          </p:nvSpPr>
          <p:spPr bwMode="auto">
            <a:xfrm rot="5400000" flipV="1">
              <a:off x="686" y="2255"/>
              <a:ext cx="22" cy="3"/>
            </a:xfrm>
            <a:prstGeom prst="line">
              <a:avLst/>
            </a:prstGeom>
            <a:noFill/>
            <a:ln w="0">
              <a:solidFill>
                <a:schemeClr val="accent1"/>
              </a:solidFill>
              <a:round/>
              <a:headEnd/>
              <a:tailEnd/>
            </a:ln>
          </p:spPr>
          <p:txBody>
            <a:bodyPr/>
            <a:lstStyle/>
            <a:p>
              <a:endParaRPr lang="fr-FR"/>
            </a:p>
          </p:txBody>
        </p:sp>
        <p:sp>
          <p:nvSpPr>
            <p:cNvPr id="618892" name="Line 322"/>
            <p:cNvSpPr>
              <a:spLocks noChangeShapeType="1"/>
            </p:cNvSpPr>
            <p:nvPr/>
          </p:nvSpPr>
          <p:spPr bwMode="auto">
            <a:xfrm rot="5400000">
              <a:off x="688" y="2301"/>
              <a:ext cx="22" cy="1"/>
            </a:xfrm>
            <a:prstGeom prst="line">
              <a:avLst/>
            </a:prstGeom>
            <a:noFill/>
            <a:ln w="0">
              <a:solidFill>
                <a:schemeClr val="accent1"/>
              </a:solidFill>
              <a:round/>
              <a:headEnd/>
              <a:tailEnd/>
            </a:ln>
          </p:spPr>
          <p:txBody>
            <a:bodyPr/>
            <a:lstStyle/>
            <a:p>
              <a:endParaRPr lang="fr-FR"/>
            </a:p>
          </p:txBody>
        </p:sp>
        <p:sp>
          <p:nvSpPr>
            <p:cNvPr id="618893" name="Freeform 323"/>
            <p:cNvSpPr>
              <a:spLocks/>
            </p:cNvSpPr>
            <p:nvPr/>
          </p:nvSpPr>
          <p:spPr bwMode="auto">
            <a:xfrm rot="5400000">
              <a:off x="689" y="2348"/>
              <a:ext cx="24" cy="1"/>
            </a:xfrm>
            <a:custGeom>
              <a:avLst/>
              <a:gdLst>
                <a:gd name="T0" fmla="*/ 0 w 25"/>
                <a:gd name="T1" fmla="*/ 0 h 1"/>
                <a:gd name="T2" fmla="*/ 21 w 25"/>
                <a:gd name="T3" fmla="*/ 0 h 1"/>
                <a:gd name="T4" fmla="*/ 25 w 25"/>
                <a:gd name="T5" fmla="*/ 0 h 1"/>
                <a:gd name="T6" fmla="*/ 0 60000 65536"/>
                <a:gd name="T7" fmla="*/ 0 60000 65536"/>
                <a:gd name="T8" fmla="*/ 0 60000 65536"/>
                <a:gd name="T9" fmla="*/ 0 w 25"/>
                <a:gd name="T10" fmla="*/ 0 h 1"/>
                <a:gd name="T11" fmla="*/ 25 w 25"/>
                <a:gd name="T12" fmla="*/ 1 h 1"/>
              </a:gdLst>
              <a:ahLst/>
              <a:cxnLst>
                <a:cxn ang="T6">
                  <a:pos x="T0" y="T1"/>
                </a:cxn>
                <a:cxn ang="T7">
                  <a:pos x="T2" y="T3"/>
                </a:cxn>
                <a:cxn ang="T8">
                  <a:pos x="T4" y="T5"/>
                </a:cxn>
              </a:cxnLst>
              <a:rect l="T9" t="T10" r="T11" b="T12"/>
              <a:pathLst>
                <a:path w="25" h="1">
                  <a:moveTo>
                    <a:pt x="0" y="0"/>
                  </a:moveTo>
                  <a:lnTo>
                    <a:pt x="21" y="0"/>
                  </a:lnTo>
                  <a:lnTo>
                    <a:pt x="25" y="0"/>
                  </a:lnTo>
                </a:path>
              </a:pathLst>
            </a:custGeom>
            <a:noFill/>
            <a:ln w="28575">
              <a:solidFill>
                <a:schemeClr val="accent1"/>
              </a:solidFill>
              <a:round/>
              <a:headEnd/>
              <a:tailEnd/>
            </a:ln>
          </p:spPr>
          <p:txBody>
            <a:bodyPr/>
            <a:lstStyle/>
            <a:p>
              <a:endParaRPr lang="fr-FR">
                <a:latin typeface="Calibri" pitchFamily="34" charset="0"/>
              </a:endParaRPr>
            </a:p>
          </p:txBody>
        </p:sp>
        <p:sp>
          <p:nvSpPr>
            <p:cNvPr id="618894" name="Line 324"/>
            <p:cNvSpPr>
              <a:spLocks noChangeShapeType="1"/>
            </p:cNvSpPr>
            <p:nvPr/>
          </p:nvSpPr>
          <p:spPr bwMode="auto">
            <a:xfrm rot="5400000">
              <a:off x="691" y="2394"/>
              <a:ext cx="22" cy="1"/>
            </a:xfrm>
            <a:prstGeom prst="line">
              <a:avLst/>
            </a:prstGeom>
            <a:noFill/>
            <a:ln w="28575">
              <a:solidFill>
                <a:schemeClr val="accent1"/>
              </a:solidFill>
              <a:round/>
              <a:headEnd/>
              <a:tailEnd/>
            </a:ln>
          </p:spPr>
          <p:txBody>
            <a:bodyPr/>
            <a:lstStyle/>
            <a:p>
              <a:endParaRPr lang="fr-FR"/>
            </a:p>
          </p:txBody>
        </p:sp>
        <p:sp>
          <p:nvSpPr>
            <p:cNvPr id="618895" name="Line 325"/>
            <p:cNvSpPr>
              <a:spLocks noChangeShapeType="1"/>
            </p:cNvSpPr>
            <p:nvPr/>
          </p:nvSpPr>
          <p:spPr bwMode="auto">
            <a:xfrm rot="5400000">
              <a:off x="693" y="2440"/>
              <a:ext cx="23" cy="1"/>
            </a:xfrm>
            <a:prstGeom prst="line">
              <a:avLst/>
            </a:prstGeom>
            <a:noFill/>
            <a:ln w="28575">
              <a:solidFill>
                <a:schemeClr val="accent1"/>
              </a:solidFill>
              <a:round/>
              <a:headEnd/>
              <a:tailEnd/>
            </a:ln>
          </p:spPr>
          <p:txBody>
            <a:bodyPr/>
            <a:lstStyle/>
            <a:p>
              <a:endParaRPr lang="fr-FR"/>
            </a:p>
          </p:txBody>
        </p:sp>
        <p:sp>
          <p:nvSpPr>
            <p:cNvPr id="618896" name="Line 326"/>
            <p:cNvSpPr>
              <a:spLocks noChangeShapeType="1"/>
            </p:cNvSpPr>
            <p:nvPr/>
          </p:nvSpPr>
          <p:spPr bwMode="auto">
            <a:xfrm rot="5400000">
              <a:off x="697" y="2486"/>
              <a:ext cx="22" cy="2"/>
            </a:xfrm>
            <a:prstGeom prst="line">
              <a:avLst/>
            </a:prstGeom>
            <a:noFill/>
            <a:ln w="28575">
              <a:solidFill>
                <a:schemeClr val="accent1"/>
              </a:solidFill>
              <a:round/>
              <a:headEnd/>
              <a:tailEnd/>
            </a:ln>
          </p:spPr>
          <p:txBody>
            <a:bodyPr/>
            <a:lstStyle/>
            <a:p>
              <a:endParaRPr lang="fr-FR"/>
            </a:p>
          </p:txBody>
        </p:sp>
        <p:sp>
          <p:nvSpPr>
            <p:cNvPr id="618897" name="Line 327"/>
            <p:cNvSpPr>
              <a:spLocks noChangeShapeType="1"/>
            </p:cNvSpPr>
            <p:nvPr/>
          </p:nvSpPr>
          <p:spPr bwMode="auto">
            <a:xfrm rot="5400000" flipV="1">
              <a:off x="699" y="2531"/>
              <a:ext cx="23" cy="2"/>
            </a:xfrm>
            <a:prstGeom prst="line">
              <a:avLst/>
            </a:prstGeom>
            <a:noFill/>
            <a:ln w="28575">
              <a:solidFill>
                <a:schemeClr val="accent1"/>
              </a:solidFill>
              <a:round/>
              <a:headEnd/>
              <a:tailEnd/>
            </a:ln>
          </p:spPr>
          <p:txBody>
            <a:bodyPr/>
            <a:lstStyle/>
            <a:p>
              <a:endParaRPr lang="fr-FR"/>
            </a:p>
          </p:txBody>
        </p:sp>
        <p:sp>
          <p:nvSpPr>
            <p:cNvPr id="618898" name="Line 328"/>
            <p:cNvSpPr>
              <a:spLocks noChangeShapeType="1"/>
            </p:cNvSpPr>
            <p:nvPr/>
          </p:nvSpPr>
          <p:spPr bwMode="auto">
            <a:xfrm rot="5400000" flipV="1">
              <a:off x="701" y="2576"/>
              <a:ext cx="24" cy="3"/>
            </a:xfrm>
            <a:prstGeom prst="line">
              <a:avLst/>
            </a:prstGeom>
            <a:noFill/>
            <a:ln w="28575">
              <a:solidFill>
                <a:schemeClr val="accent1"/>
              </a:solidFill>
              <a:round/>
              <a:headEnd/>
              <a:tailEnd/>
            </a:ln>
          </p:spPr>
          <p:txBody>
            <a:bodyPr/>
            <a:lstStyle/>
            <a:p>
              <a:endParaRPr lang="fr-FR"/>
            </a:p>
          </p:txBody>
        </p:sp>
        <p:sp>
          <p:nvSpPr>
            <p:cNvPr id="618899" name="Line 329"/>
            <p:cNvSpPr>
              <a:spLocks noChangeShapeType="1"/>
            </p:cNvSpPr>
            <p:nvPr/>
          </p:nvSpPr>
          <p:spPr bwMode="auto">
            <a:xfrm rot="5400000">
              <a:off x="705" y="2623"/>
              <a:ext cx="23" cy="2"/>
            </a:xfrm>
            <a:prstGeom prst="line">
              <a:avLst/>
            </a:prstGeom>
            <a:noFill/>
            <a:ln w="28575">
              <a:solidFill>
                <a:schemeClr val="accent1"/>
              </a:solidFill>
              <a:round/>
              <a:headEnd/>
              <a:tailEnd/>
            </a:ln>
          </p:spPr>
          <p:txBody>
            <a:bodyPr/>
            <a:lstStyle/>
            <a:p>
              <a:endParaRPr lang="fr-FR"/>
            </a:p>
          </p:txBody>
        </p:sp>
        <p:sp>
          <p:nvSpPr>
            <p:cNvPr id="618900" name="Freeform 330"/>
            <p:cNvSpPr>
              <a:spLocks/>
            </p:cNvSpPr>
            <p:nvPr/>
          </p:nvSpPr>
          <p:spPr bwMode="auto">
            <a:xfrm rot="5400000">
              <a:off x="707" y="2669"/>
              <a:ext cx="23" cy="2"/>
            </a:xfrm>
            <a:custGeom>
              <a:avLst/>
              <a:gdLst>
                <a:gd name="T0" fmla="*/ 0 w 25"/>
                <a:gd name="T1" fmla="*/ 2 h 2"/>
                <a:gd name="T2" fmla="*/ 21 w 25"/>
                <a:gd name="T3" fmla="*/ 0 h 2"/>
                <a:gd name="T4" fmla="*/ 25 w 25"/>
                <a:gd name="T5" fmla="*/ 0 h 2"/>
                <a:gd name="T6" fmla="*/ 0 60000 65536"/>
                <a:gd name="T7" fmla="*/ 0 60000 65536"/>
                <a:gd name="T8" fmla="*/ 0 60000 65536"/>
                <a:gd name="T9" fmla="*/ 0 w 25"/>
                <a:gd name="T10" fmla="*/ 0 h 2"/>
                <a:gd name="T11" fmla="*/ 25 w 25"/>
                <a:gd name="T12" fmla="*/ 2 h 2"/>
              </a:gdLst>
              <a:ahLst/>
              <a:cxnLst>
                <a:cxn ang="T6">
                  <a:pos x="T0" y="T1"/>
                </a:cxn>
                <a:cxn ang="T7">
                  <a:pos x="T2" y="T3"/>
                </a:cxn>
                <a:cxn ang="T8">
                  <a:pos x="T4" y="T5"/>
                </a:cxn>
              </a:cxnLst>
              <a:rect l="T9" t="T10" r="T11" b="T12"/>
              <a:pathLst>
                <a:path w="25" h="2">
                  <a:moveTo>
                    <a:pt x="0" y="2"/>
                  </a:moveTo>
                  <a:lnTo>
                    <a:pt x="21" y="0"/>
                  </a:lnTo>
                  <a:lnTo>
                    <a:pt x="25" y="0"/>
                  </a:lnTo>
                </a:path>
              </a:pathLst>
            </a:custGeom>
            <a:noFill/>
            <a:ln w="28575">
              <a:solidFill>
                <a:schemeClr val="accent1"/>
              </a:solidFill>
              <a:round/>
              <a:headEnd/>
              <a:tailEnd/>
            </a:ln>
          </p:spPr>
          <p:txBody>
            <a:bodyPr/>
            <a:lstStyle/>
            <a:p>
              <a:endParaRPr lang="fr-FR">
                <a:latin typeface="Calibri" pitchFamily="34" charset="0"/>
              </a:endParaRPr>
            </a:p>
          </p:txBody>
        </p:sp>
        <p:sp>
          <p:nvSpPr>
            <p:cNvPr id="618901" name="Line 331"/>
            <p:cNvSpPr>
              <a:spLocks noChangeShapeType="1"/>
            </p:cNvSpPr>
            <p:nvPr/>
          </p:nvSpPr>
          <p:spPr bwMode="auto">
            <a:xfrm rot="5400000" flipV="1">
              <a:off x="710" y="2715"/>
              <a:ext cx="24" cy="1"/>
            </a:xfrm>
            <a:prstGeom prst="line">
              <a:avLst/>
            </a:prstGeom>
            <a:noFill/>
            <a:ln w="28575">
              <a:solidFill>
                <a:schemeClr val="accent1"/>
              </a:solidFill>
              <a:round/>
              <a:headEnd/>
              <a:tailEnd/>
            </a:ln>
          </p:spPr>
          <p:txBody>
            <a:bodyPr/>
            <a:lstStyle/>
            <a:p>
              <a:endParaRPr lang="fr-FR"/>
            </a:p>
          </p:txBody>
        </p:sp>
        <p:sp>
          <p:nvSpPr>
            <p:cNvPr id="618902" name="Line 332"/>
            <p:cNvSpPr>
              <a:spLocks noChangeShapeType="1"/>
            </p:cNvSpPr>
            <p:nvPr/>
          </p:nvSpPr>
          <p:spPr bwMode="auto">
            <a:xfrm rot="5400000">
              <a:off x="710" y="2761"/>
              <a:ext cx="23" cy="1"/>
            </a:xfrm>
            <a:prstGeom prst="line">
              <a:avLst/>
            </a:prstGeom>
            <a:noFill/>
            <a:ln w="28575">
              <a:solidFill>
                <a:schemeClr val="accent1"/>
              </a:solidFill>
              <a:round/>
              <a:headEnd/>
              <a:tailEnd/>
            </a:ln>
          </p:spPr>
          <p:txBody>
            <a:bodyPr/>
            <a:lstStyle/>
            <a:p>
              <a:endParaRPr lang="fr-FR"/>
            </a:p>
          </p:txBody>
        </p:sp>
        <p:sp>
          <p:nvSpPr>
            <p:cNvPr id="618903" name="Line 333"/>
            <p:cNvSpPr>
              <a:spLocks noChangeShapeType="1"/>
            </p:cNvSpPr>
            <p:nvPr/>
          </p:nvSpPr>
          <p:spPr bwMode="auto">
            <a:xfrm rot="5400000">
              <a:off x="713" y="2806"/>
              <a:ext cx="24" cy="1"/>
            </a:xfrm>
            <a:prstGeom prst="line">
              <a:avLst/>
            </a:prstGeom>
            <a:noFill/>
            <a:ln w="28575">
              <a:solidFill>
                <a:schemeClr val="accent1"/>
              </a:solidFill>
              <a:round/>
              <a:headEnd/>
              <a:tailEnd/>
            </a:ln>
          </p:spPr>
          <p:txBody>
            <a:bodyPr/>
            <a:lstStyle/>
            <a:p>
              <a:endParaRPr lang="fr-FR"/>
            </a:p>
          </p:txBody>
        </p:sp>
        <p:sp>
          <p:nvSpPr>
            <p:cNvPr id="618904" name="Line 334"/>
            <p:cNvSpPr>
              <a:spLocks noChangeShapeType="1"/>
            </p:cNvSpPr>
            <p:nvPr/>
          </p:nvSpPr>
          <p:spPr bwMode="auto">
            <a:xfrm rot="5400000" flipV="1">
              <a:off x="718" y="2853"/>
              <a:ext cx="23" cy="2"/>
            </a:xfrm>
            <a:prstGeom prst="line">
              <a:avLst/>
            </a:prstGeom>
            <a:noFill/>
            <a:ln w="28575">
              <a:solidFill>
                <a:schemeClr val="accent1"/>
              </a:solidFill>
              <a:round/>
              <a:headEnd/>
              <a:tailEnd/>
            </a:ln>
          </p:spPr>
          <p:txBody>
            <a:bodyPr/>
            <a:lstStyle/>
            <a:p>
              <a:endParaRPr lang="fr-FR"/>
            </a:p>
          </p:txBody>
        </p:sp>
        <p:sp>
          <p:nvSpPr>
            <p:cNvPr id="618905" name="Line 335"/>
            <p:cNvSpPr>
              <a:spLocks noChangeShapeType="1"/>
            </p:cNvSpPr>
            <p:nvPr/>
          </p:nvSpPr>
          <p:spPr bwMode="auto">
            <a:xfrm rot="5400000" flipV="1">
              <a:off x="720" y="2898"/>
              <a:ext cx="23" cy="2"/>
            </a:xfrm>
            <a:prstGeom prst="line">
              <a:avLst/>
            </a:prstGeom>
            <a:noFill/>
            <a:ln w="28575">
              <a:solidFill>
                <a:schemeClr val="accent1"/>
              </a:solidFill>
              <a:round/>
              <a:headEnd/>
              <a:tailEnd/>
            </a:ln>
          </p:spPr>
          <p:txBody>
            <a:bodyPr/>
            <a:lstStyle/>
            <a:p>
              <a:endParaRPr lang="fr-FR"/>
            </a:p>
          </p:txBody>
        </p:sp>
        <p:sp>
          <p:nvSpPr>
            <p:cNvPr id="618906" name="Line 336"/>
            <p:cNvSpPr>
              <a:spLocks noChangeShapeType="1"/>
            </p:cNvSpPr>
            <p:nvPr/>
          </p:nvSpPr>
          <p:spPr bwMode="auto">
            <a:xfrm rot="5400000">
              <a:off x="721" y="2944"/>
              <a:ext cx="25" cy="1"/>
            </a:xfrm>
            <a:prstGeom prst="line">
              <a:avLst/>
            </a:prstGeom>
            <a:noFill/>
            <a:ln w="28575">
              <a:solidFill>
                <a:schemeClr val="accent1"/>
              </a:solidFill>
              <a:round/>
              <a:headEnd/>
              <a:tailEnd/>
            </a:ln>
          </p:spPr>
          <p:txBody>
            <a:bodyPr/>
            <a:lstStyle/>
            <a:p>
              <a:endParaRPr lang="fr-FR"/>
            </a:p>
          </p:txBody>
        </p:sp>
        <p:sp>
          <p:nvSpPr>
            <p:cNvPr id="618907" name="Line 337"/>
            <p:cNvSpPr>
              <a:spLocks noChangeShapeType="1"/>
            </p:cNvSpPr>
            <p:nvPr/>
          </p:nvSpPr>
          <p:spPr bwMode="auto">
            <a:xfrm rot="5400000">
              <a:off x="725" y="2990"/>
              <a:ext cx="24" cy="1"/>
            </a:xfrm>
            <a:prstGeom prst="line">
              <a:avLst/>
            </a:prstGeom>
            <a:noFill/>
            <a:ln w="28575">
              <a:solidFill>
                <a:schemeClr val="accent1"/>
              </a:solidFill>
              <a:round/>
              <a:headEnd/>
              <a:tailEnd/>
            </a:ln>
          </p:spPr>
          <p:txBody>
            <a:bodyPr/>
            <a:lstStyle/>
            <a:p>
              <a:endParaRPr lang="fr-FR"/>
            </a:p>
          </p:txBody>
        </p:sp>
        <p:sp>
          <p:nvSpPr>
            <p:cNvPr id="618908" name="Line 338"/>
            <p:cNvSpPr>
              <a:spLocks noChangeShapeType="1"/>
            </p:cNvSpPr>
            <p:nvPr/>
          </p:nvSpPr>
          <p:spPr bwMode="auto">
            <a:xfrm rot="5400000" flipV="1">
              <a:off x="727" y="3035"/>
              <a:ext cx="23" cy="3"/>
            </a:xfrm>
            <a:prstGeom prst="line">
              <a:avLst/>
            </a:prstGeom>
            <a:noFill/>
            <a:ln w="28575">
              <a:solidFill>
                <a:schemeClr val="accent1"/>
              </a:solidFill>
              <a:round/>
              <a:headEnd/>
              <a:tailEnd/>
            </a:ln>
          </p:spPr>
          <p:txBody>
            <a:bodyPr/>
            <a:lstStyle/>
            <a:p>
              <a:endParaRPr lang="fr-FR"/>
            </a:p>
          </p:txBody>
        </p:sp>
        <p:sp>
          <p:nvSpPr>
            <p:cNvPr id="618909" name="Line 339"/>
            <p:cNvSpPr>
              <a:spLocks noChangeShapeType="1"/>
            </p:cNvSpPr>
            <p:nvPr/>
          </p:nvSpPr>
          <p:spPr bwMode="auto">
            <a:xfrm rot="5400000" flipV="1">
              <a:off x="730" y="3082"/>
              <a:ext cx="23" cy="2"/>
            </a:xfrm>
            <a:prstGeom prst="line">
              <a:avLst/>
            </a:prstGeom>
            <a:noFill/>
            <a:ln w="28575">
              <a:solidFill>
                <a:schemeClr val="accent1"/>
              </a:solidFill>
              <a:round/>
              <a:headEnd/>
              <a:tailEnd/>
            </a:ln>
          </p:spPr>
          <p:txBody>
            <a:bodyPr/>
            <a:lstStyle/>
            <a:p>
              <a:endParaRPr lang="fr-FR"/>
            </a:p>
          </p:txBody>
        </p:sp>
        <p:sp>
          <p:nvSpPr>
            <p:cNvPr id="618910" name="Line 340"/>
            <p:cNvSpPr>
              <a:spLocks noChangeShapeType="1"/>
            </p:cNvSpPr>
            <p:nvPr/>
          </p:nvSpPr>
          <p:spPr bwMode="auto">
            <a:xfrm rot="5400000" flipV="1">
              <a:off x="733" y="3126"/>
              <a:ext cx="22" cy="3"/>
            </a:xfrm>
            <a:prstGeom prst="line">
              <a:avLst/>
            </a:prstGeom>
            <a:noFill/>
            <a:ln w="28575">
              <a:solidFill>
                <a:schemeClr val="accent1"/>
              </a:solidFill>
              <a:round/>
              <a:headEnd/>
              <a:tailEnd/>
            </a:ln>
          </p:spPr>
          <p:txBody>
            <a:bodyPr/>
            <a:lstStyle/>
            <a:p>
              <a:endParaRPr lang="fr-FR"/>
            </a:p>
          </p:txBody>
        </p:sp>
        <p:sp>
          <p:nvSpPr>
            <p:cNvPr id="618911" name="Line 341"/>
            <p:cNvSpPr>
              <a:spLocks noChangeShapeType="1"/>
            </p:cNvSpPr>
            <p:nvPr/>
          </p:nvSpPr>
          <p:spPr bwMode="auto">
            <a:xfrm rot="5400000">
              <a:off x="733" y="3174"/>
              <a:ext cx="24" cy="0"/>
            </a:xfrm>
            <a:prstGeom prst="line">
              <a:avLst/>
            </a:prstGeom>
            <a:noFill/>
            <a:ln w="28575">
              <a:solidFill>
                <a:schemeClr val="accent1"/>
              </a:solidFill>
              <a:round/>
              <a:headEnd/>
              <a:tailEnd/>
            </a:ln>
          </p:spPr>
          <p:txBody>
            <a:bodyPr/>
            <a:lstStyle/>
            <a:p>
              <a:endParaRPr lang="fr-FR"/>
            </a:p>
          </p:txBody>
        </p:sp>
        <p:sp>
          <p:nvSpPr>
            <p:cNvPr id="618912" name="Line 342"/>
            <p:cNvSpPr>
              <a:spLocks noChangeShapeType="1"/>
            </p:cNvSpPr>
            <p:nvPr/>
          </p:nvSpPr>
          <p:spPr bwMode="auto">
            <a:xfrm rot="5400000" flipV="1">
              <a:off x="739" y="3220"/>
              <a:ext cx="21" cy="2"/>
            </a:xfrm>
            <a:prstGeom prst="line">
              <a:avLst/>
            </a:prstGeom>
            <a:noFill/>
            <a:ln w="28575">
              <a:solidFill>
                <a:schemeClr val="accent1"/>
              </a:solidFill>
              <a:round/>
              <a:headEnd/>
              <a:tailEnd/>
            </a:ln>
          </p:spPr>
          <p:txBody>
            <a:bodyPr/>
            <a:lstStyle/>
            <a:p>
              <a:endParaRPr lang="fr-FR"/>
            </a:p>
          </p:txBody>
        </p:sp>
        <p:sp>
          <p:nvSpPr>
            <p:cNvPr id="618913" name="Line 343"/>
            <p:cNvSpPr>
              <a:spLocks noChangeShapeType="1"/>
            </p:cNvSpPr>
            <p:nvPr/>
          </p:nvSpPr>
          <p:spPr bwMode="auto">
            <a:xfrm rot="5400000" flipV="1">
              <a:off x="740" y="3265"/>
              <a:ext cx="23" cy="2"/>
            </a:xfrm>
            <a:prstGeom prst="line">
              <a:avLst/>
            </a:prstGeom>
            <a:noFill/>
            <a:ln w="28575">
              <a:solidFill>
                <a:schemeClr val="accent1"/>
              </a:solidFill>
              <a:round/>
              <a:headEnd/>
              <a:tailEnd/>
            </a:ln>
          </p:spPr>
          <p:txBody>
            <a:bodyPr/>
            <a:lstStyle/>
            <a:p>
              <a:endParaRPr lang="fr-FR"/>
            </a:p>
          </p:txBody>
        </p:sp>
        <p:sp>
          <p:nvSpPr>
            <p:cNvPr id="618914" name="Line 344"/>
            <p:cNvSpPr>
              <a:spLocks noChangeShapeType="1"/>
            </p:cNvSpPr>
            <p:nvPr/>
          </p:nvSpPr>
          <p:spPr bwMode="auto">
            <a:xfrm rot="5400000" flipV="1">
              <a:off x="743" y="3311"/>
              <a:ext cx="23" cy="2"/>
            </a:xfrm>
            <a:prstGeom prst="line">
              <a:avLst/>
            </a:prstGeom>
            <a:noFill/>
            <a:ln w="28575">
              <a:solidFill>
                <a:schemeClr val="accent1"/>
              </a:solidFill>
              <a:round/>
              <a:headEnd/>
              <a:tailEnd/>
            </a:ln>
          </p:spPr>
          <p:txBody>
            <a:bodyPr/>
            <a:lstStyle/>
            <a:p>
              <a:endParaRPr lang="fr-FR"/>
            </a:p>
          </p:txBody>
        </p:sp>
        <p:sp>
          <p:nvSpPr>
            <p:cNvPr id="618915" name="Line 345"/>
            <p:cNvSpPr>
              <a:spLocks noChangeShapeType="1"/>
            </p:cNvSpPr>
            <p:nvPr/>
          </p:nvSpPr>
          <p:spPr bwMode="auto">
            <a:xfrm rot="5400000" flipV="1">
              <a:off x="746" y="3356"/>
              <a:ext cx="23" cy="3"/>
            </a:xfrm>
            <a:prstGeom prst="line">
              <a:avLst/>
            </a:prstGeom>
            <a:noFill/>
            <a:ln w="28575">
              <a:solidFill>
                <a:schemeClr val="accent1"/>
              </a:solidFill>
              <a:round/>
              <a:headEnd/>
              <a:tailEnd/>
            </a:ln>
          </p:spPr>
          <p:txBody>
            <a:bodyPr/>
            <a:lstStyle/>
            <a:p>
              <a:endParaRPr lang="fr-FR"/>
            </a:p>
          </p:txBody>
        </p:sp>
        <p:sp>
          <p:nvSpPr>
            <p:cNvPr id="618916" name="Freeform 346"/>
            <p:cNvSpPr>
              <a:spLocks/>
            </p:cNvSpPr>
            <p:nvPr/>
          </p:nvSpPr>
          <p:spPr bwMode="auto">
            <a:xfrm rot="5400000">
              <a:off x="749" y="3402"/>
              <a:ext cx="22" cy="1"/>
            </a:xfrm>
            <a:custGeom>
              <a:avLst/>
              <a:gdLst>
                <a:gd name="T0" fmla="*/ 0 w 25"/>
                <a:gd name="T1" fmla="*/ 0 h 1"/>
                <a:gd name="T2" fmla="*/ 2 w 25"/>
                <a:gd name="T3" fmla="*/ 0 h 1"/>
                <a:gd name="T4" fmla="*/ 25 w 25"/>
                <a:gd name="T5" fmla="*/ 0 h 1"/>
                <a:gd name="T6" fmla="*/ 0 60000 65536"/>
                <a:gd name="T7" fmla="*/ 0 60000 65536"/>
                <a:gd name="T8" fmla="*/ 0 60000 65536"/>
                <a:gd name="T9" fmla="*/ 0 w 25"/>
                <a:gd name="T10" fmla="*/ 0 h 1"/>
                <a:gd name="T11" fmla="*/ 25 w 25"/>
                <a:gd name="T12" fmla="*/ 1 h 1"/>
              </a:gdLst>
              <a:ahLst/>
              <a:cxnLst>
                <a:cxn ang="T6">
                  <a:pos x="T0" y="T1"/>
                </a:cxn>
                <a:cxn ang="T7">
                  <a:pos x="T2" y="T3"/>
                </a:cxn>
                <a:cxn ang="T8">
                  <a:pos x="T4" y="T5"/>
                </a:cxn>
              </a:cxnLst>
              <a:rect l="T9" t="T10" r="T11" b="T12"/>
              <a:pathLst>
                <a:path w="25" h="1">
                  <a:moveTo>
                    <a:pt x="0" y="0"/>
                  </a:moveTo>
                  <a:lnTo>
                    <a:pt x="2" y="0"/>
                  </a:lnTo>
                  <a:lnTo>
                    <a:pt x="25" y="0"/>
                  </a:lnTo>
                </a:path>
              </a:pathLst>
            </a:custGeom>
            <a:noFill/>
            <a:ln w="28575">
              <a:solidFill>
                <a:schemeClr val="accent1"/>
              </a:solidFill>
              <a:round/>
              <a:headEnd/>
              <a:tailEnd/>
            </a:ln>
          </p:spPr>
          <p:txBody>
            <a:bodyPr/>
            <a:lstStyle/>
            <a:p>
              <a:endParaRPr lang="fr-FR">
                <a:latin typeface="Calibri" pitchFamily="34" charset="0"/>
              </a:endParaRPr>
            </a:p>
          </p:txBody>
        </p:sp>
        <p:sp>
          <p:nvSpPr>
            <p:cNvPr id="618917" name="Line 347"/>
            <p:cNvSpPr>
              <a:spLocks noChangeShapeType="1"/>
            </p:cNvSpPr>
            <p:nvPr/>
          </p:nvSpPr>
          <p:spPr bwMode="auto">
            <a:xfrm rot="5400000" flipV="1">
              <a:off x="752" y="3448"/>
              <a:ext cx="23" cy="3"/>
            </a:xfrm>
            <a:prstGeom prst="line">
              <a:avLst/>
            </a:prstGeom>
            <a:noFill/>
            <a:ln w="28575">
              <a:solidFill>
                <a:schemeClr val="accent1"/>
              </a:solidFill>
              <a:round/>
              <a:headEnd/>
              <a:tailEnd/>
            </a:ln>
          </p:spPr>
          <p:txBody>
            <a:bodyPr/>
            <a:lstStyle/>
            <a:p>
              <a:endParaRPr lang="fr-FR"/>
            </a:p>
          </p:txBody>
        </p:sp>
        <p:sp>
          <p:nvSpPr>
            <p:cNvPr id="618918" name="Line 348"/>
            <p:cNvSpPr>
              <a:spLocks noChangeShapeType="1"/>
            </p:cNvSpPr>
            <p:nvPr/>
          </p:nvSpPr>
          <p:spPr bwMode="auto">
            <a:xfrm rot="5400000" flipV="1">
              <a:off x="756" y="3493"/>
              <a:ext cx="21" cy="3"/>
            </a:xfrm>
            <a:prstGeom prst="line">
              <a:avLst/>
            </a:prstGeom>
            <a:noFill/>
            <a:ln w="28575">
              <a:solidFill>
                <a:schemeClr val="accent1"/>
              </a:solidFill>
              <a:round/>
              <a:headEnd/>
              <a:tailEnd/>
            </a:ln>
          </p:spPr>
          <p:txBody>
            <a:bodyPr/>
            <a:lstStyle/>
            <a:p>
              <a:endParaRPr lang="fr-FR"/>
            </a:p>
          </p:txBody>
        </p:sp>
        <p:sp>
          <p:nvSpPr>
            <p:cNvPr id="618919" name="Line 349"/>
            <p:cNvSpPr>
              <a:spLocks noChangeShapeType="1"/>
            </p:cNvSpPr>
            <p:nvPr/>
          </p:nvSpPr>
          <p:spPr bwMode="auto">
            <a:xfrm rot="5400000" flipV="1">
              <a:off x="761" y="3536"/>
              <a:ext cx="15" cy="1"/>
            </a:xfrm>
            <a:prstGeom prst="line">
              <a:avLst/>
            </a:prstGeom>
            <a:noFill/>
            <a:ln w="28575">
              <a:solidFill>
                <a:schemeClr val="accent1"/>
              </a:solidFill>
              <a:round/>
              <a:headEnd/>
              <a:tailEnd/>
            </a:ln>
          </p:spPr>
          <p:txBody>
            <a:bodyPr/>
            <a:lstStyle/>
            <a:p>
              <a:endParaRPr lang="fr-FR"/>
            </a:p>
          </p:txBody>
        </p:sp>
        <p:sp>
          <p:nvSpPr>
            <p:cNvPr id="618920" name="Line 350"/>
            <p:cNvSpPr>
              <a:spLocks noChangeShapeType="1"/>
            </p:cNvSpPr>
            <p:nvPr/>
          </p:nvSpPr>
          <p:spPr bwMode="auto">
            <a:xfrm rot="5400000">
              <a:off x="767" y="3545"/>
              <a:ext cx="3" cy="1"/>
            </a:xfrm>
            <a:prstGeom prst="line">
              <a:avLst/>
            </a:prstGeom>
            <a:noFill/>
            <a:ln w="28575">
              <a:solidFill>
                <a:schemeClr val="accent1"/>
              </a:solidFill>
              <a:round/>
              <a:headEnd/>
              <a:tailEnd/>
            </a:ln>
          </p:spPr>
          <p:txBody>
            <a:bodyPr/>
            <a:lstStyle/>
            <a:p>
              <a:endParaRPr lang="fr-FR"/>
            </a:p>
          </p:txBody>
        </p:sp>
        <p:sp>
          <p:nvSpPr>
            <p:cNvPr id="618921" name="Rectangle 364"/>
            <p:cNvSpPr>
              <a:spLocks noChangeArrowheads="1"/>
            </p:cNvSpPr>
            <p:nvPr/>
          </p:nvSpPr>
          <p:spPr bwMode="auto">
            <a:xfrm rot="5400000">
              <a:off x="926" y="1347"/>
              <a:ext cx="1926" cy="2473"/>
            </a:xfrm>
            <a:prstGeom prst="rect">
              <a:avLst/>
            </a:prstGeom>
            <a:noFill/>
            <a:ln w="0">
              <a:solidFill>
                <a:srgbClr val="000000"/>
              </a:solidFill>
              <a:miter lim="800000"/>
              <a:headEnd/>
              <a:tailEnd/>
            </a:ln>
          </p:spPr>
          <p:txBody>
            <a:bodyPr/>
            <a:lstStyle/>
            <a:p>
              <a:endParaRPr lang="fr-FR">
                <a:latin typeface="Calibri" pitchFamily="34" charset="0"/>
              </a:endParaRPr>
            </a:p>
          </p:txBody>
        </p:sp>
        <p:sp>
          <p:nvSpPr>
            <p:cNvPr id="618922" name="Freeform 352"/>
            <p:cNvSpPr>
              <a:spLocks noEditPoints="1"/>
            </p:cNvSpPr>
            <p:nvPr/>
          </p:nvSpPr>
          <p:spPr bwMode="auto">
            <a:xfrm rot="5400000">
              <a:off x="2037" y="3034"/>
              <a:ext cx="55" cy="84"/>
            </a:xfrm>
            <a:custGeom>
              <a:avLst/>
              <a:gdLst>
                <a:gd name="T0" fmla="*/ 50 w 60"/>
                <a:gd name="T1" fmla="*/ 14 h 70"/>
                <a:gd name="T2" fmla="*/ 54 w 60"/>
                <a:gd name="T3" fmla="*/ 7 h 70"/>
                <a:gd name="T4" fmla="*/ 55 w 60"/>
                <a:gd name="T5" fmla="*/ 0 h 70"/>
                <a:gd name="T6" fmla="*/ 60 w 60"/>
                <a:gd name="T7" fmla="*/ 3 h 70"/>
                <a:gd name="T8" fmla="*/ 57 w 60"/>
                <a:gd name="T9" fmla="*/ 12 h 70"/>
                <a:gd name="T10" fmla="*/ 54 w 60"/>
                <a:gd name="T11" fmla="*/ 19 h 70"/>
                <a:gd name="T12" fmla="*/ 56 w 60"/>
                <a:gd name="T13" fmla="*/ 27 h 70"/>
                <a:gd name="T14" fmla="*/ 57 w 60"/>
                <a:gd name="T15" fmla="*/ 36 h 70"/>
                <a:gd name="T16" fmla="*/ 56 w 60"/>
                <a:gd name="T17" fmla="*/ 45 h 70"/>
                <a:gd name="T18" fmla="*/ 54 w 60"/>
                <a:gd name="T19" fmla="*/ 53 h 70"/>
                <a:gd name="T20" fmla="*/ 51 w 60"/>
                <a:gd name="T21" fmla="*/ 58 h 70"/>
                <a:gd name="T22" fmla="*/ 47 w 60"/>
                <a:gd name="T23" fmla="*/ 62 h 70"/>
                <a:gd name="T24" fmla="*/ 43 w 60"/>
                <a:gd name="T25" fmla="*/ 65 h 70"/>
                <a:gd name="T26" fmla="*/ 36 w 60"/>
                <a:gd name="T27" fmla="*/ 69 h 70"/>
                <a:gd name="T28" fmla="*/ 29 w 60"/>
                <a:gd name="T29" fmla="*/ 70 h 70"/>
                <a:gd name="T30" fmla="*/ 21 w 60"/>
                <a:gd name="T31" fmla="*/ 69 h 70"/>
                <a:gd name="T32" fmla="*/ 13 w 60"/>
                <a:gd name="T33" fmla="*/ 65 h 70"/>
                <a:gd name="T34" fmla="*/ 9 w 60"/>
                <a:gd name="T35" fmla="*/ 62 h 70"/>
                <a:gd name="T36" fmla="*/ 5 w 60"/>
                <a:gd name="T37" fmla="*/ 58 h 70"/>
                <a:gd name="T38" fmla="*/ 2 w 60"/>
                <a:gd name="T39" fmla="*/ 53 h 70"/>
                <a:gd name="T40" fmla="*/ 0 w 60"/>
                <a:gd name="T41" fmla="*/ 45 h 70"/>
                <a:gd name="T42" fmla="*/ 0 w 60"/>
                <a:gd name="T43" fmla="*/ 36 h 70"/>
                <a:gd name="T44" fmla="*/ 0 w 60"/>
                <a:gd name="T45" fmla="*/ 27 h 70"/>
                <a:gd name="T46" fmla="*/ 2 w 60"/>
                <a:gd name="T47" fmla="*/ 19 h 70"/>
                <a:gd name="T48" fmla="*/ 6 w 60"/>
                <a:gd name="T49" fmla="*/ 14 h 70"/>
                <a:gd name="T50" fmla="*/ 9 w 60"/>
                <a:gd name="T51" fmla="*/ 10 h 70"/>
                <a:gd name="T52" fmla="*/ 13 w 60"/>
                <a:gd name="T53" fmla="*/ 7 h 70"/>
                <a:gd name="T54" fmla="*/ 21 w 60"/>
                <a:gd name="T55" fmla="*/ 3 h 70"/>
                <a:gd name="T56" fmla="*/ 29 w 60"/>
                <a:gd name="T57" fmla="*/ 3 h 70"/>
                <a:gd name="T58" fmla="*/ 35 w 60"/>
                <a:gd name="T59" fmla="*/ 3 h 70"/>
                <a:gd name="T60" fmla="*/ 40 w 60"/>
                <a:gd name="T61" fmla="*/ 5 h 70"/>
                <a:gd name="T62" fmla="*/ 46 w 60"/>
                <a:gd name="T63" fmla="*/ 9 h 70"/>
                <a:gd name="T64" fmla="*/ 50 w 60"/>
                <a:gd name="T65" fmla="*/ 14 h 70"/>
                <a:gd name="T66" fmla="*/ 40 w 60"/>
                <a:gd name="T67" fmla="*/ 34 h 70"/>
                <a:gd name="T68" fmla="*/ 43 w 60"/>
                <a:gd name="T69" fmla="*/ 26 h 70"/>
                <a:gd name="T70" fmla="*/ 46 w 60"/>
                <a:gd name="T71" fmla="*/ 21 h 70"/>
                <a:gd name="T72" fmla="*/ 43 w 60"/>
                <a:gd name="T73" fmla="*/ 17 h 70"/>
                <a:gd name="T74" fmla="*/ 39 w 60"/>
                <a:gd name="T75" fmla="*/ 14 h 70"/>
                <a:gd name="T76" fmla="*/ 34 w 60"/>
                <a:gd name="T77" fmla="*/ 12 h 70"/>
                <a:gd name="T78" fmla="*/ 29 w 60"/>
                <a:gd name="T79" fmla="*/ 12 h 70"/>
                <a:gd name="T80" fmla="*/ 22 w 60"/>
                <a:gd name="T81" fmla="*/ 14 h 70"/>
                <a:gd name="T82" fmla="*/ 17 w 60"/>
                <a:gd name="T83" fmla="*/ 15 h 70"/>
                <a:gd name="T84" fmla="*/ 12 w 60"/>
                <a:gd name="T85" fmla="*/ 19 h 70"/>
                <a:gd name="T86" fmla="*/ 9 w 60"/>
                <a:gd name="T87" fmla="*/ 24 h 70"/>
                <a:gd name="T88" fmla="*/ 6 w 60"/>
                <a:gd name="T89" fmla="*/ 29 h 70"/>
                <a:gd name="T90" fmla="*/ 6 w 60"/>
                <a:gd name="T91" fmla="*/ 36 h 70"/>
                <a:gd name="T92" fmla="*/ 6 w 60"/>
                <a:gd name="T93" fmla="*/ 43 h 70"/>
                <a:gd name="T94" fmla="*/ 9 w 60"/>
                <a:gd name="T95" fmla="*/ 48 h 70"/>
                <a:gd name="T96" fmla="*/ 12 w 60"/>
                <a:gd name="T97" fmla="*/ 53 h 70"/>
                <a:gd name="T98" fmla="*/ 16 w 60"/>
                <a:gd name="T99" fmla="*/ 57 h 70"/>
                <a:gd name="T100" fmla="*/ 21 w 60"/>
                <a:gd name="T101" fmla="*/ 60 h 70"/>
                <a:gd name="T102" fmla="*/ 29 w 60"/>
                <a:gd name="T103" fmla="*/ 60 h 70"/>
                <a:gd name="T104" fmla="*/ 35 w 60"/>
                <a:gd name="T105" fmla="*/ 60 h 70"/>
                <a:gd name="T106" fmla="*/ 40 w 60"/>
                <a:gd name="T107" fmla="*/ 57 h 70"/>
                <a:gd name="T108" fmla="*/ 44 w 60"/>
                <a:gd name="T109" fmla="*/ 53 h 70"/>
                <a:gd name="T110" fmla="*/ 48 w 60"/>
                <a:gd name="T111" fmla="*/ 48 h 70"/>
                <a:gd name="T112" fmla="*/ 50 w 60"/>
                <a:gd name="T113" fmla="*/ 43 h 70"/>
                <a:gd name="T114" fmla="*/ 51 w 60"/>
                <a:gd name="T115" fmla="*/ 36 h 70"/>
                <a:gd name="T116" fmla="*/ 50 w 60"/>
                <a:gd name="T117" fmla="*/ 31 h 70"/>
                <a:gd name="T118" fmla="*/ 50 w 60"/>
                <a:gd name="T119" fmla="*/ 27 h 70"/>
                <a:gd name="T120" fmla="*/ 47 w 60"/>
                <a:gd name="T121" fmla="*/ 31 h 70"/>
                <a:gd name="T122" fmla="*/ 46 w 60"/>
                <a:gd name="T123" fmla="*/ 36 h 70"/>
                <a:gd name="T124" fmla="*/ 40 w 60"/>
                <a:gd name="T125" fmla="*/ 34 h 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0"/>
                <a:gd name="T190" fmla="*/ 0 h 70"/>
                <a:gd name="T191" fmla="*/ 60 w 60"/>
                <a:gd name="T192" fmla="*/ 70 h 7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0" h="70">
                  <a:moveTo>
                    <a:pt x="50" y="14"/>
                  </a:moveTo>
                  <a:lnTo>
                    <a:pt x="54" y="7"/>
                  </a:lnTo>
                  <a:lnTo>
                    <a:pt x="55" y="0"/>
                  </a:lnTo>
                  <a:lnTo>
                    <a:pt x="60" y="3"/>
                  </a:lnTo>
                  <a:lnTo>
                    <a:pt x="57" y="12"/>
                  </a:lnTo>
                  <a:lnTo>
                    <a:pt x="54" y="19"/>
                  </a:lnTo>
                  <a:lnTo>
                    <a:pt x="56" y="27"/>
                  </a:lnTo>
                  <a:lnTo>
                    <a:pt x="57" y="36"/>
                  </a:lnTo>
                  <a:lnTo>
                    <a:pt x="56" y="45"/>
                  </a:lnTo>
                  <a:lnTo>
                    <a:pt x="54" y="53"/>
                  </a:lnTo>
                  <a:lnTo>
                    <a:pt x="51" y="58"/>
                  </a:lnTo>
                  <a:lnTo>
                    <a:pt x="47" y="62"/>
                  </a:lnTo>
                  <a:lnTo>
                    <a:pt x="43" y="65"/>
                  </a:lnTo>
                  <a:lnTo>
                    <a:pt x="36" y="69"/>
                  </a:lnTo>
                  <a:lnTo>
                    <a:pt x="29" y="70"/>
                  </a:lnTo>
                  <a:lnTo>
                    <a:pt x="21" y="69"/>
                  </a:lnTo>
                  <a:lnTo>
                    <a:pt x="13" y="65"/>
                  </a:lnTo>
                  <a:lnTo>
                    <a:pt x="9" y="62"/>
                  </a:lnTo>
                  <a:lnTo>
                    <a:pt x="5" y="58"/>
                  </a:lnTo>
                  <a:lnTo>
                    <a:pt x="2" y="53"/>
                  </a:lnTo>
                  <a:lnTo>
                    <a:pt x="0" y="45"/>
                  </a:lnTo>
                  <a:lnTo>
                    <a:pt x="0" y="36"/>
                  </a:lnTo>
                  <a:lnTo>
                    <a:pt x="0" y="27"/>
                  </a:lnTo>
                  <a:lnTo>
                    <a:pt x="2" y="19"/>
                  </a:lnTo>
                  <a:lnTo>
                    <a:pt x="6" y="14"/>
                  </a:lnTo>
                  <a:lnTo>
                    <a:pt x="9" y="10"/>
                  </a:lnTo>
                  <a:lnTo>
                    <a:pt x="13" y="7"/>
                  </a:lnTo>
                  <a:lnTo>
                    <a:pt x="21" y="3"/>
                  </a:lnTo>
                  <a:lnTo>
                    <a:pt x="29" y="3"/>
                  </a:lnTo>
                  <a:lnTo>
                    <a:pt x="35" y="3"/>
                  </a:lnTo>
                  <a:lnTo>
                    <a:pt x="40" y="5"/>
                  </a:lnTo>
                  <a:lnTo>
                    <a:pt x="46" y="9"/>
                  </a:lnTo>
                  <a:lnTo>
                    <a:pt x="50" y="14"/>
                  </a:lnTo>
                  <a:close/>
                  <a:moveTo>
                    <a:pt x="40" y="34"/>
                  </a:moveTo>
                  <a:lnTo>
                    <a:pt x="43" y="26"/>
                  </a:lnTo>
                  <a:lnTo>
                    <a:pt x="46" y="21"/>
                  </a:lnTo>
                  <a:lnTo>
                    <a:pt x="43" y="17"/>
                  </a:lnTo>
                  <a:lnTo>
                    <a:pt x="39" y="14"/>
                  </a:lnTo>
                  <a:lnTo>
                    <a:pt x="34" y="12"/>
                  </a:lnTo>
                  <a:lnTo>
                    <a:pt x="29" y="12"/>
                  </a:lnTo>
                  <a:lnTo>
                    <a:pt x="22" y="14"/>
                  </a:lnTo>
                  <a:lnTo>
                    <a:pt x="17" y="15"/>
                  </a:lnTo>
                  <a:lnTo>
                    <a:pt x="12" y="19"/>
                  </a:lnTo>
                  <a:lnTo>
                    <a:pt x="9" y="24"/>
                  </a:lnTo>
                  <a:lnTo>
                    <a:pt x="6" y="29"/>
                  </a:lnTo>
                  <a:lnTo>
                    <a:pt x="6" y="36"/>
                  </a:lnTo>
                  <a:lnTo>
                    <a:pt x="6" y="43"/>
                  </a:lnTo>
                  <a:lnTo>
                    <a:pt x="9" y="48"/>
                  </a:lnTo>
                  <a:lnTo>
                    <a:pt x="12" y="53"/>
                  </a:lnTo>
                  <a:lnTo>
                    <a:pt x="16" y="57"/>
                  </a:lnTo>
                  <a:lnTo>
                    <a:pt x="21" y="60"/>
                  </a:lnTo>
                  <a:lnTo>
                    <a:pt x="29" y="60"/>
                  </a:lnTo>
                  <a:lnTo>
                    <a:pt x="35" y="60"/>
                  </a:lnTo>
                  <a:lnTo>
                    <a:pt x="40" y="57"/>
                  </a:lnTo>
                  <a:lnTo>
                    <a:pt x="44" y="53"/>
                  </a:lnTo>
                  <a:lnTo>
                    <a:pt x="48" y="48"/>
                  </a:lnTo>
                  <a:lnTo>
                    <a:pt x="50" y="43"/>
                  </a:lnTo>
                  <a:lnTo>
                    <a:pt x="51" y="36"/>
                  </a:lnTo>
                  <a:lnTo>
                    <a:pt x="50" y="31"/>
                  </a:lnTo>
                  <a:lnTo>
                    <a:pt x="50" y="27"/>
                  </a:lnTo>
                  <a:lnTo>
                    <a:pt x="47" y="31"/>
                  </a:lnTo>
                  <a:lnTo>
                    <a:pt x="46" y="36"/>
                  </a:lnTo>
                  <a:lnTo>
                    <a:pt x="40" y="34"/>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23" name="Freeform 353"/>
            <p:cNvSpPr>
              <a:spLocks/>
            </p:cNvSpPr>
            <p:nvPr/>
          </p:nvSpPr>
          <p:spPr bwMode="auto">
            <a:xfrm rot="5400000">
              <a:off x="2119" y="3024"/>
              <a:ext cx="30" cy="34"/>
            </a:xfrm>
            <a:custGeom>
              <a:avLst/>
              <a:gdLst>
                <a:gd name="T0" fmla="*/ 29 w 34"/>
                <a:gd name="T1" fmla="*/ 0 h 29"/>
                <a:gd name="T2" fmla="*/ 34 w 34"/>
                <a:gd name="T3" fmla="*/ 0 h 29"/>
                <a:gd name="T4" fmla="*/ 34 w 34"/>
                <a:gd name="T5" fmla="*/ 29 h 29"/>
                <a:gd name="T6" fmla="*/ 32 w 34"/>
                <a:gd name="T7" fmla="*/ 29 h 29"/>
                <a:gd name="T8" fmla="*/ 30 w 34"/>
                <a:gd name="T9" fmla="*/ 29 h 29"/>
                <a:gd name="T10" fmla="*/ 28 w 34"/>
                <a:gd name="T11" fmla="*/ 27 h 29"/>
                <a:gd name="T12" fmla="*/ 26 w 34"/>
                <a:gd name="T13" fmla="*/ 26 h 29"/>
                <a:gd name="T14" fmla="*/ 24 w 34"/>
                <a:gd name="T15" fmla="*/ 22 h 29"/>
                <a:gd name="T16" fmla="*/ 21 w 34"/>
                <a:gd name="T17" fmla="*/ 19 h 29"/>
                <a:gd name="T18" fmla="*/ 19 w 34"/>
                <a:gd name="T19" fmla="*/ 15 h 29"/>
                <a:gd name="T20" fmla="*/ 16 w 34"/>
                <a:gd name="T21" fmla="*/ 12 h 29"/>
                <a:gd name="T22" fmla="*/ 15 w 34"/>
                <a:gd name="T23" fmla="*/ 10 h 29"/>
                <a:gd name="T24" fmla="*/ 12 w 34"/>
                <a:gd name="T25" fmla="*/ 7 h 29"/>
                <a:gd name="T26" fmla="*/ 9 w 34"/>
                <a:gd name="T27" fmla="*/ 7 h 29"/>
                <a:gd name="T28" fmla="*/ 7 w 34"/>
                <a:gd name="T29" fmla="*/ 7 h 29"/>
                <a:gd name="T30" fmla="*/ 6 w 34"/>
                <a:gd name="T31" fmla="*/ 8 h 29"/>
                <a:gd name="T32" fmla="*/ 4 w 34"/>
                <a:gd name="T33" fmla="*/ 12 h 29"/>
                <a:gd name="T34" fmla="*/ 4 w 34"/>
                <a:gd name="T35" fmla="*/ 15 h 29"/>
                <a:gd name="T36" fmla="*/ 4 w 34"/>
                <a:gd name="T37" fmla="*/ 19 h 29"/>
                <a:gd name="T38" fmla="*/ 6 w 34"/>
                <a:gd name="T39" fmla="*/ 20 h 29"/>
                <a:gd name="T40" fmla="*/ 8 w 34"/>
                <a:gd name="T41" fmla="*/ 22 h 29"/>
                <a:gd name="T42" fmla="*/ 9 w 34"/>
                <a:gd name="T43" fmla="*/ 22 h 29"/>
                <a:gd name="T44" fmla="*/ 9 w 34"/>
                <a:gd name="T45" fmla="*/ 29 h 29"/>
                <a:gd name="T46" fmla="*/ 6 w 34"/>
                <a:gd name="T47" fmla="*/ 27 h 29"/>
                <a:gd name="T48" fmla="*/ 3 w 34"/>
                <a:gd name="T49" fmla="*/ 24 h 29"/>
                <a:gd name="T50" fmla="*/ 0 w 34"/>
                <a:gd name="T51" fmla="*/ 20 h 29"/>
                <a:gd name="T52" fmla="*/ 0 w 34"/>
                <a:gd name="T53" fmla="*/ 15 h 29"/>
                <a:gd name="T54" fmla="*/ 0 w 34"/>
                <a:gd name="T55" fmla="*/ 8 h 29"/>
                <a:gd name="T56" fmla="*/ 3 w 34"/>
                <a:gd name="T57" fmla="*/ 5 h 29"/>
                <a:gd name="T58" fmla="*/ 6 w 34"/>
                <a:gd name="T59" fmla="*/ 2 h 29"/>
                <a:gd name="T60" fmla="*/ 9 w 34"/>
                <a:gd name="T61" fmla="*/ 2 h 29"/>
                <a:gd name="T62" fmla="*/ 12 w 34"/>
                <a:gd name="T63" fmla="*/ 2 h 29"/>
                <a:gd name="T64" fmla="*/ 13 w 34"/>
                <a:gd name="T65" fmla="*/ 2 h 29"/>
                <a:gd name="T66" fmla="*/ 16 w 34"/>
                <a:gd name="T67" fmla="*/ 3 h 29"/>
                <a:gd name="T68" fmla="*/ 17 w 34"/>
                <a:gd name="T69" fmla="*/ 5 h 29"/>
                <a:gd name="T70" fmla="*/ 20 w 34"/>
                <a:gd name="T71" fmla="*/ 8 h 29"/>
                <a:gd name="T72" fmla="*/ 23 w 34"/>
                <a:gd name="T73" fmla="*/ 14 h 29"/>
                <a:gd name="T74" fmla="*/ 25 w 34"/>
                <a:gd name="T75" fmla="*/ 17 h 29"/>
                <a:gd name="T76" fmla="*/ 28 w 34"/>
                <a:gd name="T77" fmla="*/ 19 h 29"/>
                <a:gd name="T78" fmla="*/ 28 w 34"/>
                <a:gd name="T79" fmla="*/ 20 h 29"/>
                <a:gd name="T80" fmla="*/ 29 w 34"/>
                <a:gd name="T81" fmla="*/ 22 h 29"/>
                <a:gd name="T82" fmla="*/ 29 w 34"/>
                <a:gd name="T83" fmla="*/ 0 h 2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4"/>
                <a:gd name="T127" fmla="*/ 0 h 29"/>
                <a:gd name="T128" fmla="*/ 34 w 34"/>
                <a:gd name="T129" fmla="*/ 29 h 2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4" h="29">
                  <a:moveTo>
                    <a:pt x="29" y="0"/>
                  </a:moveTo>
                  <a:lnTo>
                    <a:pt x="34" y="0"/>
                  </a:lnTo>
                  <a:lnTo>
                    <a:pt x="34" y="29"/>
                  </a:lnTo>
                  <a:lnTo>
                    <a:pt x="32" y="29"/>
                  </a:lnTo>
                  <a:lnTo>
                    <a:pt x="30" y="29"/>
                  </a:lnTo>
                  <a:lnTo>
                    <a:pt x="28" y="27"/>
                  </a:lnTo>
                  <a:lnTo>
                    <a:pt x="26" y="26"/>
                  </a:lnTo>
                  <a:lnTo>
                    <a:pt x="24" y="22"/>
                  </a:lnTo>
                  <a:lnTo>
                    <a:pt x="21" y="19"/>
                  </a:lnTo>
                  <a:lnTo>
                    <a:pt x="19" y="15"/>
                  </a:lnTo>
                  <a:lnTo>
                    <a:pt x="16" y="12"/>
                  </a:lnTo>
                  <a:lnTo>
                    <a:pt x="15" y="10"/>
                  </a:lnTo>
                  <a:lnTo>
                    <a:pt x="12" y="7"/>
                  </a:lnTo>
                  <a:lnTo>
                    <a:pt x="9" y="7"/>
                  </a:lnTo>
                  <a:lnTo>
                    <a:pt x="7" y="7"/>
                  </a:lnTo>
                  <a:lnTo>
                    <a:pt x="6" y="8"/>
                  </a:lnTo>
                  <a:lnTo>
                    <a:pt x="4" y="12"/>
                  </a:lnTo>
                  <a:lnTo>
                    <a:pt x="4" y="15"/>
                  </a:lnTo>
                  <a:lnTo>
                    <a:pt x="4" y="19"/>
                  </a:lnTo>
                  <a:lnTo>
                    <a:pt x="6" y="20"/>
                  </a:lnTo>
                  <a:lnTo>
                    <a:pt x="8" y="22"/>
                  </a:lnTo>
                  <a:lnTo>
                    <a:pt x="9" y="22"/>
                  </a:lnTo>
                  <a:lnTo>
                    <a:pt x="9" y="29"/>
                  </a:lnTo>
                  <a:lnTo>
                    <a:pt x="6" y="27"/>
                  </a:lnTo>
                  <a:lnTo>
                    <a:pt x="3" y="24"/>
                  </a:lnTo>
                  <a:lnTo>
                    <a:pt x="0" y="20"/>
                  </a:lnTo>
                  <a:lnTo>
                    <a:pt x="0" y="15"/>
                  </a:lnTo>
                  <a:lnTo>
                    <a:pt x="0" y="8"/>
                  </a:lnTo>
                  <a:lnTo>
                    <a:pt x="3" y="5"/>
                  </a:lnTo>
                  <a:lnTo>
                    <a:pt x="6" y="2"/>
                  </a:lnTo>
                  <a:lnTo>
                    <a:pt x="9" y="2"/>
                  </a:lnTo>
                  <a:lnTo>
                    <a:pt x="12" y="2"/>
                  </a:lnTo>
                  <a:lnTo>
                    <a:pt x="13" y="2"/>
                  </a:lnTo>
                  <a:lnTo>
                    <a:pt x="16" y="3"/>
                  </a:lnTo>
                  <a:lnTo>
                    <a:pt x="17" y="5"/>
                  </a:lnTo>
                  <a:lnTo>
                    <a:pt x="20" y="8"/>
                  </a:lnTo>
                  <a:lnTo>
                    <a:pt x="23" y="14"/>
                  </a:lnTo>
                  <a:lnTo>
                    <a:pt x="25" y="17"/>
                  </a:lnTo>
                  <a:lnTo>
                    <a:pt x="28" y="19"/>
                  </a:lnTo>
                  <a:lnTo>
                    <a:pt x="28" y="20"/>
                  </a:lnTo>
                  <a:lnTo>
                    <a:pt x="29" y="22"/>
                  </a:lnTo>
                  <a:lnTo>
                    <a:pt x="29" y="0"/>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24" name="Freeform 354"/>
            <p:cNvSpPr>
              <a:spLocks noEditPoints="1"/>
            </p:cNvSpPr>
            <p:nvPr/>
          </p:nvSpPr>
          <p:spPr bwMode="auto">
            <a:xfrm rot="5400000">
              <a:off x="2211" y="3045"/>
              <a:ext cx="21" cy="57"/>
            </a:xfrm>
            <a:custGeom>
              <a:avLst/>
              <a:gdLst>
                <a:gd name="T0" fmla="*/ 6 w 23"/>
                <a:gd name="T1" fmla="*/ 0 h 48"/>
                <a:gd name="T2" fmla="*/ 6 w 23"/>
                <a:gd name="T3" fmla="*/ 48 h 48"/>
                <a:gd name="T4" fmla="*/ 0 w 23"/>
                <a:gd name="T5" fmla="*/ 48 h 48"/>
                <a:gd name="T6" fmla="*/ 0 w 23"/>
                <a:gd name="T7" fmla="*/ 0 h 48"/>
                <a:gd name="T8" fmla="*/ 6 w 23"/>
                <a:gd name="T9" fmla="*/ 0 h 48"/>
                <a:gd name="T10" fmla="*/ 23 w 23"/>
                <a:gd name="T11" fmla="*/ 0 h 48"/>
                <a:gd name="T12" fmla="*/ 23 w 23"/>
                <a:gd name="T13" fmla="*/ 48 h 48"/>
                <a:gd name="T14" fmla="*/ 16 w 23"/>
                <a:gd name="T15" fmla="*/ 48 h 48"/>
                <a:gd name="T16" fmla="*/ 16 w 23"/>
                <a:gd name="T17" fmla="*/ 0 h 48"/>
                <a:gd name="T18" fmla="*/ 23 w 23"/>
                <a:gd name="T19" fmla="*/ 0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48"/>
                <a:gd name="T32" fmla="*/ 23 w 23"/>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48">
                  <a:moveTo>
                    <a:pt x="6" y="0"/>
                  </a:moveTo>
                  <a:lnTo>
                    <a:pt x="6" y="48"/>
                  </a:lnTo>
                  <a:lnTo>
                    <a:pt x="0" y="48"/>
                  </a:lnTo>
                  <a:lnTo>
                    <a:pt x="0" y="0"/>
                  </a:lnTo>
                  <a:lnTo>
                    <a:pt x="6" y="0"/>
                  </a:lnTo>
                  <a:close/>
                  <a:moveTo>
                    <a:pt x="23" y="0"/>
                  </a:moveTo>
                  <a:lnTo>
                    <a:pt x="23" y="48"/>
                  </a:lnTo>
                  <a:lnTo>
                    <a:pt x="16" y="48"/>
                  </a:lnTo>
                  <a:lnTo>
                    <a:pt x="16" y="0"/>
                  </a:lnTo>
                  <a:lnTo>
                    <a:pt x="23" y="0"/>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25" name="Freeform 355"/>
            <p:cNvSpPr>
              <a:spLocks noEditPoints="1"/>
            </p:cNvSpPr>
            <p:nvPr/>
          </p:nvSpPr>
          <p:spPr bwMode="auto">
            <a:xfrm rot="5400000">
              <a:off x="2301" y="3061"/>
              <a:ext cx="53" cy="54"/>
            </a:xfrm>
            <a:custGeom>
              <a:avLst/>
              <a:gdLst>
                <a:gd name="T0" fmla="*/ 58 w 58"/>
                <a:gd name="T1" fmla="*/ 46 h 46"/>
                <a:gd name="T2" fmla="*/ 2 w 58"/>
                <a:gd name="T3" fmla="*/ 46 h 46"/>
                <a:gd name="T4" fmla="*/ 2 w 58"/>
                <a:gd name="T5" fmla="*/ 36 h 46"/>
                <a:gd name="T6" fmla="*/ 8 w 58"/>
                <a:gd name="T7" fmla="*/ 36 h 46"/>
                <a:gd name="T8" fmla="*/ 5 w 58"/>
                <a:gd name="T9" fmla="*/ 33 h 46"/>
                <a:gd name="T10" fmla="*/ 3 w 58"/>
                <a:gd name="T11" fmla="*/ 29 h 46"/>
                <a:gd name="T12" fmla="*/ 2 w 58"/>
                <a:gd name="T13" fmla="*/ 26 h 46"/>
                <a:gd name="T14" fmla="*/ 0 w 58"/>
                <a:gd name="T15" fmla="*/ 22 h 46"/>
                <a:gd name="T16" fmla="*/ 2 w 58"/>
                <a:gd name="T17" fmla="*/ 15 h 46"/>
                <a:gd name="T18" fmla="*/ 3 w 58"/>
                <a:gd name="T19" fmla="*/ 10 h 46"/>
                <a:gd name="T20" fmla="*/ 7 w 58"/>
                <a:gd name="T21" fmla="*/ 5 h 46"/>
                <a:gd name="T22" fmla="*/ 11 w 58"/>
                <a:gd name="T23" fmla="*/ 3 h 46"/>
                <a:gd name="T24" fmla="*/ 16 w 58"/>
                <a:gd name="T25" fmla="*/ 0 h 46"/>
                <a:gd name="T26" fmla="*/ 21 w 58"/>
                <a:gd name="T27" fmla="*/ 0 h 46"/>
                <a:gd name="T28" fmla="*/ 28 w 58"/>
                <a:gd name="T29" fmla="*/ 0 h 46"/>
                <a:gd name="T30" fmla="*/ 33 w 58"/>
                <a:gd name="T31" fmla="*/ 3 h 46"/>
                <a:gd name="T32" fmla="*/ 37 w 58"/>
                <a:gd name="T33" fmla="*/ 7 h 46"/>
                <a:gd name="T34" fmla="*/ 41 w 58"/>
                <a:gd name="T35" fmla="*/ 12 h 46"/>
                <a:gd name="T36" fmla="*/ 42 w 58"/>
                <a:gd name="T37" fmla="*/ 17 h 46"/>
                <a:gd name="T38" fmla="*/ 43 w 58"/>
                <a:gd name="T39" fmla="*/ 22 h 46"/>
                <a:gd name="T40" fmla="*/ 42 w 58"/>
                <a:gd name="T41" fmla="*/ 27 h 46"/>
                <a:gd name="T42" fmla="*/ 41 w 58"/>
                <a:gd name="T43" fmla="*/ 31 h 46"/>
                <a:gd name="T44" fmla="*/ 40 w 58"/>
                <a:gd name="T45" fmla="*/ 34 h 46"/>
                <a:gd name="T46" fmla="*/ 37 w 58"/>
                <a:gd name="T47" fmla="*/ 36 h 46"/>
                <a:gd name="T48" fmla="*/ 58 w 58"/>
                <a:gd name="T49" fmla="*/ 36 h 46"/>
                <a:gd name="T50" fmla="*/ 58 w 58"/>
                <a:gd name="T51" fmla="*/ 46 h 46"/>
                <a:gd name="T52" fmla="*/ 22 w 58"/>
                <a:gd name="T53" fmla="*/ 36 h 46"/>
                <a:gd name="T54" fmla="*/ 26 w 58"/>
                <a:gd name="T55" fmla="*/ 36 h 46"/>
                <a:gd name="T56" fmla="*/ 30 w 58"/>
                <a:gd name="T57" fmla="*/ 34 h 46"/>
                <a:gd name="T58" fmla="*/ 33 w 58"/>
                <a:gd name="T59" fmla="*/ 33 h 46"/>
                <a:gd name="T60" fmla="*/ 36 w 58"/>
                <a:gd name="T61" fmla="*/ 27 h 46"/>
                <a:gd name="T62" fmla="*/ 37 w 58"/>
                <a:gd name="T63" fmla="*/ 22 h 46"/>
                <a:gd name="T64" fmla="*/ 36 w 58"/>
                <a:gd name="T65" fmla="*/ 17 h 46"/>
                <a:gd name="T66" fmla="*/ 33 w 58"/>
                <a:gd name="T67" fmla="*/ 14 h 46"/>
                <a:gd name="T68" fmla="*/ 30 w 58"/>
                <a:gd name="T69" fmla="*/ 12 h 46"/>
                <a:gd name="T70" fmla="*/ 26 w 58"/>
                <a:gd name="T71" fmla="*/ 10 h 46"/>
                <a:gd name="T72" fmla="*/ 21 w 58"/>
                <a:gd name="T73" fmla="*/ 10 h 46"/>
                <a:gd name="T74" fmla="*/ 17 w 58"/>
                <a:gd name="T75" fmla="*/ 10 h 46"/>
                <a:gd name="T76" fmla="*/ 13 w 58"/>
                <a:gd name="T77" fmla="*/ 12 h 46"/>
                <a:gd name="T78" fmla="*/ 11 w 58"/>
                <a:gd name="T79" fmla="*/ 14 h 46"/>
                <a:gd name="T80" fmla="*/ 8 w 58"/>
                <a:gd name="T81" fmla="*/ 17 h 46"/>
                <a:gd name="T82" fmla="*/ 7 w 58"/>
                <a:gd name="T83" fmla="*/ 22 h 46"/>
                <a:gd name="T84" fmla="*/ 8 w 58"/>
                <a:gd name="T85" fmla="*/ 27 h 46"/>
                <a:gd name="T86" fmla="*/ 11 w 58"/>
                <a:gd name="T87" fmla="*/ 33 h 46"/>
                <a:gd name="T88" fmla="*/ 15 w 58"/>
                <a:gd name="T89" fmla="*/ 34 h 46"/>
                <a:gd name="T90" fmla="*/ 17 w 58"/>
                <a:gd name="T91" fmla="*/ 36 h 46"/>
                <a:gd name="T92" fmla="*/ 22 w 58"/>
                <a:gd name="T93" fmla="*/ 36 h 4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58"/>
                <a:gd name="T142" fmla="*/ 0 h 46"/>
                <a:gd name="T143" fmla="*/ 58 w 58"/>
                <a:gd name="T144" fmla="*/ 46 h 4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58" h="46">
                  <a:moveTo>
                    <a:pt x="58" y="46"/>
                  </a:moveTo>
                  <a:lnTo>
                    <a:pt x="2" y="46"/>
                  </a:lnTo>
                  <a:lnTo>
                    <a:pt x="2" y="36"/>
                  </a:lnTo>
                  <a:lnTo>
                    <a:pt x="8" y="36"/>
                  </a:lnTo>
                  <a:lnTo>
                    <a:pt x="5" y="33"/>
                  </a:lnTo>
                  <a:lnTo>
                    <a:pt x="3" y="29"/>
                  </a:lnTo>
                  <a:lnTo>
                    <a:pt x="2" y="26"/>
                  </a:lnTo>
                  <a:lnTo>
                    <a:pt x="0" y="22"/>
                  </a:lnTo>
                  <a:lnTo>
                    <a:pt x="2" y="15"/>
                  </a:lnTo>
                  <a:lnTo>
                    <a:pt x="3" y="10"/>
                  </a:lnTo>
                  <a:lnTo>
                    <a:pt x="7" y="5"/>
                  </a:lnTo>
                  <a:lnTo>
                    <a:pt x="11" y="3"/>
                  </a:lnTo>
                  <a:lnTo>
                    <a:pt x="16" y="0"/>
                  </a:lnTo>
                  <a:lnTo>
                    <a:pt x="21" y="0"/>
                  </a:lnTo>
                  <a:lnTo>
                    <a:pt x="28" y="0"/>
                  </a:lnTo>
                  <a:lnTo>
                    <a:pt x="33" y="3"/>
                  </a:lnTo>
                  <a:lnTo>
                    <a:pt x="37" y="7"/>
                  </a:lnTo>
                  <a:lnTo>
                    <a:pt x="41" y="12"/>
                  </a:lnTo>
                  <a:lnTo>
                    <a:pt x="42" y="17"/>
                  </a:lnTo>
                  <a:lnTo>
                    <a:pt x="43" y="22"/>
                  </a:lnTo>
                  <a:lnTo>
                    <a:pt x="42" y="27"/>
                  </a:lnTo>
                  <a:lnTo>
                    <a:pt x="41" y="31"/>
                  </a:lnTo>
                  <a:lnTo>
                    <a:pt x="40" y="34"/>
                  </a:lnTo>
                  <a:lnTo>
                    <a:pt x="37" y="36"/>
                  </a:lnTo>
                  <a:lnTo>
                    <a:pt x="58" y="36"/>
                  </a:lnTo>
                  <a:lnTo>
                    <a:pt x="58" y="46"/>
                  </a:lnTo>
                  <a:close/>
                  <a:moveTo>
                    <a:pt x="22" y="36"/>
                  </a:moveTo>
                  <a:lnTo>
                    <a:pt x="26" y="36"/>
                  </a:lnTo>
                  <a:lnTo>
                    <a:pt x="30" y="34"/>
                  </a:lnTo>
                  <a:lnTo>
                    <a:pt x="33" y="33"/>
                  </a:lnTo>
                  <a:lnTo>
                    <a:pt x="36" y="27"/>
                  </a:lnTo>
                  <a:lnTo>
                    <a:pt x="37" y="22"/>
                  </a:lnTo>
                  <a:lnTo>
                    <a:pt x="36" y="17"/>
                  </a:lnTo>
                  <a:lnTo>
                    <a:pt x="33" y="14"/>
                  </a:lnTo>
                  <a:lnTo>
                    <a:pt x="30" y="12"/>
                  </a:lnTo>
                  <a:lnTo>
                    <a:pt x="26" y="10"/>
                  </a:lnTo>
                  <a:lnTo>
                    <a:pt x="21" y="10"/>
                  </a:lnTo>
                  <a:lnTo>
                    <a:pt x="17" y="10"/>
                  </a:lnTo>
                  <a:lnTo>
                    <a:pt x="13" y="12"/>
                  </a:lnTo>
                  <a:lnTo>
                    <a:pt x="11" y="14"/>
                  </a:lnTo>
                  <a:lnTo>
                    <a:pt x="8" y="17"/>
                  </a:lnTo>
                  <a:lnTo>
                    <a:pt x="7" y="22"/>
                  </a:lnTo>
                  <a:lnTo>
                    <a:pt x="8" y="27"/>
                  </a:lnTo>
                  <a:lnTo>
                    <a:pt x="11" y="33"/>
                  </a:lnTo>
                  <a:lnTo>
                    <a:pt x="15" y="34"/>
                  </a:lnTo>
                  <a:lnTo>
                    <a:pt x="17" y="36"/>
                  </a:lnTo>
                  <a:lnTo>
                    <a:pt x="22" y="36"/>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26" name="Freeform 356"/>
            <p:cNvSpPr>
              <a:spLocks/>
            </p:cNvSpPr>
            <p:nvPr/>
          </p:nvSpPr>
          <p:spPr bwMode="auto">
            <a:xfrm rot="5400000">
              <a:off x="2366" y="3083"/>
              <a:ext cx="29" cy="43"/>
            </a:xfrm>
            <a:custGeom>
              <a:avLst/>
              <a:gdLst>
                <a:gd name="T0" fmla="*/ 32 w 32"/>
                <a:gd name="T1" fmla="*/ 20 h 36"/>
                <a:gd name="T2" fmla="*/ 4 w 32"/>
                <a:gd name="T3" fmla="*/ 20 h 36"/>
                <a:gd name="T4" fmla="*/ 4 w 32"/>
                <a:gd name="T5" fmla="*/ 36 h 36"/>
                <a:gd name="T6" fmla="*/ 0 w 32"/>
                <a:gd name="T7" fmla="*/ 36 h 36"/>
                <a:gd name="T8" fmla="*/ 0 w 32"/>
                <a:gd name="T9" fmla="*/ 0 h 36"/>
                <a:gd name="T10" fmla="*/ 4 w 32"/>
                <a:gd name="T11" fmla="*/ 0 h 36"/>
                <a:gd name="T12" fmla="*/ 4 w 32"/>
                <a:gd name="T13" fmla="*/ 15 h 36"/>
                <a:gd name="T14" fmla="*/ 32 w 32"/>
                <a:gd name="T15" fmla="*/ 15 h 36"/>
                <a:gd name="T16" fmla="*/ 32 w 32"/>
                <a:gd name="T17" fmla="*/ 20 h 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36"/>
                <a:gd name="T29" fmla="*/ 32 w 32"/>
                <a:gd name="T30" fmla="*/ 36 h 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36">
                  <a:moveTo>
                    <a:pt x="32" y="20"/>
                  </a:moveTo>
                  <a:lnTo>
                    <a:pt x="4" y="20"/>
                  </a:lnTo>
                  <a:lnTo>
                    <a:pt x="4" y="36"/>
                  </a:lnTo>
                  <a:lnTo>
                    <a:pt x="0" y="36"/>
                  </a:lnTo>
                  <a:lnTo>
                    <a:pt x="0" y="0"/>
                  </a:lnTo>
                  <a:lnTo>
                    <a:pt x="4" y="0"/>
                  </a:lnTo>
                  <a:lnTo>
                    <a:pt x="4" y="15"/>
                  </a:lnTo>
                  <a:lnTo>
                    <a:pt x="32" y="15"/>
                  </a:lnTo>
                  <a:lnTo>
                    <a:pt x="32" y="20"/>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27" name="Freeform 357"/>
            <p:cNvSpPr>
              <a:spLocks/>
            </p:cNvSpPr>
            <p:nvPr/>
          </p:nvSpPr>
          <p:spPr bwMode="auto">
            <a:xfrm rot="5400000">
              <a:off x="2409" y="3023"/>
              <a:ext cx="30" cy="35"/>
            </a:xfrm>
            <a:custGeom>
              <a:avLst/>
              <a:gdLst>
                <a:gd name="T0" fmla="*/ 29 w 34"/>
                <a:gd name="T1" fmla="*/ 0 h 29"/>
                <a:gd name="T2" fmla="*/ 34 w 34"/>
                <a:gd name="T3" fmla="*/ 0 h 29"/>
                <a:gd name="T4" fmla="*/ 34 w 34"/>
                <a:gd name="T5" fmla="*/ 29 h 29"/>
                <a:gd name="T6" fmla="*/ 32 w 34"/>
                <a:gd name="T7" fmla="*/ 29 h 29"/>
                <a:gd name="T8" fmla="*/ 30 w 34"/>
                <a:gd name="T9" fmla="*/ 27 h 29"/>
                <a:gd name="T10" fmla="*/ 28 w 34"/>
                <a:gd name="T11" fmla="*/ 27 h 29"/>
                <a:gd name="T12" fmla="*/ 26 w 34"/>
                <a:gd name="T13" fmla="*/ 24 h 29"/>
                <a:gd name="T14" fmla="*/ 24 w 34"/>
                <a:gd name="T15" fmla="*/ 22 h 29"/>
                <a:gd name="T16" fmla="*/ 21 w 34"/>
                <a:gd name="T17" fmla="*/ 17 h 29"/>
                <a:gd name="T18" fmla="*/ 19 w 34"/>
                <a:gd name="T19" fmla="*/ 14 h 29"/>
                <a:gd name="T20" fmla="*/ 16 w 34"/>
                <a:gd name="T21" fmla="*/ 10 h 29"/>
                <a:gd name="T22" fmla="*/ 15 w 34"/>
                <a:gd name="T23" fmla="*/ 8 h 29"/>
                <a:gd name="T24" fmla="*/ 12 w 34"/>
                <a:gd name="T25" fmla="*/ 7 h 29"/>
                <a:gd name="T26" fmla="*/ 9 w 34"/>
                <a:gd name="T27" fmla="*/ 7 h 29"/>
                <a:gd name="T28" fmla="*/ 7 w 34"/>
                <a:gd name="T29" fmla="*/ 7 h 29"/>
                <a:gd name="T30" fmla="*/ 6 w 34"/>
                <a:gd name="T31" fmla="*/ 8 h 29"/>
                <a:gd name="T32" fmla="*/ 4 w 34"/>
                <a:gd name="T33" fmla="*/ 10 h 29"/>
                <a:gd name="T34" fmla="*/ 4 w 34"/>
                <a:gd name="T35" fmla="*/ 14 h 29"/>
                <a:gd name="T36" fmla="*/ 4 w 34"/>
                <a:gd name="T37" fmla="*/ 17 h 29"/>
                <a:gd name="T38" fmla="*/ 6 w 34"/>
                <a:gd name="T39" fmla="*/ 20 h 29"/>
                <a:gd name="T40" fmla="*/ 8 w 34"/>
                <a:gd name="T41" fmla="*/ 22 h 29"/>
                <a:gd name="T42" fmla="*/ 9 w 34"/>
                <a:gd name="T43" fmla="*/ 22 h 29"/>
                <a:gd name="T44" fmla="*/ 9 w 34"/>
                <a:gd name="T45" fmla="*/ 27 h 29"/>
                <a:gd name="T46" fmla="*/ 6 w 34"/>
                <a:gd name="T47" fmla="*/ 26 h 29"/>
                <a:gd name="T48" fmla="*/ 3 w 34"/>
                <a:gd name="T49" fmla="*/ 24 h 29"/>
                <a:gd name="T50" fmla="*/ 0 w 34"/>
                <a:gd name="T51" fmla="*/ 19 h 29"/>
                <a:gd name="T52" fmla="*/ 0 w 34"/>
                <a:gd name="T53" fmla="*/ 14 h 29"/>
                <a:gd name="T54" fmla="*/ 0 w 34"/>
                <a:gd name="T55" fmla="*/ 8 h 29"/>
                <a:gd name="T56" fmla="*/ 3 w 34"/>
                <a:gd name="T57" fmla="*/ 3 h 29"/>
                <a:gd name="T58" fmla="*/ 6 w 34"/>
                <a:gd name="T59" fmla="*/ 1 h 29"/>
                <a:gd name="T60" fmla="*/ 9 w 34"/>
                <a:gd name="T61" fmla="*/ 0 h 29"/>
                <a:gd name="T62" fmla="*/ 12 w 34"/>
                <a:gd name="T63" fmla="*/ 0 h 29"/>
                <a:gd name="T64" fmla="*/ 13 w 34"/>
                <a:gd name="T65" fmla="*/ 1 h 29"/>
                <a:gd name="T66" fmla="*/ 16 w 34"/>
                <a:gd name="T67" fmla="*/ 3 h 29"/>
                <a:gd name="T68" fmla="*/ 17 w 34"/>
                <a:gd name="T69" fmla="*/ 5 h 29"/>
                <a:gd name="T70" fmla="*/ 20 w 34"/>
                <a:gd name="T71" fmla="*/ 8 h 29"/>
                <a:gd name="T72" fmla="*/ 23 w 34"/>
                <a:gd name="T73" fmla="*/ 12 h 29"/>
                <a:gd name="T74" fmla="*/ 25 w 34"/>
                <a:gd name="T75" fmla="*/ 17 h 29"/>
                <a:gd name="T76" fmla="*/ 28 w 34"/>
                <a:gd name="T77" fmla="*/ 19 h 29"/>
                <a:gd name="T78" fmla="*/ 28 w 34"/>
                <a:gd name="T79" fmla="*/ 20 h 29"/>
                <a:gd name="T80" fmla="*/ 29 w 34"/>
                <a:gd name="T81" fmla="*/ 20 h 29"/>
                <a:gd name="T82" fmla="*/ 29 w 34"/>
                <a:gd name="T83" fmla="*/ 0 h 2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4"/>
                <a:gd name="T127" fmla="*/ 0 h 29"/>
                <a:gd name="T128" fmla="*/ 34 w 34"/>
                <a:gd name="T129" fmla="*/ 29 h 2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4" h="29">
                  <a:moveTo>
                    <a:pt x="29" y="0"/>
                  </a:moveTo>
                  <a:lnTo>
                    <a:pt x="34" y="0"/>
                  </a:lnTo>
                  <a:lnTo>
                    <a:pt x="34" y="29"/>
                  </a:lnTo>
                  <a:lnTo>
                    <a:pt x="32" y="29"/>
                  </a:lnTo>
                  <a:lnTo>
                    <a:pt x="30" y="27"/>
                  </a:lnTo>
                  <a:lnTo>
                    <a:pt x="28" y="27"/>
                  </a:lnTo>
                  <a:lnTo>
                    <a:pt x="26" y="24"/>
                  </a:lnTo>
                  <a:lnTo>
                    <a:pt x="24" y="22"/>
                  </a:lnTo>
                  <a:lnTo>
                    <a:pt x="21" y="17"/>
                  </a:lnTo>
                  <a:lnTo>
                    <a:pt x="19" y="14"/>
                  </a:lnTo>
                  <a:lnTo>
                    <a:pt x="16" y="10"/>
                  </a:lnTo>
                  <a:lnTo>
                    <a:pt x="15" y="8"/>
                  </a:lnTo>
                  <a:lnTo>
                    <a:pt x="12" y="7"/>
                  </a:lnTo>
                  <a:lnTo>
                    <a:pt x="9" y="7"/>
                  </a:lnTo>
                  <a:lnTo>
                    <a:pt x="7" y="7"/>
                  </a:lnTo>
                  <a:lnTo>
                    <a:pt x="6" y="8"/>
                  </a:lnTo>
                  <a:lnTo>
                    <a:pt x="4" y="10"/>
                  </a:lnTo>
                  <a:lnTo>
                    <a:pt x="4" y="14"/>
                  </a:lnTo>
                  <a:lnTo>
                    <a:pt x="4" y="17"/>
                  </a:lnTo>
                  <a:lnTo>
                    <a:pt x="6" y="20"/>
                  </a:lnTo>
                  <a:lnTo>
                    <a:pt x="8" y="22"/>
                  </a:lnTo>
                  <a:lnTo>
                    <a:pt x="9" y="22"/>
                  </a:lnTo>
                  <a:lnTo>
                    <a:pt x="9" y="27"/>
                  </a:lnTo>
                  <a:lnTo>
                    <a:pt x="6" y="26"/>
                  </a:lnTo>
                  <a:lnTo>
                    <a:pt x="3" y="24"/>
                  </a:lnTo>
                  <a:lnTo>
                    <a:pt x="0" y="19"/>
                  </a:lnTo>
                  <a:lnTo>
                    <a:pt x="0" y="14"/>
                  </a:lnTo>
                  <a:lnTo>
                    <a:pt x="0" y="8"/>
                  </a:lnTo>
                  <a:lnTo>
                    <a:pt x="3" y="3"/>
                  </a:lnTo>
                  <a:lnTo>
                    <a:pt x="6" y="1"/>
                  </a:lnTo>
                  <a:lnTo>
                    <a:pt x="9" y="0"/>
                  </a:lnTo>
                  <a:lnTo>
                    <a:pt x="12" y="0"/>
                  </a:lnTo>
                  <a:lnTo>
                    <a:pt x="13" y="1"/>
                  </a:lnTo>
                  <a:lnTo>
                    <a:pt x="16" y="3"/>
                  </a:lnTo>
                  <a:lnTo>
                    <a:pt x="17" y="5"/>
                  </a:lnTo>
                  <a:lnTo>
                    <a:pt x="20" y="8"/>
                  </a:lnTo>
                  <a:lnTo>
                    <a:pt x="23" y="12"/>
                  </a:lnTo>
                  <a:lnTo>
                    <a:pt x="25" y="17"/>
                  </a:lnTo>
                  <a:lnTo>
                    <a:pt x="28" y="19"/>
                  </a:lnTo>
                  <a:lnTo>
                    <a:pt x="28" y="20"/>
                  </a:lnTo>
                  <a:lnTo>
                    <a:pt x="29" y="20"/>
                  </a:lnTo>
                  <a:lnTo>
                    <a:pt x="29" y="0"/>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28" name="Freeform 358"/>
            <p:cNvSpPr>
              <a:spLocks/>
            </p:cNvSpPr>
            <p:nvPr/>
          </p:nvSpPr>
          <p:spPr bwMode="auto">
            <a:xfrm rot="5400000">
              <a:off x="1974" y="2921"/>
              <a:ext cx="33" cy="55"/>
            </a:xfrm>
            <a:custGeom>
              <a:avLst/>
              <a:gdLst>
                <a:gd name="T0" fmla="*/ 20 w 36"/>
                <a:gd name="T1" fmla="*/ 46 h 46"/>
                <a:gd name="T2" fmla="*/ 15 w 36"/>
                <a:gd name="T3" fmla="*/ 46 h 46"/>
                <a:gd name="T4" fmla="*/ 0 w 36"/>
                <a:gd name="T5" fmla="*/ 0 h 46"/>
                <a:gd name="T6" fmla="*/ 7 w 36"/>
                <a:gd name="T7" fmla="*/ 0 h 46"/>
                <a:gd name="T8" fmla="*/ 17 w 36"/>
                <a:gd name="T9" fmla="*/ 37 h 46"/>
                <a:gd name="T10" fmla="*/ 29 w 36"/>
                <a:gd name="T11" fmla="*/ 0 h 46"/>
                <a:gd name="T12" fmla="*/ 36 w 36"/>
                <a:gd name="T13" fmla="*/ 0 h 46"/>
                <a:gd name="T14" fmla="*/ 20 w 36"/>
                <a:gd name="T15" fmla="*/ 46 h 46"/>
                <a:gd name="T16" fmla="*/ 0 60000 65536"/>
                <a:gd name="T17" fmla="*/ 0 60000 65536"/>
                <a:gd name="T18" fmla="*/ 0 60000 65536"/>
                <a:gd name="T19" fmla="*/ 0 60000 65536"/>
                <a:gd name="T20" fmla="*/ 0 60000 65536"/>
                <a:gd name="T21" fmla="*/ 0 60000 65536"/>
                <a:gd name="T22" fmla="*/ 0 60000 65536"/>
                <a:gd name="T23" fmla="*/ 0 60000 65536"/>
                <a:gd name="T24" fmla="*/ 0 w 36"/>
                <a:gd name="T25" fmla="*/ 0 h 46"/>
                <a:gd name="T26" fmla="*/ 36 w 36"/>
                <a:gd name="T27" fmla="*/ 46 h 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 h="46">
                  <a:moveTo>
                    <a:pt x="20" y="46"/>
                  </a:moveTo>
                  <a:lnTo>
                    <a:pt x="15" y="46"/>
                  </a:lnTo>
                  <a:lnTo>
                    <a:pt x="0" y="0"/>
                  </a:lnTo>
                  <a:lnTo>
                    <a:pt x="7" y="0"/>
                  </a:lnTo>
                  <a:lnTo>
                    <a:pt x="17" y="37"/>
                  </a:lnTo>
                  <a:lnTo>
                    <a:pt x="29" y="0"/>
                  </a:lnTo>
                  <a:lnTo>
                    <a:pt x="36" y="0"/>
                  </a:lnTo>
                  <a:lnTo>
                    <a:pt x="20" y="46"/>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29" name="Freeform 359"/>
            <p:cNvSpPr>
              <a:spLocks/>
            </p:cNvSpPr>
            <p:nvPr/>
          </p:nvSpPr>
          <p:spPr bwMode="auto">
            <a:xfrm rot="5400000">
              <a:off x="2033" y="2923"/>
              <a:ext cx="48" cy="49"/>
            </a:xfrm>
            <a:custGeom>
              <a:avLst/>
              <a:gdLst>
                <a:gd name="T0" fmla="*/ 53 w 53"/>
                <a:gd name="T1" fmla="*/ 42 h 42"/>
                <a:gd name="T2" fmla="*/ 0 w 53"/>
                <a:gd name="T3" fmla="*/ 42 h 42"/>
                <a:gd name="T4" fmla="*/ 0 w 53"/>
                <a:gd name="T5" fmla="*/ 33 h 42"/>
                <a:gd name="T6" fmla="*/ 29 w 53"/>
                <a:gd name="T7" fmla="*/ 33 h 42"/>
                <a:gd name="T8" fmla="*/ 14 w 53"/>
                <a:gd name="T9" fmla="*/ 14 h 42"/>
                <a:gd name="T10" fmla="*/ 14 w 53"/>
                <a:gd name="T11" fmla="*/ 0 h 42"/>
                <a:gd name="T12" fmla="*/ 30 w 53"/>
                <a:gd name="T13" fmla="*/ 21 h 42"/>
                <a:gd name="T14" fmla="*/ 53 w 53"/>
                <a:gd name="T15" fmla="*/ 0 h 42"/>
                <a:gd name="T16" fmla="*/ 53 w 53"/>
                <a:gd name="T17" fmla="*/ 11 h 42"/>
                <a:gd name="T18" fmla="*/ 34 w 53"/>
                <a:gd name="T19" fmla="*/ 28 h 42"/>
                <a:gd name="T20" fmla="*/ 38 w 53"/>
                <a:gd name="T21" fmla="*/ 33 h 42"/>
                <a:gd name="T22" fmla="*/ 53 w 53"/>
                <a:gd name="T23" fmla="*/ 33 h 42"/>
                <a:gd name="T24" fmla="*/ 53 w 53"/>
                <a:gd name="T25" fmla="*/ 42 h 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3"/>
                <a:gd name="T40" fmla="*/ 0 h 42"/>
                <a:gd name="T41" fmla="*/ 53 w 53"/>
                <a:gd name="T42" fmla="*/ 42 h 4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3" h="42">
                  <a:moveTo>
                    <a:pt x="53" y="42"/>
                  </a:moveTo>
                  <a:lnTo>
                    <a:pt x="0" y="42"/>
                  </a:lnTo>
                  <a:lnTo>
                    <a:pt x="0" y="33"/>
                  </a:lnTo>
                  <a:lnTo>
                    <a:pt x="29" y="33"/>
                  </a:lnTo>
                  <a:lnTo>
                    <a:pt x="14" y="14"/>
                  </a:lnTo>
                  <a:lnTo>
                    <a:pt x="14" y="0"/>
                  </a:lnTo>
                  <a:lnTo>
                    <a:pt x="30" y="21"/>
                  </a:lnTo>
                  <a:lnTo>
                    <a:pt x="53" y="0"/>
                  </a:lnTo>
                  <a:lnTo>
                    <a:pt x="53" y="11"/>
                  </a:lnTo>
                  <a:lnTo>
                    <a:pt x="34" y="28"/>
                  </a:lnTo>
                  <a:lnTo>
                    <a:pt x="38" y="33"/>
                  </a:lnTo>
                  <a:lnTo>
                    <a:pt x="53" y="33"/>
                  </a:lnTo>
                  <a:lnTo>
                    <a:pt x="53" y="42"/>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30" name="Freeform 360"/>
            <p:cNvSpPr>
              <a:spLocks/>
            </p:cNvSpPr>
            <p:nvPr/>
          </p:nvSpPr>
          <p:spPr bwMode="auto">
            <a:xfrm rot="5400000">
              <a:off x="2089" y="2959"/>
              <a:ext cx="29" cy="39"/>
            </a:xfrm>
            <a:custGeom>
              <a:avLst/>
              <a:gdLst>
                <a:gd name="T0" fmla="*/ 33 w 33"/>
                <a:gd name="T1" fmla="*/ 19 h 33"/>
                <a:gd name="T2" fmla="*/ 4 w 33"/>
                <a:gd name="T3" fmla="*/ 19 h 33"/>
                <a:gd name="T4" fmla="*/ 4 w 33"/>
                <a:gd name="T5" fmla="*/ 33 h 33"/>
                <a:gd name="T6" fmla="*/ 0 w 33"/>
                <a:gd name="T7" fmla="*/ 33 h 33"/>
                <a:gd name="T8" fmla="*/ 0 w 33"/>
                <a:gd name="T9" fmla="*/ 0 h 33"/>
                <a:gd name="T10" fmla="*/ 4 w 33"/>
                <a:gd name="T11" fmla="*/ 0 h 33"/>
                <a:gd name="T12" fmla="*/ 4 w 33"/>
                <a:gd name="T13" fmla="*/ 14 h 33"/>
                <a:gd name="T14" fmla="*/ 33 w 33"/>
                <a:gd name="T15" fmla="*/ 14 h 33"/>
                <a:gd name="T16" fmla="*/ 33 w 33"/>
                <a:gd name="T17" fmla="*/ 19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33" y="19"/>
                  </a:moveTo>
                  <a:lnTo>
                    <a:pt x="4" y="19"/>
                  </a:lnTo>
                  <a:lnTo>
                    <a:pt x="4" y="33"/>
                  </a:lnTo>
                  <a:lnTo>
                    <a:pt x="0" y="33"/>
                  </a:lnTo>
                  <a:lnTo>
                    <a:pt x="0" y="0"/>
                  </a:lnTo>
                  <a:lnTo>
                    <a:pt x="4" y="0"/>
                  </a:lnTo>
                  <a:lnTo>
                    <a:pt x="4" y="14"/>
                  </a:lnTo>
                  <a:lnTo>
                    <a:pt x="33" y="14"/>
                  </a:lnTo>
                  <a:lnTo>
                    <a:pt x="33" y="19"/>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31" name="Freeform 361"/>
            <p:cNvSpPr>
              <a:spLocks/>
            </p:cNvSpPr>
            <p:nvPr/>
          </p:nvSpPr>
          <p:spPr bwMode="auto">
            <a:xfrm rot="5400000">
              <a:off x="2129" y="2899"/>
              <a:ext cx="30" cy="34"/>
            </a:xfrm>
            <a:custGeom>
              <a:avLst/>
              <a:gdLst>
                <a:gd name="T0" fmla="*/ 29 w 33"/>
                <a:gd name="T1" fmla="*/ 0 h 28"/>
                <a:gd name="T2" fmla="*/ 33 w 33"/>
                <a:gd name="T3" fmla="*/ 0 h 28"/>
                <a:gd name="T4" fmla="*/ 33 w 33"/>
                <a:gd name="T5" fmla="*/ 28 h 28"/>
                <a:gd name="T6" fmla="*/ 32 w 33"/>
                <a:gd name="T7" fmla="*/ 28 h 28"/>
                <a:gd name="T8" fmla="*/ 30 w 33"/>
                <a:gd name="T9" fmla="*/ 26 h 28"/>
                <a:gd name="T10" fmla="*/ 28 w 33"/>
                <a:gd name="T11" fmla="*/ 26 h 28"/>
                <a:gd name="T12" fmla="*/ 25 w 33"/>
                <a:gd name="T13" fmla="*/ 24 h 28"/>
                <a:gd name="T14" fmla="*/ 22 w 33"/>
                <a:gd name="T15" fmla="*/ 21 h 28"/>
                <a:gd name="T16" fmla="*/ 21 w 33"/>
                <a:gd name="T17" fmla="*/ 17 h 28"/>
                <a:gd name="T18" fmla="*/ 17 w 33"/>
                <a:gd name="T19" fmla="*/ 12 h 28"/>
                <a:gd name="T20" fmla="*/ 16 w 33"/>
                <a:gd name="T21" fmla="*/ 11 h 28"/>
                <a:gd name="T22" fmla="*/ 13 w 33"/>
                <a:gd name="T23" fmla="*/ 7 h 28"/>
                <a:gd name="T24" fmla="*/ 12 w 33"/>
                <a:gd name="T25" fmla="*/ 5 h 28"/>
                <a:gd name="T26" fmla="*/ 9 w 33"/>
                <a:gd name="T27" fmla="*/ 5 h 28"/>
                <a:gd name="T28" fmla="*/ 7 w 33"/>
                <a:gd name="T29" fmla="*/ 5 h 28"/>
                <a:gd name="T30" fmla="*/ 5 w 33"/>
                <a:gd name="T31" fmla="*/ 7 h 28"/>
                <a:gd name="T32" fmla="*/ 4 w 33"/>
                <a:gd name="T33" fmla="*/ 11 h 28"/>
                <a:gd name="T34" fmla="*/ 4 w 33"/>
                <a:gd name="T35" fmla="*/ 14 h 28"/>
                <a:gd name="T36" fmla="*/ 4 w 33"/>
                <a:gd name="T37" fmla="*/ 16 h 28"/>
                <a:gd name="T38" fmla="*/ 5 w 33"/>
                <a:gd name="T39" fmla="*/ 19 h 28"/>
                <a:gd name="T40" fmla="*/ 7 w 33"/>
                <a:gd name="T41" fmla="*/ 21 h 28"/>
                <a:gd name="T42" fmla="*/ 9 w 33"/>
                <a:gd name="T43" fmla="*/ 21 h 28"/>
                <a:gd name="T44" fmla="*/ 9 w 33"/>
                <a:gd name="T45" fmla="*/ 26 h 28"/>
                <a:gd name="T46" fmla="*/ 5 w 33"/>
                <a:gd name="T47" fmla="*/ 26 h 28"/>
                <a:gd name="T48" fmla="*/ 3 w 33"/>
                <a:gd name="T49" fmla="*/ 23 h 28"/>
                <a:gd name="T50" fmla="*/ 0 w 33"/>
                <a:gd name="T51" fmla="*/ 19 h 28"/>
                <a:gd name="T52" fmla="*/ 0 w 33"/>
                <a:gd name="T53" fmla="*/ 12 h 28"/>
                <a:gd name="T54" fmla="*/ 1 w 33"/>
                <a:gd name="T55" fmla="*/ 7 h 28"/>
                <a:gd name="T56" fmla="*/ 3 w 33"/>
                <a:gd name="T57" fmla="*/ 4 h 28"/>
                <a:gd name="T58" fmla="*/ 5 w 33"/>
                <a:gd name="T59" fmla="*/ 0 h 28"/>
                <a:gd name="T60" fmla="*/ 9 w 33"/>
                <a:gd name="T61" fmla="*/ 0 h 28"/>
                <a:gd name="T62" fmla="*/ 11 w 33"/>
                <a:gd name="T63" fmla="*/ 0 h 28"/>
                <a:gd name="T64" fmla="*/ 13 w 33"/>
                <a:gd name="T65" fmla="*/ 0 h 28"/>
                <a:gd name="T66" fmla="*/ 15 w 33"/>
                <a:gd name="T67" fmla="*/ 2 h 28"/>
                <a:gd name="T68" fmla="*/ 17 w 33"/>
                <a:gd name="T69" fmla="*/ 4 h 28"/>
                <a:gd name="T70" fmla="*/ 20 w 33"/>
                <a:gd name="T71" fmla="*/ 7 h 28"/>
                <a:gd name="T72" fmla="*/ 22 w 33"/>
                <a:gd name="T73" fmla="*/ 12 h 28"/>
                <a:gd name="T74" fmla="*/ 25 w 33"/>
                <a:gd name="T75" fmla="*/ 16 h 28"/>
                <a:gd name="T76" fmla="*/ 26 w 33"/>
                <a:gd name="T77" fmla="*/ 17 h 28"/>
                <a:gd name="T78" fmla="*/ 28 w 33"/>
                <a:gd name="T79" fmla="*/ 19 h 28"/>
                <a:gd name="T80" fmla="*/ 29 w 33"/>
                <a:gd name="T81" fmla="*/ 21 h 28"/>
                <a:gd name="T82" fmla="*/ 29 w 33"/>
                <a:gd name="T83" fmla="*/ 0 h 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
                <a:gd name="T127" fmla="*/ 0 h 28"/>
                <a:gd name="T128" fmla="*/ 33 w 33"/>
                <a:gd name="T129" fmla="*/ 28 h 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 h="28">
                  <a:moveTo>
                    <a:pt x="29" y="0"/>
                  </a:moveTo>
                  <a:lnTo>
                    <a:pt x="33" y="0"/>
                  </a:lnTo>
                  <a:lnTo>
                    <a:pt x="33" y="28"/>
                  </a:lnTo>
                  <a:lnTo>
                    <a:pt x="32" y="28"/>
                  </a:lnTo>
                  <a:lnTo>
                    <a:pt x="30" y="26"/>
                  </a:lnTo>
                  <a:lnTo>
                    <a:pt x="28" y="26"/>
                  </a:lnTo>
                  <a:lnTo>
                    <a:pt x="25" y="24"/>
                  </a:lnTo>
                  <a:lnTo>
                    <a:pt x="22" y="21"/>
                  </a:lnTo>
                  <a:lnTo>
                    <a:pt x="21" y="17"/>
                  </a:lnTo>
                  <a:lnTo>
                    <a:pt x="17" y="12"/>
                  </a:lnTo>
                  <a:lnTo>
                    <a:pt x="16" y="11"/>
                  </a:lnTo>
                  <a:lnTo>
                    <a:pt x="13" y="7"/>
                  </a:lnTo>
                  <a:lnTo>
                    <a:pt x="12" y="5"/>
                  </a:lnTo>
                  <a:lnTo>
                    <a:pt x="9" y="5"/>
                  </a:lnTo>
                  <a:lnTo>
                    <a:pt x="7" y="5"/>
                  </a:lnTo>
                  <a:lnTo>
                    <a:pt x="5" y="7"/>
                  </a:lnTo>
                  <a:lnTo>
                    <a:pt x="4" y="11"/>
                  </a:lnTo>
                  <a:lnTo>
                    <a:pt x="4" y="14"/>
                  </a:lnTo>
                  <a:lnTo>
                    <a:pt x="4" y="16"/>
                  </a:lnTo>
                  <a:lnTo>
                    <a:pt x="5" y="19"/>
                  </a:lnTo>
                  <a:lnTo>
                    <a:pt x="7" y="21"/>
                  </a:lnTo>
                  <a:lnTo>
                    <a:pt x="9" y="21"/>
                  </a:lnTo>
                  <a:lnTo>
                    <a:pt x="9" y="26"/>
                  </a:lnTo>
                  <a:lnTo>
                    <a:pt x="5" y="26"/>
                  </a:lnTo>
                  <a:lnTo>
                    <a:pt x="3" y="23"/>
                  </a:lnTo>
                  <a:lnTo>
                    <a:pt x="0" y="19"/>
                  </a:lnTo>
                  <a:lnTo>
                    <a:pt x="0" y="12"/>
                  </a:lnTo>
                  <a:lnTo>
                    <a:pt x="1" y="7"/>
                  </a:lnTo>
                  <a:lnTo>
                    <a:pt x="3" y="4"/>
                  </a:lnTo>
                  <a:lnTo>
                    <a:pt x="5" y="0"/>
                  </a:lnTo>
                  <a:lnTo>
                    <a:pt x="9" y="0"/>
                  </a:lnTo>
                  <a:lnTo>
                    <a:pt x="11" y="0"/>
                  </a:lnTo>
                  <a:lnTo>
                    <a:pt x="13" y="0"/>
                  </a:lnTo>
                  <a:lnTo>
                    <a:pt x="15" y="2"/>
                  </a:lnTo>
                  <a:lnTo>
                    <a:pt x="17" y="4"/>
                  </a:lnTo>
                  <a:lnTo>
                    <a:pt x="20" y="7"/>
                  </a:lnTo>
                  <a:lnTo>
                    <a:pt x="22" y="12"/>
                  </a:lnTo>
                  <a:lnTo>
                    <a:pt x="25" y="16"/>
                  </a:lnTo>
                  <a:lnTo>
                    <a:pt x="26" y="17"/>
                  </a:lnTo>
                  <a:lnTo>
                    <a:pt x="28" y="19"/>
                  </a:lnTo>
                  <a:lnTo>
                    <a:pt x="29" y="21"/>
                  </a:lnTo>
                  <a:lnTo>
                    <a:pt x="29" y="0"/>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32" name="Freeform 362"/>
            <p:cNvSpPr>
              <a:spLocks/>
            </p:cNvSpPr>
            <p:nvPr/>
          </p:nvSpPr>
          <p:spPr bwMode="auto">
            <a:xfrm rot="5400000">
              <a:off x="2181" y="2921"/>
              <a:ext cx="33" cy="56"/>
            </a:xfrm>
            <a:custGeom>
              <a:avLst/>
              <a:gdLst>
                <a:gd name="T0" fmla="*/ 20 w 36"/>
                <a:gd name="T1" fmla="*/ 0 h 47"/>
                <a:gd name="T2" fmla="*/ 36 w 36"/>
                <a:gd name="T3" fmla="*/ 47 h 47"/>
                <a:gd name="T4" fmla="*/ 29 w 36"/>
                <a:gd name="T5" fmla="*/ 47 h 47"/>
                <a:gd name="T6" fmla="*/ 17 w 36"/>
                <a:gd name="T7" fmla="*/ 9 h 47"/>
                <a:gd name="T8" fmla="*/ 7 w 36"/>
                <a:gd name="T9" fmla="*/ 47 h 47"/>
                <a:gd name="T10" fmla="*/ 0 w 36"/>
                <a:gd name="T11" fmla="*/ 47 h 47"/>
                <a:gd name="T12" fmla="*/ 15 w 36"/>
                <a:gd name="T13" fmla="*/ 0 h 47"/>
                <a:gd name="T14" fmla="*/ 20 w 36"/>
                <a:gd name="T15" fmla="*/ 0 h 47"/>
                <a:gd name="T16" fmla="*/ 0 60000 65536"/>
                <a:gd name="T17" fmla="*/ 0 60000 65536"/>
                <a:gd name="T18" fmla="*/ 0 60000 65536"/>
                <a:gd name="T19" fmla="*/ 0 60000 65536"/>
                <a:gd name="T20" fmla="*/ 0 60000 65536"/>
                <a:gd name="T21" fmla="*/ 0 60000 65536"/>
                <a:gd name="T22" fmla="*/ 0 60000 65536"/>
                <a:gd name="T23" fmla="*/ 0 60000 65536"/>
                <a:gd name="T24" fmla="*/ 0 w 36"/>
                <a:gd name="T25" fmla="*/ 0 h 47"/>
                <a:gd name="T26" fmla="*/ 36 w 36"/>
                <a:gd name="T27" fmla="*/ 47 h 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6" h="47">
                  <a:moveTo>
                    <a:pt x="20" y="0"/>
                  </a:moveTo>
                  <a:lnTo>
                    <a:pt x="36" y="47"/>
                  </a:lnTo>
                  <a:lnTo>
                    <a:pt x="29" y="47"/>
                  </a:lnTo>
                  <a:lnTo>
                    <a:pt x="17" y="9"/>
                  </a:lnTo>
                  <a:lnTo>
                    <a:pt x="7" y="47"/>
                  </a:lnTo>
                  <a:lnTo>
                    <a:pt x="0" y="47"/>
                  </a:lnTo>
                  <a:lnTo>
                    <a:pt x="15" y="0"/>
                  </a:lnTo>
                  <a:lnTo>
                    <a:pt x="20" y="0"/>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33" name="Freeform 363"/>
            <p:cNvSpPr>
              <a:spLocks noEditPoints="1"/>
            </p:cNvSpPr>
            <p:nvPr/>
          </p:nvSpPr>
          <p:spPr bwMode="auto">
            <a:xfrm rot="5400000">
              <a:off x="2289" y="2920"/>
              <a:ext cx="21" cy="56"/>
            </a:xfrm>
            <a:custGeom>
              <a:avLst/>
              <a:gdLst>
                <a:gd name="T0" fmla="*/ 7 w 23"/>
                <a:gd name="T1" fmla="*/ 0 h 47"/>
                <a:gd name="T2" fmla="*/ 7 w 23"/>
                <a:gd name="T3" fmla="*/ 47 h 47"/>
                <a:gd name="T4" fmla="*/ 0 w 23"/>
                <a:gd name="T5" fmla="*/ 47 h 47"/>
                <a:gd name="T6" fmla="*/ 0 w 23"/>
                <a:gd name="T7" fmla="*/ 0 h 47"/>
                <a:gd name="T8" fmla="*/ 7 w 23"/>
                <a:gd name="T9" fmla="*/ 0 h 47"/>
                <a:gd name="T10" fmla="*/ 23 w 23"/>
                <a:gd name="T11" fmla="*/ 0 h 47"/>
                <a:gd name="T12" fmla="*/ 23 w 23"/>
                <a:gd name="T13" fmla="*/ 47 h 47"/>
                <a:gd name="T14" fmla="*/ 16 w 23"/>
                <a:gd name="T15" fmla="*/ 47 h 47"/>
                <a:gd name="T16" fmla="*/ 16 w 23"/>
                <a:gd name="T17" fmla="*/ 0 h 47"/>
                <a:gd name="T18" fmla="*/ 23 w 23"/>
                <a:gd name="T19" fmla="*/ 0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3"/>
                <a:gd name="T31" fmla="*/ 0 h 47"/>
                <a:gd name="T32" fmla="*/ 23 w 23"/>
                <a:gd name="T33" fmla="*/ 47 h 4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3" h="47">
                  <a:moveTo>
                    <a:pt x="7" y="0"/>
                  </a:moveTo>
                  <a:lnTo>
                    <a:pt x="7" y="47"/>
                  </a:lnTo>
                  <a:lnTo>
                    <a:pt x="0" y="47"/>
                  </a:lnTo>
                  <a:lnTo>
                    <a:pt x="0" y="0"/>
                  </a:lnTo>
                  <a:lnTo>
                    <a:pt x="7" y="0"/>
                  </a:lnTo>
                  <a:close/>
                  <a:moveTo>
                    <a:pt x="23" y="0"/>
                  </a:moveTo>
                  <a:lnTo>
                    <a:pt x="23" y="47"/>
                  </a:lnTo>
                  <a:lnTo>
                    <a:pt x="16" y="47"/>
                  </a:lnTo>
                  <a:lnTo>
                    <a:pt x="16" y="0"/>
                  </a:lnTo>
                  <a:lnTo>
                    <a:pt x="23" y="0"/>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34" name="Freeform 364"/>
            <p:cNvSpPr>
              <a:spLocks/>
            </p:cNvSpPr>
            <p:nvPr/>
          </p:nvSpPr>
          <p:spPr bwMode="auto">
            <a:xfrm rot="5400000">
              <a:off x="2372" y="2932"/>
              <a:ext cx="48" cy="31"/>
            </a:xfrm>
            <a:custGeom>
              <a:avLst/>
              <a:gdLst>
                <a:gd name="T0" fmla="*/ 53 w 53"/>
                <a:gd name="T1" fmla="*/ 0 h 26"/>
                <a:gd name="T2" fmla="*/ 53 w 53"/>
                <a:gd name="T3" fmla="*/ 10 h 26"/>
                <a:gd name="T4" fmla="*/ 11 w 53"/>
                <a:gd name="T5" fmla="*/ 10 h 26"/>
                <a:gd name="T6" fmla="*/ 14 w 53"/>
                <a:gd name="T7" fmla="*/ 14 h 26"/>
                <a:gd name="T8" fmla="*/ 17 w 53"/>
                <a:gd name="T9" fmla="*/ 17 h 26"/>
                <a:gd name="T10" fmla="*/ 18 w 53"/>
                <a:gd name="T11" fmla="*/ 22 h 26"/>
                <a:gd name="T12" fmla="*/ 19 w 53"/>
                <a:gd name="T13" fmla="*/ 26 h 26"/>
                <a:gd name="T14" fmla="*/ 13 w 53"/>
                <a:gd name="T15" fmla="*/ 26 h 26"/>
                <a:gd name="T16" fmla="*/ 10 w 53"/>
                <a:gd name="T17" fmla="*/ 19 h 26"/>
                <a:gd name="T18" fmla="*/ 8 w 53"/>
                <a:gd name="T19" fmla="*/ 14 h 26"/>
                <a:gd name="T20" fmla="*/ 4 w 53"/>
                <a:gd name="T21" fmla="*/ 8 h 26"/>
                <a:gd name="T22" fmla="*/ 0 w 53"/>
                <a:gd name="T23" fmla="*/ 7 h 26"/>
                <a:gd name="T24" fmla="*/ 0 w 53"/>
                <a:gd name="T25" fmla="*/ 0 h 26"/>
                <a:gd name="T26" fmla="*/ 53 w 53"/>
                <a:gd name="T27" fmla="*/ 0 h 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3"/>
                <a:gd name="T43" fmla="*/ 0 h 26"/>
                <a:gd name="T44" fmla="*/ 53 w 53"/>
                <a:gd name="T45" fmla="*/ 26 h 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3" h="26">
                  <a:moveTo>
                    <a:pt x="53" y="0"/>
                  </a:moveTo>
                  <a:lnTo>
                    <a:pt x="53" y="10"/>
                  </a:lnTo>
                  <a:lnTo>
                    <a:pt x="11" y="10"/>
                  </a:lnTo>
                  <a:lnTo>
                    <a:pt x="14" y="14"/>
                  </a:lnTo>
                  <a:lnTo>
                    <a:pt x="17" y="17"/>
                  </a:lnTo>
                  <a:lnTo>
                    <a:pt x="18" y="22"/>
                  </a:lnTo>
                  <a:lnTo>
                    <a:pt x="19" y="26"/>
                  </a:lnTo>
                  <a:lnTo>
                    <a:pt x="13" y="26"/>
                  </a:lnTo>
                  <a:lnTo>
                    <a:pt x="10" y="19"/>
                  </a:lnTo>
                  <a:lnTo>
                    <a:pt x="8" y="14"/>
                  </a:lnTo>
                  <a:lnTo>
                    <a:pt x="4" y="8"/>
                  </a:lnTo>
                  <a:lnTo>
                    <a:pt x="0" y="7"/>
                  </a:lnTo>
                  <a:lnTo>
                    <a:pt x="0" y="0"/>
                  </a:lnTo>
                  <a:lnTo>
                    <a:pt x="53" y="0"/>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35" name="Rectangle 378"/>
            <p:cNvSpPr>
              <a:spLocks noChangeArrowheads="1"/>
            </p:cNvSpPr>
            <p:nvPr/>
          </p:nvSpPr>
          <p:spPr bwMode="auto">
            <a:xfrm rot="5400000">
              <a:off x="2447" y="2965"/>
              <a:ext cx="6" cy="8"/>
            </a:xfrm>
            <a:prstGeom prst="rect">
              <a:avLst/>
            </a:prstGeom>
            <a:solidFill>
              <a:srgbClr val="000000"/>
            </a:solidFill>
            <a:ln w="19050">
              <a:solidFill>
                <a:schemeClr val="tx1"/>
              </a:solidFill>
              <a:miter lim="800000"/>
              <a:headEnd/>
              <a:tailEnd/>
            </a:ln>
          </p:spPr>
          <p:txBody>
            <a:bodyPr/>
            <a:lstStyle/>
            <a:p>
              <a:endParaRPr lang="fr-FR">
                <a:latin typeface="Calibri" pitchFamily="34" charset="0"/>
              </a:endParaRPr>
            </a:p>
          </p:txBody>
        </p:sp>
        <p:sp>
          <p:nvSpPr>
            <p:cNvPr id="618936" name="Freeform 366"/>
            <p:cNvSpPr>
              <a:spLocks noEditPoints="1"/>
            </p:cNvSpPr>
            <p:nvPr/>
          </p:nvSpPr>
          <p:spPr bwMode="auto">
            <a:xfrm rot="5400000">
              <a:off x="2474" y="2922"/>
              <a:ext cx="50" cy="53"/>
            </a:xfrm>
            <a:custGeom>
              <a:avLst/>
              <a:gdLst>
                <a:gd name="T0" fmla="*/ 22 w 55"/>
                <a:gd name="T1" fmla="*/ 37 h 46"/>
                <a:gd name="T2" fmla="*/ 17 w 55"/>
                <a:gd name="T3" fmla="*/ 43 h 46"/>
                <a:gd name="T4" fmla="*/ 10 w 55"/>
                <a:gd name="T5" fmla="*/ 43 h 46"/>
                <a:gd name="T6" fmla="*/ 4 w 55"/>
                <a:gd name="T7" fmla="*/ 37 h 46"/>
                <a:gd name="T8" fmla="*/ 0 w 55"/>
                <a:gd name="T9" fmla="*/ 29 h 46"/>
                <a:gd name="T10" fmla="*/ 0 w 55"/>
                <a:gd name="T11" fmla="*/ 17 h 46"/>
                <a:gd name="T12" fmla="*/ 4 w 55"/>
                <a:gd name="T13" fmla="*/ 8 h 46"/>
                <a:gd name="T14" fmla="*/ 10 w 55"/>
                <a:gd name="T15" fmla="*/ 3 h 46"/>
                <a:gd name="T16" fmla="*/ 17 w 55"/>
                <a:gd name="T17" fmla="*/ 3 h 46"/>
                <a:gd name="T18" fmla="*/ 22 w 55"/>
                <a:gd name="T19" fmla="*/ 8 h 46"/>
                <a:gd name="T20" fmla="*/ 26 w 55"/>
                <a:gd name="T21" fmla="*/ 8 h 46"/>
                <a:gd name="T22" fmla="*/ 34 w 55"/>
                <a:gd name="T23" fmla="*/ 1 h 46"/>
                <a:gd name="T24" fmla="*/ 43 w 55"/>
                <a:gd name="T25" fmla="*/ 1 h 46"/>
                <a:gd name="T26" fmla="*/ 49 w 55"/>
                <a:gd name="T27" fmla="*/ 6 h 46"/>
                <a:gd name="T28" fmla="*/ 55 w 55"/>
                <a:gd name="T29" fmla="*/ 17 h 46"/>
                <a:gd name="T30" fmla="*/ 55 w 55"/>
                <a:gd name="T31" fmla="*/ 29 h 46"/>
                <a:gd name="T32" fmla="*/ 49 w 55"/>
                <a:gd name="T33" fmla="*/ 39 h 46"/>
                <a:gd name="T34" fmla="*/ 43 w 55"/>
                <a:gd name="T35" fmla="*/ 44 h 46"/>
                <a:gd name="T36" fmla="*/ 32 w 55"/>
                <a:gd name="T37" fmla="*/ 44 h 46"/>
                <a:gd name="T38" fmla="*/ 26 w 55"/>
                <a:gd name="T39" fmla="*/ 37 h 46"/>
                <a:gd name="T40" fmla="*/ 13 w 55"/>
                <a:gd name="T41" fmla="*/ 34 h 46"/>
                <a:gd name="T42" fmla="*/ 19 w 55"/>
                <a:gd name="T43" fmla="*/ 31 h 46"/>
                <a:gd name="T44" fmla="*/ 21 w 55"/>
                <a:gd name="T45" fmla="*/ 22 h 46"/>
                <a:gd name="T46" fmla="*/ 19 w 55"/>
                <a:gd name="T47" fmla="*/ 15 h 46"/>
                <a:gd name="T48" fmla="*/ 14 w 55"/>
                <a:gd name="T49" fmla="*/ 12 h 46"/>
                <a:gd name="T50" fmla="*/ 9 w 55"/>
                <a:gd name="T51" fmla="*/ 15 h 46"/>
                <a:gd name="T52" fmla="*/ 6 w 55"/>
                <a:gd name="T53" fmla="*/ 24 h 46"/>
                <a:gd name="T54" fmla="*/ 8 w 55"/>
                <a:gd name="T55" fmla="*/ 31 h 46"/>
                <a:gd name="T56" fmla="*/ 13 w 55"/>
                <a:gd name="T57" fmla="*/ 34 h 46"/>
                <a:gd name="T58" fmla="*/ 40 w 55"/>
                <a:gd name="T59" fmla="*/ 36 h 46"/>
                <a:gd name="T60" fmla="*/ 46 w 55"/>
                <a:gd name="T61" fmla="*/ 32 h 46"/>
                <a:gd name="T62" fmla="*/ 48 w 55"/>
                <a:gd name="T63" fmla="*/ 27 h 46"/>
                <a:gd name="T64" fmla="*/ 48 w 55"/>
                <a:gd name="T65" fmla="*/ 17 h 46"/>
                <a:gd name="T66" fmla="*/ 42 w 55"/>
                <a:gd name="T67" fmla="*/ 10 h 46"/>
                <a:gd name="T68" fmla="*/ 34 w 55"/>
                <a:gd name="T69" fmla="*/ 10 h 46"/>
                <a:gd name="T70" fmla="*/ 29 w 55"/>
                <a:gd name="T71" fmla="*/ 17 h 46"/>
                <a:gd name="T72" fmla="*/ 29 w 55"/>
                <a:gd name="T73" fmla="*/ 29 h 46"/>
                <a:gd name="T74" fmla="*/ 34 w 55"/>
                <a:gd name="T75" fmla="*/ 36 h 4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5"/>
                <a:gd name="T115" fmla="*/ 0 h 46"/>
                <a:gd name="T116" fmla="*/ 55 w 55"/>
                <a:gd name="T117" fmla="*/ 46 h 4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5" h="46">
                  <a:moveTo>
                    <a:pt x="23" y="32"/>
                  </a:moveTo>
                  <a:lnTo>
                    <a:pt x="22" y="37"/>
                  </a:lnTo>
                  <a:lnTo>
                    <a:pt x="19" y="41"/>
                  </a:lnTo>
                  <a:lnTo>
                    <a:pt x="17" y="43"/>
                  </a:lnTo>
                  <a:lnTo>
                    <a:pt x="13" y="44"/>
                  </a:lnTo>
                  <a:lnTo>
                    <a:pt x="10" y="43"/>
                  </a:lnTo>
                  <a:lnTo>
                    <a:pt x="6" y="41"/>
                  </a:lnTo>
                  <a:lnTo>
                    <a:pt x="4" y="37"/>
                  </a:lnTo>
                  <a:lnTo>
                    <a:pt x="1" y="34"/>
                  </a:lnTo>
                  <a:lnTo>
                    <a:pt x="0" y="29"/>
                  </a:lnTo>
                  <a:lnTo>
                    <a:pt x="0" y="24"/>
                  </a:lnTo>
                  <a:lnTo>
                    <a:pt x="0" y="17"/>
                  </a:lnTo>
                  <a:lnTo>
                    <a:pt x="1" y="12"/>
                  </a:lnTo>
                  <a:lnTo>
                    <a:pt x="4" y="8"/>
                  </a:lnTo>
                  <a:lnTo>
                    <a:pt x="6" y="5"/>
                  </a:lnTo>
                  <a:lnTo>
                    <a:pt x="10" y="3"/>
                  </a:lnTo>
                  <a:lnTo>
                    <a:pt x="13" y="3"/>
                  </a:lnTo>
                  <a:lnTo>
                    <a:pt x="17" y="3"/>
                  </a:lnTo>
                  <a:lnTo>
                    <a:pt x="19" y="5"/>
                  </a:lnTo>
                  <a:lnTo>
                    <a:pt x="22" y="8"/>
                  </a:lnTo>
                  <a:lnTo>
                    <a:pt x="23" y="13"/>
                  </a:lnTo>
                  <a:lnTo>
                    <a:pt x="26" y="8"/>
                  </a:lnTo>
                  <a:lnTo>
                    <a:pt x="30" y="3"/>
                  </a:lnTo>
                  <a:lnTo>
                    <a:pt x="34" y="1"/>
                  </a:lnTo>
                  <a:lnTo>
                    <a:pt x="38" y="0"/>
                  </a:lnTo>
                  <a:lnTo>
                    <a:pt x="43" y="1"/>
                  </a:lnTo>
                  <a:lnTo>
                    <a:pt x="47" y="3"/>
                  </a:lnTo>
                  <a:lnTo>
                    <a:pt x="49" y="6"/>
                  </a:lnTo>
                  <a:lnTo>
                    <a:pt x="52" y="12"/>
                  </a:lnTo>
                  <a:lnTo>
                    <a:pt x="55" y="17"/>
                  </a:lnTo>
                  <a:lnTo>
                    <a:pt x="55" y="24"/>
                  </a:lnTo>
                  <a:lnTo>
                    <a:pt x="55" y="29"/>
                  </a:lnTo>
                  <a:lnTo>
                    <a:pt x="52" y="34"/>
                  </a:lnTo>
                  <a:lnTo>
                    <a:pt x="49" y="39"/>
                  </a:lnTo>
                  <a:lnTo>
                    <a:pt x="47" y="43"/>
                  </a:lnTo>
                  <a:lnTo>
                    <a:pt x="43" y="44"/>
                  </a:lnTo>
                  <a:lnTo>
                    <a:pt x="38" y="46"/>
                  </a:lnTo>
                  <a:lnTo>
                    <a:pt x="32" y="44"/>
                  </a:lnTo>
                  <a:lnTo>
                    <a:pt x="29" y="43"/>
                  </a:lnTo>
                  <a:lnTo>
                    <a:pt x="26" y="37"/>
                  </a:lnTo>
                  <a:lnTo>
                    <a:pt x="23" y="32"/>
                  </a:lnTo>
                  <a:close/>
                  <a:moveTo>
                    <a:pt x="13" y="34"/>
                  </a:moveTo>
                  <a:lnTo>
                    <a:pt x="17" y="34"/>
                  </a:lnTo>
                  <a:lnTo>
                    <a:pt x="19" y="31"/>
                  </a:lnTo>
                  <a:lnTo>
                    <a:pt x="21" y="27"/>
                  </a:lnTo>
                  <a:lnTo>
                    <a:pt x="21" y="22"/>
                  </a:lnTo>
                  <a:lnTo>
                    <a:pt x="21" y="18"/>
                  </a:lnTo>
                  <a:lnTo>
                    <a:pt x="19" y="15"/>
                  </a:lnTo>
                  <a:lnTo>
                    <a:pt x="17" y="12"/>
                  </a:lnTo>
                  <a:lnTo>
                    <a:pt x="14" y="12"/>
                  </a:lnTo>
                  <a:lnTo>
                    <a:pt x="10" y="12"/>
                  </a:lnTo>
                  <a:lnTo>
                    <a:pt x="9" y="15"/>
                  </a:lnTo>
                  <a:lnTo>
                    <a:pt x="6" y="18"/>
                  </a:lnTo>
                  <a:lnTo>
                    <a:pt x="6" y="24"/>
                  </a:lnTo>
                  <a:lnTo>
                    <a:pt x="6" y="27"/>
                  </a:lnTo>
                  <a:lnTo>
                    <a:pt x="8" y="31"/>
                  </a:lnTo>
                  <a:lnTo>
                    <a:pt x="10" y="34"/>
                  </a:lnTo>
                  <a:lnTo>
                    <a:pt x="13" y="34"/>
                  </a:lnTo>
                  <a:close/>
                  <a:moveTo>
                    <a:pt x="38" y="36"/>
                  </a:moveTo>
                  <a:lnTo>
                    <a:pt x="40" y="36"/>
                  </a:lnTo>
                  <a:lnTo>
                    <a:pt x="43" y="36"/>
                  </a:lnTo>
                  <a:lnTo>
                    <a:pt x="46" y="32"/>
                  </a:lnTo>
                  <a:lnTo>
                    <a:pt x="47" y="31"/>
                  </a:lnTo>
                  <a:lnTo>
                    <a:pt x="48" y="27"/>
                  </a:lnTo>
                  <a:lnTo>
                    <a:pt x="48" y="22"/>
                  </a:lnTo>
                  <a:lnTo>
                    <a:pt x="48" y="17"/>
                  </a:lnTo>
                  <a:lnTo>
                    <a:pt x="46" y="13"/>
                  </a:lnTo>
                  <a:lnTo>
                    <a:pt x="42" y="10"/>
                  </a:lnTo>
                  <a:lnTo>
                    <a:pt x="38" y="10"/>
                  </a:lnTo>
                  <a:lnTo>
                    <a:pt x="34" y="10"/>
                  </a:lnTo>
                  <a:lnTo>
                    <a:pt x="30" y="13"/>
                  </a:lnTo>
                  <a:lnTo>
                    <a:pt x="29" y="17"/>
                  </a:lnTo>
                  <a:lnTo>
                    <a:pt x="27" y="24"/>
                  </a:lnTo>
                  <a:lnTo>
                    <a:pt x="29" y="29"/>
                  </a:lnTo>
                  <a:lnTo>
                    <a:pt x="30" y="32"/>
                  </a:lnTo>
                  <a:lnTo>
                    <a:pt x="34" y="36"/>
                  </a:lnTo>
                  <a:lnTo>
                    <a:pt x="38" y="36"/>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37" name="Freeform 367"/>
            <p:cNvSpPr>
              <a:spLocks/>
            </p:cNvSpPr>
            <p:nvPr/>
          </p:nvSpPr>
          <p:spPr bwMode="auto">
            <a:xfrm rot="5400000">
              <a:off x="2584" y="2908"/>
              <a:ext cx="53" cy="79"/>
            </a:xfrm>
            <a:custGeom>
              <a:avLst/>
              <a:gdLst>
                <a:gd name="T0" fmla="*/ 34 w 57"/>
                <a:gd name="T1" fmla="*/ 30 h 66"/>
                <a:gd name="T2" fmla="*/ 28 w 57"/>
                <a:gd name="T3" fmla="*/ 30 h 66"/>
                <a:gd name="T4" fmla="*/ 28 w 57"/>
                <a:gd name="T5" fmla="*/ 0 h 66"/>
                <a:gd name="T6" fmla="*/ 49 w 57"/>
                <a:gd name="T7" fmla="*/ 0 h 66"/>
                <a:gd name="T8" fmla="*/ 51 w 57"/>
                <a:gd name="T9" fmla="*/ 7 h 66"/>
                <a:gd name="T10" fmla="*/ 54 w 57"/>
                <a:gd name="T11" fmla="*/ 14 h 66"/>
                <a:gd name="T12" fmla="*/ 57 w 57"/>
                <a:gd name="T13" fmla="*/ 21 h 66"/>
                <a:gd name="T14" fmla="*/ 57 w 57"/>
                <a:gd name="T15" fmla="*/ 30 h 66"/>
                <a:gd name="T16" fmla="*/ 55 w 57"/>
                <a:gd name="T17" fmla="*/ 40 h 66"/>
                <a:gd name="T18" fmla="*/ 53 w 57"/>
                <a:gd name="T19" fmla="*/ 49 h 66"/>
                <a:gd name="T20" fmla="*/ 50 w 57"/>
                <a:gd name="T21" fmla="*/ 54 h 66"/>
                <a:gd name="T22" fmla="*/ 48 w 57"/>
                <a:gd name="T23" fmla="*/ 59 h 66"/>
                <a:gd name="T24" fmla="*/ 44 w 57"/>
                <a:gd name="T25" fmla="*/ 62 h 66"/>
                <a:gd name="T26" fmla="*/ 37 w 57"/>
                <a:gd name="T27" fmla="*/ 64 h 66"/>
                <a:gd name="T28" fmla="*/ 29 w 57"/>
                <a:gd name="T29" fmla="*/ 66 h 66"/>
                <a:gd name="T30" fmla="*/ 21 w 57"/>
                <a:gd name="T31" fmla="*/ 64 h 66"/>
                <a:gd name="T32" fmla="*/ 15 w 57"/>
                <a:gd name="T33" fmla="*/ 62 h 66"/>
                <a:gd name="T34" fmla="*/ 11 w 57"/>
                <a:gd name="T35" fmla="*/ 59 h 66"/>
                <a:gd name="T36" fmla="*/ 7 w 57"/>
                <a:gd name="T37" fmla="*/ 54 h 66"/>
                <a:gd name="T38" fmla="*/ 4 w 57"/>
                <a:gd name="T39" fmla="*/ 49 h 66"/>
                <a:gd name="T40" fmla="*/ 2 w 57"/>
                <a:gd name="T41" fmla="*/ 40 h 66"/>
                <a:gd name="T42" fmla="*/ 0 w 57"/>
                <a:gd name="T43" fmla="*/ 30 h 66"/>
                <a:gd name="T44" fmla="*/ 2 w 57"/>
                <a:gd name="T45" fmla="*/ 23 h 66"/>
                <a:gd name="T46" fmla="*/ 3 w 57"/>
                <a:gd name="T47" fmla="*/ 16 h 66"/>
                <a:gd name="T48" fmla="*/ 6 w 57"/>
                <a:gd name="T49" fmla="*/ 11 h 66"/>
                <a:gd name="T50" fmla="*/ 8 w 57"/>
                <a:gd name="T51" fmla="*/ 6 h 66"/>
                <a:gd name="T52" fmla="*/ 12 w 57"/>
                <a:gd name="T53" fmla="*/ 4 h 66"/>
                <a:gd name="T54" fmla="*/ 17 w 57"/>
                <a:gd name="T55" fmla="*/ 0 h 66"/>
                <a:gd name="T56" fmla="*/ 19 w 57"/>
                <a:gd name="T57" fmla="*/ 9 h 66"/>
                <a:gd name="T58" fmla="*/ 15 w 57"/>
                <a:gd name="T59" fmla="*/ 11 h 66"/>
                <a:gd name="T60" fmla="*/ 12 w 57"/>
                <a:gd name="T61" fmla="*/ 14 h 66"/>
                <a:gd name="T62" fmla="*/ 11 w 57"/>
                <a:gd name="T63" fmla="*/ 16 h 66"/>
                <a:gd name="T64" fmla="*/ 8 w 57"/>
                <a:gd name="T65" fmla="*/ 21 h 66"/>
                <a:gd name="T66" fmla="*/ 8 w 57"/>
                <a:gd name="T67" fmla="*/ 25 h 66"/>
                <a:gd name="T68" fmla="*/ 7 w 57"/>
                <a:gd name="T69" fmla="*/ 30 h 66"/>
                <a:gd name="T70" fmla="*/ 8 w 57"/>
                <a:gd name="T71" fmla="*/ 37 h 66"/>
                <a:gd name="T72" fmla="*/ 8 w 57"/>
                <a:gd name="T73" fmla="*/ 42 h 66"/>
                <a:gd name="T74" fmla="*/ 11 w 57"/>
                <a:gd name="T75" fmla="*/ 47 h 66"/>
                <a:gd name="T76" fmla="*/ 12 w 57"/>
                <a:gd name="T77" fmla="*/ 49 h 66"/>
                <a:gd name="T78" fmla="*/ 15 w 57"/>
                <a:gd name="T79" fmla="*/ 52 h 66"/>
                <a:gd name="T80" fmla="*/ 17 w 57"/>
                <a:gd name="T81" fmla="*/ 54 h 66"/>
                <a:gd name="T82" fmla="*/ 23 w 57"/>
                <a:gd name="T83" fmla="*/ 55 h 66"/>
                <a:gd name="T84" fmla="*/ 29 w 57"/>
                <a:gd name="T85" fmla="*/ 57 h 66"/>
                <a:gd name="T86" fmla="*/ 36 w 57"/>
                <a:gd name="T87" fmla="*/ 55 h 66"/>
                <a:gd name="T88" fmla="*/ 41 w 57"/>
                <a:gd name="T89" fmla="*/ 54 h 66"/>
                <a:gd name="T90" fmla="*/ 45 w 57"/>
                <a:gd name="T91" fmla="*/ 49 h 66"/>
                <a:gd name="T92" fmla="*/ 48 w 57"/>
                <a:gd name="T93" fmla="*/ 43 h 66"/>
                <a:gd name="T94" fmla="*/ 50 w 57"/>
                <a:gd name="T95" fmla="*/ 37 h 66"/>
                <a:gd name="T96" fmla="*/ 50 w 57"/>
                <a:gd name="T97" fmla="*/ 30 h 66"/>
                <a:gd name="T98" fmla="*/ 50 w 57"/>
                <a:gd name="T99" fmla="*/ 25 h 66"/>
                <a:gd name="T100" fmla="*/ 49 w 57"/>
                <a:gd name="T101" fmla="*/ 18 h 66"/>
                <a:gd name="T102" fmla="*/ 46 w 57"/>
                <a:gd name="T103" fmla="*/ 12 h 66"/>
                <a:gd name="T104" fmla="*/ 45 w 57"/>
                <a:gd name="T105" fmla="*/ 9 h 66"/>
                <a:gd name="T106" fmla="*/ 34 w 57"/>
                <a:gd name="T107" fmla="*/ 9 h 66"/>
                <a:gd name="T108" fmla="*/ 34 w 57"/>
                <a:gd name="T109" fmla="*/ 30 h 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7"/>
                <a:gd name="T166" fmla="*/ 0 h 66"/>
                <a:gd name="T167" fmla="*/ 57 w 57"/>
                <a:gd name="T168" fmla="*/ 66 h 6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7" h="66">
                  <a:moveTo>
                    <a:pt x="34" y="30"/>
                  </a:moveTo>
                  <a:lnTo>
                    <a:pt x="28" y="30"/>
                  </a:lnTo>
                  <a:lnTo>
                    <a:pt x="28" y="0"/>
                  </a:lnTo>
                  <a:lnTo>
                    <a:pt x="49" y="0"/>
                  </a:lnTo>
                  <a:lnTo>
                    <a:pt x="51" y="7"/>
                  </a:lnTo>
                  <a:lnTo>
                    <a:pt x="54" y="14"/>
                  </a:lnTo>
                  <a:lnTo>
                    <a:pt x="57" y="21"/>
                  </a:lnTo>
                  <a:lnTo>
                    <a:pt x="57" y="30"/>
                  </a:lnTo>
                  <a:lnTo>
                    <a:pt x="55" y="40"/>
                  </a:lnTo>
                  <a:lnTo>
                    <a:pt x="53" y="49"/>
                  </a:lnTo>
                  <a:lnTo>
                    <a:pt x="50" y="54"/>
                  </a:lnTo>
                  <a:lnTo>
                    <a:pt x="48" y="59"/>
                  </a:lnTo>
                  <a:lnTo>
                    <a:pt x="44" y="62"/>
                  </a:lnTo>
                  <a:lnTo>
                    <a:pt x="37" y="64"/>
                  </a:lnTo>
                  <a:lnTo>
                    <a:pt x="29" y="66"/>
                  </a:lnTo>
                  <a:lnTo>
                    <a:pt x="21" y="64"/>
                  </a:lnTo>
                  <a:lnTo>
                    <a:pt x="15" y="62"/>
                  </a:lnTo>
                  <a:lnTo>
                    <a:pt x="11" y="59"/>
                  </a:lnTo>
                  <a:lnTo>
                    <a:pt x="7" y="54"/>
                  </a:lnTo>
                  <a:lnTo>
                    <a:pt x="4" y="49"/>
                  </a:lnTo>
                  <a:lnTo>
                    <a:pt x="2" y="40"/>
                  </a:lnTo>
                  <a:lnTo>
                    <a:pt x="0" y="30"/>
                  </a:lnTo>
                  <a:lnTo>
                    <a:pt x="2" y="23"/>
                  </a:lnTo>
                  <a:lnTo>
                    <a:pt x="3" y="16"/>
                  </a:lnTo>
                  <a:lnTo>
                    <a:pt x="6" y="11"/>
                  </a:lnTo>
                  <a:lnTo>
                    <a:pt x="8" y="6"/>
                  </a:lnTo>
                  <a:lnTo>
                    <a:pt x="12" y="4"/>
                  </a:lnTo>
                  <a:lnTo>
                    <a:pt x="17" y="0"/>
                  </a:lnTo>
                  <a:lnTo>
                    <a:pt x="19" y="9"/>
                  </a:lnTo>
                  <a:lnTo>
                    <a:pt x="15" y="11"/>
                  </a:lnTo>
                  <a:lnTo>
                    <a:pt x="12" y="14"/>
                  </a:lnTo>
                  <a:lnTo>
                    <a:pt x="11" y="16"/>
                  </a:lnTo>
                  <a:lnTo>
                    <a:pt x="8" y="21"/>
                  </a:lnTo>
                  <a:lnTo>
                    <a:pt x="8" y="25"/>
                  </a:lnTo>
                  <a:lnTo>
                    <a:pt x="7" y="30"/>
                  </a:lnTo>
                  <a:lnTo>
                    <a:pt x="8" y="37"/>
                  </a:lnTo>
                  <a:lnTo>
                    <a:pt x="8" y="42"/>
                  </a:lnTo>
                  <a:lnTo>
                    <a:pt x="11" y="47"/>
                  </a:lnTo>
                  <a:lnTo>
                    <a:pt x="12" y="49"/>
                  </a:lnTo>
                  <a:lnTo>
                    <a:pt x="15" y="52"/>
                  </a:lnTo>
                  <a:lnTo>
                    <a:pt x="17" y="54"/>
                  </a:lnTo>
                  <a:lnTo>
                    <a:pt x="23" y="55"/>
                  </a:lnTo>
                  <a:lnTo>
                    <a:pt x="29" y="57"/>
                  </a:lnTo>
                  <a:lnTo>
                    <a:pt x="36" y="55"/>
                  </a:lnTo>
                  <a:lnTo>
                    <a:pt x="41" y="54"/>
                  </a:lnTo>
                  <a:lnTo>
                    <a:pt x="45" y="49"/>
                  </a:lnTo>
                  <a:lnTo>
                    <a:pt x="48" y="43"/>
                  </a:lnTo>
                  <a:lnTo>
                    <a:pt x="50" y="37"/>
                  </a:lnTo>
                  <a:lnTo>
                    <a:pt x="50" y="30"/>
                  </a:lnTo>
                  <a:lnTo>
                    <a:pt x="50" y="25"/>
                  </a:lnTo>
                  <a:lnTo>
                    <a:pt x="49" y="18"/>
                  </a:lnTo>
                  <a:lnTo>
                    <a:pt x="46" y="12"/>
                  </a:lnTo>
                  <a:lnTo>
                    <a:pt x="45" y="9"/>
                  </a:lnTo>
                  <a:lnTo>
                    <a:pt x="34" y="9"/>
                  </a:lnTo>
                  <a:lnTo>
                    <a:pt x="34" y="30"/>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38" name="Freeform 368"/>
            <p:cNvSpPr>
              <a:spLocks noEditPoints="1"/>
            </p:cNvSpPr>
            <p:nvPr/>
          </p:nvSpPr>
          <p:spPr bwMode="auto">
            <a:xfrm rot="5400000">
              <a:off x="2670" y="2927"/>
              <a:ext cx="38" cy="55"/>
            </a:xfrm>
            <a:custGeom>
              <a:avLst/>
              <a:gdLst>
                <a:gd name="T0" fmla="*/ 28 w 41"/>
                <a:gd name="T1" fmla="*/ 8 h 46"/>
                <a:gd name="T2" fmla="*/ 29 w 41"/>
                <a:gd name="T3" fmla="*/ 0 h 46"/>
                <a:gd name="T4" fmla="*/ 33 w 41"/>
                <a:gd name="T5" fmla="*/ 1 h 46"/>
                <a:gd name="T6" fmla="*/ 35 w 41"/>
                <a:gd name="T7" fmla="*/ 3 h 46"/>
                <a:gd name="T8" fmla="*/ 38 w 41"/>
                <a:gd name="T9" fmla="*/ 7 h 46"/>
                <a:gd name="T10" fmla="*/ 39 w 41"/>
                <a:gd name="T11" fmla="*/ 12 h 46"/>
                <a:gd name="T12" fmla="*/ 41 w 41"/>
                <a:gd name="T13" fmla="*/ 17 h 46"/>
                <a:gd name="T14" fmla="*/ 41 w 41"/>
                <a:gd name="T15" fmla="*/ 22 h 46"/>
                <a:gd name="T16" fmla="*/ 41 w 41"/>
                <a:gd name="T17" fmla="*/ 29 h 46"/>
                <a:gd name="T18" fmla="*/ 38 w 41"/>
                <a:gd name="T19" fmla="*/ 36 h 46"/>
                <a:gd name="T20" fmla="*/ 35 w 41"/>
                <a:gd name="T21" fmla="*/ 39 h 46"/>
                <a:gd name="T22" fmla="*/ 32 w 41"/>
                <a:gd name="T23" fmla="*/ 44 h 46"/>
                <a:gd name="T24" fmla="*/ 26 w 41"/>
                <a:gd name="T25" fmla="*/ 46 h 46"/>
                <a:gd name="T26" fmla="*/ 21 w 41"/>
                <a:gd name="T27" fmla="*/ 46 h 46"/>
                <a:gd name="T28" fmla="*/ 15 w 41"/>
                <a:gd name="T29" fmla="*/ 46 h 46"/>
                <a:gd name="T30" fmla="*/ 9 w 41"/>
                <a:gd name="T31" fmla="*/ 44 h 46"/>
                <a:gd name="T32" fmla="*/ 5 w 41"/>
                <a:gd name="T33" fmla="*/ 39 h 46"/>
                <a:gd name="T34" fmla="*/ 3 w 41"/>
                <a:gd name="T35" fmla="*/ 36 h 46"/>
                <a:gd name="T36" fmla="*/ 0 w 41"/>
                <a:gd name="T37" fmla="*/ 29 h 46"/>
                <a:gd name="T38" fmla="*/ 0 w 41"/>
                <a:gd name="T39" fmla="*/ 22 h 46"/>
                <a:gd name="T40" fmla="*/ 0 w 41"/>
                <a:gd name="T41" fmla="*/ 17 h 46"/>
                <a:gd name="T42" fmla="*/ 3 w 41"/>
                <a:gd name="T43" fmla="*/ 10 h 46"/>
                <a:gd name="T44" fmla="*/ 5 w 41"/>
                <a:gd name="T45" fmla="*/ 7 h 46"/>
                <a:gd name="T46" fmla="*/ 9 w 41"/>
                <a:gd name="T47" fmla="*/ 1 h 46"/>
                <a:gd name="T48" fmla="*/ 15 w 41"/>
                <a:gd name="T49" fmla="*/ 0 h 46"/>
                <a:gd name="T50" fmla="*/ 20 w 41"/>
                <a:gd name="T51" fmla="*/ 0 h 46"/>
                <a:gd name="T52" fmla="*/ 21 w 41"/>
                <a:gd name="T53" fmla="*/ 0 h 46"/>
                <a:gd name="T54" fmla="*/ 22 w 41"/>
                <a:gd name="T55" fmla="*/ 0 h 46"/>
                <a:gd name="T56" fmla="*/ 22 w 41"/>
                <a:gd name="T57" fmla="*/ 38 h 46"/>
                <a:gd name="T58" fmla="*/ 25 w 41"/>
                <a:gd name="T59" fmla="*/ 36 h 46"/>
                <a:gd name="T60" fmla="*/ 29 w 41"/>
                <a:gd name="T61" fmla="*/ 36 h 46"/>
                <a:gd name="T62" fmla="*/ 32 w 41"/>
                <a:gd name="T63" fmla="*/ 32 h 46"/>
                <a:gd name="T64" fmla="*/ 34 w 41"/>
                <a:gd name="T65" fmla="*/ 27 h 46"/>
                <a:gd name="T66" fmla="*/ 34 w 41"/>
                <a:gd name="T67" fmla="*/ 22 h 46"/>
                <a:gd name="T68" fmla="*/ 34 w 41"/>
                <a:gd name="T69" fmla="*/ 17 h 46"/>
                <a:gd name="T70" fmla="*/ 33 w 41"/>
                <a:gd name="T71" fmla="*/ 13 h 46"/>
                <a:gd name="T72" fmla="*/ 32 w 41"/>
                <a:gd name="T73" fmla="*/ 12 h 46"/>
                <a:gd name="T74" fmla="*/ 28 w 41"/>
                <a:gd name="T75" fmla="*/ 8 h 46"/>
                <a:gd name="T76" fmla="*/ 16 w 41"/>
                <a:gd name="T77" fmla="*/ 38 h 46"/>
                <a:gd name="T78" fmla="*/ 16 w 41"/>
                <a:gd name="T79" fmla="*/ 8 h 46"/>
                <a:gd name="T80" fmla="*/ 12 w 41"/>
                <a:gd name="T81" fmla="*/ 10 h 46"/>
                <a:gd name="T82" fmla="*/ 9 w 41"/>
                <a:gd name="T83" fmla="*/ 12 h 46"/>
                <a:gd name="T84" fmla="*/ 7 w 41"/>
                <a:gd name="T85" fmla="*/ 17 h 46"/>
                <a:gd name="T86" fmla="*/ 7 w 41"/>
                <a:gd name="T87" fmla="*/ 22 h 46"/>
                <a:gd name="T88" fmla="*/ 7 w 41"/>
                <a:gd name="T89" fmla="*/ 29 h 46"/>
                <a:gd name="T90" fmla="*/ 9 w 41"/>
                <a:gd name="T91" fmla="*/ 32 h 46"/>
                <a:gd name="T92" fmla="*/ 12 w 41"/>
                <a:gd name="T93" fmla="*/ 36 h 46"/>
                <a:gd name="T94" fmla="*/ 16 w 41"/>
                <a:gd name="T95" fmla="*/ 38 h 4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1"/>
                <a:gd name="T145" fmla="*/ 0 h 46"/>
                <a:gd name="T146" fmla="*/ 41 w 41"/>
                <a:gd name="T147" fmla="*/ 46 h 4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1" h="46">
                  <a:moveTo>
                    <a:pt x="28" y="8"/>
                  </a:moveTo>
                  <a:lnTo>
                    <a:pt x="29" y="0"/>
                  </a:lnTo>
                  <a:lnTo>
                    <a:pt x="33" y="1"/>
                  </a:lnTo>
                  <a:lnTo>
                    <a:pt x="35" y="3"/>
                  </a:lnTo>
                  <a:lnTo>
                    <a:pt x="38" y="7"/>
                  </a:lnTo>
                  <a:lnTo>
                    <a:pt x="39" y="12"/>
                  </a:lnTo>
                  <a:lnTo>
                    <a:pt x="41" y="17"/>
                  </a:lnTo>
                  <a:lnTo>
                    <a:pt x="41" y="22"/>
                  </a:lnTo>
                  <a:lnTo>
                    <a:pt x="41" y="29"/>
                  </a:lnTo>
                  <a:lnTo>
                    <a:pt x="38" y="36"/>
                  </a:lnTo>
                  <a:lnTo>
                    <a:pt x="35" y="39"/>
                  </a:lnTo>
                  <a:lnTo>
                    <a:pt x="32" y="44"/>
                  </a:lnTo>
                  <a:lnTo>
                    <a:pt x="26" y="46"/>
                  </a:lnTo>
                  <a:lnTo>
                    <a:pt x="21" y="46"/>
                  </a:lnTo>
                  <a:lnTo>
                    <a:pt x="15" y="46"/>
                  </a:lnTo>
                  <a:lnTo>
                    <a:pt x="9" y="44"/>
                  </a:lnTo>
                  <a:lnTo>
                    <a:pt x="5" y="39"/>
                  </a:lnTo>
                  <a:lnTo>
                    <a:pt x="3" y="36"/>
                  </a:lnTo>
                  <a:lnTo>
                    <a:pt x="0" y="29"/>
                  </a:lnTo>
                  <a:lnTo>
                    <a:pt x="0" y="22"/>
                  </a:lnTo>
                  <a:lnTo>
                    <a:pt x="0" y="17"/>
                  </a:lnTo>
                  <a:lnTo>
                    <a:pt x="3" y="10"/>
                  </a:lnTo>
                  <a:lnTo>
                    <a:pt x="5" y="7"/>
                  </a:lnTo>
                  <a:lnTo>
                    <a:pt x="9" y="1"/>
                  </a:lnTo>
                  <a:lnTo>
                    <a:pt x="15" y="0"/>
                  </a:lnTo>
                  <a:lnTo>
                    <a:pt x="20" y="0"/>
                  </a:lnTo>
                  <a:lnTo>
                    <a:pt x="21" y="0"/>
                  </a:lnTo>
                  <a:lnTo>
                    <a:pt x="22" y="0"/>
                  </a:lnTo>
                  <a:lnTo>
                    <a:pt x="22" y="38"/>
                  </a:lnTo>
                  <a:lnTo>
                    <a:pt x="25" y="36"/>
                  </a:lnTo>
                  <a:lnTo>
                    <a:pt x="29" y="36"/>
                  </a:lnTo>
                  <a:lnTo>
                    <a:pt x="32" y="32"/>
                  </a:lnTo>
                  <a:lnTo>
                    <a:pt x="34" y="27"/>
                  </a:lnTo>
                  <a:lnTo>
                    <a:pt x="34" y="22"/>
                  </a:lnTo>
                  <a:lnTo>
                    <a:pt x="34" y="17"/>
                  </a:lnTo>
                  <a:lnTo>
                    <a:pt x="33" y="13"/>
                  </a:lnTo>
                  <a:lnTo>
                    <a:pt x="32" y="12"/>
                  </a:lnTo>
                  <a:lnTo>
                    <a:pt x="28" y="8"/>
                  </a:lnTo>
                  <a:close/>
                  <a:moveTo>
                    <a:pt x="16" y="38"/>
                  </a:moveTo>
                  <a:lnTo>
                    <a:pt x="16" y="8"/>
                  </a:lnTo>
                  <a:lnTo>
                    <a:pt x="12" y="10"/>
                  </a:lnTo>
                  <a:lnTo>
                    <a:pt x="9" y="12"/>
                  </a:lnTo>
                  <a:lnTo>
                    <a:pt x="7" y="17"/>
                  </a:lnTo>
                  <a:lnTo>
                    <a:pt x="7" y="22"/>
                  </a:lnTo>
                  <a:lnTo>
                    <a:pt x="7" y="29"/>
                  </a:lnTo>
                  <a:lnTo>
                    <a:pt x="9" y="32"/>
                  </a:lnTo>
                  <a:lnTo>
                    <a:pt x="12" y="36"/>
                  </a:lnTo>
                  <a:lnTo>
                    <a:pt x="16" y="38"/>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39" name="Freeform 369"/>
            <p:cNvSpPr>
              <a:spLocks/>
            </p:cNvSpPr>
            <p:nvPr/>
          </p:nvSpPr>
          <p:spPr bwMode="auto">
            <a:xfrm rot="5400000">
              <a:off x="2738" y="2908"/>
              <a:ext cx="48" cy="79"/>
            </a:xfrm>
            <a:custGeom>
              <a:avLst/>
              <a:gdLst>
                <a:gd name="T0" fmla="*/ 53 w 53"/>
                <a:gd name="T1" fmla="*/ 36 h 66"/>
                <a:gd name="T2" fmla="*/ 0 w 53"/>
                <a:gd name="T3" fmla="*/ 66 h 66"/>
                <a:gd name="T4" fmla="*/ 0 w 53"/>
                <a:gd name="T5" fmla="*/ 55 h 66"/>
                <a:gd name="T6" fmla="*/ 39 w 53"/>
                <a:gd name="T7" fmla="*/ 36 h 66"/>
                <a:gd name="T8" fmla="*/ 43 w 53"/>
                <a:gd name="T9" fmla="*/ 35 h 66"/>
                <a:gd name="T10" fmla="*/ 47 w 53"/>
                <a:gd name="T11" fmla="*/ 33 h 66"/>
                <a:gd name="T12" fmla="*/ 43 w 53"/>
                <a:gd name="T13" fmla="*/ 31 h 66"/>
                <a:gd name="T14" fmla="*/ 39 w 53"/>
                <a:gd name="T15" fmla="*/ 29 h 66"/>
                <a:gd name="T16" fmla="*/ 0 w 53"/>
                <a:gd name="T17" fmla="*/ 9 h 66"/>
                <a:gd name="T18" fmla="*/ 0 w 53"/>
                <a:gd name="T19" fmla="*/ 0 h 66"/>
                <a:gd name="T20" fmla="*/ 53 w 53"/>
                <a:gd name="T21" fmla="*/ 28 h 66"/>
                <a:gd name="T22" fmla="*/ 53 w 53"/>
                <a:gd name="T23" fmla="*/ 36 h 6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3"/>
                <a:gd name="T37" fmla="*/ 0 h 66"/>
                <a:gd name="T38" fmla="*/ 53 w 53"/>
                <a:gd name="T39" fmla="*/ 66 h 6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3" h="66">
                  <a:moveTo>
                    <a:pt x="53" y="36"/>
                  </a:moveTo>
                  <a:lnTo>
                    <a:pt x="0" y="66"/>
                  </a:lnTo>
                  <a:lnTo>
                    <a:pt x="0" y="55"/>
                  </a:lnTo>
                  <a:lnTo>
                    <a:pt x="39" y="36"/>
                  </a:lnTo>
                  <a:lnTo>
                    <a:pt x="43" y="35"/>
                  </a:lnTo>
                  <a:lnTo>
                    <a:pt x="47" y="33"/>
                  </a:lnTo>
                  <a:lnTo>
                    <a:pt x="43" y="31"/>
                  </a:lnTo>
                  <a:lnTo>
                    <a:pt x="39" y="29"/>
                  </a:lnTo>
                  <a:lnTo>
                    <a:pt x="0" y="9"/>
                  </a:lnTo>
                  <a:lnTo>
                    <a:pt x="0" y="0"/>
                  </a:lnTo>
                  <a:lnTo>
                    <a:pt x="53" y="28"/>
                  </a:lnTo>
                  <a:lnTo>
                    <a:pt x="53" y="36"/>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40" name="Freeform 370"/>
            <p:cNvSpPr>
              <a:spLocks/>
            </p:cNvSpPr>
            <p:nvPr/>
          </p:nvSpPr>
          <p:spPr bwMode="auto">
            <a:xfrm rot="5400000">
              <a:off x="2804" y="2900"/>
              <a:ext cx="30" cy="32"/>
            </a:xfrm>
            <a:custGeom>
              <a:avLst/>
              <a:gdLst>
                <a:gd name="T0" fmla="*/ 29 w 33"/>
                <a:gd name="T1" fmla="*/ 0 h 28"/>
                <a:gd name="T2" fmla="*/ 33 w 33"/>
                <a:gd name="T3" fmla="*/ 0 h 28"/>
                <a:gd name="T4" fmla="*/ 33 w 33"/>
                <a:gd name="T5" fmla="*/ 28 h 28"/>
                <a:gd name="T6" fmla="*/ 32 w 33"/>
                <a:gd name="T7" fmla="*/ 28 h 28"/>
                <a:gd name="T8" fmla="*/ 30 w 33"/>
                <a:gd name="T9" fmla="*/ 28 h 28"/>
                <a:gd name="T10" fmla="*/ 28 w 33"/>
                <a:gd name="T11" fmla="*/ 26 h 28"/>
                <a:gd name="T12" fmla="*/ 25 w 33"/>
                <a:gd name="T13" fmla="*/ 24 h 28"/>
                <a:gd name="T14" fmla="*/ 22 w 33"/>
                <a:gd name="T15" fmla="*/ 21 h 28"/>
                <a:gd name="T16" fmla="*/ 21 w 33"/>
                <a:gd name="T17" fmla="*/ 17 h 28"/>
                <a:gd name="T18" fmla="*/ 17 w 33"/>
                <a:gd name="T19" fmla="*/ 12 h 28"/>
                <a:gd name="T20" fmla="*/ 16 w 33"/>
                <a:gd name="T21" fmla="*/ 10 h 28"/>
                <a:gd name="T22" fmla="*/ 13 w 33"/>
                <a:gd name="T23" fmla="*/ 9 h 28"/>
                <a:gd name="T24" fmla="*/ 12 w 33"/>
                <a:gd name="T25" fmla="*/ 7 h 28"/>
                <a:gd name="T26" fmla="*/ 9 w 33"/>
                <a:gd name="T27" fmla="*/ 5 h 28"/>
                <a:gd name="T28" fmla="*/ 7 w 33"/>
                <a:gd name="T29" fmla="*/ 7 h 28"/>
                <a:gd name="T30" fmla="*/ 5 w 33"/>
                <a:gd name="T31" fmla="*/ 7 h 28"/>
                <a:gd name="T32" fmla="*/ 4 w 33"/>
                <a:gd name="T33" fmla="*/ 10 h 28"/>
                <a:gd name="T34" fmla="*/ 4 w 33"/>
                <a:gd name="T35" fmla="*/ 14 h 28"/>
                <a:gd name="T36" fmla="*/ 4 w 33"/>
                <a:gd name="T37" fmla="*/ 17 h 28"/>
                <a:gd name="T38" fmla="*/ 5 w 33"/>
                <a:gd name="T39" fmla="*/ 19 h 28"/>
                <a:gd name="T40" fmla="*/ 7 w 33"/>
                <a:gd name="T41" fmla="*/ 21 h 28"/>
                <a:gd name="T42" fmla="*/ 9 w 33"/>
                <a:gd name="T43" fmla="*/ 21 h 28"/>
                <a:gd name="T44" fmla="*/ 9 w 33"/>
                <a:gd name="T45" fmla="*/ 26 h 28"/>
                <a:gd name="T46" fmla="*/ 5 w 33"/>
                <a:gd name="T47" fmla="*/ 26 h 28"/>
                <a:gd name="T48" fmla="*/ 3 w 33"/>
                <a:gd name="T49" fmla="*/ 22 h 28"/>
                <a:gd name="T50" fmla="*/ 0 w 33"/>
                <a:gd name="T51" fmla="*/ 19 h 28"/>
                <a:gd name="T52" fmla="*/ 0 w 33"/>
                <a:gd name="T53" fmla="*/ 14 h 28"/>
                <a:gd name="T54" fmla="*/ 1 w 33"/>
                <a:gd name="T55" fmla="*/ 7 h 28"/>
                <a:gd name="T56" fmla="*/ 3 w 33"/>
                <a:gd name="T57" fmla="*/ 3 h 28"/>
                <a:gd name="T58" fmla="*/ 5 w 33"/>
                <a:gd name="T59" fmla="*/ 2 h 28"/>
                <a:gd name="T60" fmla="*/ 9 w 33"/>
                <a:gd name="T61" fmla="*/ 0 h 28"/>
                <a:gd name="T62" fmla="*/ 11 w 33"/>
                <a:gd name="T63" fmla="*/ 0 h 28"/>
                <a:gd name="T64" fmla="*/ 13 w 33"/>
                <a:gd name="T65" fmla="*/ 2 h 28"/>
                <a:gd name="T66" fmla="*/ 15 w 33"/>
                <a:gd name="T67" fmla="*/ 2 h 28"/>
                <a:gd name="T68" fmla="*/ 17 w 33"/>
                <a:gd name="T69" fmla="*/ 3 h 28"/>
                <a:gd name="T70" fmla="*/ 20 w 33"/>
                <a:gd name="T71" fmla="*/ 7 h 28"/>
                <a:gd name="T72" fmla="*/ 22 w 33"/>
                <a:gd name="T73" fmla="*/ 12 h 28"/>
                <a:gd name="T74" fmla="*/ 25 w 33"/>
                <a:gd name="T75" fmla="*/ 15 h 28"/>
                <a:gd name="T76" fmla="*/ 26 w 33"/>
                <a:gd name="T77" fmla="*/ 17 h 28"/>
                <a:gd name="T78" fmla="*/ 28 w 33"/>
                <a:gd name="T79" fmla="*/ 19 h 28"/>
                <a:gd name="T80" fmla="*/ 29 w 33"/>
                <a:gd name="T81" fmla="*/ 21 h 28"/>
                <a:gd name="T82" fmla="*/ 29 w 33"/>
                <a:gd name="T83" fmla="*/ 0 h 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
                <a:gd name="T127" fmla="*/ 0 h 28"/>
                <a:gd name="T128" fmla="*/ 33 w 33"/>
                <a:gd name="T129" fmla="*/ 28 h 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 h="28">
                  <a:moveTo>
                    <a:pt x="29" y="0"/>
                  </a:moveTo>
                  <a:lnTo>
                    <a:pt x="33" y="0"/>
                  </a:lnTo>
                  <a:lnTo>
                    <a:pt x="33" y="28"/>
                  </a:lnTo>
                  <a:lnTo>
                    <a:pt x="32" y="28"/>
                  </a:lnTo>
                  <a:lnTo>
                    <a:pt x="30" y="28"/>
                  </a:lnTo>
                  <a:lnTo>
                    <a:pt x="28" y="26"/>
                  </a:lnTo>
                  <a:lnTo>
                    <a:pt x="25" y="24"/>
                  </a:lnTo>
                  <a:lnTo>
                    <a:pt x="22" y="21"/>
                  </a:lnTo>
                  <a:lnTo>
                    <a:pt x="21" y="17"/>
                  </a:lnTo>
                  <a:lnTo>
                    <a:pt x="17" y="12"/>
                  </a:lnTo>
                  <a:lnTo>
                    <a:pt x="16" y="10"/>
                  </a:lnTo>
                  <a:lnTo>
                    <a:pt x="13" y="9"/>
                  </a:lnTo>
                  <a:lnTo>
                    <a:pt x="12" y="7"/>
                  </a:lnTo>
                  <a:lnTo>
                    <a:pt x="9" y="5"/>
                  </a:lnTo>
                  <a:lnTo>
                    <a:pt x="7" y="7"/>
                  </a:lnTo>
                  <a:lnTo>
                    <a:pt x="5" y="7"/>
                  </a:lnTo>
                  <a:lnTo>
                    <a:pt x="4" y="10"/>
                  </a:lnTo>
                  <a:lnTo>
                    <a:pt x="4" y="14"/>
                  </a:lnTo>
                  <a:lnTo>
                    <a:pt x="4" y="17"/>
                  </a:lnTo>
                  <a:lnTo>
                    <a:pt x="5" y="19"/>
                  </a:lnTo>
                  <a:lnTo>
                    <a:pt x="7" y="21"/>
                  </a:lnTo>
                  <a:lnTo>
                    <a:pt x="9" y="21"/>
                  </a:lnTo>
                  <a:lnTo>
                    <a:pt x="9" y="26"/>
                  </a:lnTo>
                  <a:lnTo>
                    <a:pt x="5" y="26"/>
                  </a:lnTo>
                  <a:lnTo>
                    <a:pt x="3" y="22"/>
                  </a:lnTo>
                  <a:lnTo>
                    <a:pt x="0" y="19"/>
                  </a:lnTo>
                  <a:lnTo>
                    <a:pt x="0" y="14"/>
                  </a:lnTo>
                  <a:lnTo>
                    <a:pt x="1" y="7"/>
                  </a:lnTo>
                  <a:lnTo>
                    <a:pt x="3" y="3"/>
                  </a:lnTo>
                  <a:lnTo>
                    <a:pt x="5" y="2"/>
                  </a:lnTo>
                  <a:lnTo>
                    <a:pt x="9" y="0"/>
                  </a:lnTo>
                  <a:lnTo>
                    <a:pt x="11" y="0"/>
                  </a:lnTo>
                  <a:lnTo>
                    <a:pt x="13" y="2"/>
                  </a:lnTo>
                  <a:lnTo>
                    <a:pt x="15" y="2"/>
                  </a:lnTo>
                  <a:lnTo>
                    <a:pt x="17" y="3"/>
                  </a:lnTo>
                  <a:lnTo>
                    <a:pt x="20" y="7"/>
                  </a:lnTo>
                  <a:lnTo>
                    <a:pt x="22" y="12"/>
                  </a:lnTo>
                  <a:lnTo>
                    <a:pt x="25" y="15"/>
                  </a:lnTo>
                  <a:lnTo>
                    <a:pt x="26" y="17"/>
                  </a:lnTo>
                  <a:lnTo>
                    <a:pt x="28" y="19"/>
                  </a:lnTo>
                  <a:lnTo>
                    <a:pt x="29" y="21"/>
                  </a:lnTo>
                  <a:lnTo>
                    <a:pt x="29" y="0"/>
                  </a:lnTo>
                  <a:close/>
                </a:path>
              </a:pathLst>
            </a:custGeom>
            <a:solidFill>
              <a:srgbClr val="000000"/>
            </a:solidFill>
            <a:ln w="19050">
              <a:solidFill>
                <a:schemeClr val="tx1"/>
              </a:solidFill>
              <a:round/>
              <a:headEnd/>
              <a:tailEnd/>
            </a:ln>
          </p:spPr>
          <p:txBody>
            <a:bodyPr/>
            <a:lstStyle/>
            <a:p>
              <a:endParaRPr lang="fr-FR">
                <a:latin typeface="Calibri" pitchFamily="34" charset="0"/>
              </a:endParaRPr>
            </a:p>
          </p:txBody>
        </p:sp>
        <p:sp>
          <p:nvSpPr>
            <p:cNvPr id="618941" name="Text Box 371"/>
            <p:cNvSpPr txBox="1">
              <a:spLocks noChangeArrowheads="1"/>
            </p:cNvSpPr>
            <p:nvPr/>
          </p:nvSpPr>
          <p:spPr bwMode="auto">
            <a:xfrm>
              <a:off x="1355" y="2746"/>
              <a:ext cx="485" cy="288"/>
            </a:xfrm>
            <a:prstGeom prst="rect">
              <a:avLst/>
            </a:prstGeom>
            <a:noFill/>
            <a:ln w="9525">
              <a:noFill/>
              <a:miter lim="800000"/>
              <a:headEnd/>
              <a:tailEnd/>
            </a:ln>
          </p:spPr>
          <p:txBody>
            <a:bodyPr wrap="none">
              <a:spAutoFit/>
            </a:bodyPr>
            <a:lstStyle/>
            <a:p>
              <a:pPr eaLnBrk="0" hangingPunct="0"/>
              <a:r>
                <a:rPr lang="en-US" sz="2400">
                  <a:solidFill>
                    <a:schemeClr val="accent2"/>
                  </a:solidFill>
                  <a:latin typeface="Comic Sans MS" pitchFamily="66" charset="0"/>
                </a:rPr>
                <a:t>LHC</a:t>
              </a:r>
            </a:p>
          </p:txBody>
        </p:sp>
        <p:sp>
          <p:nvSpPr>
            <p:cNvPr id="618942" name="Text Box 372"/>
            <p:cNvSpPr txBox="1">
              <a:spLocks noChangeArrowheads="1"/>
            </p:cNvSpPr>
            <p:nvPr/>
          </p:nvSpPr>
          <p:spPr bwMode="auto">
            <a:xfrm>
              <a:off x="1068" y="3132"/>
              <a:ext cx="523" cy="250"/>
            </a:xfrm>
            <a:prstGeom prst="rect">
              <a:avLst/>
            </a:prstGeom>
            <a:noFill/>
            <a:ln w="9525">
              <a:noFill/>
              <a:miter lim="800000"/>
              <a:headEnd/>
              <a:tailEnd/>
            </a:ln>
          </p:spPr>
          <p:txBody>
            <a:bodyPr wrap="none">
              <a:spAutoFit/>
            </a:bodyPr>
            <a:lstStyle/>
            <a:p>
              <a:pPr eaLnBrk="0" hangingPunct="0"/>
              <a:r>
                <a:rPr lang="en-US" sz="2000">
                  <a:solidFill>
                    <a:schemeClr val="hlink"/>
                  </a:solidFill>
                  <a:latin typeface="Comic Sans MS" pitchFamily="66" charset="0"/>
                </a:rPr>
                <a:t>RHIC</a:t>
              </a:r>
            </a:p>
          </p:txBody>
        </p:sp>
        <p:sp>
          <p:nvSpPr>
            <p:cNvPr id="618943" name="Text Box 373"/>
            <p:cNvSpPr txBox="1">
              <a:spLocks noChangeArrowheads="1"/>
            </p:cNvSpPr>
            <p:nvPr/>
          </p:nvSpPr>
          <p:spPr bwMode="auto">
            <a:xfrm>
              <a:off x="734" y="3363"/>
              <a:ext cx="391" cy="231"/>
            </a:xfrm>
            <a:prstGeom prst="rect">
              <a:avLst/>
            </a:prstGeom>
            <a:noFill/>
            <a:ln w="9525">
              <a:noFill/>
              <a:miter lim="800000"/>
              <a:headEnd/>
              <a:tailEnd/>
            </a:ln>
          </p:spPr>
          <p:txBody>
            <a:bodyPr wrap="none">
              <a:spAutoFit/>
            </a:bodyPr>
            <a:lstStyle/>
            <a:p>
              <a:pPr eaLnBrk="0" hangingPunct="0"/>
              <a:r>
                <a:rPr lang="en-US">
                  <a:solidFill>
                    <a:schemeClr val="accent1"/>
                  </a:solidFill>
                  <a:latin typeface="Comic Sans MS" pitchFamily="66" charset="0"/>
                </a:rPr>
                <a:t>SPS</a:t>
              </a:r>
            </a:p>
          </p:txBody>
        </p:sp>
        <p:sp>
          <p:nvSpPr>
            <p:cNvPr id="618944" name="Text Box 374"/>
            <p:cNvSpPr txBox="1">
              <a:spLocks noChangeArrowheads="1"/>
            </p:cNvSpPr>
            <p:nvPr/>
          </p:nvSpPr>
          <p:spPr bwMode="auto">
            <a:xfrm>
              <a:off x="2089" y="1888"/>
              <a:ext cx="572" cy="520"/>
            </a:xfrm>
            <a:prstGeom prst="rect">
              <a:avLst/>
            </a:prstGeom>
            <a:noFill/>
            <a:ln w="9525">
              <a:noFill/>
              <a:miter lim="800000"/>
              <a:headEnd/>
              <a:tailEnd/>
            </a:ln>
          </p:spPr>
          <p:txBody>
            <a:bodyPr wrap="none">
              <a:spAutoFit/>
            </a:bodyPr>
            <a:lstStyle/>
            <a:p>
              <a:pPr eaLnBrk="0" hangingPunct="0"/>
              <a:endParaRPr lang="en-US" sz="1600">
                <a:latin typeface="Comic Sans MS" pitchFamily="66" charset="0"/>
              </a:endParaRPr>
            </a:p>
            <a:p>
              <a:pPr eaLnBrk="0" hangingPunct="0"/>
              <a:r>
                <a:rPr lang="en-US" sz="1600">
                  <a:latin typeface="Comic Sans MS" pitchFamily="66" charset="0"/>
                </a:rPr>
                <a:t>         </a:t>
              </a:r>
            </a:p>
            <a:p>
              <a:pPr eaLnBrk="0" hangingPunct="0"/>
              <a:r>
                <a:rPr lang="en-US" sz="1600">
                  <a:latin typeface="Comic Sans MS" pitchFamily="66" charset="0"/>
                </a:rPr>
                <a:t>            </a:t>
              </a:r>
            </a:p>
          </p:txBody>
        </p:sp>
        <p:grpSp>
          <p:nvGrpSpPr>
            <p:cNvPr id="618945" name="Group 375"/>
            <p:cNvGrpSpPr>
              <a:grpSpLocks/>
            </p:cNvGrpSpPr>
            <p:nvPr/>
          </p:nvGrpSpPr>
          <p:grpSpPr bwMode="auto">
            <a:xfrm>
              <a:off x="782" y="1861"/>
              <a:ext cx="2324" cy="706"/>
              <a:chOff x="2653" y="1232"/>
              <a:chExt cx="2331" cy="898"/>
            </a:xfrm>
          </p:grpSpPr>
          <p:grpSp>
            <p:nvGrpSpPr>
              <p:cNvPr id="618947" name="Group 376"/>
              <p:cNvGrpSpPr>
                <a:grpSpLocks/>
              </p:cNvGrpSpPr>
              <p:nvPr/>
            </p:nvGrpSpPr>
            <p:grpSpPr bwMode="auto">
              <a:xfrm>
                <a:off x="2653" y="1298"/>
                <a:ext cx="1377" cy="467"/>
                <a:chOff x="3560" y="285"/>
                <a:chExt cx="1377" cy="467"/>
              </a:xfrm>
            </p:grpSpPr>
            <p:grpSp>
              <p:nvGrpSpPr>
                <p:cNvPr id="618970" name="Group 377"/>
                <p:cNvGrpSpPr>
                  <a:grpSpLocks/>
                </p:cNvGrpSpPr>
                <p:nvPr/>
              </p:nvGrpSpPr>
              <p:grpSpPr bwMode="auto">
                <a:xfrm>
                  <a:off x="3560" y="285"/>
                  <a:ext cx="1377" cy="283"/>
                  <a:chOff x="3560" y="285"/>
                  <a:chExt cx="1377" cy="283"/>
                </a:xfrm>
              </p:grpSpPr>
              <p:sp>
                <p:nvSpPr>
                  <p:cNvPr id="618974" name="Text Box 378"/>
                  <p:cNvSpPr txBox="1">
                    <a:spLocks noChangeArrowheads="1"/>
                  </p:cNvSpPr>
                  <p:nvPr/>
                </p:nvSpPr>
                <p:spPr bwMode="auto">
                  <a:xfrm>
                    <a:off x="3856" y="285"/>
                    <a:ext cx="1081" cy="283"/>
                  </a:xfrm>
                  <a:prstGeom prst="rect">
                    <a:avLst/>
                  </a:prstGeom>
                  <a:noFill/>
                  <a:ln w="9525">
                    <a:noFill/>
                    <a:miter lim="800000"/>
                    <a:headEnd/>
                    <a:tailEnd/>
                  </a:ln>
                </p:spPr>
                <p:txBody>
                  <a:bodyPr>
                    <a:spAutoFit/>
                  </a:bodyPr>
                  <a:lstStyle/>
                  <a:p>
                    <a:pPr eaLnBrk="0" hangingPunct="0"/>
                    <a:r>
                      <a:rPr lang="en-US" sz="1400">
                        <a:latin typeface="Comic Sans MS" pitchFamily="66" charset="0"/>
                      </a:rPr>
                      <a:t>(h</a:t>
                    </a:r>
                    <a:r>
                      <a:rPr lang="en-US" sz="1400" baseline="30000">
                        <a:latin typeface="Comic Sans MS" pitchFamily="66" charset="0"/>
                      </a:rPr>
                      <a:t>+</a:t>
                    </a:r>
                    <a:r>
                      <a:rPr lang="en-US" sz="1400">
                        <a:latin typeface="Comic Sans MS" pitchFamily="66" charset="0"/>
                      </a:rPr>
                      <a:t>+h</a:t>
                    </a:r>
                    <a:r>
                      <a:rPr lang="en-US" sz="1400" baseline="30000">
                        <a:latin typeface="Comic Sans MS" pitchFamily="66" charset="0"/>
                      </a:rPr>
                      <a:t>-</a:t>
                    </a:r>
                    <a:r>
                      <a:rPr lang="en-US" sz="1400">
                        <a:latin typeface="Comic Sans MS" pitchFamily="66" charset="0"/>
                      </a:rPr>
                      <a:t>)/2</a:t>
                    </a:r>
                  </a:p>
                </p:txBody>
              </p:sp>
              <p:sp>
                <p:nvSpPr>
                  <p:cNvPr id="618975" name="Line 379"/>
                  <p:cNvSpPr>
                    <a:spLocks noChangeShapeType="1"/>
                  </p:cNvSpPr>
                  <p:nvPr/>
                </p:nvSpPr>
                <p:spPr bwMode="auto">
                  <a:xfrm rot="5400000" flipV="1">
                    <a:off x="3734" y="261"/>
                    <a:ext cx="1" cy="349"/>
                  </a:xfrm>
                  <a:prstGeom prst="line">
                    <a:avLst/>
                  </a:prstGeom>
                  <a:noFill/>
                  <a:ln w="28575">
                    <a:solidFill>
                      <a:schemeClr val="tx1"/>
                    </a:solidFill>
                    <a:round/>
                    <a:headEnd/>
                    <a:tailEnd/>
                  </a:ln>
                </p:spPr>
                <p:txBody>
                  <a:bodyPr/>
                  <a:lstStyle/>
                  <a:p>
                    <a:endParaRPr lang="fr-FR"/>
                  </a:p>
                </p:txBody>
              </p:sp>
            </p:grpSp>
            <p:grpSp>
              <p:nvGrpSpPr>
                <p:cNvPr id="618971" name="Group 380"/>
                <p:cNvGrpSpPr>
                  <a:grpSpLocks/>
                </p:cNvGrpSpPr>
                <p:nvPr/>
              </p:nvGrpSpPr>
              <p:grpSpPr bwMode="auto">
                <a:xfrm>
                  <a:off x="3606" y="483"/>
                  <a:ext cx="555" cy="269"/>
                  <a:chOff x="3606" y="483"/>
                  <a:chExt cx="555" cy="269"/>
                </a:xfrm>
              </p:grpSpPr>
              <p:sp>
                <p:nvSpPr>
                  <p:cNvPr id="618972" name="Text Box 381"/>
                  <p:cNvSpPr txBox="1">
                    <a:spLocks noChangeArrowheads="1"/>
                  </p:cNvSpPr>
                  <p:nvPr/>
                </p:nvSpPr>
                <p:spPr bwMode="auto">
                  <a:xfrm>
                    <a:off x="3920" y="483"/>
                    <a:ext cx="241" cy="269"/>
                  </a:xfrm>
                  <a:prstGeom prst="rect">
                    <a:avLst/>
                  </a:prstGeom>
                  <a:noFill/>
                  <a:ln w="9525">
                    <a:noFill/>
                    <a:miter lim="800000"/>
                    <a:headEnd/>
                    <a:tailEnd/>
                  </a:ln>
                </p:spPr>
                <p:txBody>
                  <a:bodyPr wrap="none">
                    <a:spAutoFit/>
                  </a:bodyPr>
                  <a:lstStyle/>
                  <a:p>
                    <a:pPr eaLnBrk="0" hangingPunct="0"/>
                    <a:r>
                      <a:rPr lang="en-US" sz="1600">
                        <a:latin typeface="Symbol" pitchFamily="18" charset="2"/>
                      </a:rPr>
                      <a:t>p</a:t>
                    </a:r>
                    <a:r>
                      <a:rPr lang="en-US" sz="1600" baseline="30000">
                        <a:latin typeface="Comic Sans MS" pitchFamily="66" charset="0"/>
                      </a:rPr>
                      <a:t>0</a:t>
                    </a:r>
                  </a:p>
                </p:txBody>
              </p:sp>
              <p:sp>
                <p:nvSpPr>
                  <p:cNvPr id="618973" name="Line 382"/>
                  <p:cNvSpPr>
                    <a:spLocks noChangeShapeType="1"/>
                  </p:cNvSpPr>
                  <p:nvPr/>
                </p:nvSpPr>
                <p:spPr bwMode="auto">
                  <a:xfrm rot="5400000" flipV="1">
                    <a:off x="3779" y="489"/>
                    <a:ext cx="1" cy="348"/>
                  </a:xfrm>
                  <a:prstGeom prst="line">
                    <a:avLst/>
                  </a:prstGeom>
                  <a:noFill/>
                  <a:ln w="28575">
                    <a:solidFill>
                      <a:schemeClr val="tx1"/>
                    </a:solidFill>
                    <a:prstDash val="dash"/>
                    <a:round/>
                    <a:headEnd/>
                    <a:tailEnd/>
                  </a:ln>
                </p:spPr>
                <p:txBody>
                  <a:bodyPr/>
                  <a:lstStyle/>
                  <a:p>
                    <a:endParaRPr lang="fr-FR"/>
                  </a:p>
                </p:txBody>
              </p:sp>
            </p:grpSp>
          </p:grpSp>
          <p:grpSp>
            <p:nvGrpSpPr>
              <p:cNvPr id="618948" name="Group 383"/>
              <p:cNvGrpSpPr>
                <a:grpSpLocks/>
              </p:cNvGrpSpPr>
              <p:nvPr/>
            </p:nvGrpSpPr>
            <p:grpSpPr bwMode="auto">
              <a:xfrm>
                <a:off x="3649" y="1232"/>
                <a:ext cx="1335" cy="898"/>
                <a:chOff x="3649" y="1225"/>
                <a:chExt cx="1335" cy="898"/>
              </a:xfrm>
            </p:grpSpPr>
            <p:sp>
              <p:nvSpPr>
                <p:cNvPr id="618949" name="Rectangle 384"/>
                <p:cNvSpPr>
                  <a:spLocks noChangeArrowheads="1"/>
                </p:cNvSpPr>
                <p:nvPr/>
              </p:nvSpPr>
              <p:spPr bwMode="auto">
                <a:xfrm>
                  <a:off x="4211" y="1808"/>
                  <a:ext cx="772" cy="306"/>
                </a:xfrm>
                <a:prstGeom prst="rect">
                  <a:avLst/>
                </a:prstGeom>
                <a:noFill/>
                <a:ln w="9525">
                  <a:noFill/>
                  <a:miter lim="800000"/>
                  <a:headEnd/>
                  <a:tailEnd/>
                </a:ln>
              </p:spPr>
              <p:txBody>
                <a:bodyPr anchor="ctr"/>
                <a:lstStyle/>
                <a:p>
                  <a:pPr algn="r">
                    <a:spcBef>
                      <a:spcPct val="20000"/>
                    </a:spcBef>
                    <a:buClr>
                      <a:schemeClr val="folHlink"/>
                    </a:buClr>
                    <a:buSzPct val="90000"/>
                    <a:buFont typeface="Wingdings" pitchFamily="2" charset="2"/>
                    <a:buNone/>
                  </a:pPr>
                  <a:r>
                    <a:rPr lang="en-US" sz="1500">
                      <a:solidFill>
                        <a:schemeClr val="accent1"/>
                      </a:solidFill>
                      <a:latin typeface="Comic Sans MS" pitchFamily="66" charset="0"/>
                    </a:rPr>
                    <a:t>17 GeV</a:t>
                  </a:r>
                </a:p>
              </p:txBody>
            </p:sp>
            <p:sp>
              <p:nvSpPr>
                <p:cNvPr id="618950" name="Rectangle 385"/>
                <p:cNvSpPr>
                  <a:spLocks noChangeArrowheads="1"/>
                </p:cNvSpPr>
                <p:nvPr/>
              </p:nvSpPr>
              <p:spPr bwMode="auto">
                <a:xfrm>
                  <a:off x="3924" y="1816"/>
                  <a:ext cx="226" cy="307"/>
                </a:xfrm>
                <a:prstGeom prst="rect">
                  <a:avLst/>
                </a:prstGeom>
                <a:noFill/>
                <a:ln w="9525">
                  <a:noFill/>
                  <a:miter lim="800000"/>
                  <a:headEnd/>
                  <a:tailEnd/>
                </a:ln>
              </p:spPr>
              <p:txBody>
                <a:bodyPr anchor="ctr"/>
                <a:lstStyle/>
                <a:p>
                  <a:pPr algn="ctr">
                    <a:spcBef>
                      <a:spcPct val="20000"/>
                    </a:spcBef>
                    <a:buClr>
                      <a:schemeClr val="folHlink"/>
                    </a:buClr>
                    <a:buSzPct val="90000"/>
                    <a:buFont typeface="Wingdings" pitchFamily="2" charset="2"/>
                    <a:buNone/>
                  </a:pPr>
                  <a:endParaRPr lang="fr-FR" sz="2400">
                    <a:latin typeface="Calibri" pitchFamily="34" charset="0"/>
                  </a:endParaRPr>
                </a:p>
              </p:txBody>
            </p:sp>
            <p:sp>
              <p:nvSpPr>
                <p:cNvPr id="618951" name="Rectangle 386"/>
                <p:cNvSpPr>
                  <a:spLocks noChangeArrowheads="1"/>
                </p:cNvSpPr>
                <p:nvPr/>
              </p:nvSpPr>
              <p:spPr bwMode="auto">
                <a:xfrm>
                  <a:off x="3651" y="1816"/>
                  <a:ext cx="273" cy="307"/>
                </a:xfrm>
                <a:prstGeom prst="rect">
                  <a:avLst/>
                </a:prstGeom>
                <a:noFill/>
                <a:ln w="9525">
                  <a:noFill/>
                  <a:miter lim="800000"/>
                  <a:headEnd/>
                  <a:tailEnd/>
                </a:ln>
              </p:spPr>
              <p:txBody>
                <a:bodyPr anchor="ctr"/>
                <a:lstStyle/>
                <a:p>
                  <a:pPr algn="ctr">
                    <a:spcBef>
                      <a:spcPct val="20000"/>
                    </a:spcBef>
                    <a:buClr>
                      <a:schemeClr val="folHlink"/>
                    </a:buClr>
                    <a:buSzPct val="90000"/>
                    <a:buFont typeface="Wingdings" pitchFamily="2" charset="2"/>
                    <a:buNone/>
                  </a:pPr>
                  <a:endParaRPr lang="fr-FR" sz="2400">
                    <a:latin typeface="Calibri" pitchFamily="34" charset="0"/>
                  </a:endParaRPr>
                </a:p>
              </p:txBody>
            </p:sp>
            <p:sp>
              <p:nvSpPr>
                <p:cNvPr id="618952" name="Rectangle 387"/>
                <p:cNvSpPr>
                  <a:spLocks noChangeArrowheads="1"/>
                </p:cNvSpPr>
                <p:nvPr/>
              </p:nvSpPr>
              <p:spPr bwMode="auto">
                <a:xfrm>
                  <a:off x="3965" y="1501"/>
                  <a:ext cx="1019" cy="306"/>
                </a:xfrm>
                <a:prstGeom prst="rect">
                  <a:avLst/>
                </a:prstGeom>
                <a:noFill/>
                <a:ln w="9525">
                  <a:noFill/>
                  <a:miter lim="800000"/>
                  <a:headEnd/>
                  <a:tailEnd/>
                </a:ln>
              </p:spPr>
              <p:txBody>
                <a:bodyPr anchor="ctr"/>
                <a:lstStyle/>
                <a:p>
                  <a:pPr algn="r">
                    <a:spcBef>
                      <a:spcPct val="20000"/>
                    </a:spcBef>
                    <a:buClr>
                      <a:schemeClr val="folHlink"/>
                    </a:buClr>
                    <a:buSzPct val="90000"/>
                    <a:buFont typeface="Wingdings" pitchFamily="2" charset="2"/>
                    <a:buNone/>
                  </a:pPr>
                  <a:r>
                    <a:rPr lang="en-US" sz="1500">
                      <a:solidFill>
                        <a:schemeClr val="hlink"/>
                      </a:solidFill>
                      <a:latin typeface="Comic Sans MS" pitchFamily="66" charset="0"/>
                    </a:rPr>
                    <a:t>200  GeV</a:t>
                  </a:r>
                </a:p>
              </p:txBody>
            </p:sp>
            <p:sp>
              <p:nvSpPr>
                <p:cNvPr id="618953" name="Rectangle 388"/>
                <p:cNvSpPr>
                  <a:spLocks noChangeArrowheads="1"/>
                </p:cNvSpPr>
                <p:nvPr/>
              </p:nvSpPr>
              <p:spPr bwMode="auto">
                <a:xfrm>
                  <a:off x="3924" y="1509"/>
                  <a:ext cx="226" cy="307"/>
                </a:xfrm>
                <a:prstGeom prst="rect">
                  <a:avLst/>
                </a:prstGeom>
                <a:noFill/>
                <a:ln w="9525">
                  <a:noFill/>
                  <a:miter lim="800000"/>
                  <a:headEnd/>
                  <a:tailEnd/>
                </a:ln>
              </p:spPr>
              <p:txBody>
                <a:bodyPr anchor="ctr"/>
                <a:lstStyle/>
                <a:p>
                  <a:pPr algn="ctr">
                    <a:spcBef>
                      <a:spcPct val="20000"/>
                    </a:spcBef>
                    <a:buClr>
                      <a:schemeClr val="folHlink"/>
                    </a:buClr>
                    <a:buSzPct val="90000"/>
                    <a:buFont typeface="Wingdings" pitchFamily="2" charset="2"/>
                    <a:buNone/>
                  </a:pPr>
                  <a:endParaRPr lang="fr-FR" sz="2400">
                    <a:latin typeface="Calibri" pitchFamily="34" charset="0"/>
                  </a:endParaRPr>
                </a:p>
              </p:txBody>
            </p:sp>
            <p:sp>
              <p:nvSpPr>
                <p:cNvPr id="618954" name="Rectangle 389"/>
                <p:cNvSpPr>
                  <a:spLocks noChangeArrowheads="1"/>
                </p:cNvSpPr>
                <p:nvPr/>
              </p:nvSpPr>
              <p:spPr bwMode="auto">
                <a:xfrm>
                  <a:off x="3651" y="1509"/>
                  <a:ext cx="273" cy="307"/>
                </a:xfrm>
                <a:prstGeom prst="rect">
                  <a:avLst/>
                </a:prstGeom>
                <a:noFill/>
                <a:ln w="9525">
                  <a:noFill/>
                  <a:miter lim="800000"/>
                  <a:headEnd/>
                  <a:tailEnd/>
                </a:ln>
              </p:spPr>
              <p:txBody>
                <a:bodyPr anchor="ctr"/>
                <a:lstStyle/>
                <a:p>
                  <a:pPr algn="ctr">
                    <a:spcBef>
                      <a:spcPct val="20000"/>
                    </a:spcBef>
                    <a:buClr>
                      <a:schemeClr val="folHlink"/>
                    </a:buClr>
                    <a:buSzPct val="90000"/>
                    <a:buFont typeface="Wingdings" pitchFamily="2" charset="2"/>
                    <a:buNone/>
                  </a:pPr>
                  <a:endParaRPr lang="fr-FR" sz="2400">
                    <a:latin typeface="Calibri" pitchFamily="34" charset="0"/>
                  </a:endParaRPr>
                </a:p>
              </p:txBody>
            </p:sp>
            <p:sp>
              <p:nvSpPr>
                <p:cNvPr id="618955" name="Rectangle 390"/>
                <p:cNvSpPr>
                  <a:spLocks noChangeArrowheads="1"/>
                </p:cNvSpPr>
                <p:nvPr/>
              </p:nvSpPr>
              <p:spPr bwMode="auto">
                <a:xfrm>
                  <a:off x="3965" y="1226"/>
                  <a:ext cx="1019" cy="276"/>
                </a:xfrm>
                <a:prstGeom prst="rect">
                  <a:avLst/>
                </a:prstGeom>
                <a:noFill/>
                <a:ln w="9525">
                  <a:noFill/>
                  <a:miter lim="800000"/>
                  <a:headEnd/>
                  <a:tailEnd/>
                </a:ln>
              </p:spPr>
              <p:txBody>
                <a:bodyPr anchor="ctr"/>
                <a:lstStyle/>
                <a:p>
                  <a:pPr algn="r">
                    <a:spcBef>
                      <a:spcPct val="20000"/>
                    </a:spcBef>
                    <a:buClr>
                      <a:schemeClr val="folHlink"/>
                    </a:buClr>
                    <a:buSzPct val="90000"/>
                    <a:buFont typeface="Wingdings" pitchFamily="2" charset="2"/>
                    <a:buNone/>
                  </a:pPr>
                  <a:r>
                    <a:rPr lang="en-US" sz="1500">
                      <a:solidFill>
                        <a:schemeClr val="accent2"/>
                      </a:solidFill>
                      <a:latin typeface="Comic Sans MS" pitchFamily="66" charset="0"/>
                    </a:rPr>
                    <a:t>5500 GeV</a:t>
                  </a:r>
                </a:p>
              </p:txBody>
            </p:sp>
            <p:sp>
              <p:nvSpPr>
                <p:cNvPr id="618956" name="Rectangle 391"/>
                <p:cNvSpPr>
                  <a:spLocks noChangeArrowheads="1"/>
                </p:cNvSpPr>
                <p:nvPr/>
              </p:nvSpPr>
              <p:spPr bwMode="auto">
                <a:xfrm>
                  <a:off x="3924" y="1298"/>
                  <a:ext cx="226" cy="211"/>
                </a:xfrm>
                <a:prstGeom prst="rect">
                  <a:avLst/>
                </a:prstGeom>
                <a:noFill/>
                <a:ln w="9525">
                  <a:noFill/>
                  <a:miter lim="800000"/>
                  <a:headEnd/>
                  <a:tailEnd/>
                </a:ln>
              </p:spPr>
              <p:txBody>
                <a:bodyPr anchor="ctr"/>
                <a:lstStyle/>
                <a:p>
                  <a:pPr algn="ctr">
                    <a:spcBef>
                      <a:spcPct val="20000"/>
                    </a:spcBef>
                    <a:buClr>
                      <a:schemeClr val="folHlink"/>
                    </a:buClr>
                    <a:buSzPct val="90000"/>
                    <a:buFont typeface="Wingdings" pitchFamily="2" charset="2"/>
                    <a:buNone/>
                  </a:pPr>
                  <a:r>
                    <a:rPr lang="en-US" sz="1500">
                      <a:latin typeface="Comic Sans MS" pitchFamily="66" charset="0"/>
                    </a:rPr>
                    <a:t>=</a:t>
                  </a:r>
                </a:p>
              </p:txBody>
            </p:sp>
            <p:sp>
              <p:nvSpPr>
                <p:cNvPr id="618957" name="Rectangle 392"/>
                <p:cNvSpPr>
                  <a:spLocks noChangeArrowheads="1"/>
                </p:cNvSpPr>
                <p:nvPr/>
              </p:nvSpPr>
              <p:spPr bwMode="auto">
                <a:xfrm>
                  <a:off x="3649" y="1225"/>
                  <a:ext cx="443" cy="276"/>
                </a:xfrm>
                <a:prstGeom prst="rect">
                  <a:avLst/>
                </a:prstGeom>
                <a:noFill/>
                <a:ln w="9525">
                  <a:noFill/>
                  <a:miter lim="800000"/>
                  <a:headEnd/>
                  <a:tailEnd/>
                </a:ln>
              </p:spPr>
              <p:txBody>
                <a:bodyPr anchor="ctr"/>
                <a:lstStyle/>
                <a:p>
                  <a:pPr algn="ctr">
                    <a:spcBef>
                      <a:spcPct val="20000"/>
                    </a:spcBef>
                    <a:buClr>
                      <a:schemeClr val="folHlink"/>
                    </a:buClr>
                    <a:buSzPct val="90000"/>
                    <a:buFont typeface="Wingdings" pitchFamily="2" charset="2"/>
                    <a:buNone/>
                  </a:pPr>
                  <a:r>
                    <a:rPr lang="en-US" sz="1500">
                      <a:latin typeface="Comic Sans MS" pitchFamily="66" charset="0"/>
                    </a:rPr>
                    <a:t>√s</a:t>
                  </a:r>
                </a:p>
              </p:txBody>
            </p:sp>
            <p:sp>
              <p:nvSpPr>
                <p:cNvPr id="618958" name="Line 393"/>
                <p:cNvSpPr>
                  <a:spLocks noChangeShapeType="1"/>
                </p:cNvSpPr>
                <p:nvPr/>
              </p:nvSpPr>
              <p:spPr bwMode="auto">
                <a:xfrm>
                  <a:off x="3651" y="1298"/>
                  <a:ext cx="273" cy="0"/>
                </a:xfrm>
                <a:prstGeom prst="line">
                  <a:avLst/>
                </a:prstGeom>
                <a:noFill/>
                <a:ln w="28575" cap="sq">
                  <a:noFill/>
                  <a:round/>
                  <a:headEnd/>
                  <a:tailEnd/>
                </a:ln>
              </p:spPr>
              <p:txBody>
                <a:bodyPr/>
                <a:lstStyle/>
                <a:p>
                  <a:endParaRPr lang="fr-FR"/>
                </a:p>
              </p:txBody>
            </p:sp>
            <p:sp>
              <p:nvSpPr>
                <p:cNvPr id="618959" name="Line 394"/>
                <p:cNvSpPr>
                  <a:spLocks noChangeShapeType="1"/>
                </p:cNvSpPr>
                <p:nvPr/>
              </p:nvSpPr>
              <p:spPr bwMode="auto">
                <a:xfrm>
                  <a:off x="3651" y="2123"/>
                  <a:ext cx="273" cy="0"/>
                </a:xfrm>
                <a:prstGeom prst="line">
                  <a:avLst/>
                </a:prstGeom>
                <a:noFill/>
                <a:ln w="28575" cap="sq">
                  <a:noFill/>
                  <a:round/>
                  <a:headEnd/>
                  <a:tailEnd/>
                </a:ln>
              </p:spPr>
              <p:txBody>
                <a:bodyPr/>
                <a:lstStyle/>
                <a:p>
                  <a:endParaRPr lang="fr-FR"/>
                </a:p>
              </p:txBody>
            </p:sp>
            <p:sp>
              <p:nvSpPr>
                <p:cNvPr id="618960" name="Line 395"/>
                <p:cNvSpPr>
                  <a:spLocks noChangeShapeType="1"/>
                </p:cNvSpPr>
                <p:nvPr/>
              </p:nvSpPr>
              <p:spPr bwMode="auto">
                <a:xfrm>
                  <a:off x="3651" y="1298"/>
                  <a:ext cx="0" cy="211"/>
                </a:xfrm>
                <a:prstGeom prst="line">
                  <a:avLst/>
                </a:prstGeom>
                <a:noFill/>
                <a:ln w="28575" cap="sq">
                  <a:noFill/>
                  <a:round/>
                  <a:headEnd/>
                  <a:tailEnd/>
                </a:ln>
              </p:spPr>
              <p:txBody>
                <a:bodyPr/>
                <a:lstStyle/>
                <a:p>
                  <a:endParaRPr lang="fr-FR"/>
                </a:p>
              </p:txBody>
            </p:sp>
            <p:sp>
              <p:nvSpPr>
                <p:cNvPr id="618961" name="Line 396"/>
                <p:cNvSpPr>
                  <a:spLocks noChangeShapeType="1"/>
                </p:cNvSpPr>
                <p:nvPr/>
              </p:nvSpPr>
              <p:spPr bwMode="auto">
                <a:xfrm>
                  <a:off x="4922" y="1298"/>
                  <a:ext cx="0" cy="211"/>
                </a:xfrm>
                <a:prstGeom prst="line">
                  <a:avLst/>
                </a:prstGeom>
                <a:noFill/>
                <a:ln w="28575" cap="sq">
                  <a:noFill/>
                  <a:round/>
                  <a:headEnd/>
                  <a:tailEnd/>
                </a:ln>
              </p:spPr>
              <p:txBody>
                <a:bodyPr/>
                <a:lstStyle/>
                <a:p>
                  <a:endParaRPr lang="fr-FR"/>
                </a:p>
              </p:txBody>
            </p:sp>
            <p:sp>
              <p:nvSpPr>
                <p:cNvPr id="618962" name="Line 397"/>
                <p:cNvSpPr>
                  <a:spLocks noChangeShapeType="1"/>
                </p:cNvSpPr>
                <p:nvPr/>
              </p:nvSpPr>
              <p:spPr bwMode="auto">
                <a:xfrm>
                  <a:off x="4150" y="2123"/>
                  <a:ext cx="772" cy="0"/>
                </a:xfrm>
                <a:prstGeom prst="line">
                  <a:avLst/>
                </a:prstGeom>
                <a:noFill/>
                <a:ln w="28575" cap="sq">
                  <a:noFill/>
                  <a:round/>
                  <a:headEnd/>
                  <a:tailEnd/>
                </a:ln>
              </p:spPr>
              <p:txBody>
                <a:bodyPr/>
                <a:lstStyle/>
                <a:p>
                  <a:endParaRPr lang="fr-FR"/>
                </a:p>
              </p:txBody>
            </p:sp>
            <p:sp>
              <p:nvSpPr>
                <p:cNvPr id="618963" name="Line 398"/>
                <p:cNvSpPr>
                  <a:spLocks noChangeShapeType="1"/>
                </p:cNvSpPr>
                <p:nvPr/>
              </p:nvSpPr>
              <p:spPr bwMode="auto">
                <a:xfrm>
                  <a:off x="4922" y="1816"/>
                  <a:ext cx="0" cy="307"/>
                </a:xfrm>
                <a:prstGeom prst="line">
                  <a:avLst/>
                </a:prstGeom>
                <a:noFill/>
                <a:ln w="28575" cap="sq">
                  <a:noFill/>
                  <a:round/>
                  <a:headEnd/>
                  <a:tailEnd/>
                </a:ln>
              </p:spPr>
              <p:txBody>
                <a:bodyPr/>
                <a:lstStyle/>
                <a:p>
                  <a:endParaRPr lang="fr-FR"/>
                </a:p>
              </p:txBody>
            </p:sp>
            <p:sp>
              <p:nvSpPr>
                <p:cNvPr id="618964" name="Line 399"/>
                <p:cNvSpPr>
                  <a:spLocks noChangeShapeType="1"/>
                </p:cNvSpPr>
                <p:nvPr/>
              </p:nvSpPr>
              <p:spPr bwMode="auto">
                <a:xfrm>
                  <a:off x="3924" y="1298"/>
                  <a:ext cx="226" cy="0"/>
                </a:xfrm>
                <a:prstGeom prst="line">
                  <a:avLst/>
                </a:prstGeom>
                <a:noFill/>
                <a:ln w="28575" cap="sq">
                  <a:noFill/>
                  <a:round/>
                  <a:headEnd/>
                  <a:tailEnd/>
                </a:ln>
              </p:spPr>
              <p:txBody>
                <a:bodyPr/>
                <a:lstStyle/>
                <a:p>
                  <a:endParaRPr lang="fr-FR"/>
                </a:p>
              </p:txBody>
            </p:sp>
            <p:sp>
              <p:nvSpPr>
                <p:cNvPr id="618965" name="Line 400"/>
                <p:cNvSpPr>
                  <a:spLocks noChangeShapeType="1"/>
                </p:cNvSpPr>
                <p:nvPr/>
              </p:nvSpPr>
              <p:spPr bwMode="auto">
                <a:xfrm>
                  <a:off x="3651" y="1509"/>
                  <a:ext cx="0" cy="307"/>
                </a:xfrm>
                <a:prstGeom prst="line">
                  <a:avLst/>
                </a:prstGeom>
                <a:noFill/>
                <a:ln w="28575" cap="sq">
                  <a:noFill/>
                  <a:round/>
                  <a:headEnd/>
                  <a:tailEnd/>
                </a:ln>
              </p:spPr>
              <p:txBody>
                <a:bodyPr/>
                <a:lstStyle/>
                <a:p>
                  <a:endParaRPr lang="fr-FR"/>
                </a:p>
              </p:txBody>
            </p:sp>
            <p:sp>
              <p:nvSpPr>
                <p:cNvPr id="618966" name="Line 401"/>
                <p:cNvSpPr>
                  <a:spLocks noChangeShapeType="1"/>
                </p:cNvSpPr>
                <p:nvPr/>
              </p:nvSpPr>
              <p:spPr bwMode="auto">
                <a:xfrm>
                  <a:off x="4150" y="1298"/>
                  <a:ext cx="772" cy="0"/>
                </a:xfrm>
                <a:prstGeom prst="line">
                  <a:avLst/>
                </a:prstGeom>
                <a:noFill/>
                <a:ln w="28575" cap="sq">
                  <a:noFill/>
                  <a:round/>
                  <a:headEnd/>
                  <a:tailEnd/>
                </a:ln>
              </p:spPr>
              <p:txBody>
                <a:bodyPr/>
                <a:lstStyle/>
                <a:p>
                  <a:endParaRPr lang="fr-FR"/>
                </a:p>
              </p:txBody>
            </p:sp>
            <p:sp>
              <p:nvSpPr>
                <p:cNvPr id="618967" name="Line 402"/>
                <p:cNvSpPr>
                  <a:spLocks noChangeShapeType="1"/>
                </p:cNvSpPr>
                <p:nvPr/>
              </p:nvSpPr>
              <p:spPr bwMode="auto">
                <a:xfrm>
                  <a:off x="4922" y="1509"/>
                  <a:ext cx="0" cy="307"/>
                </a:xfrm>
                <a:prstGeom prst="line">
                  <a:avLst/>
                </a:prstGeom>
                <a:noFill/>
                <a:ln w="28575" cap="sq">
                  <a:noFill/>
                  <a:round/>
                  <a:headEnd/>
                  <a:tailEnd/>
                </a:ln>
              </p:spPr>
              <p:txBody>
                <a:bodyPr/>
                <a:lstStyle/>
                <a:p>
                  <a:endParaRPr lang="fr-FR"/>
                </a:p>
              </p:txBody>
            </p:sp>
            <p:sp>
              <p:nvSpPr>
                <p:cNvPr id="618968" name="Line 403"/>
                <p:cNvSpPr>
                  <a:spLocks noChangeShapeType="1"/>
                </p:cNvSpPr>
                <p:nvPr/>
              </p:nvSpPr>
              <p:spPr bwMode="auto">
                <a:xfrm>
                  <a:off x="3651" y="1816"/>
                  <a:ext cx="0" cy="307"/>
                </a:xfrm>
                <a:prstGeom prst="line">
                  <a:avLst/>
                </a:prstGeom>
                <a:noFill/>
                <a:ln w="28575" cap="sq">
                  <a:noFill/>
                  <a:round/>
                  <a:headEnd/>
                  <a:tailEnd/>
                </a:ln>
              </p:spPr>
              <p:txBody>
                <a:bodyPr/>
                <a:lstStyle/>
                <a:p>
                  <a:endParaRPr lang="fr-FR"/>
                </a:p>
              </p:txBody>
            </p:sp>
            <p:sp>
              <p:nvSpPr>
                <p:cNvPr id="618969" name="Line 404"/>
                <p:cNvSpPr>
                  <a:spLocks noChangeShapeType="1"/>
                </p:cNvSpPr>
                <p:nvPr/>
              </p:nvSpPr>
              <p:spPr bwMode="auto">
                <a:xfrm>
                  <a:off x="3924" y="2123"/>
                  <a:ext cx="226" cy="0"/>
                </a:xfrm>
                <a:prstGeom prst="line">
                  <a:avLst/>
                </a:prstGeom>
                <a:noFill/>
                <a:ln w="28575" cap="sq">
                  <a:noFill/>
                  <a:round/>
                  <a:headEnd/>
                  <a:tailEnd/>
                </a:ln>
              </p:spPr>
              <p:txBody>
                <a:bodyPr/>
                <a:lstStyle/>
                <a:p>
                  <a:endParaRPr lang="fr-FR"/>
                </a:p>
              </p:txBody>
            </p:sp>
          </p:grpSp>
        </p:grpSp>
        <p:sp>
          <p:nvSpPr>
            <p:cNvPr id="618946" name="Text Box 405"/>
            <p:cNvSpPr txBox="1">
              <a:spLocks noChangeArrowheads="1"/>
            </p:cNvSpPr>
            <p:nvPr/>
          </p:nvSpPr>
          <p:spPr bwMode="auto">
            <a:xfrm>
              <a:off x="634" y="1600"/>
              <a:ext cx="1010" cy="237"/>
            </a:xfrm>
            <a:prstGeom prst="rect">
              <a:avLst/>
            </a:prstGeom>
            <a:noFill/>
            <a:ln w="9525">
              <a:solidFill>
                <a:schemeClr val="accent1"/>
              </a:solidFill>
              <a:miter lim="800000"/>
              <a:headEnd/>
              <a:tailEnd/>
            </a:ln>
          </p:spPr>
          <p:txBody>
            <a:bodyPr wrap="none">
              <a:spAutoFit/>
            </a:bodyPr>
            <a:lstStyle/>
            <a:p>
              <a:pPr eaLnBrk="0" hangingPunct="0"/>
              <a:r>
                <a:rPr lang="en-US">
                  <a:latin typeface="Verdana" pitchFamily="34" charset="0"/>
                </a:rPr>
                <a:t>LO p+p y=0</a:t>
              </a:r>
            </a:p>
          </p:txBody>
        </p:sp>
      </p:grpSp>
      <p:graphicFrame>
        <p:nvGraphicFramePr>
          <p:cNvPr id="415" name="Tableau 414"/>
          <p:cNvGraphicFramePr>
            <a:graphicFrameLocks noGrp="1"/>
          </p:cNvGraphicFramePr>
          <p:nvPr/>
        </p:nvGraphicFramePr>
        <p:xfrm>
          <a:off x="107950" y="1052513"/>
          <a:ext cx="3549650" cy="4217987"/>
        </p:xfrm>
        <a:graphic>
          <a:graphicData uri="http://schemas.openxmlformats.org/drawingml/2006/table">
            <a:tbl>
              <a:tblPr firstRow="1" bandRow="1">
                <a:tableStyleId>{5C22544A-7EE6-4342-B048-85BDC9FD1C3A}</a:tableStyleId>
              </a:tblPr>
              <a:tblGrid>
                <a:gridCol w="1064453"/>
                <a:gridCol w="641668"/>
                <a:gridCol w="882968"/>
                <a:gridCol w="961200"/>
              </a:tblGrid>
              <a:tr h="467670">
                <a:tc>
                  <a:txBody>
                    <a:bodyPr/>
                    <a:lstStyle/>
                    <a:p>
                      <a:r>
                        <a:rPr lang="fr-FR" sz="1400" dirty="0" smtClean="0"/>
                        <a:t>Central collisions</a:t>
                      </a:r>
                      <a:endParaRPr lang="fr-FR" sz="1400" dirty="0"/>
                    </a:p>
                  </a:txBody>
                  <a:tcPr/>
                </a:tc>
                <a:tc>
                  <a:txBody>
                    <a:bodyPr/>
                    <a:lstStyle/>
                    <a:p>
                      <a:r>
                        <a:rPr lang="fr-FR" dirty="0" smtClean="0"/>
                        <a:t>SPS</a:t>
                      </a:r>
                      <a:endParaRPr lang="fr-FR" dirty="0"/>
                    </a:p>
                  </a:txBody>
                  <a:tcPr/>
                </a:tc>
                <a:tc>
                  <a:txBody>
                    <a:bodyPr/>
                    <a:lstStyle/>
                    <a:p>
                      <a:r>
                        <a:rPr lang="fr-FR" dirty="0" smtClean="0"/>
                        <a:t>RHIC</a:t>
                      </a:r>
                      <a:endParaRPr lang="fr-FR" dirty="0"/>
                    </a:p>
                  </a:txBody>
                  <a:tcPr/>
                </a:tc>
                <a:tc>
                  <a:txBody>
                    <a:bodyPr/>
                    <a:lstStyle/>
                    <a:p>
                      <a:r>
                        <a:rPr lang="fr-FR" dirty="0" smtClean="0"/>
                        <a:t>LHC</a:t>
                      </a:r>
                      <a:endParaRPr lang="fr-FR" dirty="0"/>
                    </a:p>
                  </a:txBody>
                  <a:tcPr/>
                </a:tc>
              </a:tr>
              <a:tr h="437011">
                <a:tc>
                  <a:txBody>
                    <a:bodyPr/>
                    <a:lstStyle/>
                    <a:p>
                      <a:endParaRPr lang="fr-FR" dirty="0"/>
                    </a:p>
                  </a:txBody>
                  <a:tcPr/>
                </a:tc>
                <a:tc>
                  <a:txBody>
                    <a:bodyPr/>
                    <a:lstStyle/>
                    <a:p>
                      <a:pPr algn="ctr"/>
                      <a:r>
                        <a:rPr lang="fr-FR" dirty="0" smtClean="0"/>
                        <a:t>17</a:t>
                      </a:r>
                      <a:endParaRPr lang="fr-FR" dirty="0"/>
                    </a:p>
                  </a:txBody>
                  <a:tcPr/>
                </a:tc>
                <a:tc>
                  <a:txBody>
                    <a:bodyPr/>
                    <a:lstStyle/>
                    <a:p>
                      <a:pPr algn="ctr"/>
                      <a:r>
                        <a:rPr lang="fr-FR" dirty="0" smtClean="0"/>
                        <a:t>200</a:t>
                      </a:r>
                      <a:endParaRPr lang="fr-FR" dirty="0"/>
                    </a:p>
                  </a:txBody>
                  <a:tcPr/>
                </a:tc>
                <a:tc>
                  <a:txBody>
                    <a:bodyPr/>
                    <a:lstStyle/>
                    <a:p>
                      <a:pPr algn="ctr"/>
                      <a:r>
                        <a:rPr lang="fr-FR" dirty="0" smtClean="0"/>
                        <a:t>5500</a:t>
                      </a:r>
                      <a:endParaRPr lang="fr-FR" dirty="0"/>
                    </a:p>
                  </a:txBody>
                  <a:tcPr/>
                </a:tc>
              </a:tr>
              <a:tr h="577710">
                <a:tc>
                  <a:txBody>
                    <a:bodyPr/>
                    <a:lstStyle/>
                    <a:p>
                      <a:endParaRPr lang="fr-FR" dirty="0"/>
                    </a:p>
                  </a:txBody>
                  <a:tcPr/>
                </a:tc>
                <a:tc>
                  <a:txBody>
                    <a:bodyPr/>
                    <a:lstStyle/>
                    <a:p>
                      <a:pPr algn="ctr"/>
                      <a:r>
                        <a:rPr lang="fr-FR" dirty="0" smtClean="0"/>
                        <a:t>500</a:t>
                      </a:r>
                      <a:endParaRPr lang="fr-FR" dirty="0"/>
                    </a:p>
                  </a:txBody>
                  <a:tcPr/>
                </a:tc>
                <a:tc>
                  <a:txBody>
                    <a:bodyPr/>
                    <a:lstStyle/>
                    <a:p>
                      <a:pPr algn="ctr"/>
                      <a:r>
                        <a:rPr lang="fr-FR" dirty="0" smtClean="0"/>
                        <a:t>850</a:t>
                      </a:r>
                      <a:endParaRPr lang="fr-FR" dirty="0"/>
                    </a:p>
                  </a:txBody>
                  <a:tcPr/>
                </a:tc>
                <a:tc>
                  <a:txBody>
                    <a:bodyPr/>
                    <a:lstStyle/>
                    <a:p>
                      <a:pPr algn="ctr"/>
                      <a:r>
                        <a:rPr lang="fr-FR" dirty="0" smtClean="0"/>
                        <a:t>2000-4000</a:t>
                      </a:r>
                      <a:endParaRPr lang="fr-FR" dirty="0"/>
                    </a:p>
                  </a:txBody>
                  <a:tcPr/>
                </a:tc>
              </a:tr>
              <a:tr h="437011">
                <a:tc>
                  <a:txBody>
                    <a:bodyPr/>
                    <a:lstStyle/>
                    <a:p>
                      <a:endParaRPr lang="fr-FR" dirty="0"/>
                    </a:p>
                  </a:txBody>
                  <a:tcPr/>
                </a:tc>
                <a:tc>
                  <a:txBody>
                    <a:bodyPr/>
                    <a:lstStyle/>
                    <a:p>
                      <a:pPr algn="ctr"/>
                      <a:r>
                        <a:rPr lang="fr-FR" dirty="0" smtClean="0"/>
                        <a:t>1</a:t>
                      </a:r>
                      <a:endParaRPr lang="fr-FR" dirty="0"/>
                    </a:p>
                  </a:txBody>
                  <a:tcPr/>
                </a:tc>
                <a:tc>
                  <a:txBody>
                    <a:bodyPr/>
                    <a:lstStyle/>
                    <a:p>
                      <a:pPr algn="ctr"/>
                      <a:r>
                        <a:rPr lang="fr-FR" dirty="0" smtClean="0"/>
                        <a:t>0.2-0.3</a:t>
                      </a:r>
                      <a:endParaRPr lang="fr-FR" dirty="0"/>
                    </a:p>
                  </a:txBody>
                  <a:tcPr/>
                </a:tc>
                <a:tc>
                  <a:txBody>
                    <a:bodyPr/>
                    <a:lstStyle/>
                    <a:p>
                      <a:pPr algn="ctr"/>
                      <a:r>
                        <a:rPr lang="fr-FR" dirty="0" smtClean="0"/>
                        <a:t>0.1</a:t>
                      </a:r>
                      <a:endParaRPr lang="fr-FR" dirty="0"/>
                    </a:p>
                  </a:txBody>
                  <a:tcPr>
                    <a:solidFill>
                      <a:schemeClr val="accent2">
                        <a:lumMod val="60000"/>
                        <a:lumOff val="40000"/>
                      </a:schemeClr>
                    </a:solidFill>
                  </a:tcPr>
                </a:tc>
              </a:tr>
              <a:tr h="437011">
                <a:tc>
                  <a:txBody>
                    <a:bodyPr/>
                    <a:lstStyle/>
                    <a:p>
                      <a:endParaRPr lang="fr-FR" dirty="0"/>
                    </a:p>
                  </a:txBody>
                  <a:tcPr/>
                </a:tc>
                <a:tc>
                  <a:txBody>
                    <a:bodyPr/>
                    <a:lstStyle/>
                    <a:p>
                      <a:pPr algn="ctr"/>
                      <a:r>
                        <a:rPr lang="fr-FR" dirty="0" smtClean="0"/>
                        <a:t>1.1</a:t>
                      </a:r>
                      <a:endParaRPr lang="fr-FR" dirty="0"/>
                    </a:p>
                  </a:txBody>
                  <a:tcPr/>
                </a:tc>
                <a:tc>
                  <a:txBody>
                    <a:bodyPr/>
                    <a:lstStyle/>
                    <a:p>
                      <a:pPr algn="ctr"/>
                      <a:r>
                        <a:rPr lang="fr-FR" dirty="0" smtClean="0"/>
                        <a:t>1.9</a:t>
                      </a:r>
                      <a:endParaRPr lang="fr-FR" dirty="0"/>
                    </a:p>
                  </a:txBody>
                  <a:tcPr/>
                </a:tc>
                <a:tc>
                  <a:txBody>
                    <a:bodyPr/>
                    <a:lstStyle/>
                    <a:p>
                      <a:pPr algn="ctr"/>
                      <a:r>
                        <a:rPr lang="fr-FR" dirty="0" smtClean="0"/>
                        <a:t>3 – 4</a:t>
                      </a:r>
                      <a:endParaRPr lang="fr-FR" dirty="0"/>
                    </a:p>
                  </a:txBody>
                  <a:tcPr>
                    <a:solidFill>
                      <a:schemeClr val="accent2">
                        <a:lumMod val="60000"/>
                        <a:lumOff val="40000"/>
                      </a:schemeClr>
                    </a:solidFill>
                  </a:tcPr>
                </a:tc>
              </a:tr>
              <a:tr h="437011">
                <a:tc>
                  <a:txBody>
                    <a:bodyPr/>
                    <a:lstStyle/>
                    <a:p>
                      <a:endParaRPr lang="fr-FR" dirty="0"/>
                    </a:p>
                  </a:txBody>
                  <a:tcPr/>
                </a:tc>
                <a:tc>
                  <a:txBody>
                    <a:bodyPr/>
                    <a:lstStyle/>
                    <a:p>
                      <a:pPr algn="ctr"/>
                      <a:r>
                        <a:rPr lang="fr-FR" dirty="0" smtClean="0"/>
                        <a:t>3</a:t>
                      </a:r>
                      <a:endParaRPr lang="fr-FR" dirty="0"/>
                    </a:p>
                  </a:txBody>
                  <a:tcPr/>
                </a:tc>
                <a:tc>
                  <a:txBody>
                    <a:bodyPr/>
                    <a:lstStyle/>
                    <a:p>
                      <a:pPr algn="ctr"/>
                      <a:r>
                        <a:rPr lang="fr-FR" dirty="0" smtClean="0"/>
                        <a:t>~5-15</a:t>
                      </a:r>
                      <a:endParaRPr lang="fr-FR" dirty="0"/>
                    </a:p>
                  </a:txBody>
                  <a:tcPr/>
                </a:tc>
                <a:tc>
                  <a:txBody>
                    <a:bodyPr/>
                    <a:lstStyle/>
                    <a:p>
                      <a:pPr algn="ctr"/>
                      <a:r>
                        <a:rPr lang="fr-FR" dirty="0" smtClean="0"/>
                        <a:t>10-60</a:t>
                      </a:r>
                      <a:endParaRPr lang="fr-FR" dirty="0"/>
                    </a:p>
                  </a:txBody>
                  <a:tcPr>
                    <a:solidFill>
                      <a:schemeClr val="accent2">
                        <a:lumMod val="60000"/>
                        <a:lumOff val="40000"/>
                      </a:schemeClr>
                    </a:solidFill>
                  </a:tcPr>
                </a:tc>
              </a:tr>
              <a:tr h="437011">
                <a:tc>
                  <a:txBody>
                    <a:bodyPr/>
                    <a:lstStyle/>
                    <a:p>
                      <a:endParaRPr lang="fr-FR"/>
                    </a:p>
                  </a:txBody>
                  <a:tcPr/>
                </a:tc>
                <a:tc>
                  <a:txBody>
                    <a:bodyPr/>
                    <a:lstStyle/>
                    <a:p>
                      <a:pPr algn="ctr"/>
                      <a:r>
                        <a:rPr lang="fr-FR" dirty="0" smtClean="0"/>
                        <a:t>&lt; 2</a:t>
                      </a:r>
                      <a:endParaRPr lang="fr-FR" dirty="0"/>
                    </a:p>
                  </a:txBody>
                  <a:tcPr/>
                </a:tc>
                <a:tc>
                  <a:txBody>
                    <a:bodyPr/>
                    <a:lstStyle/>
                    <a:p>
                      <a:pPr algn="ctr"/>
                      <a:r>
                        <a:rPr lang="fr-FR" dirty="0" smtClean="0"/>
                        <a:t>2-4</a:t>
                      </a:r>
                      <a:endParaRPr lang="fr-FR" dirty="0"/>
                    </a:p>
                  </a:txBody>
                  <a:tcPr/>
                </a:tc>
                <a:tc>
                  <a:txBody>
                    <a:bodyPr/>
                    <a:lstStyle/>
                    <a:p>
                      <a:pPr algn="ctr">
                        <a:buFont typeface="Wingdings" charset="2"/>
                        <a:buNone/>
                      </a:pPr>
                      <a:r>
                        <a:rPr lang="fr-FR" dirty="0" smtClean="0"/>
                        <a:t>&gt; 10</a:t>
                      </a:r>
                      <a:endParaRPr lang="fr-FR" dirty="0"/>
                    </a:p>
                  </a:txBody>
                  <a:tcPr>
                    <a:solidFill>
                      <a:schemeClr val="accent2">
                        <a:lumMod val="60000"/>
                        <a:lumOff val="40000"/>
                      </a:schemeClr>
                    </a:solidFill>
                  </a:tcPr>
                </a:tc>
              </a:tr>
              <a:tr h="437011">
                <a:tc>
                  <a:txBody>
                    <a:bodyPr/>
                    <a:lstStyle/>
                    <a:p>
                      <a:endParaRPr lang="fr-FR" dirty="0"/>
                    </a:p>
                  </a:txBody>
                  <a:tcPr/>
                </a:tc>
                <a:tc>
                  <a:txBody>
                    <a:bodyPr/>
                    <a:lstStyle/>
                    <a:p>
                      <a:pPr algn="ctr"/>
                      <a:r>
                        <a:rPr lang="fr-FR" dirty="0" smtClean="0"/>
                        <a:t>~10</a:t>
                      </a:r>
                      <a:endParaRPr lang="fr-FR" dirty="0"/>
                    </a:p>
                  </a:txBody>
                  <a:tcPr/>
                </a:tc>
                <a:tc>
                  <a:txBody>
                    <a:bodyPr/>
                    <a:lstStyle/>
                    <a:p>
                      <a:pPr algn="ctr"/>
                      <a:r>
                        <a:rPr lang="fr-FR" dirty="0" smtClean="0"/>
                        <a:t>20-30</a:t>
                      </a:r>
                      <a:endParaRPr lang="fr-FR" dirty="0"/>
                    </a:p>
                  </a:txBody>
                  <a:tcPr/>
                </a:tc>
                <a:tc>
                  <a:txBody>
                    <a:bodyPr/>
                    <a:lstStyle/>
                    <a:p>
                      <a:pPr algn="ctr"/>
                      <a:r>
                        <a:rPr lang="fr-FR" dirty="0" smtClean="0"/>
                        <a:t>30-40</a:t>
                      </a:r>
                      <a:endParaRPr lang="fr-FR" dirty="0"/>
                    </a:p>
                  </a:txBody>
                  <a:tcPr/>
                </a:tc>
              </a:tr>
              <a:tr h="437011">
                <a:tc>
                  <a:txBody>
                    <a:bodyPr/>
                    <a:lstStyle/>
                    <a:p>
                      <a:endParaRPr lang="fr-FR" dirty="0"/>
                    </a:p>
                  </a:txBody>
                  <a:tcPr/>
                </a:tc>
                <a:tc>
                  <a:txBody>
                    <a:bodyPr/>
                    <a:lstStyle/>
                    <a:p>
                      <a:pPr algn="ctr"/>
                      <a:r>
                        <a:rPr lang="fr-FR" dirty="0" smtClean="0"/>
                        <a:t>~10</a:t>
                      </a:r>
                      <a:r>
                        <a:rPr lang="fr-FR" baseline="30000" dirty="0" smtClean="0"/>
                        <a:t>3</a:t>
                      </a:r>
                      <a:endParaRPr lang="fr-FR" baseline="300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~10</a:t>
                      </a:r>
                      <a:r>
                        <a:rPr lang="fr-FR" baseline="30000" dirty="0" smtClean="0"/>
                        <a:t>4</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dirty="0" smtClean="0"/>
                        <a:t>~10</a:t>
                      </a:r>
                      <a:r>
                        <a:rPr lang="fr-FR" baseline="30000" dirty="0" smtClean="0"/>
                        <a:t>5</a:t>
                      </a:r>
                    </a:p>
                  </a:txBody>
                  <a:tcPr>
                    <a:solidFill>
                      <a:schemeClr val="accent2">
                        <a:lumMod val="60000"/>
                        <a:lumOff val="40000"/>
                      </a:schemeClr>
                    </a:solidFill>
                  </a:tcPr>
                </a:tc>
              </a:tr>
            </a:tbl>
          </a:graphicData>
        </a:graphic>
      </p:graphicFrame>
      <p:graphicFrame>
        <p:nvGraphicFramePr>
          <p:cNvPr id="618498" name="Object 2"/>
          <p:cNvGraphicFramePr>
            <a:graphicFrameLocks noChangeAspect="1"/>
          </p:cNvGraphicFramePr>
          <p:nvPr/>
        </p:nvGraphicFramePr>
        <p:xfrm>
          <a:off x="187325" y="1620838"/>
          <a:ext cx="893763" cy="360362"/>
        </p:xfrm>
        <a:graphic>
          <a:graphicData uri="http://schemas.openxmlformats.org/presentationml/2006/ole">
            <p:oleObj spid="_x0000_s618498" name="Équation" r:id="rId4" imgW="723600" imgH="291960" progId="Equation.3">
              <p:embed/>
            </p:oleObj>
          </a:graphicData>
        </a:graphic>
      </p:graphicFrame>
      <p:graphicFrame>
        <p:nvGraphicFramePr>
          <p:cNvPr id="618499" name="Object 3"/>
          <p:cNvGraphicFramePr>
            <a:graphicFrameLocks noChangeAspect="1"/>
          </p:cNvGraphicFramePr>
          <p:nvPr/>
        </p:nvGraphicFramePr>
        <p:xfrm>
          <a:off x="211138" y="2090738"/>
          <a:ext cx="846137" cy="533400"/>
        </p:xfrm>
        <a:graphic>
          <a:graphicData uri="http://schemas.openxmlformats.org/presentationml/2006/ole">
            <p:oleObj spid="_x0000_s618499" name="Équation" r:id="rId5" imgW="685800" imgH="431640" progId="Equation.3">
              <p:embed/>
            </p:oleObj>
          </a:graphicData>
        </a:graphic>
      </p:graphicFrame>
      <p:graphicFrame>
        <p:nvGraphicFramePr>
          <p:cNvPr id="618500" name="Object 4"/>
          <p:cNvGraphicFramePr>
            <a:graphicFrameLocks noChangeAspect="1"/>
          </p:cNvGraphicFramePr>
          <p:nvPr/>
        </p:nvGraphicFramePr>
        <p:xfrm>
          <a:off x="217488" y="2770188"/>
          <a:ext cx="831850" cy="314325"/>
        </p:xfrm>
        <a:graphic>
          <a:graphicData uri="http://schemas.openxmlformats.org/presentationml/2006/ole">
            <p:oleObj spid="_x0000_s618500" name="Équation" r:id="rId6" imgW="672840" imgH="253800" progId="Equation.3">
              <p:embed/>
            </p:oleObj>
          </a:graphicData>
        </a:graphic>
      </p:graphicFrame>
      <p:graphicFrame>
        <p:nvGraphicFramePr>
          <p:cNvPr id="618501" name="Object 5"/>
          <p:cNvGraphicFramePr>
            <a:graphicFrameLocks noChangeAspect="1"/>
          </p:cNvGraphicFramePr>
          <p:nvPr/>
        </p:nvGraphicFramePr>
        <p:xfrm>
          <a:off x="173038" y="4076700"/>
          <a:ext cx="1004887" cy="330200"/>
        </p:xfrm>
        <a:graphic>
          <a:graphicData uri="http://schemas.openxmlformats.org/presentationml/2006/ole">
            <p:oleObj spid="_x0000_s618501" name="Équation" r:id="rId7" imgW="812520" imgH="266400" progId="Equation.3">
              <p:embed/>
            </p:oleObj>
          </a:graphicData>
        </a:graphic>
      </p:graphicFrame>
      <p:graphicFrame>
        <p:nvGraphicFramePr>
          <p:cNvPr id="618502" name="Object 6"/>
          <p:cNvGraphicFramePr>
            <a:graphicFrameLocks noChangeAspect="1"/>
          </p:cNvGraphicFramePr>
          <p:nvPr/>
        </p:nvGraphicFramePr>
        <p:xfrm>
          <a:off x="242888" y="4508500"/>
          <a:ext cx="863600" cy="330200"/>
        </p:xfrm>
        <a:graphic>
          <a:graphicData uri="http://schemas.openxmlformats.org/presentationml/2006/ole">
            <p:oleObj spid="_x0000_s618502" name="Équation" r:id="rId8" imgW="698400" imgH="266400" progId="Equation.3">
              <p:embed/>
            </p:oleObj>
          </a:graphicData>
        </a:graphic>
      </p:graphicFrame>
      <p:graphicFrame>
        <p:nvGraphicFramePr>
          <p:cNvPr id="618503" name="Object 7"/>
          <p:cNvGraphicFramePr>
            <a:graphicFrameLocks noChangeAspect="1"/>
          </p:cNvGraphicFramePr>
          <p:nvPr/>
        </p:nvGraphicFramePr>
        <p:xfrm>
          <a:off x="258763" y="3068638"/>
          <a:ext cx="596900" cy="487362"/>
        </p:xfrm>
        <a:graphic>
          <a:graphicData uri="http://schemas.openxmlformats.org/presentationml/2006/ole">
            <p:oleObj spid="_x0000_s618503" name="Équation" r:id="rId9" imgW="482400" imgH="393480" progId="Equation.3">
              <p:embed/>
            </p:oleObj>
          </a:graphicData>
        </a:graphic>
      </p:graphicFrame>
      <p:graphicFrame>
        <p:nvGraphicFramePr>
          <p:cNvPr id="618504" name="Object 8"/>
          <p:cNvGraphicFramePr>
            <a:graphicFrameLocks noChangeAspect="1"/>
          </p:cNvGraphicFramePr>
          <p:nvPr/>
        </p:nvGraphicFramePr>
        <p:xfrm>
          <a:off x="128588" y="3644900"/>
          <a:ext cx="1130300" cy="314325"/>
        </p:xfrm>
        <a:graphic>
          <a:graphicData uri="http://schemas.openxmlformats.org/presentationml/2006/ole">
            <p:oleObj spid="_x0000_s618504" name="Équation" r:id="rId10" imgW="914400" imgH="253800" progId="Equation.3">
              <p:embed/>
            </p:oleObj>
          </a:graphicData>
        </a:graphic>
      </p:graphicFrame>
      <p:graphicFrame>
        <p:nvGraphicFramePr>
          <p:cNvPr id="618505" name="Object 9"/>
          <p:cNvGraphicFramePr>
            <a:graphicFrameLocks noChangeAspect="1"/>
          </p:cNvGraphicFramePr>
          <p:nvPr/>
        </p:nvGraphicFramePr>
        <p:xfrm>
          <a:off x="296863" y="4941888"/>
          <a:ext cx="754062" cy="346075"/>
        </p:xfrm>
        <a:graphic>
          <a:graphicData uri="http://schemas.openxmlformats.org/presentationml/2006/ole">
            <p:oleObj spid="_x0000_s618505" name="Équation" r:id="rId11" imgW="609480" imgH="279360" progId="Equation.3">
              <p:embed/>
            </p:oleObj>
          </a:graphicData>
        </a:graphic>
      </p:graphicFrame>
      <p:sp>
        <p:nvSpPr>
          <p:cNvPr id="618562" name="ZoneTexte 430"/>
          <p:cNvSpPr txBox="1">
            <a:spLocks noChangeArrowheads="1"/>
          </p:cNvSpPr>
          <p:nvPr/>
        </p:nvSpPr>
        <p:spPr bwMode="auto">
          <a:xfrm>
            <a:off x="3563938" y="3990975"/>
            <a:ext cx="1511300" cy="338138"/>
          </a:xfrm>
          <a:prstGeom prst="rect">
            <a:avLst/>
          </a:prstGeom>
          <a:noFill/>
          <a:ln w="9525">
            <a:noFill/>
            <a:miter lim="800000"/>
            <a:headEnd/>
            <a:tailEnd/>
          </a:ln>
        </p:spPr>
        <p:txBody>
          <a:bodyPr wrap="none">
            <a:spAutoFit/>
          </a:bodyPr>
          <a:lstStyle/>
          <a:p>
            <a:r>
              <a:rPr lang="fr-FR" sz="1600" b="1">
                <a:solidFill>
                  <a:srgbClr val="FF0000"/>
                </a:solidFill>
                <a:latin typeface="Calibri" pitchFamily="34" charset="0"/>
              </a:rPr>
              <a:t>Longer life time</a:t>
            </a:r>
          </a:p>
        </p:txBody>
      </p:sp>
      <p:sp>
        <p:nvSpPr>
          <p:cNvPr id="618563" name="ZoneTexte 431"/>
          <p:cNvSpPr txBox="1">
            <a:spLocks noChangeArrowheads="1"/>
          </p:cNvSpPr>
          <p:nvPr/>
        </p:nvSpPr>
        <p:spPr bwMode="auto">
          <a:xfrm>
            <a:off x="3563938" y="3573463"/>
            <a:ext cx="1419225" cy="338137"/>
          </a:xfrm>
          <a:prstGeom prst="rect">
            <a:avLst/>
          </a:prstGeom>
          <a:noFill/>
          <a:ln w="9525">
            <a:noFill/>
            <a:miter lim="800000"/>
            <a:headEnd/>
            <a:tailEnd/>
          </a:ln>
        </p:spPr>
        <p:txBody>
          <a:bodyPr wrap="none">
            <a:spAutoFit/>
          </a:bodyPr>
          <a:lstStyle/>
          <a:p>
            <a:r>
              <a:rPr lang="fr-FR" sz="1600" b="1">
                <a:solidFill>
                  <a:srgbClr val="FF0000"/>
                </a:solidFill>
                <a:latin typeface="Calibri" pitchFamily="34" charset="0"/>
              </a:rPr>
              <a:t>Higher density</a:t>
            </a:r>
          </a:p>
        </p:txBody>
      </p:sp>
      <p:sp>
        <p:nvSpPr>
          <p:cNvPr id="618564" name="ZoneTexte 432"/>
          <p:cNvSpPr txBox="1">
            <a:spLocks noChangeArrowheads="1"/>
          </p:cNvSpPr>
          <p:nvPr/>
        </p:nvSpPr>
        <p:spPr bwMode="auto">
          <a:xfrm>
            <a:off x="3563938" y="2708275"/>
            <a:ext cx="1598612" cy="339725"/>
          </a:xfrm>
          <a:prstGeom prst="rect">
            <a:avLst/>
          </a:prstGeom>
          <a:noFill/>
          <a:ln w="9525">
            <a:noFill/>
            <a:miter lim="800000"/>
            <a:headEnd/>
            <a:tailEnd/>
          </a:ln>
        </p:spPr>
        <p:txBody>
          <a:bodyPr wrap="none">
            <a:spAutoFit/>
          </a:bodyPr>
          <a:lstStyle/>
          <a:p>
            <a:r>
              <a:rPr lang="fr-FR" sz="1600" b="1">
                <a:solidFill>
                  <a:srgbClr val="FF0000"/>
                </a:solidFill>
                <a:latin typeface="Calibri" pitchFamily="34" charset="0"/>
              </a:rPr>
              <a:t>Faster formation</a:t>
            </a:r>
          </a:p>
        </p:txBody>
      </p:sp>
      <p:sp>
        <p:nvSpPr>
          <p:cNvPr id="618565" name="ZoneTexte 433"/>
          <p:cNvSpPr txBox="1">
            <a:spLocks noChangeArrowheads="1"/>
          </p:cNvSpPr>
          <p:nvPr/>
        </p:nvSpPr>
        <p:spPr bwMode="auto">
          <a:xfrm>
            <a:off x="3563938" y="4868863"/>
            <a:ext cx="1079500" cy="338137"/>
          </a:xfrm>
          <a:prstGeom prst="rect">
            <a:avLst/>
          </a:prstGeom>
          <a:noFill/>
          <a:ln w="9525">
            <a:noFill/>
            <a:miter lim="800000"/>
            <a:headEnd/>
            <a:tailEnd/>
          </a:ln>
        </p:spPr>
        <p:txBody>
          <a:bodyPr wrap="none">
            <a:spAutoFit/>
          </a:bodyPr>
          <a:lstStyle/>
          <a:p>
            <a:r>
              <a:rPr lang="fr-FR" sz="1600" b="1">
                <a:solidFill>
                  <a:srgbClr val="FF0000"/>
                </a:solidFill>
                <a:latin typeface="Calibri" pitchFamily="34" charset="0"/>
              </a:rPr>
              <a:t>Bigger size</a:t>
            </a:r>
          </a:p>
        </p:txBody>
      </p:sp>
      <p:sp>
        <p:nvSpPr>
          <p:cNvPr id="618566" name="Rectangle 434"/>
          <p:cNvSpPr>
            <a:spLocks noChangeArrowheads="1"/>
          </p:cNvSpPr>
          <p:nvPr/>
        </p:nvSpPr>
        <p:spPr bwMode="auto">
          <a:xfrm>
            <a:off x="900113" y="6092825"/>
            <a:ext cx="4178300" cy="369888"/>
          </a:xfrm>
          <a:prstGeom prst="rect">
            <a:avLst/>
          </a:prstGeom>
          <a:noFill/>
          <a:ln w="9525">
            <a:noFill/>
            <a:miter lim="800000"/>
            <a:headEnd/>
            <a:tailEnd/>
          </a:ln>
        </p:spPr>
        <p:txBody>
          <a:bodyPr wrap="none">
            <a:spAutoFit/>
          </a:bodyPr>
          <a:lstStyle/>
          <a:p>
            <a:r>
              <a:rPr lang="fr-FR" b="1">
                <a:solidFill>
                  <a:srgbClr val="FF0000"/>
                </a:solidFill>
                <a:latin typeface="Calibri" pitchFamily="34" charset="0"/>
              </a:rPr>
              <a:t>better conditions to study QGP properties</a:t>
            </a:r>
          </a:p>
        </p:txBody>
      </p:sp>
      <p:cxnSp>
        <p:nvCxnSpPr>
          <p:cNvPr id="436" name="Connecteur droit avec flèche 435"/>
          <p:cNvCxnSpPr/>
          <p:nvPr/>
        </p:nvCxnSpPr>
        <p:spPr>
          <a:xfrm rot="5400000">
            <a:off x="2590800" y="5553076"/>
            <a:ext cx="865187" cy="360362"/>
          </a:xfrm>
          <a:prstGeom prst="straightConnector1">
            <a:avLst/>
          </a:prstGeom>
          <a:ln w="254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618568" name="Rectangle 439"/>
          <p:cNvSpPr>
            <a:spLocks noChangeArrowheads="1"/>
          </p:cNvSpPr>
          <p:nvPr/>
        </p:nvSpPr>
        <p:spPr bwMode="auto">
          <a:xfrm>
            <a:off x="5399088" y="4221163"/>
            <a:ext cx="3744912" cy="646112"/>
          </a:xfrm>
          <a:prstGeom prst="rect">
            <a:avLst/>
          </a:prstGeom>
          <a:noFill/>
          <a:ln w="9525">
            <a:noFill/>
            <a:miter lim="800000"/>
            <a:headEnd/>
            <a:tailEnd/>
          </a:ln>
        </p:spPr>
        <p:txBody>
          <a:bodyPr>
            <a:spAutoFit/>
          </a:bodyPr>
          <a:lstStyle/>
          <a:p>
            <a:pPr lvl="1"/>
            <a:r>
              <a:rPr lang="en-US" b="1">
                <a:solidFill>
                  <a:srgbClr val="FF0000"/>
                </a:solidFill>
                <a:latin typeface="Calibri" pitchFamily="34" charset="0"/>
              </a:rPr>
              <a:t>hard probes are abundantly produced</a:t>
            </a:r>
          </a:p>
        </p:txBody>
      </p:sp>
      <p:cxnSp>
        <p:nvCxnSpPr>
          <p:cNvPr id="443" name="Connecteur droit avec flèche 442"/>
          <p:cNvCxnSpPr/>
          <p:nvPr/>
        </p:nvCxnSpPr>
        <p:spPr>
          <a:xfrm rot="10800000" flipV="1">
            <a:off x="4067175" y="4941888"/>
            <a:ext cx="1728788" cy="1150937"/>
          </a:xfrm>
          <a:prstGeom prst="straightConnector1">
            <a:avLst/>
          </a:prstGeom>
          <a:ln w="254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618570" name="ZoneTexte 445"/>
          <p:cNvSpPr txBox="1">
            <a:spLocks noChangeArrowheads="1"/>
          </p:cNvSpPr>
          <p:nvPr/>
        </p:nvSpPr>
        <p:spPr bwMode="auto">
          <a:xfrm>
            <a:off x="4584700" y="4797425"/>
            <a:ext cx="936625" cy="554038"/>
          </a:xfrm>
          <a:prstGeom prst="rect">
            <a:avLst/>
          </a:prstGeom>
          <a:noFill/>
          <a:ln w="9525">
            <a:noFill/>
            <a:miter lim="800000"/>
            <a:headEnd/>
            <a:tailEnd/>
          </a:ln>
        </p:spPr>
        <p:txBody>
          <a:bodyPr wrap="none">
            <a:spAutoFit/>
          </a:bodyPr>
          <a:lstStyle/>
          <a:p>
            <a:pPr algn="ctr"/>
            <a:r>
              <a:rPr lang="fr-FR" sz="1400" b="1">
                <a:latin typeface="Calibri" pitchFamily="34" charset="0"/>
              </a:rPr>
              <a:t>Jet, </a:t>
            </a:r>
            <a:r>
              <a:rPr lang="fr-FR" sz="1600" b="1">
                <a:latin typeface="Symbol" pitchFamily="18" charset="2"/>
              </a:rPr>
              <a:t>g</a:t>
            </a:r>
            <a:endParaRPr lang="fr-FR" sz="1400" b="1">
              <a:latin typeface="Symbol" pitchFamily="18" charset="2"/>
            </a:endParaRPr>
          </a:p>
          <a:p>
            <a:pPr algn="ctr"/>
            <a:r>
              <a:rPr lang="fr-FR" sz="1400" b="1">
                <a:latin typeface="Calibri" pitchFamily="34" charset="0"/>
              </a:rPr>
              <a:t>quarkonia</a:t>
            </a:r>
          </a:p>
        </p:txBody>
      </p:sp>
      <p:graphicFrame>
        <p:nvGraphicFramePr>
          <p:cNvPr id="430" name="Group 71"/>
          <p:cNvGraphicFramePr>
            <a:graphicFrameLocks noGrp="1"/>
          </p:cNvGraphicFramePr>
          <p:nvPr/>
        </p:nvGraphicFramePr>
        <p:xfrm>
          <a:off x="6084168" y="5517232"/>
          <a:ext cx="2736304" cy="1104451"/>
        </p:xfrm>
        <a:graphic>
          <a:graphicData uri="http://schemas.openxmlformats.org/drawingml/2006/table">
            <a:tbl>
              <a:tblPr>
                <a:tableStyleId>{3C2FFA5D-87B4-456A-9821-1D502468CF0F}</a:tableStyleId>
              </a:tblPr>
              <a:tblGrid>
                <a:gridCol w="792088"/>
                <a:gridCol w="701380"/>
                <a:gridCol w="622155"/>
                <a:gridCol w="620681"/>
              </a:tblGrid>
              <a:tr h="433891">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050" b="1" i="0" u="none" strike="noStrike" cap="none" normalizeH="0" baseline="0" dirty="0" smtClean="0">
                          <a:ln>
                            <a:noFill/>
                          </a:ln>
                          <a:solidFill>
                            <a:schemeClr val="tx1"/>
                          </a:solidFill>
                          <a:effectLst/>
                          <a:latin typeface="Times New Roman" pitchFamily="18" charset="0"/>
                        </a:rPr>
                        <a:t>Pairs </a:t>
                      </a:r>
                      <a:r>
                        <a:rPr kumimoji="0" lang="fr-FR" sz="1050" b="1" i="0" u="none" strike="noStrike" cap="none" normalizeH="0" baseline="0" dirty="0" err="1" smtClean="0">
                          <a:ln>
                            <a:noFill/>
                          </a:ln>
                          <a:solidFill>
                            <a:schemeClr val="tx1"/>
                          </a:solidFill>
                          <a:effectLst/>
                          <a:latin typeface="Times New Roman" pitchFamily="18" charset="0"/>
                        </a:rPr>
                        <a:t>produced</a:t>
                      </a:r>
                      <a:endParaRPr kumimoji="0" lang="fr-FR" sz="1050" b="1" i="0" u="none" strike="noStrike" cap="none" normalizeH="0" baseline="0" dirty="0" smtClean="0">
                        <a:ln>
                          <a:noFill/>
                        </a:ln>
                        <a:solidFill>
                          <a:schemeClr val="tx1"/>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SPS</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RHIC</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LHC</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r>
              <a:tr h="323114">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c</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0.2</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10</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120</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r>
              <a:tr h="323114">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b</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0.05</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5</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r>
            </a:tbl>
          </a:graphicData>
        </a:graphic>
      </p:graphicFrame>
      <p:cxnSp>
        <p:nvCxnSpPr>
          <p:cNvPr id="442" name="Connecteur droit avec flèche 441"/>
          <p:cNvCxnSpPr/>
          <p:nvPr/>
        </p:nvCxnSpPr>
        <p:spPr>
          <a:xfrm rot="10800000" flipV="1">
            <a:off x="5003800" y="6165850"/>
            <a:ext cx="1081088" cy="142875"/>
          </a:xfrm>
          <a:prstGeom prst="straightConnector1">
            <a:avLst/>
          </a:prstGeom>
          <a:ln w="254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618573" name="Espace réservé du numéro de diapositive 3"/>
          <p:cNvSpPr txBox="1">
            <a:spLocks/>
          </p:cNvSpPr>
          <p:nvPr/>
        </p:nvSpPr>
        <p:spPr bwMode="auto">
          <a:xfrm>
            <a:off x="7010400" y="6492875"/>
            <a:ext cx="2133600" cy="365125"/>
          </a:xfrm>
          <a:prstGeom prst="rect">
            <a:avLst/>
          </a:prstGeom>
          <a:noFill/>
          <a:ln w="9525">
            <a:noFill/>
            <a:miter lim="800000"/>
            <a:headEnd/>
            <a:tailEnd/>
          </a:ln>
        </p:spPr>
        <p:txBody>
          <a:bodyPr anchor="ctr"/>
          <a:lstStyle/>
          <a:p>
            <a:pPr algn="r"/>
            <a:fld id="{12A27F19-870A-4FA4-83E1-05C3B236F7D3}" type="slidenum">
              <a:rPr lang="fr-FR" sz="1200">
                <a:latin typeface="Calibri" pitchFamily="34" charset="0"/>
              </a:rPr>
              <a:pPr algn="r"/>
              <a:t>88</a:t>
            </a:fld>
            <a:endParaRPr lang="fr-FR" sz="1200">
              <a:latin typeface="Calibri" pitchFamily="34" charset="0"/>
            </a:endParaRPr>
          </a:p>
        </p:txBody>
      </p:sp>
      <p:sp>
        <p:nvSpPr>
          <p:cNvPr id="618574" name="ZoneTexte 436"/>
          <p:cNvSpPr txBox="1">
            <a:spLocks noChangeArrowheads="1"/>
          </p:cNvSpPr>
          <p:nvPr/>
        </p:nvSpPr>
        <p:spPr bwMode="auto">
          <a:xfrm>
            <a:off x="3563938" y="3162300"/>
            <a:ext cx="1870075" cy="338138"/>
          </a:xfrm>
          <a:prstGeom prst="rect">
            <a:avLst/>
          </a:prstGeom>
          <a:noFill/>
          <a:ln w="9525">
            <a:noFill/>
            <a:miter lim="800000"/>
            <a:headEnd/>
            <a:tailEnd/>
          </a:ln>
        </p:spPr>
        <p:txBody>
          <a:bodyPr wrap="none">
            <a:spAutoFit/>
          </a:bodyPr>
          <a:lstStyle/>
          <a:p>
            <a:r>
              <a:rPr lang="fr-FR" sz="1600" b="1">
                <a:solidFill>
                  <a:srgbClr val="FF0000"/>
                </a:solidFill>
                <a:latin typeface="Calibri" pitchFamily="34" charset="0"/>
              </a:rPr>
              <a:t>Higher temperature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6673" name="Espace réservé du numéro de diapositive 3"/>
          <p:cNvSpPr>
            <a:spLocks noGrp="1"/>
          </p:cNvSpPr>
          <p:nvPr>
            <p:ph type="sldNum" sz="quarter" idx="12"/>
          </p:nvPr>
        </p:nvSpPr>
        <p:spPr bwMode="auto">
          <a:xfrm>
            <a:off x="7010400" y="644842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898C0ADA-E0F4-4AD1-80A0-0EB4312A8C8A}" type="slidenum">
              <a:rPr lang="fr-FR">
                <a:solidFill>
                  <a:schemeClr val="tx1"/>
                </a:solidFill>
              </a:rPr>
              <a:pPr fontAlgn="base">
                <a:spcBef>
                  <a:spcPct val="0"/>
                </a:spcBef>
                <a:spcAft>
                  <a:spcPct val="0"/>
                </a:spcAft>
              </a:pPr>
              <a:t>89</a:t>
            </a:fld>
            <a:endParaRPr lang="fr-FR">
              <a:solidFill>
                <a:schemeClr val="tx1"/>
              </a:solidFill>
            </a:endParaRPr>
          </a:p>
        </p:txBody>
      </p:sp>
      <p:sp>
        <p:nvSpPr>
          <p:cNvPr id="5" name="Rectangle 4"/>
          <p:cNvSpPr/>
          <p:nvPr/>
        </p:nvSpPr>
        <p:spPr>
          <a:xfrm>
            <a:off x="0" y="0"/>
            <a:ext cx="58610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Large </a:t>
            </a:r>
            <a:r>
              <a:rPr lang="en-US" sz="4000" dirty="0" err="1"/>
              <a:t>Hadron</a:t>
            </a:r>
            <a:r>
              <a:rPr lang="en-US" sz="4000" dirty="0"/>
              <a:t> collider(LHC)</a:t>
            </a:r>
            <a:endParaRPr lang="fr-FR" sz="4000" dirty="0">
              <a:solidFill>
                <a:prstClr val="black"/>
              </a:solidFill>
              <a:ea typeface="+mj-ea"/>
              <a:cs typeface="+mj-cs"/>
            </a:endParaRPr>
          </a:p>
        </p:txBody>
      </p:sp>
      <p:pic>
        <p:nvPicPr>
          <p:cNvPr id="796675" name="Picture 2" descr="In the quark-gluon plasma, the viscosity of the plasma is characterized by the elliptic flow parameter $v_2$ as a function of the transverse momentum of the produced particles, $p_{T}$. The lines show the results of a calculation based on viscous hydrodynamics [14]. The data (black circles) were obtained by the STAR collaboration [ref:13].  (From Ref. [ref:14].) ">
            <a:hlinkClick r:id="rId3"/>
          </p:cNvPr>
          <p:cNvPicPr>
            <a:picLocks noChangeAspect="1" noChangeArrowheads="1"/>
          </p:cNvPicPr>
          <p:nvPr/>
        </p:nvPicPr>
        <p:blipFill>
          <a:blip r:embed="rId4"/>
          <a:srcRect/>
          <a:stretch>
            <a:fillRect/>
          </a:stretch>
        </p:blipFill>
        <p:spPr bwMode="auto">
          <a:xfrm>
            <a:off x="504825" y="1263650"/>
            <a:ext cx="2674938" cy="1944688"/>
          </a:xfrm>
          <a:prstGeom prst="rect">
            <a:avLst/>
          </a:prstGeom>
          <a:noFill/>
          <a:ln w="9525">
            <a:noFill/>
            <a:miter lim="800000"/>
            <a:headEnd/>
            <a:tailEnd/>
          </a:ln>
        </p:spPr>
      </p:pic>
      <p:cxnSp>
        <p:nvCxnSpPr>
          <p:cNvPr id="8" name="Connecteur droit avec flèche 7"/>
          <p:cNvCxnSpPr/>
          <p:nvPr/>
        </p:nvCxnSpPr>
        <p:spPr>
          <a:xfrm>
            <a:off x="2627313" y="2919413"/>
            <a:ext cx="1584325" cy="1587"/>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796677" name="Picture 6"/>
          <p:cNvPicPr>
            <a:picLocks noChangeAspect="1" noChangeArrowheads="1"/>
          </p:cNvPicPr>
          <p:nvPr/>
        </p:nvPicPr>
        <p:blipFill>
          <a:blip r:embed="rId5"/>
          <a:srcRect/>
          <a:stretch>
            <a:fillRect/>
          </a:stretch>
        </p:blipFill>
        <p:spPr bwMode="auto">
          <a:xfrm>
            <a:off x="5076825" y="1254125"/>
            <a:ext cx="2836863" cy="1881188"/>
          </a:xfrm>
          <a:prstGeom prst="rect">
            <a:avLst/>
          </a:prstGeom>
          <a:noFill/>
          <a:ln w="9525">
            <a:noFill/>
            <a:miter lim="800000"/>
            <a:headEnd/>
            <a:tailEnd/>
          </a:ln>
        </p:spPr>
      </p:pic>
      <p:cxnSp>
        <p:nvCxnSpPr>
          <p:cNvPr id="12" name="Connecteur droit avec flèche 11"/>
          <p:cNvCxnSpPr/>
          <p:nvPr/>
        </p:nvCxnSpPr>
        <p:spPr>
          <a:xfrm>
            <a:off x="6948488" y="2838450"/>
            <a:ext cx="1800225"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6679" name="ZoneTexte 16"/>
          <p:cNvSpPr txBox="1">
            <a:spLocks noChangeArrowheads="1"/>
          </p:cNvSpPr>
          <p:nvPr/>
        </p:nvSpPr>
        <p:spPr bwMode="auto">
          <a:xfrm>
            <a:off x="4679950" y="4292600"/>
            <a:ext cx="4464050" cy="339725"/>
          </a:xfrm>
          <a:prstGeom prst="rect">
            <a:avLst/>
          </a:prstGeom>
          <a:noFill/>
          <a:ln w="9525">
            <a:noFill/>
            <a:miter lim="800000"/>
            <a:headEnd/>
            <a:tailEnd/>
          </a:ln>
        </p:spPr>
        <p:txBody>
          <a:bodyPr>
            <a:spAutoFit/>
          </a:bodyPr>
          <a:lstStyle/>
          <a:p>
            <a:r>
              <a:rPr lang="fr-FR" sz="1600">
                <a:latin typeface="Calibri" pitchFamily="34" charset="0"/>
              </a:rPr>
              <a:t>J/</a:t>
            </a:r>
            <a:r>
              <a:rPr lang="fr-FR" sz="1600">
                <a:latin typeface="Symbol" pitchFamily="18" charset="2"/>
              </a:rPr>
              <a:t>Y</a:t>
            </a:r>
            <a:r>
              <a:rPr lang="fr-FR" sz="1600">
                <a:latin typeface="Calibri" pitchFamily="34" charset="0"/>
              </a:rPr>
              <a:t> and </a:t>
            </a:r>
            <a:r>
              <a:rPr lang="fr-FR" sz="1600">
                <a:latin typeface="Symbol" pitchFamily="18" charset="2"/>
              </a:rPr>
              <a:t>U</a:t>
            </a:r>
            <a:r>
              <a:rPr lang="fr-FR" sz="1600">
                <a:latin typeface="Calibri" pitchFamily="34" charset="0"/>
              </a:rPr>
              <a:t>’ : are suppress at the same temperature</a:t>
            </a:r>
          </a:p>
        </p:txBody>
      </p:sp>
      <p:graphicFrame>
        <p:nvGraphicFramePr>
          <p:cNvPr id="18" name="Group 71"/>
          <p:cNvGraphicFramePr>
            <a:graphicFrameLocks noGrp="1"/>
          </p:cNvGraphicFramePr>
          <p:nvPr/>
        </p:nvGraphicFramePr>
        <p:xfrm>
          <a:off x="4932040" y="4772821"/>
          <a:ext cx="2736304" cy="1104451"/>
        </p:xfrm>
        <a:graphic>
          <a:graphicData uri="http://schemas.openxmlformats.org/drawingml/2006/table">
            <a:tbl>
              <a:tblPr>
                <a:tableStyleId>{3C2FFA5D-87B4-456A-9821-1D502468CF0F}</a:tableStyleId>
              </a:tblPr>
              <a:tblGrid>
                <a:gridCol w="792088"/>
                <a:gridCol w="701380"/>
                <a:gridCol w="622155"/>
                <a:gridCol w="620681"/>
              </a:tblGrid>
              <a:tr h="433891">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050" b="1" i="0" u="none" strike="noStrike" cap="none" normalizeH="0" baseline="0" dirty="0" smtClean="0">
                          <a:ln>
                            <a:noFill/>
                          </a:ln>
                          <a:solidFill>
                            <a:schemeClr val="tx1"/>
                          </a:solidFill>
                          <a:effectLst/>
                          <a:latin typeface="Times New Roman" pitchFamily="18" charset="0"/>
                        </a:rPr>
                        <a:t>Pairs </a:t>
                      </a:r>
                      <a:r>
                        <a:rPr kumimoji="0" lang="fr-FR" sz="1050" b="1" i="0" u="none" strike="noStrike" cap="none" normalizeH="0" baseline="0" dirty="0" err="1" smtClean="0">
                          <a:ln>
                            <a:noFill/>
                          </a:ln>
                          <a:solidFill>
                            <a:schemeClr val="tx1"/>
                          </a:solidFill>
                          <a:effectLst/>
                          <a:latin typeface="Times New Roman" pitchFamily="18" charset="0"/>
                        </a:rPr>
                        <a:t>produced</a:t>
                      </a:r>
                      <a:endParaRPr kumimoji="0" lang="fr-FR" sz="1050" b="1" i="0" u="none" strike="noStrike" cap="none" normalizeH="0" baseline="0" dirty="0" smtClean="0">
                        <a:ln>
                          <a:noFill/>
                        </a:ln>
                        <a:solidFill>
                          <a:schemeClr val="tx1"/>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SPS</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RHIC</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LHC</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r>
              <a:tr h="323114">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c</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0.2</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10</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120</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r>
              <a:tr h="323114">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b</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smtClean="0">
                          <a:ln>
                            <a:noFill/>
                          </a:ln>
                          <a:effectLst/>
                        </a:rPr>
                        <a:t>-</a:t>
                      </a:r>
                      <a:endParaRPr kumimoji="0" lang="fr-FR" sz="1600" b="1" i="0" u="none" strike="noStrike" cap="none" normalizeH="0" baseline="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0.05</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fr-FR" sz="1600" b="1" u="none" strike="noStrike" cap="none" normalizeH="0" baseline="0" dirty="0" smtClean="0">
                          <a:ln>
                            <a:noFill/>
                          </a:ln>
                          <a:effectLst/>
                        </a:rPr>
                        <a:t>5</a:t>
                      </a:r>
                      <a:endParaRPr kumimoji="0" lang="fr-FR" sz="1600" b="1" i="0" u="none" strike="noStrike" cap="none" normalizeH="0" baseline="0" dirty="0" smtClean="0">
                        <a:ln>
                          <a:noFill/>
                        </a:ln>
                        <a:solidFill>
                          <a:srgbClr val="FFFF00"/>
                        </a:solidFill>
                        <a:effectLst/>
                        <a:latin typeface="Times New Roman" pitchFamily="18" charset="0"/>
                      </a:endParaRPr>
                    </a:p>
                  </a:txBody>
                  <a:tcPr anchor="ctr" horzOverflow="overflow"/>
                </a:tc>
              </a:tr>
            </a:tbl>
          </a:graphicData>
        </a:graphic>
      </p:graphicFrame>
      <p:sp>
        <p:nvSpPr>
          <p:cNvPr id="796681" name="Rectangle 20"/>
          <p:cNvSpPr>
            <a:spLocks noChangeArrowheads="1"/>
          </p:cNvSpPr>
          <p:nvPr/>
        </p:nvSpPr>
        <p:spPr bwMode="auto">
          <a:xfrm>
            <a:off x="7956550" y="4938713"/>
            <a:ext cx="1295400" cy="584200"/>
          </a:xfrm>
          <a:prstGeom prst="rect">
            <a:avLst/>
          </a:prstGeom>
          <a:noFill/>
          <a:ln w="9525">
            <a:noFill/>
            <a:miter lim="800000"/>
            <a:headEnd/>
            <a:tailEnd/>
          </a:ln>
        </p:spPr>
        <p:txBody>
          <a:bodyPr>
            <a:spAutoFit/>
          </a:bodyPr>
          <a:lstStyle/>
          <a:p>
            <a:r>
              <a:rPr lang="fr-FR" sz="1600">
                <a:latin typeface="Calibri" pitchFamily="34" charset="0"/>
              </a:rPr>
              <a:t>J/</a:t>
            </a:r>
            <a:r>
              <a:rPr lang="fr-FR" sz="1600">
                <a:latin typeface="Symbol" pitchFamily="18" charset="2"/>
              </a:rPr>
              <a:t>Y</a:t>
            </a:r>
            <a:r>
              <a:rPr lang="fr-FR" sz="1600">
                <a:latin typeface="Calibri" pitchFamily="34" charset="0"/>
              </a:rPr>
              <a:t> can be regenerated </a:t>
            </a:r>
          </a:p>
        </p:txBody>
      </p:sp>
      <p:sp>
        <p:nvSpPr>
          <p:cNvPr id="796682" name="ZoneTexte 22"/>
          <p:cNvSpPr txBox="1">
            <a:spLocks noChangeArrowheads="1"/>
          </p:cNvSpPr>
          <p:nvPr/>
        </p:nvSpPr>
        <p:spPr bwMode="auto">
          <a:xfrm>
            <a:off x="3348038" y="2487613"/>
            <a:ext cx="792162" cy="369887"/>
          </a:xfrm>
          <a:prstGeom prst="rect">
            <a:avLst/>
          </a:prstGeom>
          <a:noFill/>
          <a:ln w="9525">
            <a:noFill/>
            <a:miter lim="800000"/>
            <a:headEnd/>
            <a:tailEnd/>
          </a:ln>
        </p:spPr>
        <p:txBody>
          <a:bodyPr>
            <a:spAutoFit/>
          </a:bodyPr>
          <a:lstStyle/>
          <a:p>
            <a:r>
              <a:rPr lang="fr-FR">
                <a:latin typeface="Calibri" pitchFamily="34" charset="0"/>
              </a:rPr>
              <a:t>LHC</a:t>
            </a:r>
          </a:p>
        </p:txBody>
      </p:sp>
      <p:sp>
        <p:nvSpPr>
          <p:cNvPr id="796683" name="ZoneTexte 23"/>
          <p:cNvSpPr txBox="1">
            <a:spLocks noChangeArrowheads="1"/>
          </p:cNvSpPr>
          <p:nvPr/>
        </p:nvSpPr>
        <p:spPr bwMode="auto">
          <a:xfrm>
            <a:off x="7740650" y="2540000"/>
            <a:ext cx="792163" cy="369888"/>
          </a:xfrm>
          <a:prstGeom prst="rect">
            <a:avLst/>
          </a:prstGeom>
          <a:noFill/>
          <a:ln w="9525">
            <a:noFill/>
            <a:miter lim="800000"/>
            <a:headEnd/>
            <a:tailEnd/>
          </a:ln>
        </p:spPr>
        <p:txBody>
          <a:bodyPr>
            <a:spAutoFit/>
          </a:bodyPr>
          <a:lstStyle/>
          <a:p>
            <a:r>
              <a:rPr lang="fr-FR">
                <a:latin typeface="Calibri" pitchFamily="34" charset="0"/>
              </a:rPr>
              <a:t>LHC</a:t>
            </a:r>
          </a:p>
        </p:txBody>
      </p:sp>
      <p:sp>
        <p:nvSpPr>
          <p:cNvPr id="796684" name="ZoneTexte 28"/>
          <p:cNvSpPr txBox="1">
            <a:spLocks noChangeArrowheads="1"/>
          </p:cNvSpPr>
          <p:nvPr/>
        </p:nvSpPr>
        <p:spPr bwMode="auto">
          <a:xfrm>
            <a:off x="323850" y="908050"/>
            <a:ext cx="3816350" cy="369888"/>
          </a:xfrm>
          <a:prstGeom prst="rect">
            <a:avLst/>
          </a:prstGeom>
          <a:noFill/>
          <a:ln w="9525">
            <a:noFill/>
            <a:miter lim="800000"/>
            <a:headEnd/>
            <a:tailEnd/>
          </a:ln>
        </p:spPr>
        <p:txBody>
          <a:bodyPr>
            <a:spAutoFit/>
          </a:bodyPr>
          <a:lstStyle/>
          <a:p>
            <a:pPr>
              <a:buFont typeface="Arial" charset="0"/>
              <a:buChar char="•"/>
            </a:pPr>
            <a:r>
              <a:rPr lang="fr-FR">
                <a:latin typeface="Calibri" pitchFamily="34" charset="0"/>
              </a:rPr>
              <a:t> </a:t>
            </a:r>
            <a:r>
              <a:rPr lang="fr-FR" b="1">
                <a:latin typeface="Calibri" pitchFamily="34" charset="0"/>
              </a:rPr>
              <a:t>Particle flow : </a:t>
            </a:r>
            <a:r>
              <a:rPr lang="fr-FR" sz="1600">
                <a:latin typeface="Calibri" pitchFamily="34" charset="0"/>
              </a:rPr>
              <a:t>viscosity measurement </a:t>
            </a:r>
            <a:endParaRPr lang="fr-FR" b="1">
              <a:latin typeface="Calibri" pitchFamily="34" charset="0"/>
            </a:endParaRPr>
          </a:p>
        </p:txBody>
      </p:sp>
      <p:sp>
        <p:nvSpPr>
          <p:cNvPr id="796685" name="ZoneTexte 29"/>
          <p:cNvSpPr txBox="1">
            <a:spLocks noChangeArrowheads="1"/>
          </p:cNvSpPr>
          <p:nvPr/>
        </p:nvSpPr>
        <p:spPr bwMode="auto">
          <a:xfrm>
            <a:off x="4932363" y="836613"/>
            <a:ext cx="2087562" cy="369887"/>
          </a:xfrm>
          <a:prstGeom prst="rect">
            <a:avLst/>
          </a:prstGeom>
          <a:noFill/>
          <a:ln w="9525">
            <a:noFill/>
            <a:miter lim="800000"/>
            <a:headEnd/>
            <a:tailEnd/>
          </a:ln>
        </p:spPr>
        <p:txBody>
          <a:bodyPr>
            <a:spAutoFit/>
          </a:bodyPr>
          <a:lstStyle/>
          <a:p>
            <a:pPr>
              <a:buFont typeface="Arial" charset="0"/>
              <a:buChar char="•"/>
            </a:pPr>
            <a:r>
              <a:rPr lang="fr-FR">
                <a:latin typeface="Calibri" pitchFamily="34" charset="0"/>
              </a:rPr>
              <a:t> </a:t>
            </a:r>
            <a:r>
              <a:rPr lang="fr-FR" b="1">
                <a:latin typeface="Calibri" pitchFamily="34" charset="0"/>
              </a:rPr>
              <a:t>Medium effects</a:t>
            </a:r>
          </a:p>
        </p:txBody>
      </p:sp>
      <p:sp>
        <p:nvSpPr>
          <p:cNvPr id="796686" name="ZoneTexte 30"/>
          <p:cNvSpPr txBox="1">
            <a:spLocks noChangeArrowheads="1"/>
          </p:cNvSpPr>
          <p:nvPr/>
        </p:nvSpPr>
        <p:spPr bwMode="auto">
          <a:xfrm>
            <a:off x="179388" y="3635375"/>
            <a:ext cx="8713787" cy="369888"/>
          </a:xfrm>
          <a:prstGeom prst="rect">
            <a:avLst/>
          </a:prstGeom>
          <a:noFill/>
          <a:ln w="9525">
            <a:noFill/>
            <a:miter lim="800000"/>
            <a:headEnd/>
            <a:tailEnd/>
          </a:ln>
        </p:spPr>
        <p:txBody>
          <a:bodyPr>
            <a:spAutoFit/>
          </a:bodyPr>
          <a:lstStyle/>
          <a:p>
            <a:pPr>
              <a:buFont typeface="Arial" charset="0"/>
              <a:buChar char="•"/>
            </a:pPr>
            <a:r>
              <a:rPr lang="fr-FR" b="1">
                <a:latin typeface="Calibri" pitchFamily="34" charset="0"/>
              </a:rPr>
              <a:t> Heavy quarkonia </a:t>
            </a:r>
            <a:r>
              <a:rPr lang="fr-FR">
                <a:latin typeface="Calibri" pitchFamily="34" charset="0"/>
              </a:rPr>
              <a:t>: </a:t>
            </a:r>
            <a:r>
              <a:rPr lang="fr-FR" sz="1600">
                <a:latin typeface="Calibri" pitchFamily="34" charset="0"/>
              </a:rPr>
              <a:t>measurement of J/</a:t>
            </a:r>
            <a:r>
              <a:rPr lang="fr-FR" sz="1600">
                <a:latin typeface="Symbol" pitchFamily="18" charset="2"/>
              </a:rPr>
              <a:t>Y</a:t>
            </a:r>
            <a:r>
              <a:rPr lang="fr-FR" sz="1600">
                <a:latin typeface="Calibri" pitchFamily="34" charset="0"/>
              </a:rPr>
              <a:t> and </a:t>
            </a:r>
            <a:r>
              <a:rPr lang="fr-FR" sz="1600">
                <a:latin typeface="Symbol" pitchFamily="18" charset="2"/>
              </a:rPr>
              <a:t>U</a:t>
            </a:r>
            <a:r>
              <a:rPr lang="fr-FR" sz="1600">
                <a:latin typeface="Calibri" pitchFamily="34" charset="0"/>
              </a:rPr>
              <a:t> -</a:t>
            </a:r>
            <a:r>
              <a:rPr lang="fr-FR" sz="1600">
                <a:solidFill>
                  <a:srgbClr val="FF0000"/>
                </a:solidFill>
                <a:latin typeface="Calibri" pitchFamily="34" charset="0"/>
              </a:rPr>
              <a:t>  </a:t>
            </a:r>
            <a:r>
              <a:rPr lang="fr-FR" sz="1600">
                <a:latin typeface="Calibri" pitchFamily="34" charset="0"/>
              </a:rPr>
              <a:t>study J/</a:t>
            </a:r>
            <a:r>
              <a:rPr lang="fr-FR" sz="1600">
                <a:latin typeface="Symbol" pitchFamily="18" charset="2"/>
              </a:rPr>
              <a:t>y</a:t>
            </a:r>
            <a:r>
              <a:rPr lang="fr-FR" sz="1600">
                <a:latin typeface="Calibri" pitchFamily="34" charset="0"/>
              </a:rPr>
              <a:t> regeneration      </a:t>
            </a:r>
            <a:endParaRPr lang="fr-FR">
              <a:latin typeface="Calibri" pitchFamily="34" charset="0"/>
            </a:endParaRPr>
          </a:p>
        </p:txBody>
      </p:sp>
      <p:sp>
        <p:nvSpPr>
          <p:cNvPr id="796687" name="Rectangle 21"/>
          <p:cNvSpPr>
            <a:spLocks noChangeArrowheads="1"/>
          </p:cNvSpPr>
          <p:nvPr/>
        </p:nvSpPr>
        <p:spPr bwMode="auto">
          <a:xfrm>
            <a:off x="8037513" y="5514975"/>
            <a:ext cx="998537" cy="338138"/>
          </a:xfrm>
          <a:prstGeom prst="rect">
            <a:avLst/>
          </a:prstGeom>
          <a:noFill/>
          <a:ln w="9525">
            <a:noFill/>
            <a:miter lim="800000"/>
            <a:headEnd/>
            <a:tailEnd/>
          </a:ln>
        </p:spPr>
        <p:txBody>
          <a:bodyPr wrap="none">
            <a:spAutoFit/>
          </a:bodyPr>
          <a:lstStyle/>
          <a:p>
            <a:r>
              <a:rPr lang="fr-FR" sz="1600">
                <a:latin typeface="Symbol" pitchFamily="18" charset="2"/>
              </a:rPr>
              <a:t>U</a:t>
            </a:r>
            <a:r>
              <a:rPr lang="fr-FR" sz="1600">
                <a:latin typeface="Calibri" pitchFamily="34" charset="0"/>
              </a:rPr>
              <a:t>’ cannot</a:t>
            </a:r>
          </a:p>
        </p:txBody>
      </p:sp>
      <p:cxnSp>
        <p:nvCxnSpPr>
          <p:cNvPr id="25" name="Connecteur droit avec flèche 24"/>
          <p:cNvCxnSpPr>
            <a:stCxn id="796681" idx="1"/>
          </p:cNvCxnSpPr>
          <p:nvPr/>
        </p:nvCxnSpPr>
        <p:spPr>
          <a:xfrm rot="10800000" flipV="1">
            <a:off x="7675563" y="5230813"/>
            <a:ext cx="280987" cy="163512"/>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rot="10800000">
            <a:off x="7675563" y="5683250"/>
            <a:ext cx="288925" cy="1588"/>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96690" name="Rectangle 32"/>
          <p:cNvSpPr>
            <a:spLocks noChangeArrowheads="1"/>
          </p:cNvSpPr>
          <p:nvPr/>
        </p:nvSpPr>
        <p:spPr bwMode="auto">
          <a:xfrm>
            <a:off x="7812088" y="1412875"/>
            <a:ext cx="995362" cy="738188"/>
          </a:xfrm>
          <a:prstGeom prst="rect">
            <a:avLst/>
          </a:prstGeom>
          <a:noFill/>
          <a:ln w="9525">
            <a:noFill/>
            <a:miter lim="800000"/>
            <a:headEnd/>
            <a:tailEnd/>
          </a:ln>
        </p:spPr>
        <p:txBody>
          <a:bodyPr>
            <a:spAutoFit/>
          </a:bodyPr>
          <a:lstStyle/>
          <a:p>
            <a:r>
              <a:rPr lang="fr-FR" sz="1400" b="1">
                <a:latin typeface="Calibri" pitchFamily="34" charset="0"/>
              </a:rPr>
              <a:t> </a:t>
            </a:r>
            <a:r>
              <a:rPr lang="fr-FR" sz="1400" b="1">
                <a:latin typeface="Symbol" pitchFamily="18" charset="2"/>
              </a:rPr>
              <a:t>g</a:t>
            </a:r>
            <a:r>
              <a:rPr lang="fr-FR" sz="1400" b="1">
                <a:latin typeface="Calibri" pitchFamily="34" charset="0"/>
              </a:rPr>
              <a:t>, mesons, hadrons, jets </a:t>
            </a:r>
          </a:p>
        </p:txBody>
      </p:sp>
      <p:sp>
        <p:nvSpPr>
          <p:cNvPr id="796691" name="ZoneTexte 33"/>
          <p:cNvSpPr txBox="1">
            <a:spLocks noChangeArrowheads="1"/>
          </p:cNvSpPr>
          <p:nvPr/>
        </p:nvSpPr>
        <p:spPr bwMode="auto">
          <a:xfrm>
            <a:off x="250825" y="6165850"/>
            <a:ext cx="3241675" cy="368300"/>
          </a:xfrm>
          <a:prstGeom prst="rect">
            <a:avLst/>
          </a:prstGeom>
          <a:noFill/>
          <a:ln w="9525">
            <a:noFill/>
            <a:miter lim="800000"/>
            <a:headEnd/>
            <a:tailEnd/>
          </a:ln>
        </p:spPr>
        <p:txBody>
          <a:bodyPr>
            <a:spAutoFit/>
          </a:bodyPr>
          <a:lstStyle/>
          <a:p>
            <a:pPr>
              <a:buFont typeface="Arial" charset="0"/>
              <a:buChar char="•"/>
            </a:pPr>
            <a:r>
              <a:rPr lang="fr-FR">
                <a:latin typeface="Calibri" pitchFamily="34" charset="0"/>
              </a:rPr>
              <a:t> </a:t>
            </a:r>
            <a:r>
              <a:rPr lang="fr-FR" b="1">
                <a:latin typeface="Calibri" pitchFamily="34" charset="0"/>
              </a:rPr>
              <a:t>open charm, open beauty  </a:t>
            </a:r>
          </a:p>
        </p:txBody>
      </p:sp>
      <p:cxnSp>
        <p:nvCxnSpPr>
          <p:cNvPr id="38" name="Connecteur droit avec flèche 37"/>
          <p:cNvCxnSpPr/>
          <p:nvPr/>
        </p:nvCxnSpPr>
        <p:spPr>
          <a:xfrm rot="10800000" flipV="1">
            <a:off x="3059113" y="5876925"/>
            <a:ext cx="4321175" cy="504825"/>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796693" name="Groupe 21"/>
          <p:cNvGrpSpPr>
            <a:grpSpLocks/>
          </p:cNvGrpSpPr>
          <p:nvPr/>
        </p:nvGrpSpPr>
        <p:grpSpPr bwMode="auto">
          <a:xfrm>
            <a:off x="323850" y="4076700"/>
            <a:ext cx="4283075" cy="1728788"/>
            <a:chOff x="4300034" y="814115"/>
            <a:chExt cx="4706938" cy="2124656"/>
          </a:xfrm>
        </p:grpSpPr>
        <p:sp>
          <p:nvSpPr>
            <p:cNvPr id="796694" name="Text Box 5"/>
            <p:cNvSpPr txBox="1">
              <a:spLocks noChangeArrowheads="1"/>
            </p:cNvSpPr>
            <p:nvPr/>
          </p:nvSpPr>
          <p:spPr bwMode="auto">
            <a:xfrm>
              <a:off x="4300034" y="814115"/>
              <a:ext cx="4706938" cy="579438"/>
            </a:xfrm>
            <a:prstGeom prst="rect">
              <a:avLst/>
            </a:prstGeom>
            <a:noFill/>
            <a:ln w="9525">
              <a:noFill/>
              <a:miter lim="800000"/>
              <a:headEnd/>
              <a:tailEnd/>
            </a:ln>
          </p:spPr>
          <p:txBody>
            <a:bodyPr>
              <a:spAutoFit/>
            </a:bodyPr>
            <a:lstStyle/>
            <a:p>
              <a:pPr algn="ctr">
                <a:spcBef>
                  <a:spcPct val="50000"/>
                </a:spcBef>
              </a:pPr>
              <a:r>
                <a:rPr lang="en-US" sz="1400" b="1">
                  <a:latin typeface="Calibri" pitchFamily="34" charset="0"/>
                </a:rPr>
                <a:t>quarkonium dissociation temperatures</a:t>
              </a:r>
            </a:p>
            <a:p>
              <a:pPr algn="ctr">
                <a:spcBef>
                  <a:spcPct val="50000"/>
                </a:spcBef>
              </a:pPr>
              <a:r>
                <a:rPr lang="en-US" sz="1200" b="1">
                  <a:latin typeface="Calibri" pitchFamily="34" charset="0"/>
                </a:rPr>
                <a:t>A. Mocsy &amp; P. Petreczky, Phys. Rev. Lett. 99 (2007) 211602</a:t>
              </a:r>
            </a:p>
          </p:txBody>
        </p:sp>
        <p:pic>
          <p:nvPicPr>
            <p:cNvPr id="796695" name="Picture 16" descr="sup_pat"/>
            <p:cNvPicPr>
              <a:picLocks noChangeAspect="1" noChangeArrowheads="1"/>
            </p:cNvPicPr>
            <p:nvPr/>
          </p:nvPicPr>
          <p:blipFill>
            <a:blip r:embed="rId6"/>
            <a:srcRect/>
            <a:stretch>
              <a:fillRect/>
            </a:stretch>
          </p:blipFill>
          <p:spPr bwMode="auto">
            <a:xfrm>
              <a:off x="4458269" y="1584634"/>
              <a:ext cx="4410075" cy="1354137"/>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ZoneTexte 24"/>
          <p:cNvSpPr txBox="1">
            <a:spLocks noChangeArrowheads="1"/>
          </p:cNvSpPr>
          <p:nvPr/>
        </p:nvSpPr>
        <p:spPr bwMode="auto">
          <a:xfrm>
            <a:off x="3587750" y="3044825"/>
            <a:ext cx="881063" cy="369888"/>
          </a:xfrm>
          <a:prstGeom prst="rect">
            <a:avLst/>
          </a:prstGeom>
          <a:noFill/>
          <a:ln w="9525">
            <a:noFill/>
            <a:miter lim="800000"/>
            <a:headEnd/>
            <a:tailEnd/>
          </a:ln>
        </p:spPr>
        <p:txBody>
          <a:bodyPr wrap="none">
            <a:spAutoFit/>
          </a:bodyPr>
          <a:lstStyle/>
          <a:p>
            <a:r>
              <a:rPr lang="fr-FR" b="1">
                <a:solidFill>
                  <a:srgbClr val="FF0000"/>
                </a:solidFill>
                <a:latin typeface="Symbol" pitchFamily="18" charset="2"/>
              </a:rPr>
              <a:t>a</a:t>
            </a:r>
            <a:r>
              <a:rPr lang="fr-FR" b="1" baseline="-25000">
                <a:solidFill>
                  <a:srgbClr val="FF0000"/>
                </a:solidFill>
                <a:latin typeface="Calibri" pitchFamily="34" charset="0"/>
              </a:rPr>
              <a:t>s</a:t>
            </a:r>
            <a:r>
              <a:rPr lang="fr-FR" b="1">
                <a:solidFill>
                  <a:srgbClr val="FF0000"/>
                </a:solidFill>
                <a:latin typeface="Calibri" pitchFamily="34" charset="0"/>
              </a:rPr>
              <a:t> </a:t>
            </a:r>
            <a:r>
              <a:rPr lang="fr-FR" sz="1400" b="1">
                <a:solidFill>
                  <a:srgbClr val="FF0000"/>
                </a:solidFill>
                <a:latin typeface="Calibri" pitchFamily="34" charset="0"/>
              </a:rPr>
              <a:t>(QCD)</a:t>
            </a:r>
            <a:endParaRPr lang="fr-FR" b="1" baseline="-25000">
              <a:solidFill>
                <a:srgbClr val="FF0000"/>
              </a:solidFill>
              <a:latin typeface="Calibri" pitchFamily="34" charset="0"/>
            </a:endParaRPr>
          </a:p>
        </p:txBody>
      </p:sp>
      <p:sp>
        <p:nvSpPr>
          <p:cNvPr id="26626" name="Espace réservé du numéro de diapositive 4"/>
          <p:cNvSpPr>
            <a:spLocks noGrp="1"/>
          </p:cNvSpPr>
          <p:nvPr>
            <p:ph type="sldNum" sz="quarter" idx="12"/>
          </p:nvPr>
        </p:nvSpPr>
        <p:spPr bwMode="auto">
          <a:xfrm>
            <a:off x="7939088" y="6453188"/>
            <a:ext cx="1204912" cy="404812"/>
          </a:xfrm>
          <a:noFill/>
          <a:ln>
            <a:miter lim="800000"/>
            <a:headEnd/>
            <a:tailEnd/>
          </a:ln>
        </p:spPr>
        <p:txBody>
          <a:bodyPr wrap="square" numCol="1" anchorCtr="0" compatLnSpc="1">
            <a:prstTxWarp prst="textNoShape">
              <a:avLst/>
            </a:prstTxWarp>
          </a:bodyPr>
          <a:lstStyle/>
          <a:p>
            <a:pPr fontAlgn="base">
              <a:spcBef>
                <a:spcPct val="0"/>
              </a:spcBef>
              <a:spcAft>
                <a:spcPct val="0"/>
              </a:spcAft>
            </a:pPr>
            <a:fld id="{6A3F2D79-553B-437A-8B13-AE0A0D7FD873}" type="slidenum">
              <a:rPr lang="fr-FR">
                <a:solidFill>
                  <a:schemeClr val="tx1"/>
                </a:solidFill>
              </a:rPr>
              <a:pPr fontAlgn="base">
                <a:spcBef>
                  <a:spcPct val="0"/>
                </a:spcBef>
                <a:spcAft>
                  <a:spcPct val="0"/>
                </a:spcAft>
              </a:pPr>
              <a:t>9</a:t>
            </a:fld>
            <a:endParaRPr lang="fr-FR">
              <a:solidFill>
                <a:schemeClr val="tx1"/>
              </a:solidFill>
            </a:endParaRPr>
          </a:p>
        </p:txBody>
      </p:sp>
      <p:grpSp>
        <p:nvGrpSpPr>
          <p:cNvPr id="26627" name="Groupe 26"/>
          <p:cNvGrpSpPr>
            <a:grpSpLocks/>
          </p:cNvGrpSpPr>
          <p:nvPr/>
        </p:nvGrpSpPr>
        <p:grpSpPr bwMode="auto">
          <a:xfrm>
            <a:off x="2571750" y="1071563"/>
            <a:ext cx="5253038" cy="4357687"/>
            <a:chOff x="1857356" y="1071546"/>
            <a:chExt cx="4333731" cy="3500462"/>
          </a:xfrm>
        </p:grpSpPr>
        <p:sp>
          <p:nvSpPr>
            <p:cNvPr id="13" name="Rectangle 12"/>
            <p:cNvSpPr/>
            <p:nvPr/>
          </p:nvSpPr>
          <p:spPr>
            <a:xfrm>
              <a:off x="1857356" y="1999902"/>
              <a:ext cx="2857721" cy="257210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p>
          </p:txBody>
        </p:sp>
        <p:cxnSp>
          <p:nvCxnSpPr>
            <p:cNvPr id="15" name="Connecteur droit avec flèche 14"/>
            <p:cNvCxnSpPr/>
            <p:nvPr/>
          </p:nvCxnSpPr>
          <p:spPr>
            <a:xfrm>
              <a:off x="2142866" y="3786476"/>
              <a:ext cx="2357424" cy="12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rot="5400000" flipH="1" flipV="1">
              <a:off x="1393695" y="3035995"/>
              <a:ext cx="1499652" cy="131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Arc 19"/>
            <p:cNvSpPr/>
            <p:nvPr/>
          </p:nvSpPr>
          <p:spPr>
            <a:xfrm rot="10800000">
              <a:off x="2285622" y="1071546"/>
              <a:ext cx="3905465" cy="2426732"/>
            </a:xfrm>
            <a:prstGeom prst="arc">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26642" name="ZoneTexte 21"/>
            <p:cNvSpPr txBox="1">
              <a:spLocks noChangeArrowheads="1"/>
            </p:cNvSpPr>
            <p:nvPr/>
          </p:nvSpPr>
          <p:spPr bwMode="auto">
            <a:xfrm>
              <a:off x="3428992" y="3857628"/>
              <a:ext cx="1002811" cy="482099"/>
            </a:xfrm>
            <a:prstGeom prst="rect">
              <a:avLst/>
            </a:prstGeom>
            <a:noFill/>
            <a:ln w="9525">
              <a:noFill/>
              <a:miter lim="800000"/>
              <a:headEnd/>
              <a:tailEnd/>
            </a:ln>
          </p:spPr>
          <p:txBody>
            <a:bodyPr wrap="none">
              <a:spAutoFit/>
            </a:bodyPr>
            <a:lstStyle/>
            <a:p>
              <a:r>
                <a:rPr lang="fr-FR" sz="1100" b="1">
                  <a:latin typeface="Calibri" pitchFamily="34" charset="0"/>
                </a:rPr>
                <a:t>short distance</a:t>
              </a:r>
            </a:p>
            <a:p>
              <a:r>
                <a:rPr lang="fr-FR" sz="1100" b="1">
                  <a:latin typeface="Calibri" pitchFamily="34" charset="0"/>
                </a:rPr>
                <a:t>high energy</a:t>
              </a:r>
            </a:p>
            <a:p>
              <a:r>
                <a:rPr lang="fr-FR" sz="1100" b="1">
                  <a:latin typeface="Calibri" pitchFamily="34" charset="0"/>
                </a:rPr>
                <a:t>high temperature</a:t>
              </a:r>
            </a:p>
          </p:txBody>
        </p:sp>
        <p:sp>
          <p:nvSpPr>
            <p:cNvPr id="26643" name="ZoneTexte 22"/>
            <p:cNvSpPr txBox="1">
              <a:spLocks noChangeArrowheads="1"/>
            </p:cNvSpPr>
            <p:nvPr/>
          </p:nvSpPr>
          <p:spPr bwMode="auto">
            <a:xfrm>
              <a:off x="2071670" y="3857628"/>
              <a:ext cx="972391" cy="482099"/>
            </a:xfrm>
            <a:prstGeom prst="rect">
              <a:avLst/>
            </a:prstGeom>
            <a:noFill/>
            <a:ln w="9525">
              <a:noFill/>
              <a:miter lim="800000"/>
              <a:headEnd/>
              <a:tailEnd/>
            </a:ln>
          </p:spPr>
          <p:txBody>
            <a:bodyPr wrap="none">
              <a:spAutoFit/>
            </a:bodyPr>
            <a:lstStyle/>
            <a:p>
              <a:r>
                <a:rPr lang="fr-FR" sz="1100" b="1">
                  <a:latin typeface="Calibri" pitchFamily="34" charset="0"/>
                </a:rPr>
                <a:t>long distance</a:t>
              </a:r>
            </a:p>
            <a:p>
              <a:r>
                <a:rPr lang="fr-FR" sz="1100" b="1">
                  <a:latin typeface="Calibri" pitchFamily="34" charset="0"/>
                </a:rPr>
                <a:t>low energy</a:t>
              </a:r>
            </a:p>
            <a:p>
              <a:r>
                <a:rPr lang="fr-FR" sz="1100" b="1">
                  <a:latin typeface="Calibri" pitchFamily="34" charset="0"/>
                </a:rPr>
                <a:t>low temperature</a:t>
              </a:r>
            </a:p>
          </p:txBody>
        </p:sp>
        <p:sp>
          <p:nvSpPr>
            <p:cNvPr id="26644" name="ZoneTexte 23"/>
            <p:cNvSpPr txBox="1">
              <a:spLocks noChangeArrowheads="1"/>
            </p:cNvSpPr>
            <p:nvPr/>
          </p:nvSpPr>
          <p:spPr bwMode="auto">
            <a:xfrm rot="-5400000">
              <a:off x="1489709" y="2995127"/>
              <a:ext cx="996905" cy="215852"/>
            </a:xfrm>
            <a:prstGeom prst="rect">
              <a:avLst/>
            </a:prstGeom>
            <a:noFill/>
            <a:ln w="9525">
              <a:noFill/>
              <a:miter lim="800000"/>
              <a:headEnd/>
              <a:tailEnd/>
            </a:ln>
          </p:spPr>
          <p:txBody>
            <a:bodyPr wrap="none">
              <a:spAutoFit/>
            </a:bodyPr>
            <a:lstStyle/>
            <a:p>
              <a:r>
                <a:rPr lang="fr-FR" sz="1100" b="1">
                  <a:latin typeface="Calibri" pitchFamily="34" charset="0"/>
                </a:rPr>
                <a:t>Coupling constant</a:t>
              </a:r>
            </a:p>
          </p:txBody>
        </p:sp>
      </p:grpSp>
      <p:sp>
        <p:nvSpPr>
          <p:cNvPr id="26628" name="ZoneTexte 31"/>
          <p:cNvSpPr txBox="1">
            <a:spLocks noChangeArrowheads="1"/>
          </p:cNvSpPr>
          <p:nvPr/>
        </p:nvSpPr>
        <p:spPr bwMode="auto">
          <a:xfrm>
            <a:off x="34925" y="2420938"/>
            <a:ext cx="2592388" cy="3108325"/>
          </a:xfrm>
          <a:prstGeom prst="rect">
            <a:avLst/>
          </a:prstGeom>
          <a:noFill/>
          <a:ln w="9525">
            <a:noFill/>
            <a:miter lim="800000"/>
            <a:headEnd/>
            <a:tailEnd/>
          </a:ln>
        </p:spPr>
        <p:txBody>
          <a:bodyPr>
            <a:spAutoFit/>
          </a:bodyPr>
          <a:lstStyle/>
          <a:p>
            <a:pPr marL="0" lvl="1"/>
            <a:r>
              <a:rPr lang="en-US" sz="2000" b="1">
                <a:solidFill>
                  <a:srgbClr val="FF0000"/>
                </a:solidFill>
                <a:latin typeface="Calibri" pitchFamily="34" charset="0"/>
              </a:rPr>
              <a:t>Asymptotic freedom</a:t>
            </a:r>
            <a:r>
              <a:rPr lang="en-US" sz="2000">
                <a:solidFill>
                  <a:srgbClr val="FF0000"/>
                </a:solidFill>
                <a:latin typeface="Calibri" pitchFamily="34" charset="0"/>
              </a:rPr>
              <a:t> </a:t>
            </a:r>
            <a:r>
              <a:rPr lang="fr-FR" sz="2000">
                <a:latin typeface="Calibri" pitchFamily="34" charset="0"/>
              </a:rPr>
              <a:t>:</a:t>
            </a:r>
          </a:p>
          <a:p>
            <a:pPr marL="0" lvl="1"/>
            <a:endParaRPr lang="fr-FR" sz="2000">
              <a:latin typeface="Calibri" pitchFamily="34" charset="0"/>
            </a:endParaRPr>
          </a:p>
          <a:p>
            <a:pPr marL="0" lvl="1"/>
            <a:r>
              <a:rPr lang="fr-FR" sz="2000">
                <a:latin typeface="Calibri" pitchFamily="34" charset="0"/>
              </a:rPr>
              <a:t>At short distance : interactions</a:t>
            </a:r>
            <a:r>
              <a:rPr lang="en-US" sz="2000">
                <a:latin typeface="Calibri" pitchFamily="34" charset="0"/>
              </a:rPr>
              <a:t> become weak</a:t>
            </a:r>
          </a:p>
          <a:p>
            <a:pPr marL="0" lvl="1"/>
            <a:endParaRPr lang="en-US" sz="2000">
              <a:latin typeface="Calibri" pitchFamily="34" charset="0"/>
            </a:endParaRPr>
          </a:p>
          <a:p>
            <a:pPr marL="0" lvl="1"/>
            <a:r>
              <a:rPr lang="fr-FR" sz="2000">
                <a:latin typeface="Calibri" pitchFamily="34" charset="0"/>
              </a:rPr>
              <a:t>quarks can be considered as free in hadrons</a:t>
            </a:r>
          </a:p>
          <a:p>
            <a:pPr marL="0" lvl="1"/>
            <a:endParaRPr lang="fr-FR" sz="1600">
              <a:latin typeface="Calibri" pitchFamily="34" charset="0"/>
            </a:endParaRPr>
          </a:p>
        </p:txBody>
      </p:sp>
      <p:cxnSp>
        <p:nvCxnSpPr>
          <p:cNvPr id="36" name="Connecteur droit avec flèche 35"/>
          <p:cNvCxnSpPr/>
          <p:nvPr/>
        </p:nvCxnSpPr>
        <p:spPr>
          <a:xfrm>
            <a:off x="2484438" y="3429000"/>
            <a:ext cx="2808287" cy="8636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6630" name="Rectangle 20"/>
          <p:cNvSpPr>
            <a:spLocks noChangeArrowheads="1"/>
          </p:cNvSpPr>
          <p:nvPr/>
        </p:nvSpPr>
        <p:spPr bwMode="auto">
          <a:xfrm>
            <a:off x="3143250" y="1714500"/>
            <a:ext cx="2403475" cy="369888"/>
          </a:xfrm>
          <a:prstGeom prst="rect">
            <a:avLst/>
          </a:prstGeom>
          <a:noFill/>
          <a:ln w="9525">
            <a:noFill/>
            <a:miter lim="800000"/>
            <a:headEnd/>
            <a:tailEnd/>
          </a:ln>
        </p:spPr>
        <p:txBody>
          <a:bodyPr wrap="none">
            <a:spAutoFit/>
          </a:bodyPr>
          <a:lstStyle/>
          <a:p>
            <a:r>
              <a:rPr lang="en-US" b="1">
                <a:latin typeface="Calibri" pitchFamily="34" charset="0"/>
              </a:rPr>
              <a:t>QCD coupling constant </a:t>
            </a:r>
            <a:endParaRPr lang="fr-FR">
              <a:latin typeface="Calibri" pitchFamily="34" charset="0"/>
            </a:endParaRPr>
          </a:p>
        </p:txBody>
      </p:sp>
      <p:sp>
        <p:nvSpPr>
          <p:cNvPr id="26" name="Rectangle 25"/>
          <p:cNvSpPr/>
          <p:nvPr/>
        </p:nvSpPr>
        <p:spPr>
          <a:xfrm>
            <a:off x="0" y="2420938"/>
            <a:ext cx="2484438" cy="28082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9" name="Rectangle 28"/>
          <p:cNvSpPr/>
          <p:nvPr/>
        </p:nvSpPr>
        <p:spPr>
          <a:xfrm>
            <a:off x="0" y="0"/>
            <a:ext cx="516413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fr-FR" sz="4000" dirty="0">
                <a:solidFill>
                  <a:prstClr val="black"/>
                </a:solidFill>
                <a:ea typeface="+mj-ea"/>
                <a:cs typeface="+mj-cs"/>
              </a:rPr>
              <a:t>QCD : </a:t>
            </a:r>
            <a:r>
              <a:rPr lang="fr-FR" sz="4000" dirty="0" err="1">
                <a:solidFill>
                  <a:prstClr val="black"/>
                </a:solidFill>
                <a:ea typeface="+mj-ea"/>
                <a:cs typeface="+mj-cs"/>
              </a:rPr>
              <a:t>coupling</a:t>
            </a:r>
            <a:r>
              <a:rPr lang="fr-FR" sz="4000" dirty="0">
                <a:solidFill>
                  <a:prstClr val="black"/>
                </a:solidFill>
                <a:ea typeface="+mj-ea"/>
                <a:cs typeface="+mj-cs"/>
              </a:rPr>
              <a:t> constant</a:t>
            </a:r>
            <a:endParaRPr lang="fr-FR" dirty="0"/>
          </a:p>
        </p:txBody>
      </p:sp>
      <p:sp>
        <p:nvSpPr>
          <p:cNvPr id="26633" name="ZoneTexte 29"/>
          <p:cNvSpPr txBox="1">
            <a:spLocks noChangeArrowheads="1"/>
          </p:cNvSpPr>
          <p:nvPr/>
        </p:nvSpPr>
        <p:spPr bwMode="auto">
          <a:xfrm>
            <a:off x="3740150" y="3197225"/>
            <a:ext cx="881063" cy="369888"/>
          </a:xfrm>
          <a:prstGeom prst="rect">
            <a:avLst/>
          </a:prstGeom>
          <a:noFill/>
          <a:ln w="9525">
            <a:noFill/>
            <a:miter lim="800000"/>
            <a:headEnd/>
            <a:tailEnd/>
          </a:ln>
        </p:spPr>
        <p:txBody>
          <a:bodyPr wrap="none">
            <a:spAutoFit/>
          </a:bodyPr>
          <a:lstStyle/>
          <a:p>
            <a:r>
              <a:rPr lang="fr-FR" b="1">
                <a:solidFill>
                  <a:srgbClr val="FF0000"/>
                </a:solidFill>
                <a:latin typeface="Symbol" pitchFamily="18" charset="2"/>
              </a:rPr>
              <a:t>a</a:t>
            </a:r>
            <a:r>
              <a:rPr lang="fr-FR" b="1" baseline="-25000">
                <a:solidFill>
                  <a:srgbClr val="FF0000"/>
                </a:solidFill>
                <a:latin typeface="Calibri" pitchFamily="34" charset="0"/>
              </a:rPr>
              <a:t>s</a:t>
            </a:r>
            <a:r>
              <a:rPr lang="fr-FR" b="1">
                <a:solidFill>
                  <a:srgbClr val="FF0000"/>
                </a:solidFill>
                <a:latin typeface="Calibri" pitchFamily="34" charset="0"/>
              </a:rPr>
              <a:t> </a:t>
            </a:r>
            <a:r>
              <a:rPr lang="fr-FR" sz="1400" b="1">
                <a:solidFill>
                  <a:srgbClr val="FF0000"/>
                </a:solidFill>
                <a:latin typeface="Calibri" pitchFamily="34" charset="0"/>
              </a:rPr>
              <a:t>(QCD)</a:t>
            </a:r>
            <a:endParaRPr lang="fr-FR" b="1" baseline="-25000">
              <a:solidFill>
                <a:srgbClr val="FF0000"/>
              </a:solidFill>
              <a:latin typeface="Calibri" pitchFamily="34" charset="0"/>
            </a:endParaRPr>
          </a:p>
        </p:txBody>
      </p:sp>
      <p:sp>
        <p:nvSpPr>
          <p:cNvPr id="26634" name="Rectangle 44"/>
          <p:cNvSpPr>
            <a:spLocks noChangeArrowheads="1"/>
          </p:cNvSpPr>
          <p:nvPr/>
        </p:nvSpPr>
        <p:spPr bwMode="auto">
          <a:xfrm>
            <a:off x="6156325" y="620713"/>
            <a:ext cx="3222625" cy="1200150"/>
          </a:xfrm>
          <a:prstGeom prst="rect">
            <a:avLst/>
          </a:prstGeom>
          <a:noFill/>
          <a:ln w="9525">
            <a:noFill/>
            <a:miter lim="800000"/>
            <a:headEnd/>
            <a:tailEnd/>
          </a:ln>
        </p:spPr>
        <p:txBody>
          <a:bodyPr>
            <a:spAutoFit/>
          </a:bodyPr>
          <a:lstStyle/>
          <a:p>
            <a:r>
              <a:rPr lang="fr-FR">
                <a:latin typeface="Calibri" pitchFamily="34" charset="0"/>
              </a:rPr>
              <a:t>If we can compress and/or increase the temperature of heavy ions, quarks can be deconfined</a:t>
            </a:r>
          </a:p>
        </p:txBody>
      </p:sp>
      <p:pic>
        <p:nvPicPr>
          <p:cNvPr id="26635" name="Image 45" descr="compress2.PNG"/>
          <p:cNvPicPr>
            <a:picLocks noChangeAspect="1"/>
          </p:cNvPicPr>
          <p:nvPr/>
        </p:nvPicPr>
        <p:blipFill>
          <a:blip r:embed="rId3"/>
          <a:srcRect/>
          <a:stretch>
            <a:fillRect/>
          </a:stretch>
        </p:blipFill>
        <p:spPr bwMode="auto">
          <a:xfrm>
            <a:off x="7000875" y="1916113"/>
            <a:ext cx="1674813" cy="4643437"/>
          </a:xfrm>
          <a:prstGeom prst="rect">
            <a:avLst/>
          </a:prstGeom>
          <a:noFill/>
          <a:ln w="9525">
            <a:noFill/>
            <a:miter lim="800000"/>
            <a:headEnd/>
            <a:tailEnd/>
          </a:ln>
        </p:spPr>
      </p:pic>
      <p:sp>
        <p:nvSpPr>
          <p:cNvPr id="26636" name="ZoneTexte 46"/>
          <p:cNvSpPr txBox="1">
            <a:spLocks noChangeArrowheads="1"/>
          </p:cNvSpPr>
          <p:nvPr/>
        </p:nvSpPr>
        <p:spPr bwMode="auto">
          <a:xfrm>
            <a:off x="1619250" y="6034088"/>
            <a:ext cx="5286375" cy="708025"/>
          </a:xfrm>
          <a:prstGeom prst="rect">
            <a:avLst/>
          </a:prstGeom>
          <a:noFill/>
          <a:ln w="9525">
            <a:noFill/>
            <a:miter lim="800000"/>
            <a:headEnd/>
            <a:tailEnd/>
          </a:ln>
        </p:spPr>
        <p:txBody>
          <a:bodyPr>
            <a:spAutoFit/>
          </a:bodyPr>
          <a:lstStyle/>
          <a:p>
            <a:pPr algn="ctr"/>
            <a:r>
              <a:rPr lang="fr-FR" sz="2000" b="1">
                <a:solidFill>
                  <a:srgbClr val="FF0000"/>
                </a:solidFill>
                <a:latin typeface="Calibri" pitchFamily="34" charset="0"/>
              </a:rPr>
              <a:t>QCD predict the creation of a deconfined state of the matter called : Quark Gluon Plasma (QGP)</a:t>
            </a:r>
          </a:p>
        </p:txBody>
      </p:sp>
      <p:sp>
        <p:nvSpPr>
          <p:cNvPr id="48" name="Rectangle 47"/>
          <p:cNvSpPr/>
          <p:nvPr/>
        </p:nvSpPr>
        <p:spPr>
          <a:xfrm>
            <a:off x="1547813" y="5976938"/>
            <a:ext cx="5357812" cy="8366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a:xfrm>
            <a:off x="6902450" y="6356350"/>
            <a:ext cx="2133600" cy="365125"/>
          </a:xfrm>
        </p:spPr>
        <p:txBody>
          <a:bodyPr/>
          <a:lstStyle/>
          <a:p>
            <a:pPr>
              <a:defRPr/>
            </a:pPr>
            <a:fld id="{1104EC45-AFEF-4053-A25E-13AAFA50D434}" type="slidenum">
              <a:rPr lang="fr-FR"/>
              <a:pPr>
                <a:defRPr/>
              </a:pPr>
              <a:t>90</a:t>
            </a:fld>
            <a:endParaRPr lang="fr-FR"/>
          </a:p>
        </p:txBody>
      </p:sp>
      <p:sp>
        <p:nvSpPr>
          <p:cNvPr id="7" name="Rectangle 6"/>
          <p:cNvSpPr/>
          <p:nvPr/>
        </p:nvSpPr>
        <p:spPr>
          <a:xfrm>
            <a:off x="0" y="0"/>
            <a:ext cx="574516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Large </a:t>
            </a:r>
            <a:r>
              <a:rPr lang="en-US" sz="4000" dirty="0" err="1"/>
              <a:t>Hadron</a:t>
            </a:r>
            <a:r>
              <a:rPr lang="en-US" sz="4000" dirty="0"/>
              <a:t> collider(LHC)</a:t>
            </a:r>
            <a:endParaRPr lang="fr-FR" sz="4000" dirty="0">
              <a:solidFill>
                <a:prstClr val="black"/>
              </a:solidFill>
              <a:ea typeface="+mj-ea"/>
              <a:cs typeface="+mj-cs"/>
            </a:endParaRPr>
          </a:p>
        </p:txBody>
      </p:sp>
      <p:sp>
        <p:nvSpPr>
          <p:cNvPr id="797699" name="AutoShape 8" descr="data:image/jpg;base64,/9j/4AAQSkZJRgABAQAAAQABAAD/2wCEAAkGBhISERUUExQTFRUWGCEaFRcYFxgeHRkbGBwcFh0ZGxwaISgqGyAlHBoZKy8iJCcqLDAsHCAxNjAqNSYrLSkBCQoKDgwOGg8PGiwkHiUsKSssKiwsLDA1LDUvKTUvLywwKjU0LS8yLC8sNCwsKSwsNSwsNSw1NSksNCwsLCosLP/AABEIAE8AgQMBIgACEQEDEQH/xAAcAAACAwEBAQEAAAAAAAAAAAAFBwAEBgMCAQj/xAA/EAACAQIEAwUFBgQDCQAAAAABAgMAEQQSITEFBkEiMlFhcQcTgZGxFCMzQlKhwcLR4WKi8RUkNENUY3KCkv/EABoBAAIDAQEAAAAAAAAAAAAAAAIEAAEDBQb/xAAuEQABAwMCAwYGAwAAAAAAAAABAAIRAwQhEjETQWEiMlFxgZEFFKGxwdFC8PH/2gAMAwEAAhEDEQA/AHjUqVKiilSpQ/j07JAxU2OguPMgH61TjAlGxhe4NHNXya4S8RiXd1+Y+gpZ4njs5vdUt+qSVv4J/NQPGczMO9iMKo8Br+7SfwqgKp2b7lQ1bRhh1ST0aU3J+ZMOv57nwAP+g+NVX5rX8iE+pt9L0lcVzcn/AFTEf9tR8rqh+tVm5qg1DJjJj4N7y3ydwP2qcKqdyB9VRu7Ud1jz5wE5cTzjIhLe7QqouVzEN636aX6a+VEeCc2wYk5VzK9u6w8N7EaH6+VKnkzHrO0wigWFbqXDBe0tnv3OunWvUmLnw8nvIVBkjkNgDpYEjW9tx086Ve99N8EyF27e2oXVsagaQ6JEZ/37p31KSeN504gImM2KmhkABWMYZArXNriX012oW+I4s8RkkbFzLa+aHEhwotuyRFjbzOQU3MrzxfGIT+ZwNSQB50PxPMuEj7+Jw6+sqA/K9fmjExTOoPvFlJUsTmYlQoJIYNaxsL2Ge/QmrHDscgKCVI1Q6GRYjIR5lXYA6+Fh4X2qKtZ8F+mcBxCOdBJE6uhvZlNwbEqbH1BqxSs5a4xhMOYyOKs8SXIgTDlF1vcFVGmpv61tuFc6YXESFI2a4F7spUHUCwLWuddqtEHjmjtSpUqI1KlY3jfOE8QcosfZHVWP8wofgvaRLmX3qIVv2soYEDxGp+VDqCPQUwqDc2gfZWBFwStx/wCwoBj+eXMre5Ke6AsCyG5PU6nb4UK41zTiXhYZfe7HIii5sRt/SgqHskBb27YqtLtpCzXEeAQzHtRRsx/M2UEeeY1Vw3KUSRlb4MHTUK5YjY9tYyV6XA38avcM4qs8YYAqTrYnUa2+orjxXhxbtIxW/eXQjx00oLdxpEtO+6Y+Js+ZDatKIyD5g9D99vVe8PwuOF88eJdGHcZImv5g+8fbyFB+NYJGYffyvIdA0qqAT+kvmNvjoNPG9XMRwrQEM22oHjbcX2rrx7gYOVwbPYZ79Rt899R0+FN8UkrjOtnNaST6QrPs/wAGY4p3bQscgHhkvf8AdrfCtZJx7DxwmORZmOZvw4ZHsSxYaqLXsR1rEnnJYVEQhlYKvfzRhW6XvfqfjQEY6XF45DL9qTDsGHullK2IjJFiulmYXJt4+VK3NI1c9V2QaVG24ZPdyenP2Wi4zzEnupFMOIysCuYqqjXQE9u41t0rJ8D4VJLGhS1zcC5a5JYqFAW5NzbpudbVs4uS8A+HxEhjl95CjMCcRIwuAxBsSNiOoI29KA8rr/uyWuO9b/7NjSNSqbYERkET7FXZspXmW7QYPqOiB8RQCIad42PzrY4Xl9BJNGIk0CEgknfN3bi42H9qx3Gfwh6n61sMPgIvtzxlYMpgUrm7ty57tz2Tp+Wn6vc35E/UJan3j5/tEuXvZ7h58S6t76PsEqyNYowK6q2vQkWa9NPAcuYeJVAijLKAM5RcxIFsxNtzWCgxpwWJEgzMrIRkznKdAARmBy2I6HWtxyvx77XCZMoWzlbA32sRr6EUFCoHNAJyhrUI7cYRipUqUyl0m+ZpYxiCzZFY9Ta+nmapYWIu9ge94sbDrfbyrzzoGLAsHRS47alb6qTZdSbkgDaunCmtKl/39DWXJMtdIwiJ98jCOMxWt+bMTrfqLeHhVnAjEXb3xTL+XL/fpXaSNTqQKxvMfA5jKskEzBg2t9AgP6couQPDUn13B1YNGkwmLe0dXlwnCtYvTFsOmYW9SoLf5if3q40URuXfEBgbZUQFTbzZh51y5Z4fDMQkUxnkRczMUkB3tc3XQ3OlyTX3G4zDRO0ckwV1NiMk31EdviDW7gHFpnIELn06xpte3TgunA6R7ncrphki7v3rG2uaNenh95YfKpxQXhkRPeZ8hsuQW031BPSqcfEoCfupVZvDLKNBqT2lG2/jYHzq1gsXdjlvdtB5C+p8LeXl5VQwVbqrXMIzO0c1lMRAy4eNvdqEEhDKS5JsFN37Wma52y7GtUmAZcLDK3uk0BMaI4ZFbsjtO7X0IFrX7XlWc4nwPEYfECTDSSO5b7wdkXDEGxta48vS1X+MjiK4rNFh8RPHl7uR2RrqVKsPiTvvY0PzIIDhyPinq3wvhMeCTloG3TxHLojEeGmeHE2kCqsUha0erAX7JbN19Om1ZDgSlsOgDlLFr23PaNGF5h4pGjIeHmKNxaRvcSCykEE5ixtYE0A5VjLBAWCJn7TE7Lm1NhroL9KSuXOqS5niI2PIq/hlMUWhlUg4PTmPJVuMfg/E/WtDhXw4xr9qHIYF6JlLZxcW2v8AvWf42fuvifqaO4aZftpN5P8Ahx0N+8PLaug4dj0P4S9PvHzH5V2OFIGZPfBwbEXsLA7Lp5W+dMj2V4VBh5nVsxeck2NwMqIo220FL7hcSPxSJWAZWkQEMAQRYXBB3p4YPAxxLliRI13sihRfa9h5AVhSZ/MnJCF9y5wNOBAK71KlSmFgk5zDwiNjG5jX8RbsBZicjnvDXceNdMNw6PIJLHMrKB2m/UBqL2J13OtaniXDRLljGHxRCMCGBRQSAV6g6do1TPLs6wMoge5cEHOhKjOLaDvG3X9tKw1f3KaFFzQJgeo/ay8WOaIyGZwFeUmPM4uEAAsAdB1I9asxYrDNsz/AofoaB8d4zj8FKUmjhAv2QwK5gNLi7aj0vVAc8ue/g4H+F/60uC099snzXXfaXLYFtW0t8ImesytPiODwutlkmTW/ZFtTfXs26nxry/CIiFzzZip7xgS+xABzKw6n133saCYTmWCRHf8A2fHljsXKhBbMco/LrrUbmnh4Yq0EqEEg5ZH6aHusK3FRg5H6LnPsLwk9tpJ3xH2RGfgcCqzLL2gc/ZigVyVGgUiNcuw0BA8dzVfhWMdNTDMx1APuh0NjqhAJuCNAPSph+N8Mc/iYiPzLy2/ctRCPisEqqmHN44xa5BBv5332Bv1uajqrSIE+qqlYXFMl9XTjIid56rhhuLvC7OIcQS294JCNTfoK9y+0LL3onHqjL9TXX+3hXmRiRufmax0sO7VpUL6h1OMlCsRz9GxPY38x/Ws9FjYkjKRmUDUrdoyASb69i5HoRWuUXOuu2+v1oamGQyygohGYAXRbDQ6DTTcVszS0YCxLTKy2IJkXKzaeSi9dFxTB8/vGzZctwBtofgNK07cIgP8Ayo/goH0tV3BqIxZFVOnZFr+vjR8bEKCkVnsFxK0qukkhdSCHI7Vx13O3TXbwpm8l8Uxk8kefEy2uSwaNACAAdrk2NwL33pfxWTGXOwZW06XGvyuaZHK2PRMUTIQpKka3uWbIdvg1VqyEq1kFx6lMGpXD7an6hX2tZCBdqlSpVqIdxvgEGLQJOgcA3F9wdrj4E1lcT7F+FvtHKn/jK38163dShLQd1syvUYIa4gJX4n2IRKCMPiZlDd4MEba5AFgvXx6E0MPsOxDKG+1hWYAlGjJyki5W6uQbHS4FOOpVGm0rVt7WaZDkicX7FOIr3Wwsn+U/un8a94LlDG4QM02GY3AH3KqwsL69gm+/kdPjTzqUHCatT8QquGl2yUUPBsSyBxh58p/wa6f4b3/aqckRXVldR4sjrvqNSPCnTXwCr4QS5rmcbJGtiowfxI9v1D+tclxEbXCZSb5mIGp6anw8qd2L4ZFKLOitqDqoOxDdfShmJ5F4e++FhHmqhT80savh4hTj5khKX+tfQ4AJJA9TamFL7KMGWJUzRjoElbTQfrzdb/OhuP8AY6rDsYqa24WQKw+a5fnY0HCR/MDwWOWLDYzGxpFmVXyRnsb2VVY6HxDG/nfSmzw7kzDRFXydsAXN2sSB4MTpfW1deXOVIMGlo1BcjtSEanrYfpXwHzudaM1tCTHNfLVK+1KtWv/Z">
            <a:hlinkClick r:id="rId3"/>
          </p:cNvPr>
          <p:cNvSpPr>
            <a:spLocks noChangeAspect="1" noChangeArrowheads="1"/>
          </p:cNvSpPr>
          <p:nvPr/>
        </p:nvSpPr>
        <p:spPr bwMode="auto">
          <a:xfrm>
            <a:off x="155575" y="-357188"/>
            <a:ext cx="1228725" cy="752476"/>
          </a:xfrm>
          <a:prstGeom prst="rect">
            <a:avLst/>
          </a:prstGeom>
          <a:noFill/>
          <a:ln w="9525">
            <a:noFill/>
            <a:miter lim="800000"/>
            <a:headEnd/>
            <a:tailEnd/>
          </a:ln>
        </p:spPr>
        <p:txBody>
          <a:bodyPr/>
          <a:lstStyle/>
          <a:p>
            <a:endParaRPr lang="fr-FR">
              <a:latin typeface="Calibri" pitchFamily="34" charset="0"/>
            </a:endParaRPr>
          </a:p>
        </p:txBody>
      </p:sp>
      <p:sp>
        <p:nvSpPr>
          <p:cNvPr id="797700" name="AutoShape 10" descr="data:image/jpg;base64,/9j/4AAQSkZJRgABAQAAAQABAAD/2wCEAAkGBhISERUUExQTFRUWGCEaFRcYFxgeHRkbGBwcFh0ZGxwaISgqGyAlHBoZKy8iJCcqLDAsHCAxNjAqNSYrLSkBCQoKDgwOGg8PGiwkHiUsKSssKiwsLDA1LDUvKTUvLywwKjU0LS8yLC8sNCwsKSwsNSwsNSw1NSksNCwsLCosLP/AABEIAE8AgQMBIgACEQEDEQH/xAAcAAACAwEBAQEAAAAAAAAAAAAFBwAEBgMCAQj/xAA/EAACAQIEAwUFBgQDCQAAAAABAgMAEQQSITEFBkEiMlFhcQcTgZGxFCMzQlKhwcLR4WKi8RUkNENUY3KCkv/EABoBAAIDAQEAAAAAAAAAAAAAAAIEAAEDBQb/xAAuEQABAwMCAwYGAwAAAAAAAAABAAIRAwQhEjETQWEiMlFxgZEFFKGxwdFC8PH/2gAMAwEAAhEDEQA/AHjUqVKiilSpQ/j07JAxU2OguPMgH61TjAlGxhe4NHNXya4S8RiXd1+Y+gpZ4njs5vdUt+qSVv4J/NQPGczMO9iMKo8Br+7SfwqgKp2b7lQ1bRhh1ST0aU3J+ZMOv57nwAP+g+NVX5rX8iE+pt9L0lcVzcn/AFTEf9tR8rqh+tVm5qg1DJjJj4N7y3ydwP2qcKqdyB9VRu7Ud1jz5wE5cTzjIhLe7QqouVzEN636aX6a+VEeCc2wYk5VzK9u6w8N7EaH6+VKnkzHrO0wigWFbqXDBe0tnv3OunWvUmLnw8nvIVBkjkNgDpYEjW9tx086Ve99N8EyF27e2oXVsagaQ6JEZ/37p31KSeN504gImM2KmhkABWMYZArXNriX012oW+I4s8RkkbFzLa+aHEhwotuyRFjbzOQU3MrzxfGIT+ZwNSQB50PxPMuEj7+Jw6+sqA/K9fmjExTOoPvFlJUsTmYlQoJIYNaxsL2Ge/QmrHDscgKCVI1Q6GRYjIR5lXYA6+Fh4X2qKtZ8F+mcBxCOdBJE6uhvZlNwbEqbH1BqxSs5a4xhMOYyOKs8SXIgTDlF1vcFVGmpv61tuFc6YXESFI2a4F7spUHUCwLWuddqtEHjmjtSpUqI1KlY3jfOE8QcosfZHVWP8wofgvaRLmX3qIVv2soYEDxGp+VDqCPQUwqDc2gfZWBFwStx/wCwoBj+eXMre5Ke6AsCyG5PU6nb4UK41zTiXhYZfe7HIii5sRt/SgqHskBb27YqtLtpCzXEeAQzHtRRsx/M2UEeeY1Vw3KUSRlb4MHTUK5YjY9tYyV6XA38avcM4qs8YYAqTrYnUa2+orjxXhxbtIxW/eXQjx00oLdxpEtO+6Y+Js+ZDatKIyD5g9D99vVe8PwuOF88eJdGHcZImv5g+8fbyFB+NYJGYffyvIdA0qqAT+kvmNvjoNPG9XMRwrQEM22oHjbcX2rrx7gYOVwbPYZ79Rt899R0+FN8UkrjOtnNaST6QrPs/wAGY4p3bQscgHhkvf8AdrfCtZJx7DxwmORZmOZvw4ZHsSxYaqLXsR1rEnnJYVEQhlYKvfzRhW6XvfqfjQEY6XF45DL9qTDsGHullK2IjJFiulmYXJt4+VK3NI1c9V2QaVG24ZPdyenP2Wi4zzEnupFMOIysCuYqqjXQE9u41t0rJ8D4VJLGhS1zcC5a5JYqFAW5NzbpudbVs4uS8A+HxEhjl95CjMCcRIwuAxBsSNiOoI29KA8rr/uyWuO9b/7NjSNSqbYERkET7FXZspXmW7QYPqOiB8RQCIad42PzrY4Xl9BJNGIk0CEgknfN3bi42H9qx3Gfwh6n61sMPgIvtzxlYMpgUrm7ty57tz2Tp+Wn6vc35E/UJan3j5/tEuXvZ7h58S6t76PsEqyNYowK6q2vQkWa9NPAcuYeJVAijLKAM5RcxIFsxNtzWCgxpwWJEgzMrIRkznKdAARmBy2I6HWtxyvx77XCZMoWzlbA32sRr6EUFCoHNAJyhrUI7cYRipUqUyl0m+ZpYxiCzZFY9Ta+nmapYWIu9ge94sbDrfbyrzzoGLAsHRS47alb6qTZdSbkgDaunCmtKl/39DWXJMtdIwiJ98jCOMxWt+bMTrfqLeHhVnAjEXb3xTL+XL/fpXaSNTqQKxvMfA5jKskEzBg2t9AgP6couQPDUn13B1YNGkwmLe0dXlwnCtYvTFsOmYW9SoLf5if3q40URuXfEBgbZUQFTbzZh51y5Z4fDMQkUxnkRczMUkB3tc3XQ3OlyTX3G4zDRO0ckwV1NiMk31EdviDW7gHFpnIELn06xpte3TgunA6R7ncrphki7v3rG2uaNenh95YfKpxQXhkRPeZ8hsuQW031BPSqcfEoCfupVZvDLKNBqT2lG2/jYHzq1gsXdjlvdtB5C+p8LeXl5VQwVbqrXMIzO0c1lMRAy4eNvdqEEhDKS5JsFN37Wma52y7GtUmAZcLDK3uk0BMaI4ZFbsjtO7X0IFrX7XlWc4nwPEYfECTDSSO5b7wdkXDEGxta48vS1X+MjiK4rNFh8RPHl7uR2RrqVKsPiTvvY0PzIIDhyPinq3wvhMeCTloG3TxHLojEeGmeHE2kCqsUha0erAX7JbN19Om1ZDgSlsOgDlLFr23PaNGF5h4pGjIeHmKNxaRvcSCykEE5ixtYE0A5VjLBAWCJn7TE7Lm1NhroL9KSuXOqS5niI2PIq/hlMUWhlUg4PTmPJVuMfg/E/WtDhXw4xr9qHIYF6JlLZxcW2v8AvWf42fuvifqaO4aZftpN5P8Ahx0N+8PLaug4dj0P4S9PvHzH5V2OFIGZPfBwbEXsLA7Lp5W+dMj2V4VBh5nVsxeck2NwMqIo220FL7hcSPxSJWAZWkQEMAQRYXBB3p4YPAxxLliRI13sihRfa9h5AVhSZ/MnJCF9y5wNOBAK71KlSmFgk5zDwiNjG5jX8RbsBZicjnvDXceNdMNw6PIJLHMrKB2m/UBqL2J13OtaniXDRLljGHxRCMCGBRQSAV6g6do1TPLs6wMoge5cEHOhKjOLaDvG3X9tKw1f3KaFFzQJgeo/ay8WOaIyGZwFeUmPM4uEAAsAdB1I9asxYrDNsz/AofoaB8d4zj8FKUmjhAv2QwK5gNLi7aj0vVAc8ue/g4H+F/60uC099snzXXfaXLYFtW0t8ImesytPiODwutlkmTW/ZFtTfXs26nxry/CIiFzzZip7xgS+xABzKw6n133saCYTmWCRHf8A2fHljsXKhBbMco/LrrUbmnh4Yq0EqEEg5ZH6aHusK3FRg5H6LnPsLwk9tpJ3xH2RGfgcCqzLL2gc/ZigVyVGgUiNcuw0BA8dzVfhWMdNTDMx1APuh0NjqhAJuCNAPSph+N8Mc/iYiPzLy2/ctRCPisEqqmHN44xa5BBv5332Bv1uajqrSIE+qqlYXFMl9XTjIid56rhhuLvC7OIcQS294JCNTfoK9y+0LL3onHqjL9TXX+3hXmRiRufmax0sO7VpUL6h1OMlCsRz9GxPY38x/Ws9FjYkjKRmUDUrdoyASb69i5HoRWuUXOuu2+v1oamGQyygohGYAXRbDQ6DTTcVszS0YCxLTKy2IJkXKzaeSi9dFxTB8/vGzZctwBtofgNK07cIgP8Ayo/goH0tV3BqIxZFVOnZFr+vjR8bEKCkVnsFxK0qukkhdSCHI7Vx13O3TXbwpm8l8Uxk8kefEy2uSwaNACAAdrk2NwL33pfxWTGXOwZW06XGvyuaZHK2PRMUTIQpKka3uWbIdvg1VqyEq1kFx6lMGpXD7an6hX2tZCBdqlSpVqIdxvgEGLQJOgcA3F9wdrj4E1lcT7F+FvtHKn/jK38163dShLQd1syvUYIa4gJX4n2IRKCMPiZlDd4MEba5AFgvXx6E0MPsOxDKG+1hWYAlGjJyki5W6uQbHS4FOOpVGm0rVt7WaZDkicX7FOIr3Wwsn+U/un8a94LlDG4QM02GY3AH3KqwsL69gm+/kdPjTzqUHCatT8QquGl2yUUPBsSyBxh58p/wa6f4b3/aqckRXVldR4sjrvqNSPCnTXwCr4QS5rmcbJGtiowfxI9v1D+tclxEbXCZSb5mIGp6anw8qd2L4ZFKLOitqDqoOxDdfShmJ5F4e++FhHmqhT80savh4hTj5khKX+tfQ4AJJA9TamFL7KMGWJUzRjoElbTQfrzdb/OhuP8AY6rDsYqa24WQKw+a5fnY0HCR/MDwWOWLDYzGxpFmVXyRnsb2VVY6HxDG/nfSmzw7kzDRFXydsAXN2sSB4MTpfW1deXOVIMGlo1BcjtSEanrYfpXwHzudaM1tCTHNfLVK+1KtWv/Z">
            <a:hlinkClick r:id="rId3"/>
          </p:cNvPr>
          <p:cNvSpPr>
            <a:spLocks noChangeAspect="1" noChangeArrowheads="1"/>
          </p:cNvSpPr>
          <p:nvPr/>
        </p:nvSpPr>
        <p:spPr bwMode="auto">
          <a:xfrm>
            <a:off x="155575" y="-357188"/>
            <a:ext cx="1228725" cy="752476"/>
          </a:xfrm>
          <a:prstGeom prst="rect">
            <a:avLst/>
          </a:prstGeom>
          <a:noFill/>
          <a:ln w="9525">
            <a:noFill/>
            <a:miter lim="800000"/>
            <a:headEnd/>
            <a:tailEnd/>
          </a:ln>
        </p:spPr>
        <p:txBody>
          <a:bodyPr/>
          <a:lstStyle/>
          <a:p>
            <a:endParaRPr lang="fr-FR">
              <a:latin typeface="Calibri" pitchFamily="34" charset="0"/>
            </a:endParaRPr>
          </a:p>
        </p:txBody>
      </p:sp>
      <p:sp>
        <p:nvSpPr>
          <p:cNvPr id="797701" name="Rectangle 9"/>
          <p:cNvSpPr>
            <a:spLocks noChangeArrowheads="1"/>
          </p:cNvSpPr>
          <p:nvPr/>
        </p:nvSpPr>
        <p:spPr bwMode="auto">
          <a:xfrm>
            <a:off x="323850" y="908050"/>
            <a:ext cx="5588000" cy="369888"/>
          </a:xfrm>
          <a:prstGeom prst="rect">
            <a:avLst/>
          </a:prstGeom>
          <a:noFill/>
          <a:ln w="9525">
            <a:noFill/>
            <a:miter lim="800000"/>
            <a:headEnd/>
            <a:tailEnd/>
          </a:ln>
        </p:spPr>
        <p:txBody>
          <a:bodyPr wrap="none">
            <a:spAutoFit/>
          </a:bodyPr>
          <a:lstStyle/>
          <a:p>
            <a:r>
              <a:rPr lang="fr-FR" i="1">
                <a:latin typeface="Calibri" pitchFamily="34" charset="0"/>
              </a:rPr>
              <a:t>1994 </a:t>
            </a:r>
            <a:r>
              <a:rPr lang="fr-FR">
                <a:latin typeface="Calibri" pitchFamily="34" charset="0"/>
              </a:rPr>
              <a:t>: CERN council approves the construction of the LHC</a:t>
            </a:r>
          </a:p>
        </p:txBody>
      </p:sp>
      <p:sp>
        <p:nvSpPr>
          <p:cNvPr id="797702" name="Rectangle 10"/>
          <p:cNvSpPr>
            <a:spLocks noChangeArrowheads="1"/>
          </p:cNvSpPr>
          <p:nvPr/>
        </p:nvSpPr>
        <p:spPr bwMode="auto">
          <a:xfrm>
            <a:off x="323850" y="2492375"/>
            <a:ext cx="4983163" cy="369888"/>
          </a:xfrm>
          <a:prstGeom prst="rect">
            <a:avLst/>
          </a:prstGeom>
          <a:noFill/>
          <a:ln w="9525">
            <a:noFill/>
            <a:miter lim="800000"/>
            <a:headEnd/>
            <a:tailEnd/>
          </a:ln>
        </p:spPr>
        <p:txBody>
          <a:bodyPr wrap="none">
            <a:spAutoFit/>
          </a:bodyPr>
          <a:lstStyle/>
          <a:p>
            <a:r>
              <a:rPr lang="fr-FR" i="1">
                <a:latin typeface="Calibri" pitchFamily="34" charset="0"/>
              </a:rPr>
              <a:t>2000 </a:t>
            </a:r>
            <a:r>
              <a:rPr lang="fr-FR">
                <a:latin typeface="Calibri" pitchFamily="34" charset="0"/>
              </a:rPr>
              <a:t>: LEP is stopped to allow the LHC construction</a:t>
            </a:r>
          </a:p>
        </p:txBody>
      </p:sp>
      <p:sp>
        <p:nvSpPr>
          <p:cNvPr id="797703" name="Rectangle 12"/>
          <p:cNvSpPr>
            <a:spLocks noChangeArrowheads="1"/>
          </p:cNvSpPr>
          <p:nvPr/>
        </p:nvSpPr>
        <p:spPr bwMode="auto">
          <a:xfrm>
            <a:off x="323850" y="2935288"/>
            <a:ext cx="5400675" cy="923925"/>
          </a:xfrm>
          <a:prstGeom prst="rect">
            <a:avLst/>
          </a:prstGeom>
          <a:noFill/>
          <a:ln w="9525">
            <a:noFill/>
            <a:miter lim="800000"/>
            <a:headEnd/>
            <a:tailEnd/>
          </a:ln>
        </p:spPr>
        <p:txBody>
          <a:bodyPr>
            <a:spAutoFit/>
          </a:bodyPr>
          <a:lstStyle/>
          <a:p>
            <a:r>
              <a:rPr lang="fr-FR" i="1">
                <a:latin typeface="Calibri" pitchFamily="34" charset="0"/>
              </a:rPr>
              <a:t>2005 </a:t>
            </a:r>
            <a:r>
              <a:rPr lang="fr-FR">
                <a:latin typeface="Calibri" pitchFamily="34" charset="0"/>
              </a:rPr>
              <a:t>: </a:t>
            </a:r>
            <a:r>
              <a:rPr lang="en-US">
                <a:latin typeface="Calibri" pitchFamily="34" charset="0"/>
              </a:rPr>
              <a:t>the first (of the </a:t>
            </a:r>
            <a:r>
              <a:rPr lang="fr-FR">
                <a:latin typeface="Calibri" pitchFamily="34" charset="0"/>
              </a:rPr>
              <a:t>1232 ) </a:t>
            </a:r>
            <a:r>
              <a:rPr lang="en-US">
                <a:latin typeface="Calibri" pitchFamily="34" charset="0"/>
              </a:rPr>
              <a:t>LHC superconducting magnet is lowered into the accelerator tunnel.</a:t>
            </a:r>
          </a:p>
          <a:p>
            <a:endParaRPr lang="fr-FR">
              <a:latin typeface="Calibri" pitchFamily="34" charset="0"/>
            </a:endParaRPr>
          </a:p>
        </p:txBody>
      </p:sp>
      <p:grpSp>
        <p:nvGrpSpPr>
          <p:cNvPr id="797704" name="Groupe 17"/>
          <p:cNvGrpSpPr>
            <a:grpSpLocks/>
          </p:cNvGrpSpPr>
          <p:nvPr/>
        </p:nvGrpSpPr>
        <p:grpSpPr bwMode="auto">
          <a:xfrm>
            <a:off x="5999163" y="115888"/>
            <a:ext cx="3144837" cy="2089150"/>
            <a:chOff x="5652120" y="1124744"/>
            <a:chExt cx="3145397" cy="2088232"/>
          </a:xfrm>
        </p:grpSpPr>
        <p:pic>
          <p:nvPicPr>
            <p:cNvPr id="797716" name="Picture 2" descr="http://public.web.cern.ch/press/pressreleases/Releases2005/Images/PR02.05-2.jpg">
              <a:hlinkClick r:id="rId4"/>
            </p:cNvPr>
            <p:cNvPicPr>
              <a:picLocks noChangeAspect="1" noChangeArrowheads="1"/>
            </p:cNvPicPr>
            <p:nvPr/>
          </p:nvPicPr>
          <p:blipFill>
            <a:blip r:embed="rId5"/>
            <a:srcRect/>
            <a:stretch>
              <a:fillRect/>
            </a:stretch>
          </p:blipFill>
          <p:spPr bwMode="auto">
            <a:xfrm>
              <a:off x="5652120" y="1124744"/>
              <a:ext cx="3145397" cy="2088232"/>
            </a:xfrm>
            <a:prstGeom prst="rect">
              <a:avLst/>
            </a:prstGeom>
            <a:noFill/>
            <a:ln w="9525">
              <a:noFill/>
              <a:miter lim="800000"/>
              <a:headEnd/>
              <a:tailEnd/>
            </a:ln>
          </p:spPr>
        </p:pic>
        <p:cxnSp>
          <p:nvCxnSpPr>
            <p:cNvPr id="16" name="Connecteur droit avec flèche 15"/>
            <p:cNvCxnSpPr/>
            <p:nvPr/>
          </p:nvCxnSpPr>
          <p:spPr>
            <a:xfrm flipV="1">
              <a:off x="6660362" y="1556354"/>
              <a:ext cx="1440119" cy="1367824"/>
            </a:xfrm>
            <a:prstGeom prst="straightConnector1">
              <a:avLst/>
            </a:prstGeom>
            <a:ln w="254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97718" name="ZoneTexte 16"/>
            <p:cNvSpPr txBox="1">
              <a:spLocks noChangeArrowheads="1"/>
            </p:cNvSpPr>
            <p:nvPr/>
          </p:nvSpPr>
          <p:spPr bwMode="auto">
            <a:xfrm>
              <a:off x="7308304" y="2204864"/>
              <a:ext cx="1199239" cy="307777"/>
            </a:xfrm>
            <a:prstGeom prst="rect">
              <a:avLst/>
            </a:prstGeom>
            <a:noFill/>
            <a:ln w="9525">
              <a:noFill/>
              <a:miter lim="800000"/>
              <a:headEnd/>
              <a:tailEnd/>
            </a:ln>
          </p:spPr>
          <p:txBody>
            <a:bodyPr wrap="none">
              <a:spAutoFit/>
            </a:bodyPr>
            <a:lstStyle/>
            <a:p>
              <a:r>
                <a:rPr lang="fr-FR" sz="1400" b="1">
                  <a:solidFill>
                    <a:schemeClr val="bg1"/>
                  </a:solidFill>
                  <a:latin typeface="Calibri" pitchFamily="34" charset="0"/>
                </a:rPr>
                <a:t>15 m – 35 ton</a:t>
              </a:r>
            </a:p>
          </p:txBody>
        </p:sp>
      </p:grpSp>
      <p:sp>
        <p:nvSpPr>
          <p:cNvPr id="797705" name="Rectangle 19"/>
          <p:cNvSpPr>
            <a:spLocks noChangeArrowheads="1"/>
          </p:cNvSpPr>
          <p:nvPr/>
        </p:nvSpPr>
        <p:spPr bwMode="auto">
          <a:xfrm>
            <a:off x="-36513" y="1258888"/>
            <a:ext cx="6107113" cy="369887"/>
          </a:xfrm>
          <a:prstGeom prst="rect">
            <a:avLst/>
          </a:prstGeom>
          <a:noFill/>
          <a:ln w="9525">
            <a:noFill/>
            <a:miter lim="800000"/>
            <a:headEnd/>
            <a:tailEnd/>
          </a:ln>
        </p:spPr>
        <p:txBody>
          <a:bodyPr wrap="none">
            <a:spAutoFit/>
          </a:bodyPr>
          <a:lstStyle/>
          <a:p>
            <a:r>
              <a:rPr lang="fr-FR" i="1">
                <a:solidFill>
                  <a:schemeClr val="tx2"/>
                </a:solidFill>
                <a:latin typeface="Calibri" pitchFamily="34" charset="0"/>
              </a:rPr>
              <a:t>1996 </a:t>
            </a:r>
            <a:r>
              <a:rPr lang="fr-FR">
                <a:solidFill>
                  <a:schemeClr val="tx2"/>
                </a:solidFill>
                <a:latin typeface="Calibri" pitchFamily="34" charset="0"/>
              </a:rPr>
              <a:t>: </a:t>
            </a:r>
            <a:r>
              <a:rPr lang="en-US">
                <a:solidFill>
                  <a:schemeClr val="tx2"/>
                </a:solidFill>
                <a:latin typeface="Calibri" pitchFamily="34" charset="0"/>
              </a:rPr>
              <a:t>the experiments CMS and ATLAS are officially approved. </a:t>
            </a:r>
            <a:endParaRPr lang="fr-FR">
              <a:solidFill>
                <a:schemeClr val="tx2"/>
              </a:solidFill>
              <a:latin typeface="Calibri" pitchFamily="34" charset="0"/>
            </a:endParaRPr>
          </a:p>
        </p:txBody>
      </p:sp>
      <p:sp>
        <p:nvSpPr>
          <p:cNvPr id="797706" name="Rectangle 22"/>
          <p:cNvSpPr>
            <a:spLocks noChangeArrowheads="1"/>
          </p:cNvSpPr>
          <p:nvPr/>
        </p:nvSpPr>
        <p:spPr bwMode="auto">
          <a:xfrm>
            <a:off x="-36513" y="1692275"/>
            <a:ext cx="4930776" cy="368300"/>
          </a:xfrm>
          <a:prstGeom prst="rect">
            <a:avLst/>
          </a:prstGeom>
          <a:noFill/>
          <a:ln w="9525">
            <a:noFill/>
            <a:miter lim="800000"/>
            <a:headEnd/>
            <a:tailEnd/>
          </a:ln>
        </p:spPr>
        <p:txBody>
          <a:bodyPr wrap="none">
            <a:spAutoFit/>
          </a:bodyPr>
          <a:lstStyle/>
          <a:p>
            <a:r>
              <a:rPr lang="fr-FR" i="1">
                <a:solidFill>
                  <a:schemeClr val="tx2"/>
                </a:solidFill>
                <a:latin typeface="Calibri" pitchFamily="34" charset="0"/>
              </a:rPr>
              <a:t>1997 </a:t>
            </a:r>
            <a:r>
              <a:rPr lang="fr-FR">
                <a:solidFill>
                  <a:schemeClr val="tx2"/>
                </a:solidFill>
                <a:latin typeface="Calibri" pitchFamily="34" charset="0"/>
              </a:rPr>
              <a:t>: </a:t>
            </a:r>
            <a:r>
              <a:rPr lang="en-US">
                <a:solidFill>
                  <a:schemeClr val="tx2"/>
                </a:solidFill>
                <a:latin typeface="Calibri" pitchFamily="34" charset="0"/>
              </a:rPr>
              <a:t>the experiment ALICE is officially approved. </a:t>
            </a:r>
            <a:endParaRPr lang="fr-FR">
              <a:solidFill>
                <a:schemeClr val="tx2"/>
              </a:solidFill>
              <a:latin typeface="Calibri" pitchFamily="34" charset="0"/>
            </a:endParaRPr>
          </a:p>
        </p:txBody>
      </p:sp>
      <p:sp>
        <p:nvSpPr>
          <p:cNvPr id="797707" name="Rectangle 23"/>
          <p:cNvSpPr>
            <a:spLocks noChangeArrowheads="1"/>
          </p:cNvSpPr>
          <p:nvPr/>
        </p:nvSpPr>
        <p:spPr bwMode="auto">
          <a:xfrm>
            <a:off x="-36513" y="2124075"/>
            <a:ext cx="4894263" cy="368300"/>
          </a:xfrm>
          <a:prstGeom prst="rect">
            <a:avLst/>
          </a:prstGeom>
          <a:noFill/>
          <a:ln w="9525">
            <a:noFill/>
            <a:miter lim="800000"/>
            <a:headEnd/>
            <a:tailEnd/>
          </a:ln>
        </p:spPr>
        <p:txBody>
          <a:bodyPr wrap="none">
            <a:spAutoFit/>
          </a:bodyPr>
          <a:lstStyle/>
          <a:p>
            <a:r>
              <a:rPr lang="fr-FR" i="1">
                <a:solidFill>
                  <a:schemeClr val="tx2"/>
                </a:solidFill>
                <a:latin typeface="Calibri" pitchFamily="34" charset="0"/>
              </a:rPr>
              <a:t>1998 </a:t>
            </a:r>
            <a:r>
              <a:rPr lang="fr-FR">
                <a:solidFill>
                  <a:schemeClr val="tx2"/>
                </a:solidFill>
                <a:latin typeface="Calibri" pitchFamily="34" charset="0"/>
              </a:rPr>
              <a:t>: </a:t>
            </a:r>
            <a:r>
              <a:rPr lang="en-US">
                <a:solidFill>
                  <a:schemeClr val="tx2"/>
                </a:solidFill>
                <a:latin typeface="Calibri" pitchFamily="34" charset="0"/>
              </a:rPr>
              <a:t>the experiment LHCb is officially approved. </a:t>
            </a:r>
            <a:endParaRPr lang="fr-FR">
              <a:solidFill>
                <a:schemeClr val="tx2"/>
              </a:solidFill>
              <a:latin typeface="Calibri" pitchFamily="34" charset="0"/>
            </a:endParaRPr>
          </a:p>
        </p:txBody>
      </p:sp>
      <p:sp>
        <p:nvSpPr>
          <p:cNvPr id="797708" name="Rectangle 25"/>
          <p:cNvSpPr>
            <a:spLocks noChangeArrowheads="1"/>
          </p:cNvSpPr>
          <p:nvPr/>
        </p:nvSpPr>
        <p:spPr bwMode="auto">
          <a:xfrm>
            <a:off x="323850" y="3644900"/>
            <a:ext cx="5400675" cy="1200150"/>
          </a:xfrm>
          <a:prstGeom prst="rect">
            <a:avLst/>
          </a:prstGeom>
          <a:noFill/>
          <a:ln w="9525">
            <a:noFill/>
            <a:miter lim="800000"/>
            <a:headEnd/>
            <a:tailEnd/>
          </a:ln>
        </p:spPr>
        <p:txBody>
          <a:bodyPr>
            <a:spAutoFit/>
          </a:bodyPr>
          <a:lstStyle/>
          <a:p>
            <a:r>
              <a:rPr lang="fr-FR" i="1">
                <a:latin typeface="Calibri" pitchFamily="34" charset="0"/>
              </a:rPr>
              <a:t>2007 </a:t>
            </a:r>
            <a:r>
              <a:rPr lang="fr-FR">
                <a:latin typeface="Calibri" pitchFamily="34" charset="0"/>
              </a:rPr>
              <a:t>: </a:t>
            </a:r>
            <a:r>
              <a:rPr lang="en-US">
                <a:latin typeface="Calibri" pitchFamily="34" charset="0"/>
              </a:rPr>
              <a:t>the last  LHC superconducting magnet is lowered into the accelerator tunnel.</a:t>
            </a:r>
          </a:p>
          <a:p>
            <a:endParaRPr lang="fr-FR">
              <a:latin typeface="Calibri" pitchFamily="34" charset="0"/>
            </a:endParaRPr>
          </a:p>
          <a:p>
            <a:endParaRPr lang="fr-FR">
              <a:latin typeface="Calibri" pitchFamily="34" charset="0"/>
            </a:endParaRPr>
          </a:p>
        </p:txBody>
      </p:sp>
      <p:sp>
        <p:nvSpPr>
          <p:cNvPr id="797709" name="Rectangle 26"/>
          <p:cNvSpPr>
            <a:spLocks noChangeArrowheads="1"/>
          </p:cNvSpPr>
          <p:nvPr/>
        </p:nvSpPr>
        <p:spPr bwMode="auto">
          <a:xfrm>
            <a:off x="0" y="4543425"/>
            <a:ext cx="5400675" cy="369888"/>
          </a:xfrm>
          <a:prstGeom prst="rect">
            <a:avLst/>
          </a:prstGeom>
          <a:noFill/>
          <a:ln w="9525">
            <a:noFill/>
            <a:miter lim="800000"/>
            <a:headEnd/>
            <a:tailEnd/>
          </a:ln>
        </p:spPr>
        <p:txBody>
          <a:bodyPr>
            <a:spAutoFit/>
          </a:bodyPr>
          <a:lstStyle/>
          <a:p>
            <a:r>
              <a:rPr lang="fr-FR" i="1">
                <a:latin typeface="Calibri" pitchFamily="34" charset="0"/>
              </a:rPr>
              <a:t>10 sept 2008 </a:t>
            </a:r>
            <a:r>
              <a:rPr lang="fr-FR">
                <a:latin typeface="Calibri" pitchFamily="34" charset="0"/>
              </a:rPr>
              <a:t>: </a:t>
            </a:r>
            <a:r>
              <a:rPr lang="en-US">
                <a:latin typeface="Calibri" pitchFamily="34" charset="0"/>
              </a:rPr>
              <a:t>first beam in LHC</a:t>
            </a:r>
          </a:p>
        </p:txBody>
      </p:sp>
      <p:sp>
        <p:nvSpPr>
          <p:cNvPr id="797710" name="Rectangle 27"/>
          <p:cNvSpPr>
            <a:spLocks noChangeArrowheads="1"/>
          </p:cNvSpPr>
          <p:nvPr/>
        </p:nvSpPr>
        <p:spPr bwMode="auto">
          <a:xfrm>
            <a:off x="0" y="4870450"/>
            <a:ext cx="5400675" cy="646113"/>
          </a:xfrm>
          <a:prstGeom prst="rect">
            <a:avLst/>
          </a:prstGeom>
          <a:noFill/>
          <a:ln w="9525">
            <a:noFill/>
            <a:miter lim="800000"/>
            <a:headEnd/>
            <a:tailEnd/>
          </a:ln>
        </p:spPr>
        <p:txBody>
          <a:bodyPr>
            <a:spAutoFit/>
          </a:bodyPr>
          <a:lstStyle/>
          <a:p>
            <a:r>
              <a:rPr lang="fr-FR" i="1">
                <a:latin typeface="Calibri" pitchFamily="34" charset="0"/>
              </a:rPr>
              <a:t>19 sept 2008 </a:t>
            </a:r>
            <a:r>
              <a:rPr lang="fr-FR">
                <a:latin typeface="Calibri" pitchFamily="34" charset="0"/>
              </a:rPr>
              <a:t>: incident in LHC (</a:t>
            </a:r>
            <a:r>
              <a:rPr lang="en-US">
                <a:latin typeface="Calibri" pitchFamily="34" charset="0"/>
              </a:rPr>
              <a:t>faulty electrical connection between two of the accelerator's magnets)</a:t>
            </a:r>
          </a:p>
        </p:txBody>
      </p:sp>
      <p:pic>
        <p:nvPicPr>
          <p:cNvPr id="797711" name="Picture 4" descr="http://public.web.cern.ch/press/pressreleases/Releases2008/Images/PR17.08a_full.jpg"/>
          <p:cNvPicPr>
            <a:picLocks noChangeAspect="1" noChangeArrowheads="1"/>
          </p:cNvPicPr>
          <p:nvPr/>
        </p:nvPicPr>
        <p:blipFill>
          <a:blip r:embed="rId6"/>
          <a:srcRect/>
          <a:stretch>
            <a:fillRect/>
          </a:stretch>
        </p:blipFill>
        <p:spPr bwMode="auto">
          <a:xfrm>
            <a:off x="5507038" y="4433888"/>
            <a:ext cx="3636962" cy="2424112"/>
          </a:xfrm>
          <a:prstGeom prst="rect">
            <a:avLst/>
          </a:prstGeom>
          <a:noFill/>
          <a:ln w="9525">
            <a:noFill/>
            <a:miter lim="800000"/>
            <a:headEnd/>
            <a:tailEnd/>
          </a:ln>
        </p:spPr>
      </p:pic>
      <p:sp>
        <p:nvSpPr>
          <p:cNvPr id="797712" name="Rectangle 30"/>
          <p:cNvSpPr>
            <a:spLocks noChangeArrowheads="1"/>
          </p:cNvSpPr>
          <p:nvPr/>
        </p:nvSpPr>
        <p:spPr bwMode="auto">
          <a:xfrm>
            <a:off x="0" y="5940425"/>
            <a:ext cx="5400675" cy="368300"/>
          </a:xfrm>
          <a:prstGeom prst="rect">
            <a:avLst/>
          </a:prstGeom>
          <a:noFill/>
          <a:ln w="9525">
            <a:noFill/>
            <a:miter lim="800000"/>
            <a:headEnd/>
            <a:tailEnd/>
          </a:ln>
        </p:spPr>
        <p:txBody>
          <a:bodyPr>
            <a:spAutoFit/>
          </a:bodyPr>
          <a:lstStyle/>
          <a:p>
            <a:r>
              <a:rPr lang="fr-FR" i="1">
                <a:latin typeface="Calibri" pitchFamily="34" charset="0"/>
              </a:rPr>
              <a:t>20 nov 2009 </a:t>
            </a:r>
            <a:r>
              <a:rPr lang="fr-FR">
                <a:latin typeface="Calibri" pitchFamily="34" charset="0"/>
              </a:rPr>
              <a:t>: restart of LHC</a:t>
            </a:r>
            <a:endParaRPr lang="en-US">
              <a:latin typeface="Calibri" pitchFamily="34" charset="0"/>
            </a:endParaRPr>
          </a:p>
        </p:txBody>
      </p:sp>
      <p:pic>
        <p:nvPicPr>
          <p:cNvPr id="797713" name="Picture 4" descr="Tunnel"/>
          <p:cNvPicPr>
            <a:picLocks noGrp="1" noChangeAspect="1" noChangeArrowheads="1"/>
          </p:cNvPicPr>
          <p:nvPr>
            <p:ph idx="4294967295"/>
          </p:nvPr>
        </p:nvPicPr>
        <p:blipFill>
          <a:blip r:embed="rId7"/>
          <a:srcRect/>
          <a:stretch>
            <a:fillRect/>
          </a:stretch>
        </p:blipFill>
        <p:spPr>
          <a:xfrm>
            <a:off x="5580063" y="2205038"/>
            <a:ext cx="3683000" cy="2205037"/>
          </a:xfrm>
        </p:spPr>
      </p:pic>
      <p:sp>
        <p:nvSpPr>
          <p:cNvPr id="797714" name="ZoneTexte 28"/>
          <p:cNvSpPr txBox="1">
            <a:spLocks noChangeArrowheads="1"/>
          </p:cNvSpPr>
          <p:nvPr/>
        </p:nvSpPr>
        <p:spPr bwMode="auto">
          <a:xfrm>
            <a:off x="6311900" y="3933825"/>
            <a:ext cx="2832100" cy="306388"/>
          </a:xfrm>
          <a:prstGeom prst="rect">
            <a:avLst/>
          </a:prstGeom>
          <a:noFill/>
          <a:ln w="9525">
            <a:noFill/>
            <a:miter lim="800000"/>
            <a:headEnd/>
            <a:tailEnd/>
          </a:ln>
        </p:spPr>
        <p:txBody>
          <a:bodyPr wrap="none">
            <a:spAutoFit/>
          </a:bodyPr>
          <a:lstStyle/>
          <a:p>
            <a:r>
              <a:rPr lang="fr-FR" sz="1400" b="1">
                <a:solidFill>
                  <a:schemeClr val="bg1"/>
                </a:solidFill>
                <a:latin typeface="Calibri" pitchFamily="34" charset="0"/>
              </a:rPr>
              <a:t>23 km of super conducting magnets</a:t>
            </a:r>
          </a:p>
        </p:txBody>
      </p:sp>
      <p:sp>
        <p:nvSpPr>
          <p:cNvPr id="30" name="Line 15"/>
          <p:cNvSpPr>
            <a:spLocks noChangeShapeType="1"/>
          </p:cNvSpPr>
          <p:nvPr/>
        </p:nvSpPr>
        <p:spPr bwMode="auto">
          <a:xfrm flipV="1">
            <a:off x="5148263" y="1628775"/>
            <a:ext cx="863600" cy="1512888"/>
          </a:xfrm>
          <a:prstGeom prst="line">
            <a:avLst/>
          </a:prstGeom>
          <a:noFill/>
          <a:ln w="38100">
            <a:solidFill>
              <a:schemeClr val="tx1"/>
            </a:solidFill>
            <a:round/>
            <a:headEnd/>
            <a:tailEnd type="arrow" w="med" len="med"/>
          </a:ln>
        </p:spPr>
        <p:txBody>
          <a:bodyP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21"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FB846EE-C1C7-4F12-9B63-818AD6BC8BBF}" type="slidenum">
              <a:rPr lang="fr-FR">
                <a:solidFill>
                  <a:schemeClr val="tx1"/>
                </a:solidFill>
              </a:rPr>
              <a:pPr fontAlgn="base">
                <a:spcBef>
                  <a:spcPct val="0"/>
                </a:spcBef>
                <a:spcAft>
                  <a:spcPct val="0"/>
                </a:spcAft>
              </a:pPr>
              <a:t>91</a:t>
            </a:fld>
            <a:endParaRPr lang="fr-FR">
              <a:solidFill>
                <a:schemeClr val="tx1"/>
              </a:solidFill>
            </a:endParaRPr>
          </a:p>
        </p:txBody>
      </p:sp>
      <p:pic>
        <p:nvPicPr>
          <p:cNvPr id="798722" name="Picture 2" descr="http://livefromcern.web.cern.ch/livefromcern/antimatter/history/historypictures/LHC-drawing-half.jpg"/>
          <p:cNvPicPr>
            <a:picLocks noChangeAspect="1" noChangeArrowheads="1"/>
          </p:cNvPicPr>
          <p:nvPr/>
        </p:nvPicPr>
        <p:blipFill>
          <a:blip r:embed="rId3"/>
          <a:srcRect/>
          <a:stretch>
            <a:fillRect/>
          </a:stretch>
        </p:blipFill>
        <p:spPr bwMode="auto">
          <a:xfrm>
            <a:off x="971550" y="765175"/>
            <a:ext cx="4895850" cy="3951288"/>
          </a:xfrm>
          <a:prstGeom prst="rect">
            <a:avLst/>
          </a:prstGeom>
          <a:noFill/>
          <a:ln w="9525">
            <a:noFill/>
            <a:miter lim="800000"/>
            <a:headEnd/>
            <a:tailEnd/>
          </a:ln>
        </p:spPr>
      </p:pic>
      <p:pic>
        <p:nvPicPr>
          <p:cNvPr id="798723" name="Picture 4" descr="http://www.futura-sciences.com/fileadmin/Fichiers/images/Matiere/atlas_big.jpg"/>
          <p:cNvPicPr>
            <a:picLocks noChangeAspect="1" noChangeArrowheads="1"/>
          </p:cNvPicPr>
          <p:nvPr/>
        </p:nvPicPr>
        <p:blipFill>
          <a:blip r:embed="rId4"/>
          <a:srcRect/>
          <a:stretch>
            <a:fillRect/>
          </a:stretch>
        </p:blipFill>
        <p:spPr bwMode="auto">
          <a:xfrm>
            <a:off x="5940425" y="333375"/>
            <a:ext cx="2995613" cy="2246313"/>
          </a:xfrm>
          <a:prstGeom prst="rect">
            <a:avLst/>
          </a:prstGeom>
          <a:noFill/>
          <a:ln w="9525">
            <a:noFill/>
            <a:miter lim="800000"/>
            <a:headEnd/>
            <a:tailEnd/>
          </a:ln>
        </p:spPr>
      </p:pic>
      <p:sp>
        <p:nvSpPr>
          <p:cNvPr id="7" name="Rectangle 6"/>
          <p:cNvSpPr/>
          <p:nvPr/>
        </p:nvSpPr>
        <p:spPr>
          <a:xfrm>
            <a:off x="0" y="0"/>
            <a:ext cx="574516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Large </a:t>
            </a:r>
            <a:r>
              <a:rPr lang="en-US" sz="4000" dirty="0" err="1"/>
              <a:t>Hadron</a:t>
            </a:r>
            <a:r>
              <a:rPr lang="en-US" sz="4000" dirty="0"/>
              <a:t> collider(LHC)</a:t>
            </a:r>
            <a:endParaRPr lang="fr-FR" sz="4000" dirty="0">
              <a:solidFill>
                <a:prstClr val="black"/>
              </a:solidFill>
              <a:ea typeface="+mj-ea"/>
              <a:cs typeface="+mj-cs"/>
            </a:endParaRPr>
          </a:p>
        </p:txBody>
      </p:sp>
      <p:pic>
        <p:nvPicPr>
          <p:cNvPr id="798725" name="Picture 6" descr="http://www.hep.caltech.edu/babar/hiengphys/CMSdetc3D.gif"/>
          <p:cNvPicPr>
            <a:picLocks noChangeAspect="1" noChangeArrowheads="1"/>
          </p:cNvPicPr>
          <p:nvPr/>
        </p:nvPicPr>
        <p:blipFill>
          <a:blip r:embed="rId5"/>
          <a:srcRect/>
          <a:stretch>
            <a:fillRect/>
          </a:stretch>
        </p:blipFill>
        <p:spPr bwMode="auto">
          <a:xfrm>
            <a:off x="0" y="4719638"/>
            <a:ext cx="3059113" cy="2138362"/>
          </a:xfrm>
          <a:prstGeom prst="rect">
            <a:avLst/>
          </a:prstGeom>
          <a:noFill/>
          <a:ln w="9525">
            <a:noFill/>
            <a:miter lim="800000"/>
            <a:headEnd/>
            <a:tailEnd/>
          </a:ln>
        </p:spPr>
      </p:pic>
      <p:sp>
        <p:nvSpPr>
          <p:cNvPr id="798726" name="AutoShape 8" descr="data:image/jpg;base64,/9j/4AAQSkZJRgABAQAAAQABAAD/2wCEAAkGBhISERUUExQTFRUWGCEaFRcYFxgeHRkbGBwcFh0ZGxwaISgqGyAlHBoZKy8iJCcqLDAsHCAxNjAqNSYrLSkBCQoKDgwOGg8PGiwkHiUsKSssKiwsLDA1LDUvKTUvLywwKjU0LS8yLC8sNCwsKSwsNSwsNSw1NSksNCwsLCosLP/AABEIAE8AgQMBIgACEQEDEQH/xAAcAAACAwEBAQEAAAAAAAAAAAAFBwAEBgMCAQj/xAA/EAACAQIEAwUFBgQDCQAAAAABAgMAEQQSITEFBkEiMlFhcQcTgZGxFCMzQlKhwcLR4WKi8RUkNENUY3KCkv/EABoBAAIDAQEAAAAAAAAAAAAAAAIEAAEDBQb/xAAuEQABAwMCAwYGAwAAAAAAAAABAAIRAwQhEjETQWEiMlFxgZEFFKGxwdFC8PH/2gAMAwEAAhEDEQA/AHjUqVKiilSpQ/j07JAxU2OguPMgH61TjAlGxhe4NHNXya4S8RiXd1+Y+gpZ4njs5vdUt+qSVv4J/NQPGczMO9iMKo8Br+7SfwqgKp2b7lQ1bRhh1ST0aU3J+ZMOv57nwAP+g+NVX5rX8iE+pt9L0lcVzcn/AFTEf9tR8rqh+tVm5qg1DJjJj4N7y3ydwP2qcKqdyB9VRu7Ud1jz5wE5cTzjIhLe7QqouVzEN636aX6a+VEeCc2wYk5VzK9u6w8N7EaH6+VKnkzHrO0wigWFbqXDBe0tnv3OunWvUmLnw8nvIVBkjkNgDpYEjW9tx086Ve99N8EyF27e2oXVsagaQ6JEZ/37p31KSeN504gImM2KmhkABWMYZArXNriX012oW+I4s8RkkbFzLa+aHEhwotuyRFjbzOQU3MrzxfGIT+ZwNSQB50PxPMuEj7+Jw6+sqA/K9fmjExTOoPvFlJUsTmYlQoJIYNaxsL2Ge/QmrHDscgKCVI1Q6GRYjIR5lXYA6+Fh4X2qKtZ8F+mcBxCOdBJE6uhvZlNwbEqbH1BqxSs5a4xhMOYyOKs8SXIgTDlF1vcFVGmpv61tuFc6YXESFI2a4F7spUHUCwLWuddqtEHjmjtSpUqI1KlY3jfOE8QcosfZHVWP8wofgvaRLmX3qIVv2soYEDxGp+VDqCPQUwqDc2gfZWBFwStx/wCwoBj+eXMre5Ke6AsCyG5PU6nb4UK41zTiXhYZfe7HIii5sRt/SgqHskBb27YqtLtpCzXEeAQzHtRRsx/M2UEeeY1Vw3KUSRlb4MHTUK5YjY9tYyV6XA38avcM4qs8YYAqTrYnUa2+orjxXhxbtIxW/eXQjx00oLdxpEtO+6Y+Js+ZDatKIyD5g9D99vVe8PwuOF88eJdGHcZImv5g+8fbyFB+NYJGYffyvIdA0qqAT+kvmNvjoNPG9XMRwrQEM22oHjbcX2rrx7gYOVwbPYZ79Rt899R0+FN8UkrjOtnNaST6QrPs/wAGY4p3bQscgHhkvf8AdrfCtZJx7DxwmORZmOZvw4ZHsSxYaqLXsR1rEnnJYVEQhlYKvfzRhW6XvfqfjQEY6XF45DL9qTDsGHullK2IjJFiulmYXJt4+VK3NI1c9V2QaVG24ZPdyenP2Wi4zzEnupFMOIysCuYqqjXQE9u41t0rJ8D4VJLGhS1zcC5a5JYqFAW5NzbpudbVs4uS8A+HxEhjl95CjMCcRIwuAxBsSNiOoI29KA8rr/uyWuO9b/7NjSNSqbYERkET7FXZspXmW7QYPqOiB8RQCIad42PzrY4Xl9BJNGIk0CEgknfN3bi42H9qx3Gfwh6n61sMPgIvtzxlYMpgUrm7ty57tz2Tp+Wn6vc35E/UJan3j5/tEuXvZ7h58S6t76PsEqyNYowK6q2vQkWa9NPAcuYeJVAijLKAM5RcxIFsxNtzWCgxpwWJEgzMrIRkznKdAARmBy2I6HWtxyvx77XCZMoWzlbA32sRr6EUFCoHNAJyhrUI7cYRipUqUyl0m+ZpYxiCzZFY9Ta+nmapYWIu9ge94sbDrfbyrzzoGLAsHRS47alb6qTZdSbkgDaunCmtKl/39DWXJMtdIwiJ98jCOMxWt+bMTrfqLeHhVnAjEXb3xTL+XL/fpXaSNTqQKxvMfA5jKskEzBg2t9AgP6couQPDUn13B1YNGkwmLe0dXlwnCtYvTFsOmYW9SoLf5if3q40URuXfEBgbZUQFTbzZh51y5Z4fDMQkUxnkRczMUkB3tc3XQ3OlyTX3G4zDRO0ckwV1NiMk31EdviDW7gHFpnIELn06xpte3TgunA6R7ncrphki7v3rG2uaNenh95YfKpxQXhkRPeZ8hsuQW031BPSqcfEoCfupVZvDLKNBqT2lG2/jYHzq1gsXdjlvdtB5C+p8LeXl5VQwVbqrXMIzO0c1lMRAy4eNvdqEEhDKS5JsFN37Wma52y7GtUmAZcLDK3uk0BMaI4ZFbsjtO7X0IFrX7XlWc4nwPEYfECTDSSO5b7wdkXDEGxta48vS1X+MjiK4rNFh8RPHl7uR2RrqVKsPiTvvY0PzIIDhyPinq3wvhMeCTloG3TxHLojEeGmeHE2kCqsUha0erAX7JbN19Om1ZDgSlsOgDlLFr23PaNGF5h4pGjIeHmKNxaRvcSCykEE5ixtYE0A5VjLBAWCJn7TE7Lm1NhroL9KSuXOqS5niI2PIq/hlMUWhlUg4PTmPJVuMfg/E/WtDhXw4xr9qHIYF6JlLZxcW2v8AvWf42fuvifqaO4aZftpN5P8Ahx0N+8PLaug4dj0P4S9PvHzH5V2OFIGZPfBwbEXsLA7Lp5W+dMj2V4VBh5nVsxeck2NwMqIo220FL7hcSPxSJWAZWkQEMAQRYXBB3p4YPAxxLliRI13sihRfa9h5AVhSZ/MnJCF9y5wNOBAK71KlSmFgk5zDwiNjG5jX8RbsBZicjnvDXceNdMNw6PIJLHMrKB2m/UBqL2J13OtaniXDRLljGHxRCMCGBRQSAV6g6do1TPLs6wMoge5cEHOhKjOLaDvG3X9tKw1f3KaFFzQJgeo/ay8WOaIyGZwFeUmPM4uEAAsAdB1I9asxYrDNsz/AofoaB8d4zj8FKUmjhAv2QwK5gNLi7aj0vVAc8ue/g4H+F/60uC099snzXXfaXLYFtW0t8ImesytPiODwutlkmTW/ZFtTfXs26nxry/CIiFzzZip7xgS+xABzKw6n133saCYTmWCRHf8A2fHljsXKhBbMco/LrrUbmnh4Yq0EqEEg5ZH6aHusK3FRg5H6LnPsLwk9tpJ3xH2RGfgcCqzLL2gc/ZigVyVGgUiNcuw0BA8dzVfhWMdNTDMx1APuh0NjqhAJuCNAPSph+N8Mc/iYiPzLy2/ctRCPisEqqmHN44xa5BBv5332Bv1uajqrSIE+qqlYXFMl9XTjIid56rhhuLvC7OIcQS294JCNTfoK9y+0LL3onHqjL9TXX+3hXmRiRufmax0sO7VpUL6h1OMlCsRz9GxPY38x/Ws9FjYkjKRmUDUrdoyASb69i5HoRWuUXOuu2+v1oamGQyygohGYAXRbDQ6DTTcVszS0YCxLTKy2IJkXKzaeSi9dFxTB8/vGzZctwBtofgNK07cIgP8Ayo/goH0tV3BqIxZFVOnZFr+vjR8bEKCkVnsFxK0qukkhdSCHI7Vx13O3TXbwpm8l8Uxk8kefEy2uSwaNACAAdrk2NwL33pfxWTGXOwZW06XGvyuaZHK2PRMUTIQpKka3uWbIdvg1VqyEq1kFx6lMGpXD7an6hX2tZCBdqlSpVqIdxvgEGLQJOgcA3F9wdrj4E1lcT7F+FvtHKn/jK38163dShLQd1syvUYIa4gJX4n2IRKCMPiZlDd4MEba5AFgvXx6E0MPsOxDKG+1hWYAlGjJyki5W6uQbHS4FOOpVGm0rVt7WaZDkicX7FOIr3Wwsn+U/un8a94LlDG4QM02GY3AH3KqwsL69gm+/kdPjTzqUHCatT8QquGl2yUUPBsSyBxh58p/wa6f4b3/aqckRXVldR4sjrvqNSPCnTXwCr4QS5rmcbJGtiowfxI9v1D+tclxEbXCZSb5mIGp6anw8qd2L4ZFKLOitqDqoOxDdfShmJ5F4e++FhHmqhT80savh4hTj5khKX+tfQ4AJJA9TamFL7KMGWJUzRjoElbTQfrzdb/OhuP8AY6rDsYqa24WQKw+a5fnY0HCR/MDwWOWLDYzGxpFmVXyRnsb2VVY6HxDG/nfSmzw7kzDRFXydsAXN2sSB4MTpfW1deXOVIMGlo1BcjtSEanrYfpXwHzudaM1tCTHNfLVK+1KtWv/Z">
            <a:hlinkClick r:id="rId6"/>
          </p:cNvPr>
          <p:cNvSpPr>
            <a:spLocks noChangeAspect="1" noChangeArrowheads="1"/>
          </p:cNvSpPr>
          <p:nvPr/>
        </p:nvSpPr>
        <p:spPr bwMode="auto">
          <a:xfrm>
            <a:off x="155575" y="-357188"/>
            <a:ext cx="1228725" cy="752476"/>
          </a:xfrm>
          <a:prstGeom prst="rect">
            <a:avLst/>
          </a:prstGeom>
          <a:noFill/>
          <a:ln w="9525">
            <a:noFill/>
            <a:miter lim="800000"/>
            <a:headEnd/>
            <a:tailEnd/>
          </a:ln>
        </p:spPr>
        <p:txBody>
          <a:bodyPr/>
          <a:lstStyle/>
          <a:p>
            <a:endParaRPr lang="fr-FR">
              <a:latin typeface="Calibri" pitchFamily="34" charset="0"/>
            </a:endParaRPr>
          </a:p>
        </p:txBody>
      </p:sp>
      <p:sp>
        <p:nvSpPr>
          <p:cNvPr id="798727" name="AutoShape 10" descr="data:image/jpg;base64,/9j/4AAQSkZJRgABAQAAAQABAAD/2wCEAAkGBhISERUUExQTFRUWGCEaFRcYFxgeHRkbGBwcFh0ZGxwaISgqGyAlHBoZKy8iJCcqLDAsHCAxNjAqNSYrLSkBCQoKDgwOGg8PGiwkHiUsKSssKiwsLDA1LDUvKTUvLywwKjU0LS8yLC8sNCwsKSwsNSwsNSw1NSksNCwsLCosLP/AABEIAE8AgQMBIgACEQEDEQH/xAAcAAACAwEBAQEAAAAAAAAAAAAFBwAEBgMCAQj/xAA/EAACAQIEAwUFBgQDCQAAAAABAgMAEQQSITEFBkEiMlFhcQcTgZGxFCMzQlKhwcLR4WKi8RUkNENUY3KCkv/EABoBAAIDAQEAAAAAAAAAAAAAAAIEAAEDBQb/xAAuEQABAwMCAwYGAwAAAAAAAAABAAIRAwQhEjETQWEiMlFxgZEFFKGxwdFC8PH/2gAMAwEAAhEDEQA/AHjUqVKiilSpQ/j07JAxU2OguPMgH61TjAlGxhe4NHNXya4S8RiXd1+Y+gpZ4njs5vdUt+qSVv4J/NQPGczMO9iMKo8Br+7SfwqgKp2b7lQ1bRhh1ST0aU3J+ZMOv57nwAP+g+NVX5rX8iE+pt9L0lcVzcn/AFTEf9tR8rqh+tVm5qg1DJjJj4N7y3ydwP2qcKqdyB9VRu7Ud1jz5wE5cTzjIhLe7QqouVzEN636aX6a+VEeCc2wYk5VzK9u6w8N7EaH6+VKnkzHrO0wigWFbqXDBe0tnv3OunWvUmLnw8nvIVBkjkNgDpYEjW9tx086Ve99N8EyF27e2oXVsagaQ6JEZ/37p31KSeN504gImM2KmhkABWMYZArXNriX012oW+I4s8RkkbFzLa+aHEhwotuyRFjbzOQU3MrzxfGIT+ZwNSQB50PxPMuEj7+Jw6+sqA/K9fmjExTOoPvFlJUsTmYlQoJIYNaxsL2Ge/QmrHDscgKCVI1Q6GRYjIR5lXYA6+Fh4X2qKtZ8F+mcBxCOdBJE6uhvZlNwbEqbH1BqxSs5a4xhMOYyOKs8SXIgTDlF1vcFVGmpv61tuFc6YXESFI2a4F7spUHUCwLWuddqtEHjmjtSpUqI1KlY3jfOE8QcosfZHVWP8wofgvaRLmX3qIVv2soYEDxGp+VDqCPQUwqDc2gfZWBFwStx/wCwoBj+eXMre5Ke6AsCyG5PU6nb4UK41zTiXhYZfe7HIii5sRt/SgqHskBb27YqtLtpCzXEeAQzHtRRsx/M2UEeeY1Vw3KUSRlb4MHTUK5YjY9tYyV6XA38avcM4qs8YYAqTrYnUa2+orjxXhxbtIxW/eXQjx00oLdxpEtO+6Y+Js+ZDatKIyD5g9D99vVe8PwuOF88eJdGHcZImv5g+8fbyFB+NYJGYffyvIdA0qqAT+kvmNvjoNPG9XMRwrQEM22oHjbcX2rrx7gYOVwbPYZ79Rt899R0+FN8UkrjOtnNaST6QrPs/wAGY4p3bQscgHhkvf8AdrfCtZJx7DxwmORZmOZvw4ZHsSxYaqLXsR1rEnnJYVEQhlYKvfzRhW6XvfqfjQEY6XF45DL9qTDsGHullK2IjJFiulmYXJt4+VK3NI1c9V2QaVG24ZPdyenP2Wi4zzEnupFMOIysCuYqqjXQE9u41t0rJ8D4VJLGhS1zcC5a5JYqFAW5NzbpudbVs4uS8A+HxEhjl95CjMCcRIwuAxBsSNiOoI29KA8rr/uyWuO9b/7NjSNSqbYERkET7FXZspXmW7QYPqOiB8RQCIad42PzrY4Xl9BJNGIk0CEgknfN3bi42H9qx3Gfwh6n61sMPgIvtzxlYMpgUrm7ty57tz2Tp+Wn6vc35E/UJan3j5/tEuXvZ7h58S6t76PsEqyNYowK6q2vQkWa9NPAcuYeJVAijLKAM5RcxIFsxNtzWCgxpwWJEgzMrIRkznKdAARmBy2I6HWtxyvx77XCZMoWzlbA32sRr6EUFCoHNAJyhrUI7cYRipUqUyl0m+ZpYxiCzZFY9Ta+nmapYWIu9ge94sbDrfbyrzzoGLAsHRS47alb6qTZdSbkgDaunCmtKl/39DWXJMtdIwiJ98jCOMxWt+bMTrfqLeHhVnAjEXb3xTL+XL/fpXaSNTqQKxvMfA5jKskEzBg2t9AgP6couQPDUn13B1YNGkwmLe0dXlwnCtYvTFsOmYW9SoLf5if3q40URuXfEBgbZUQFTbzZh51y5Z4fDMQkUxnkRczMUkB3tc3XQ3OlyTX3G4zDRO0ckwV1NiMk31EdviDW7gHFpnIELn06xpte3TgunA6R7ncrphki7v3rG2uaNenh95YfKpxQXhkRPeZ8hsuQW031BPSqcfEoCfupVZvDLKNBqT2lG2/jYHzq1gsXdjlvdtB5C+p8LeXl5VQwVbqrXMIzO0c1lMRAy4eNvdqEEhDKS5JsFN37Wma52y7GtUmAZcLDK3uk0BMaI4ZFbsjtO7X0IFrX7XlWc4nwPEYfECTDSSO5b7wdkXDEGxta48vS1X+MjiK4rNFh8RPHl7uR2RrqVKsPiTvvY0PzIIDhyPinq3wvhMeCTloG3TxHLojEeGmeHE2kCqsUha0erAX7JbN19Om1ZDgSlsOgDlLFr23PaNGF5h4pGjIeHmKNxaRvcSCykEE5ixtYE0A5VjLBAWCJn7TE7Lm1NhroL9KSuXOqS5niI2PIq/hlMUWhlUg4PTmPJVuMfg/E/WtDhXw4xr9qHIYF6JlLZxcW2v8AvWf42fuvifqaO4aZftpN5P8Ahx0N+8PLaug4dj0P4S9PvHzH5V2OFIGZPfBwbEXsLA7Lp5W+dMj2V4VBh5nVsxeck2NwMqIo220FL7hcSPxSJWAZWkQEMAQRYXBB3p4YPAxxLliRI13sihRfa9h5AVhSZ/MnJCF9y5wNOBAK71KlSmFgk5zDwiNjG5jX8RbsBZicjnvDXceNdMNw6PIJLHMrKB2m/UBqL2J13OtaniXDRLljGHxRCMCGBRQSAV6g6do1TPLs6wMoge5cEHOhKjOLaDvG3X9tKw1f3KaFFzQJgeo/ay8WOaIyGZwFeUmPM4uEAAsAdB1I9asxYrDNsz/AofoaB8d4zj8FKUmjhAv2QwK5gNLi7aj0vVAc8ue/g4H+F/60uC099snzXXfaXLYFtW0t8ImesytPiODwutlkmTW/ZFtTfXs26nxry/CIiFzzZip7xgS+xABzKw6n133saCYTmWCRHf8A2fHljsXKhBbMco/LrrUbmnh4Yq0EqEEg5ZH6aHusK3FRg5H6LnPsLwk9tpJ3xH2RGfgcCqzLL2gc/ZigVyVGgUiNcuw0BA8dzVfhWMdNTDMx1APuh0NjqhAJuCNAPSph+N8Mc/iYiPzLy2/ctRCPisEqqmHN44xa5BBv5332Bv1uajqrSIE+qqlYXFMl9XTjIid56rhhuLvC7OIcQS294JCNTfoK9y+0LL3onHqjL9TXX+3hXmRiRufmax0sO7VpUL6h1OMlCsRz9GxPY38x/Ws9FjYkjKRmUDUrdoyASb69i5HoRWuUXOuu2+v1oamGQyygohGYAXRbDQ6DTTcVszS0YCxLTKy2IJkXKzaeSi9dFxTB8/vGzZctwBtofgNK07cIgP8Ayo/goH0tV3BqIxZFVOnZFr+vjR8bEKCkVnsFxK0qukkhdSCHI7Vx13O3TXbwpm8l8Uxk8kefEy2uSwaNACAAdrk2NwL33pfxWTGXOwZW06XGvyuaZHK2PRMUTIQpKka3uWbIdvg1VqyEq1kFx6lMGpXD7an6hX2tZCBdqlSpVqIdxvgEGLQJOgcA3F9wdrj4E1lcT7F+FvtHKn/jK38163dShLQd1syvUYIa4gJX4n2IRKCMPiZlDd4MEba5AFgvXx6E0MPsOxDKG+1hWYAlGjJyki5W6uQbHS4FOOpVGm0rVt7WaZDkicX7FOIr3Wwsn+U/un8a94LlDG4QM02GY3AH3KqwsL69gm+/kdPjTzqUHCatT8QquGl2yUUPBsSyBxh58p/wa6f4b3/aqckRXVldR4sjrvqNSPCnTXwCr4QS5rmcbJGtiowfxI9v1D+tclxEbXCZSb5mIGp6anw8qd2L4ZFKLOitqDqoOxDdfShmJ5F4e++FhHmqhT80savh4hTj5khKX+tfQ4AJJA9TamFL7KMGWJUzRjoElbTQfrzdb/OhuP8AY6rDsYqa24WQKw+a5fnY0HCR/MDwWOWLDYzGxpFmVXyRnsb2VVY6HxDG/nfSmzw7kzDRFXydsAXN2sSB4MTpfW1deXOVIMGlo1BcjtSEanrYfpXwHzudaM1tCTHNfLVK+1KtWv/Z">
            <a:hlinkClick r:id="rId6"/>
          </p:cNvPr>
          <p:cNvSpPr>
            <a:spLocks noChangeAspect="1" noChangeArrowheads="1"/>
          </p:cNvSpPr>
          <p:nvPr/>
        </p:nvSpPr>
        <p:spPr bwMode="auto">
          <a:xfrm>
            <a:off x="155575" y="-357188"/>
            <a:ext cx="1228725" cy="752476"/>
          </a:xfrm>
          <a:prstGeom prst="rect">
            <a:avLst/>
          </a:prstGeom>
          <a:noFill/>
          <a:ln w="9525">
            <a:noFill/>
            <a:miter lim="800000"/>
            <a:headEnd/>
            <a:tailEnd/>
          </a:ln>
        </p:spPr>
        <p:txBody>
          <a:bodyPr/>
          <a:lstStyle/>
          <a:p>
            <a:endParaRPr lang="fr-FR">
              <a:latin typeface="Calibri" pitchFamily="34" charset="0"/>
            </a:endParaRPr>
          </a:p>
        </p:txBody>
      </p:sp>
      <p:cxnSp>
        <p:nvCxnSpPr>
          <p:cNvPr id="12" name="Connecteur droit avec flèche 11"/>
          <p:cNvCxnSpPr/>
          <p:nvPr/>
        </p:nvCxnSpPr>
        <p:spPr>
          <a:xfrm rot="5400000" flipH="1" flipV="1">
            <a:off x="2951957" y="3466306"/>
            <a:ext cx="1008062" cy="358775"/>
          </a:xfrm>
          <a:prstGeom prst="straightConnector1">
            <a:avLst/>
          </a:prstGeom>
          <a:ln w="254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98729" name="ZoneTexte 12"/>
          <p:cNvSpPr txBox="1">
            <a:spLocks noChangeArrowheads="1"/>
          </p:cNvSpPr>
          <p:nvPr/>
        </p:nvSpPr>
        <p:spPr bwMode="auto">
          <a:xfrm>
            <a:off x="3419475" y="3500438"/>
            <a:ext cx="639763" cy="307975"/>
          </a:xfrm>
          <a:prstGeom prst="rect">
            <a:avLst/>
          </a:prstGeom>
          <a:noFill/>
          <a:ln w="9525">
            <a:noFill/>
            <a:miter lim="800000"/>
            <a:headEnd/>
            <a:tailEnd/>
          </a:ln>
        </p:spPr>
        <p:txBody>
          <a:bodyPr wrap="none">
            <a:spAutoFit/>
          </a:bodyPr>
          <a:lstStyle/>
          <a:p>
            <a:r>
              <a:rPr lang="fr-FR" sz="1400" b="1">
                <a:solidFill>
                  <a:schemeClr val="bg1"/>
                </a:solidFill>
                <a:latin typeface="Calibri" pitchFamily="34" charset="0"/>
              </a:rPr>
              <a:t>27 km</a:t>
            </a:r>
          </a:p>
        </p:txBody>
      </p:sp>
      <p:cxnSp>
        <p:nvCxnSpPr>
          <p:cNvPr id="15" name="Connecteur droit avec flèche 14"/>
          <p:cNvCxnSpPr/>
          <p:nvPr/>
        </p:nvCxnSpPr>
        <p:spPr>
          <a:xfrm rot="5400000" flipH="1" flipV="1">
            <a:off x="2051844" y="3499644"/>
            <a:ext cx="1152525" cy="1587"/>
          </a:xfrm>
          <a:prstGeom prst="straightConnector1">
            <a:avLst/>
          </a:prstGeom>
          <a:ln w="25400">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98731" name="ZoneTexte 16"/>
          <p:cNvSpPr txBox="1">
            <a:spLocks noChangeArrowheads="1"/>
          </p:cNvSpPr>
          <p:nvPr/>
        </p:nvSpPr>
        <p:spPr bwMode="auto">
          <a:xfrm>
            <a:off x="2051050" y="3284538"/>
            <a:ext cx="646113" cy="307975"/>
          </a:xfrm>
          <a:prstGeom prst="rect">
            <a:avLst/>
          </a:prstGeom>
          <a:noFill/>
          <a:ln w="9525">
            <a:noFill/>
            <a:miter lim="800000"/>
            <a:headEnd/>
            <a:tailEnd/>
          </a:ln>
        </p:spPr>
        <p:txBody>
          <a:bodyPr wrap="none">
            <a:spAutoFit/>
          </a:bodyPr>
          <a:lstStyle/>
          <a:p>
            <a:r>
              <a:rPr lang="fr-FR" sz="1400" b="1">
                <a:solidFill>
                  <a:schemeClr val="bg1"/>
                </a:solidFill>
                <a:latin typeface="Calibri" pitchFamily="34" charset="0"/>
              </a:rPr>
              <a:t>100 m</a:t>
            </a:r>
          </a:p>
        </p:txBody>
      </p:sp>
      <p:cxnSp>
        <p:nvCxnSpPr>
          <p:cNvPr id="20" name="Connecteur droit avec flèche 19"/>
          <p:cNvCxnSpPr/>
          <p:nvPr/>
        </p:nvCxnSpPr>
        <p:spPr>
          <a:xfrm flipV="1">
            <a:off x="2051050" y="4078288"/>
            <a:ext cx="649288" cy="646112"/>
          </a:xfrm>
          <a:prstGeom prst="straightConnector1">
            <a:avLst/>
          </a:prstGeom>
          <a:ln w="254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rot="10800000" flipV="1">
            <a:off x="3995738" y="1773238"/>
            <a:ext cx="2520950" cy="1439862"/>
          </a:xfrm>
          <a:prstGeom prst="straightConnector1">
            <a:avLst/>
          </a:prstGeom>
          <a:ln w="254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8027988" y="2133600"/>
            <a:ext cx="871537"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ATLAS </a:t>
            </a:r>
            <a:endParaRPr lang="fr-FR" sz="2000" dirty="0">
              <a:solidFill>
                <a:prstClr val="black"/>
              </a:solidFill>
              <a:ea typeface="+mj-ea"/>
              <a:cs typeface="+mj-cs"/>
            </a:endParaRPr>
          </a:p>
        </p:txBody>
      </p:sp>
      <p:sp>
        <p:nvSpPr>
          <p:cNvPr id="30" name="Rectangle 29"/>
          <p:cNvSpPr/>
          <p:nvPr/>
        </p:nvSpPr>
        <p:spPr>
          <a:xfrm>
            <a:off x="0" y="4724400"/>
            <a:ext cx="717550" cy="401638"/>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CMS </a:t>
            </a:r>
            <a:endParaRPr lang="fr-FR" sz="2000" dirty="0">
              <a:solidFill>
                <a:prstClr val="black"/>
              </a:solidFill>
              <a:ea typeface="+mj-ea"/>
              <a:cs typeface="+mj-cs"/>
            </a:endParaRPr>
          </a:p>
        </p:txBody>
      </p:sp>
      <p:cxnSp>
        <p:nvCxnSpPr>
          <p:cNvPr id="21" name="Connecteur droit avec flèche 20"/>
          <p:cNvCxnSpPr/>
          <p:nvPr/>
        </p:nvCxnSpPr>
        <p:spPr>
          <a:xfrm rot="16200000" flipH="1">
            <a:off x="1871663" y="2168525"/>
            <a:ext cx="1223962" cy="865188"/>
          </a:xfrm>
          <a:prstGeom prst="straightConnector1">
            <a:avLst/>
          </a:prstGeom>
          <a:ln w="254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pic>
        <p:nvPicPr>
          <p:cNvPr id="798737" name="Picture 4" descr="http://public.web.cern.ch/public/Objects/LHC/LHCbSetup.jpg"/>
          <p:cNvPicPr>
            <a:picLocks noChangeAspect="1" noChangeArrowheads="1"/>
          </p:cNvPicPr>
          <p:nvPr/>
        </p:nvPicPr>
        <p:blipFill>
          <a:blip r:embed="rId7"/>
          <a:srcRect/>
          <a:stretch>
            <a:fillRect/>
          </a:stretch>
        </p:blipFill>
        <p:spPr bwMode="auto">
          <a:xfrm>
            <a:off x="-180975" y="1341438"/>
            <a:ext cx="2232025" cy="1754187"/>
          </a:xfrm>
          <a:prstGeom prst="rect">
            <a:avLst/>
          </a:prstGeom>
          <a:noFill/>
          <a:ln w="9525">
            <a:noFill/>
            <a:miter lim="800000"/>
            <a:headEnd/>
            <a:tailEnd/>
          </a:ln>
        </p:spPr>
      </p:pic>
      <p:sp>
        <p:nvSpPr>
          <p:cNvPr id="27" name="Rectangle 26"/>
          <p:cNvSpPr/>
          <p:nvPr/>
        </p:nvSpPr>
        <p:spPr>
          <a:xfrm>
            <a:off x="-180975" y="1341438"/>
            <a:ext cx="781050"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err="1"/>
              <a:t>LHCb</a:t>
            </a:r>
            <a:r>
              <a:rPr lang="en-US" sz="2000" dirty="0"/>
              <a:t> </a:t>
            </a:r>
            <a:endParaRPr lang="fr-FR" sz="2000" dirty="0">
              <a:solidFill>
                <a:prstClr val="black"/>
              </a:solidFill>
              <a:ea typeface="+mj-ea"/>
              <a:cs typeface="+mj-cs"/>
            </a:endParaRPr>
          </a:p>
        </p:txBody>
      </p:sp>
      <p:pic>
        <p:nvPicPr>
          <p:cNvPr id="798739" name="Picture 14" descr="Image22"/>
          <p:cNvPicPr>
            <a:picLocks noGrp="1" noChangeAspect="1" noChangeArrowheads="1"/>
          </p:cNvPicPr>
          <p:nvPr>
            <p:ph idx="1"/>
          </p:nvPr>
        </p:nvPicPr>
        <p:blipFill>
          <a:blip r:embed="rId8"/>
          <a:srcRect/>
          <a:stretch>
            <a:fillRect/>
          </a:stretch>
        </p:blipFill>
        <p:spPr>
          <a:xfrm>
            <a:off x="5219700" y="4468813"/>
            <a:ext cx="3240088" cy="2389187"/>
          </a:xfrm>
        </p:spPr>
      </p:pic>
      <p:sp>
        <p:nvSpPr>
          <p:cNvPr id="31" name="Rectangle 30"/>
          <p:cNvSpPr/>
          <p:nvPr/>
        </p:nvSpPr>
        <p:spPr>
          <a:xfrm>
            <a:off x="7596188" y="4437063"/>
            <a:ext cx="823912"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ALICE </a:t>
            </a:r>
            <a:endParaRPr lang="fr-FR" sz="2000" dirty="0">
              <a:solidFill>
                <a:prstClr val="black"/>
              </a:solidFill>
              <a:ea typeface="+mj-ea"/>
              <a:cs typeface="+mj-cs"/>
            </a:endParaRPr>
          </a:p>
        </p:txBody>
      </p:sp>
      <p:cxnSp>
        <p:nvCxnSpPr>
          <p:cNvPr id="26" name="Connecteur droit avec flèche 25"/>
          <p:cNvCxnSpPr/>
          <p:nvPr/>
        </p:nvCxnSpPr>
        <p:spPr>
          <a:xfrm rot="16200000" flipV="1">
            <a:off x="4644231" y="3501232"/>
            <a:ext cx="1152525" cy="1008062"/>
          </a:xfrm>
          <a:prstGeom prst="straightConnector1">
            <a:avLst/>
          </a:prstGeom>
          <a:ln w="25400">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0" y="5229225"/>
            <a:ext cx="7812088" cy="1439863"/>
          </a:xfrm>
          <a:prstGeom prst="rect">
            <a:avLst/>
          </a:prstGeom>
          <a:solidFill>
            <a:schemeClr val="accent2">
              <a:alpha val="19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0" name="Rectangle 29"/>
          <p:cNvSpPr/>
          <p:nvPr/>
        </p:nvSpPr>
        <p:spPr>
          <a:xfrm>
            <a:off x="7812088" y="836613"/>
            <a:ext cx="1223962" cy="2879725"/>
          </a:xfrm>
          <a:prstGeom prst="rect">
            <a:avLst/>
          </a:prstGeom>
          <a:solidFill>
            <a:schemeClr val="accent2">
              <a:alpha val="19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4" name="Rectangle 23"/>
          <p:cNvSpPr/>
          <p:nvPr/>
        </p:nvSpPr>
        <p:spPr>
          <a:xfrm>
            <a:off x="0" y="836613"/>
            <a:ext cx="7812088" cy="4392612"/>
          </a:xfrm>
          <a:prstGeom prst="rect">
            <a:avLst/>
          </a:prstGeom>
          <a:solidFill>
            <a:schemeClr val="accent1">
              <a:alpha val="1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799748" name="Picture 1026" descr="EXPLODED-013"/>
          <p:cNvPicPr>
            <a:picLocks noChangeArrowheads="1"/>
          </p:cNvPicPr>
          <p:nvPr/>
        </p:nvPicPr>
        <p:blipFill>
          <a:blip r:embed="rId3"/>
          <a:srcRect/>
          <a:stretch>
            <a:fillRect/>
          </a:stretch>
        </p:blipFill>
        <p:spPr bwMode="auto">
          <a:xfrm>
            <a:off x="107950" y="2781300"/>
            <a:ext cx="1511300" cy="863600"/>
          </a:xfrm>
          <a:prstGeom prst="rect">
            <a:avLst/>
          </a:prstGeom>
          <a:noFill/>
          <a:ln w="9525">
            <a:noFill/>
            <a:miter lim="800000"/>
            <a:headEnd/>
            <a:tailEnd/>
          </a:ln>
        </p:spPr>
      </p:pic>
      <p:sp>
        <p:nvSpPr>
          <p:cNvPr id="799749" name="Espace réservé du numéro de diapositive 3"/>
          <p:cNvSpPr>
            <a:spLocks noGrp="1"/>
          </p:cNvSpPr>
          <p:nvPr>
            <p:ph type="sldNum" sz="quarter" idx="12"/>
          </p:nvPr>
        </p:nvSpPr>
        <p:spPr bwMode="auto">
          <a:xfrm>
            <a:off x="6975475" y="6592888"/>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64D4589C-6562-4B53-923D-BAFD3F42E256}" type="slidenum">
              <a:rPr lang="fr-FR">
                <a:solidFill>
                  <a:schemeClr val="tx1"/>
                </a:solidFill>
              </a:rPr>
              <a:pPr fontAlgn="base">
                <a:spcBef>
                  <a:spcPct val="0"/>
                </a:spcBef>
                <a:spcAft>
                  <a:spcPct val="0"/>
                </a:spcAft>
              </a:pPr>
              <a:t>92</a:t>
            </a:fld>
            <a:endParaRPr lang="fr-FR">
              <a:solidFill>
                <a:schemeClr val="tx1"/>
              </a:solidFill>
            </a:endParaRPr>
          </a:p>
        </p:txBody>
      </p:sp>
      <p:sp>
        <p:nvSpPr>
          <p:cNvPr id="7" name="Rectangle 6"/>
          <p:cNvSpPr/>
          <p:nvPr/>
        </p:nvSpPr>
        <p:spPr>
          <a:xfrm>
            <a:off x="0" y="0"/>
            <a:ext cx="37020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LHC experiments</a:t>
            </a:r>
            <a:endParaRPr lang="fr-FR" sz="4000" dirty="0">
              <a:solidFill>
                <a:prstClr val="black"/>
              </a:solidFill>
              <a:ea typeface="+mj-ea"/>
              <a:cs typeface="+mj-cs"/>
            </a:endParaRPr>
          </a:p>
        </p:txBody>
      </p:sp>
      <p:sp>
        <p:nvSpPr>
          <p:cNvPr id="799751" name="AutoShape 8" descr="data:image/jpg;base64,/9j/4AAQSkZJRgABAQAAAQABAAD/2wCEAAkGBhISERUUExQTFRUWGCEaFRcYFxgeHRkbGBwcFh0ZGxwaISgqGyAlHBoZKy8iJCcqLDAsHCAxNjAqNSYrLSkBCQoKDgwOGg8PGiwkHiUsKSssKiwsLDA1LDUvKTUvLywwKjU0LS8yLC8sNCwsKSwsNSwsNSw1NSksNCwsLCosLP/AABEIAE8AgQMBIgACEQEDEQH/xAAcAAACAwEBAQEAAAAAAAAAAAAFBwAEBgMCAQj/xAA/EAACAQIEAwUFBgQDCQAAAAABAgMAEQQSITEFBkEiMlFhcQcTgZGxFCMzQlKhwcLR4WKi8RUkNENUY3KCkv/EABoBAAIDAQEAAAAAAAAAAAAAAAIEAAEDBQb/xAAuEQABAwMCAwYGAwAAAAAAAAABAAIRAwQhEjETQWEiMlFxgZEFFKGxwdFC8PH/2gAMAwEAAhEDEQA/AHjUqVKiilSpQ/j07JAxU2OguPMgH61TjAlGxhe4NHNXya4S8RiXd1+Y+gpZ4njs5vdUt+qSVv4J/NQPGczMO9iMKo8Br+7SfwqgKp2b7lQ1bRhh1ST0aU3J+ZMOv57nwAP+g+NVX5rX8iE+pt9L0lcVzcn/AFTEf9tR8rqh+tVm5qg1DJjJj4N7y3ydwP2qcKqdyB9VRu7Ud1jz5wE5cTzjIhLe7QqouVzEN636aX6a+VEeCc2wYk5VzK9u6w8N7EaH6+VKnkzHrO0wigWFbqXDBe0tnv3OunWvUmLnw8nvIVBkjkNgDpYEjW9tx086Ve99N8EyF27e2oXVsagaQ6JEZ/37p31KSeN504gImM2KmhkABWMYZArXNriX012oW+I4s8RkkbFzLa+aHEhwotuyRFjbzOQU3MrzxfGIT+ZwNSQB50PxPMuEj7+Jw6+sqA/K9fmjExTOoPvFlJUsTmYlQoJIYNaxsL2Ge/QmrHDscgKCVI1Q6GRYjIR5lXYA6+Fh4X2qKtZ8F+mcBxCOdBJE6uhvZlNwbEqbH1BqxSs5a4xhMOYyOKs8SXIgTDlF1vcFVGmpv61tuFc6YXESFI2a4F7spUHUCwLWuddqtEHjmjtSpUqI1KlY3jfOE8QcosfZHVWP8wofgvaRLmX3qIVv2soYEDxGp+VDqCPQUwqDc2gfZWBFwStx/wCwoBj+eXMre5Ke6AsCyG5PU6nb4UK41zTiXhYZfe7HIii5sRt/SgqHskBb27YqtLtpCzXEeAQzHtRRsx/M2UEeeY1Vw3KUSRlb4MHTUK5YjY9tYyV6XA38avcM4qs8YYAqTrYnUa2+orjxXhxbtIxW/eXQjx00oLdxpEtO+6Y+Js+ZDatKIyD5g9D99vVe8PwuOF88eJdGHcZImv5g+8fbyFB+NYJGYffyvIdA0qqAT+kvmNvjoNPG9XMRwrQEM22oHjbcX2rrx7gYOVwbPYZ79Rt899R0+FN8UkrjOtnNaST6QrPs/wAGY4p3bQscgHhkvf8AdrfCtZJx7DxwmORZmOZvw4ZHsSxYaqLXsR1rEnnJYVEQhlYKvfzRhW6XvfqfjQEY6XF45DL9qTDsGHullK2IjJFiulmYXJt4+VK3NI1c9V2QaVG24ZPdyenP2Wi4zzEnupFMOIysCuYqqjXQE9u41t0rJ8D4VJLGhS1zcC5a5JYqFAW5NzbpudbVs4uS8A+HxEhjl95CjMCcRIwuAxBsSNiOoI29KA8rr/uyWuO9b/7NjSNSqbYERkET7FXZspXmW7QYPqOiB8RQCIad42PzrY4Xl9BJNGIk0CEgknfN3bi42H9qx3Gfwh6n61sMPgIvtzxlYMpgUrm7ty57tz2Tp+Wn6vc35E/UJan3j5/tEuXvZ7h58S6t76PsEqyNYowK6q2vQkWa9NPAcuYeJVAijLKAM5RcxIFsxNtzWCgxpwWJEgzMrIRkznKdAARmBy2I6HWtxyvx77XCZMoWzlbA32sRr6EUFCoHNAJyhrUI7cYRipUqUyl0m+ZpYxiCzZFY9Ta+nmapYWIu9ge94sbDrfbyrzzoGLAsHRS47alb6qTZdSbkgDaunCmtKl/39DWXJMtdIwiJ98jCOMxWt+bMTrfqLeHhVnAjEXb3xTL+XL/fpXaSNTqQKxvMfA5jKskEzBg2t9AgP6couQPDUn13B1YNGkwmLe0dXlwnCtYvTFsOmYW9SoLf5if3q40URuXfEBgbZUQFTbzZh51y5Z4fDMQkUxnkRczMUkB3tc3XQ3OlyTX3G4zDRO0ckwV1NiMk31EdviDW7gHFpnIELn06xpte3TgunA6R7ncrphki7v3rG2uaNenh95YfKpxQXhkRPeZ8hsuQW031BPSqcfEoCfupVZvDLKNBqT2lG2/jYHzq1gsXdjlvdtB5C+p8LeXl5VQwVbqrXMIzO0c1lMRAy4eNvdqEEhDKS5JsFN37Wma52y7GtUmAZcLDK3uk0BMaI4ZFbsjtO7X0IFrX7XlWc4nwPEYfECTDSSO5b7wdkXDEGxta48vS1X+MjiK4rNFh8RPHl7uR2RrqVKsPiTvvY0PzIIDhyPinq3wvhMeCTloG3TxHLojEeGmeHE2kCqsUha0erAX7JbN19Om1ZDgSlsOgDlLFr23PaNGF5h4pGjIeHmKNxaRvcSCykEE5ixtYE0A5VjLBAWCJn7TE7Lm1NhroL9KSuXOqS5niI2PIq/hlMUWhlUg4PTmPJVuMfg/E/WtDhXw4xr9qHIYF6JlLZxcW2v8AvWf42fuvifqaO4aZftpN5P8Ahx0N+8PLaug4dj0P4S9PvHzH5V2OFIGZPfBwbEXsLA7Lp5W+dMj2V4VBh5nVsxeck2NwMqIo220FL7hcSPxSJWAZWkQEMAQRYXBB3p4YPAxxLliRI13sihRfa9h5AVhSZ/MnJCF9y5wNOBAK71KlSmFgk5zDwiNjG5jX8RbsBZicjnvDXceNdMNw6PIJLHMrKB2m/UBqL2J13OtaniXDRLljGHxRCMCGBRQSAV6g6do1TPLs6wMoge5cEHOhKjOLaDvG3X9tKw1f3KaFFzQJgeo/ay8WOaIyGZwFeUmPM4uEAAsAdB1I9asxYrDNsz/AofoaB8d4zj8FKUmjhAv2QwK5gNLi7aj0vVAc8ue/g4H+F/60uC099snzXXfaXLYFtW0t8ImesytPiODwutlkmTW/ZFtTfXs26nxry/CIiFzzZip7xgS+xABzKw6n133saCYTmWCRHf8A2fHljsXKhBbMco/LrrUbmnh4Yq0EqEEg5ZH6aHusK3FRg5H6LnPsLwk9tpJ3xH2RGfgcCqzLL2gc/ZigVyVGgUiNcuw0BA8dzVfhWMdNTDMx1APuh0NjqhAJuCNAPSph+N8Mc/iYiPzLy2/ctRCPisEqqmHN44xa5BBv5332Bv1uajqrSIE+qqlYXFMl9XTjIid56rhhuLvC7OIcQS294JCNTfoK9y+0LL3onHqjL9TXX+3hXmRiRufmax0sO7VpUL6h1OMlCsRz9GxPY38x/Ws9FjYkjKRmUDUrdoyASb69i5HoRWuUXOuu2+v1oamGQyygohGYAXRbDQ6DTTcVszS0YCxLTKy2IJkXKzaeSi9dFxTB8/vGzZctwBtofgNK07cIgP8Ayo/goH0tV3BqIxZFVOnZFr+vjR8bEKCkVnsFxK0qukkhdSCHI7Vx13O3TXbwpm8l8Uxk8kefEy2uSwaNACAAdrk2NwL33pfxWTGXOwZW06XGvyuaZHK2PRMUTIQpKka3uWbIdvg1VqyEq1kFx6lMGpXD7an6hX2tZCBdqlSpVqIdxvgEGLQJOgcA3F9wdrj4E1lcT7F+FvtHKn/jK38163dShLQd1syvUYIa4gJX4n2IRKCMPiZlDd4MEba5AFgvXx6E0MPsOxDKG+1hWYAlGjJyki5W6uQbHS4FOOpVGm0rVt7WaZDkicX7FOIr3Wwsn+U/un8a94LlDG4QM02GY3AH3KqwsL69gm+/kdPjTzqUHCatT8QquGl2yUUPBsSyBxh58p/wa6f4b3/aqckRXVldR4sjrvqNSPCnTXwCr4QS5rmcbJGtiowfxI9v1D+tclxEbXCZSb5mIGp6anw8qd2L4ZFKLOitqDqoOxDdfShmJ5F4e++FhHmqhT80savh4hTj5khKX+tfQ4AJJA9TamFL7KMGWJUzRjoElbTQfrzdb/OhuP8AY6rDsYqa24WQKw+a5fnY0HCR/MDwWOWLDYzGxpFmVXyRnsb2VVY6HxDG/nfSmzw7kzDRFXydsAXN2sSB4MTpfW1deXOVIMGlo1BcjtSEanrYfpXwHzudaM1tCTHNfLVK+1KtWv/Z">
            <a:hlinkClick r:id="rId4"/>
          </p:cNvPr>
          <p:cNvSpPr>
            <a:spLocks noChangeAspect="1" noChangeArrowheads="1"/>
          </p:cNvSpPr>
          <p:nvPr/>
        </p:nvSpPr>
        <p:spPr bwMode="auto">
          <a:xfrm>
            <a:off x="155575" y="-357188"/>
            <a:ext cx="1228725" cy="752476"/>
          </a:xfrm>
          <a:prstGeom prst="rect">
            <a:avLst/>
          </a:prstGeom>
          <a:noFill/>
          <a:ln w="9525">
            <a:noFill/>
            <a:miter lim="800000"/>
            <a:headEnd/>
            <a:tailEnd/>
          </a:ln>
        </p:spPr>
        <p:txBody>
          <a:bodyPr/>
          <a:lstStyle/>
          <a:p>
            <a:endParaRPr lang="fr-FR">
              <a:latin typeface="Calibri" pitchFamily="34" charset="0"/>
            </a:endParaRPr>
          </a:p>
        </p:txBody>
      </p:sp>
      <p:sp>
        <p:nvSpPr>
          <p:cNvPr id="799752" name="AutoShape 10" descr="data:image/jpg;base64,/9j/4AAQSkZJRgABAQAAAQABAAD/2wCEAAkGBhISERUUExQTFRUWGCEaFRcYFxgeHRkbGBwcFh0ZGxwaISgqGyAlHBoZKy8iJCcqLDAsHCAxNjAqNSYrLSkBCQoKDgwOGg8PGiwkHiUsKSssKiwsLDA1LDUvKTUvLywwKjU0LS8yLC8sNCwsKSwsNSwsNSw1NSksNCwsLCosLP/AABEIAE8AgQMBIgACEQEDEQH/xAAcAAACAwEBAQEAAAAAAAAAAAAFBwAEBgMCAQj/xAA/EAACAQIEAwUFBgQDCQAAAAABAgMAEQQSITEFBkEiMlFhcQcTgZGxFCMzQlKhwcLR4WKi8RUkNENUY3KCkv/EABoBAAIDAQEAAAAAAAAAAAAAAAIEAAEDBQb/xAAuEQABAwMCAwYGAwAAAAAAAAABAAIRAwQhEjETQWEiMlFxgZEFFKGxwdFC8PH/2gAMAwEAAhEDEQA/AHjUqVKiilSpQ/j07JAxU2OguPMgH61TjAlGxhe4NHNXya4S8RiXd1+Y+gpZ4njs5vdUt+qSVv4J/NQPGczMO9iMKo8Br+7SfwqgKp2b7lQ1bRhh1ST0aU3J+ZMOv57nwAP+g+NVX5rX8iE+pt9L0lcVzcn/AFTEf9tR8rqh+tVm5qg1DJjJj4N7y3ydwP2qcKqdyB9VRu7Ud1jz5wE5cTzjIhLe7QqouVzEN636aX6a+VEeCc2wYk5VzK9u6w8N7EaH6+VKnkzHrO0wigWFbqXDBe0tnv3OunWvUmLnw8nvIVBkjkNgDpYEjW9tx086Ve99N8EyF27e2oXVsagaQ6JEZ/37p31KSeN504gImM2KmhkABWMYZArXNriX012oW+I4s8RkkbFzLa+aHEhwotuyRFjbzOQU3MrzxfGIT+ZwNSQB50PxPMuEj7+Jw6+sqA/K9fmjExTOoPvFlJUsTmYlQoJIYNaxsL2Ge/QmrHDscgKCVI1Q6GRYjIR5lXYA6+Fh4X2qKtZ8F+mcBxCOdBJE6uhvZlNwbEqbH1BqxSs5a4xhMOYyOKs8SXIgTDlF1vcFVGmpv61tuFc6YXESFI2a4F7spUHUCwLWuddqtEHjmjtSpUqI1KlY3jfOE8QcosfZHVWP8wofgvaRLmX3qIVv2soYEDxGp+VDqCPQUwqDc2gfZWBFwStx/wCwoBj+eXMre5Ke6AsCyG5PU6nb4UK41zTiXhYZfe7HIii5sRt/SgqHskBb27YqtLtpCzXEeAQzHtRRsx/M2UEeeY1Vw3KUSRlb4MHTUK5YjY9tYyV6XA38avcM4qs8YYAqTrYnUa2+orjxXhxbtIxW/eXQjx00oLdxpEtO+6Y+Js+ZDatKIyD5g9D99vVe8PwuOF88eJdGHcZImv5g+8fbyFB+NYJGYffyvIdA0qqAT+kvmNvjoNPG9XMRwrQEM22oHjbcX2rrx7gYOVwbPYZ79Rt899R0+FN8UkrjOtnNaST6QrPs/wAGY4p3bQscgHhkvf8AdrfCtZJx7DxwmORZmOZvw4ZHsSxYaqLXsR1rEnnJYVEQhlYKvfzRhW6XvfqfjQEY6XF45DL9qTDsGHullK2IjJFiulmYXJt4+VK3NI1c9V2QaVG24ZPdyenP2Wi4zzEnupFMOIysCuYqqjXQE9u41t0rJ8D4VJLGhS1zcC5a5JYqFAW5NzbpudbVs4uS8A+HxEhjl95CjMCcRIwuAxBsSNiOoI29KA8rr/uyWuO9b/7NjSNSqbYERkET7FXZspXmW7QYPqOiB8RQCIad42PzrY4Xl9BJNGIk0CEgknfN3bi42H9qx3Gfwh6n61sMPgIvtzxlYMpgUrm7ty57tz2Tp+Wn6vc35E/UJan3j5/tEuXvZ7h58S6t76PsEqyNYowK6q2vQkWa9NPAcuYeJVAijLKAM5RcxIFsxNtzWCgxpwWJEgzMrIRkznKdAARmBy2I6HWtxyvx77XCZMoWzlbA32sRr6EUFCoHNAJyhrUI7cYRipUqUyl0m+ZpYxiCzZFY9Ta+nmapYWIu9ge94sbDrfbyrzzoGLAsHRS47alb6qTZdSbkgDaunCmtKl/39DWXJMtdIwiJ98jCOMxWt+bMTrfqLeHhVnAjEXb3xTL+XL/fpXaSNTqQKxvMfA5jKskEzBg2t9AgP6couQPDUn13B1YNGkwmLe0dXlwnCtYvTFsOmYW9SoLf5if3q40URuXfEBgbZUQFTbzZh51y5Z4fDMQkUxnkRczMUkB3tc3XQ3OlyTX3G4zDRO0ckwV1NiMk31EdviDW7gHFpnIELn06xpte3TgunA6R7ncrphki7v3rG2uaNenh95YfKpxQXhkRPeZ8hsuQW031BPSqcfEoCfupVZvDLKNBqT2lG2/jYHzq1gsXdjlvdtB5C+p8LeXl5VQwVbqrXMIzO0c1lMRAy4eNvdqEEhDKS5JsFN37Wma52y7GtUmAZcLDK3uk0BMaI4ZFbsjtO7X0IFrX7XlWc4nwPEYfECTDSSO5b7wdkXDEGxta48vS1X+MjiK4rNFh8RPHl7uR2RrqVKsPiTvvY0PzIIDhyPinq3wvhMeCTloG3TxHLojEeGmeHE2kCqsUha0erAX7JbN19Om1ZDgSlsOgDlLFr23PaNGF5h4pGjIeHmKNxaRvcSCykEE5ixtYE0A5VjLBAWCJn7TE7Lm1NhroL9KSuXOqS5niI2PIq/hlMUWhlUg4PTmPJVuMfg/E/WtDhXw4xr9qHIYF6JlLZxcW2v8AvWf42fuvifqaO4aZftpN5P8Ahx0N+8PLaug4dj0P4S9PvHzH5V2OFIGZPfBwbEXsLA7Lp5W+dMj2V4VBh5nVsxeck2NwMqIo220FL7hcSPxSJWAZWkQEMAQRYXBB3p4YPAxxLliRI13sihRfa9h5AVhSZ/MnJCF9y5wNOBAK71KlSmFgk5zDwiNjG5jX8RbsBZicjnvDXceNdMNw6PIJLHMrKB2m/UBqL2J13OtaniXDRLljGHxRCMCGBRQSAV6g6do1TPLs6wMoge5cEHOhKjOLaDvG3X9tKw1f3KaFFzQJgeo/ay8WOaIyGZwFeUmPM4uEAAsAdB1I9asxYrDNsz/AofoaB8d4zj8FKUmjhAv2QwK5gNLi7aj0vVAc8ue/g4H+F/60uC099snzXXfaXLYFtW0t8ImesytPiODwutlkmTW/ZFtTfXs26nxry/CIiFzzZip7xgS+xABzKw6n133saCYTmWCRHf8A2fHljsXKhBbMco/LrrUbmnh4Yq0EqEEg5ZH6aHusK3FRg5H6LnPsLwk9tpJ3xH2RGfgcCqzLL2gc/ZigVyVGgUiNcuw0BA8dzVfhWMdNTDMx1APuh0NjqhAJuCNAPSph+N8Mc/iYiPzLy2/ctRCPisEqqmHN44xa5BBv5332Bv1uajqrSIE+qqlYXFMl9XTjIid56rhhuLvC7OIcQS294JCNTfoK9y+0LL3onHqjL9TXX+3hXmRiRufmax0sO7VpUL6h1OMlCsRz9GxPY38x/Ws9FjYkjKRmUDUrdoyASb69i5HoRWuUXOuu2+v1oamGQyygohGYAXRbDQ6DTTcVszS0YCxLTKy2IJkXKzaeSi9dFxTB8/vGzZctwBtofgNK07cIgP8Ayo/goH0tV3BqIxZFVOnZFr+vjR8bEKCkVnsFxK0qukkhdSCHI7Vx13O3TXbwpm8l8Uxk8kefEy2uSwaNACAAdrk2NwL33pfxWTGXOwZW06XGvyuaZHK2PRMUTIQpKka3uWbIdvg1VqyEq1kFx6lMGpXD7an6hX2tZCBdqlSpVqIdxvgEGLQJOgcA3F9wdrj4E1lcT7F+FvtHKn/jK38163dShLQd1syvUYIa4gJX4n2IRKCMPiZlDd4MEba5AFgvXx6E0MPsOxDKG+1hWYAlGjJyki5W6uQbHS4FOOpVGm0rVt7WaZDkicX7FOIr3Wwsn+U/un8a94LlDG4QM02GY3AH3KqwsL69gm+/kdPjTzqUHCatT8QquGl2yUUPBsSyBxh58p/wa6f4b3/aqckRXVldR4sjrvqNSPCnTXwCr4QS5rmcbJGtiowfxI9v1D+tclxEbXCZSb5mIGp6anw8qd2L4ZFKLOitqDqoOxDdfShmJ5F4e++FhHmqhT80savh4hTj5khKX+tfQ4AJJA9TamFL7KMGWJUzRjoElbTQfrzdb/OhuP8AY6rDsYqa24WQKw+a5fnY0HCR/MDwWOWLDYzGxpFmVXyRnsb2VVY6HxDG/nfSmzw7kzDRFXydsAXN2sSB4MTpfW1deXOVIMGlo1BcjtSEanrYfpXwHzudaM1tCTHNfLVK+1KtWv/Z">
            <a:hlinkClick r:id="rId4"/>
          </p:cNvPr>
          <p:cNvSpPr>
            <a:spLocks noChangeAspect="1" noChangeArrowheads="1"/>
          </p:cNvSpPr>
          <p:nvPr/>
        </p:nvSpPr>
        <p:spPr bwMode="auto">
          <a:xfrm>
            <a:off x="155575" y="-357188"/>
            <a:ext cx="1228725" cy="752476"/>
          </a:xfrm>
          <a:prstGeom prst="rect">
            <a:avLst/>
          </a:prstGeom>
          <a:noFill/>
          <a:ln w="9525">
            <a:noFill/>
            <a:miter lim="800000"/>
            <a:headEnd/>
            <a:tailEnd/>
          </a:ln>
        </p:spPr>
        <p:txBody>
          <a:bodyPr/>
          <a:lstStyle/>
          <a:p>
            <a:endParaRPr lang="fr-FR">
              <a:latin typeface="Calibri" pitchFamily="34" charset="0"/>
            </a:endParaRPr>
          </a:p>
        </p:txBody>
      </p:sp>
      <p:pic>
        <p:nvPicPr>
          <p:cNvPr id="799753" name="Picture 4" descr="http://www.futura-sciences.com/fileadmin/Fichiers/images/Matiere/atlas_big.jpg"/>
          <p:cNvPicPr>
            <a:picLocks noChangeAspect="1" noChangeArrowheads="1"/>
          </p:cNvPicPr>
          <p:nvPr/>
        </p:nvPicPr>
        <p:blipFill>
          <a:blip r:embed="rId5"/>
          <a:srcRect/>
          <a:stretch>
            <a:fillRect/>
          </a:stretch>
        </p:blipFill>
        <p:spPr bwMode="auto">
          <a:xfrm>
            <a:off x="107950" y="981075"/>
            <a:ext cx="1871663" cy="1403350"/>
          </a:xfrm>
          <a:prstGeom prst="rect">
            <a:avLst/>
          </a:prstGeom>
          <a:noFill/>
          <a:ln w="9525">
            <a:noFill/>
            <a:miter lim="800000"/>
            <a:headEnd/>
            <a:tailEnd/>
          </a:ln>
        </p:spPr>
      </p:pic>
      <p:pic>
        <p:nvPicPr>
          <p:cNvPr id="799754" name="Picture 4" descr="http://public.web.cern.ch/public/Objects/LHC/LHCbSetup.jpg"/>
          <p:cNvPicPr>
            <a:picLocks noChangeAspect="1" noChangeArrowheads="1"/>
          </p:cNvPicPr>
          <p:nvPr/>
        </p:nvPicPr>
        <p:blipFill>
          <a:blip r:embed="rId6"/>
          <a:srcRect/>
          <a:stretch>
            <a:fillRect/>
          </a:stretch>
        </p:blipFill>
        <p:spPr bwMode="auto">
          <a:xfrm>
            <a:off x="107950" y="4138613"/>
            <a:ext cx="1295400" cy="1019175"/>
          </a:xfrm>
          <a:prstGeom prst="rect">
            <a:avLst/>
          </a:prstGeom>
          <a:noFill/>
          <a:ln w="9525">
            <a:noFill/>
            <a:miter lim="800000"/>
            <a:headEnd/>
            <a:tailEnd/>
          </a:ln>
        </p:spPr>
      </p:pic>
      <p:sp>
        <p:nvSpPr>
          <p:cNvPr id="12" name="Rectangle 11"/>
          <p:cNvSpPr/>
          <p:nvPr/>
        </p:nvSpPr>
        <p:spPr>
          <a:xfrm>
            <a:off x="107950" y="836613"/>
            <a:ext cx="871538"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ATLAS </a:t>
            </a:r>
            <a:endParaRPr lang="fr-FR" sz="2000" dirty="0">
              <a:solidFill>
                <a:prstClr val="black"/>
              </a:solidFill>
              <a:ea typeface="+mj-ea"/>
              <a:cs typeface="+mj-cs"/>
            </a:endParaRPr>
          </a:p>
        </p:txBody>
      </p:sp>
      <p:sp>
        <p:nvSpPr>
          <p:cNvPr id="13" name="Rectangle 12"/>
          <p:cNvSpPr/>
          <p:nvPr/>
        </p:nvSpPr>
        <p:spPr>
          <a:xfrm>
            <a:off x="107950" y="2492375"/>
            <a:ext cx="715963"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CMS </a:t>
            </a:r>
            <a:endParaRPr lang="fr-FR" sz="2000" dirty="0">
              <a:solidFill>
                <a:prstClr val="black"/>
              </a:solidFill>
              <a:ea typeface="+mj-ea"/>
              <a:cs typeface="+mj-cs"/>
            </a:endParaRPr>
          </a:p>
        </p:txBody>
      </p:sp>
      <p:sp>
        <p:nvSpPr>
          <p:cNvPr id="15" name="Rectangle 14"/>
          <p:cNvSpPr/>
          <p:nvPr/>
        </p:nvSpPr>
        <p:spPr>
          <a:xfrm>
            <a:off x="107950" y="3789363"/>
            <a:ext cx="781050"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err="1"/>
              <a:t>LHCb</a:t>
            </a:r>
            <a:r>
              <a:rPr lang="en-US" sz="2000" dirty="0"/>
              <a:t> </a:t>
            </a:r>
            <a:endParaRPr lang="fr-FR" sz="2000" dirty="0">
              <a:solidFill>
                <a:prstClr val="black"/>
              </a:solidFill>
              <a:ea typeface="+mj-ea"/>
              <a:cs typeface="+mj-cs"/>
            </a:endParaRPr>
          </a:p>
        </p:txBody>
      </p:sp>
      <p:sp>
        <p:nvSpPr>
          <p:cNvPr id="799758" name="Rectangle 15"/>
          <p:cNvSpPr>
            <a:spLocks noChangeArrowheads="1"/>
          </p:cNvSpPr>
          <p:nvPr/>
        </p:nvSpPr>
        <p:spPr bwMode="auto">
          <a:xfrm>
            <a:off x="1619250" y="4149725"/>
            <a:ext cx="4537075" cy="708025"/>
          </a:xfrm>
          <a:prstGeom prst="rect">
            <a:avLst/>
          </a:prstGeom>
          <a:noFill/>
          <a:ln w="9525">
            <a:noFill/>
            <a:miter lim="800000"/>
            <a:headEnd/>
            <a:tailEnd/>
          </a:ln>
        </p:spPr>
        <p:txBody>
          <a:bodyPr>
            <a:spAutoFit/>
          </a:bodyPr>
          <a:lstStyle/>
          <a:p>
            <a:r>
              <a:rPr lang="en-US" sz="1600">
                <a:latin typeface="Calibri" pitchFamily="34" charset="0"/>
              </a:rPr>
              <a:t>forward spectrometer  </a:t>
            </a:r>
          </a:p>
          <a:p>
            <a:r>
              <a:rPr lang="en-US" sz="1200">
                <a:latin typeface="Calibri" pitchFamily="34" charset="0"/>
              </a:rPr>
              <a:t>(21m long, 10m high and 13m wide, 5600 tons)</a:t>
            </a:r>
          </a:p>
          <a:p>
            <a:r>
              <a:rPr lang="fr-FR" sz="1200">
                <a:latin typeface="Calibri" pitchFamily="34" charset="0"/>
              </a:rPr>
              <a:t>650 scientists, 13 countries</a:t>
            </a:r>
            <a:endParaRPr lang="en-US" sz="1200">
              <a:latin typeface="Calibri" pitchFamily="34" charset="0"/>
            </a:endParaRPr>
          </a:p>
        </p:txBody>
      </p:sp>
      <p:sp>
        <p:nvSpPr>
          <p:cNvPr id="799759" name="Rectangle 17"/>
          <p:cNvSpPr>
            <a:spLocks noChangeArrowheads="1"/>
          </p:cNvSpPr>
          <p:nvPr/>
        </p:nvSpPr>
        <p:spPr bwMode="auto">
          <a:xfrm>
            <a:off x="1908175" y="981075"/>
            <a:ext cx="3887788" cy="1295400"/>
          </a:xfrm>
          <a:prstGeom prst="rect">
            <a:avLst/>
          </a:prstGeom>
          <a:noFill/>
          <a:ln w="9525">
            <a:noFill/>
            <a:miter lim="800000"/>
            <a:headEnd/>
            <a:tailEnd/>
          </a:ln>
        </p:spPr>
        <p:txBody>
          <a:bodyPr>
            <a:spAutoFit/>
          </a:bodyPr>
          <a:lstStyle/>
          <a:p>
            <a:r>
              <a:rPr lang="en-US" sz="1600">
                <a:latin typeface="Calibri" pitchFamily="34" charset="0"/>
              </a:rPr>
              <a:t>barrel plus end caps  detector </a:t>
            </a:r>
          </a:p>
          <a:p>
            <a:r>
              <a:rPr lang="en-US" sz="1200">
                <a:latin typeface="Calibri" pitchFamily="34" charset="0"/>
              </a:rPr>
              <a:t>(46 m long, 22 m high and 25 m wide, 7000 tons)</a:t>
            </a:r>
            <a:r>
              <a:rPr lang="fr-FR" sz="1600">
                <a:latin typeface="Calibri" pitchFamily="34" charset="0"/>
              </a:rPr>
              <a:t> </a:t>
            </a:r>
          </a:p>
          <a:p>
            <a:r>
              <a:rPr lang="fr-FR" sz="1200">
                <a:latin typeface="Calibri" pitchFamily="34" charset="0"/>
              </a:rPr>
              <a:t>2000 scientists, 35 countries </a:t>
            </a:r>
            <a:endParaRPr lang="en-US" sz="1600">
              <a:latin typeface="Calibri" pitchFamily="34" charset="0"/>
            </a:endParaRPr>
          </a:p>
          <a:p>
            <a:r>
              <a:rPr lang="en-US" sz="1600">
                <a:latin typeface="Calibri" pitchFamily="34" charset="0"/>
              </a:rPr>
              <a:t>The ATLAS detector is the largest volume particle detector ever constructed.</a:t>
            </a:r>
          </a:p>
        </p:txBody>
      </p:sp>
      <p:sp>
        <p:nvSpPr>
          <p:cNvPr id="799760" name="Rectangle 18"/>
          <p:cNvSpPr>
            <a:spLocks noChangeArrowheads="1"/>
          </p:cNvSpPr>
          <p:nvPr/>
        </p:nvSpPr>
        <p:spPr bwMode="auto">
          <a:xfrm>
            <a:off x="1547813" y="2781300"/>
            <a:ext cx="4572000" cy="708025"/>
          </a:xfrm>
          <a:prstGeom prst="rect">
            <a:avLst/>
          </a:prstGeom>
          <a:noFill/>
          <a:ln w="9525">
            <a:noFill/>
            <a:miter lim="800000"/>
            <a:headEnd/>
            <a:tailEnd/>
          </a:ln>
        </p:spPr>
        <p:txBody>
          <a:bodyPr>
            <a:spAutoFit/>
          </a:bodyPr>
          <a:lstStyle/>
          <a:p>
            <a:r>
              <a:rPr lang="en-US" sz="1600">
                <a:latin typeface="Calibri" pitchFamily="34" charset="0"/>
              </a:rPr>
              <a:t>barrel plus end caps  detector </a:t>
            </a:r>
          </a:p>
          <a:p>
            <a:r>
              <a:rPr lang="en-US" sz="1200">
                <a:latin typeface="Calibri" pitchFamily="34" charset="0"/>
              </a:rPr>
              <a:t>(21 m long, 15 m wide and 15 m high, 12 500 tons) </a:t>
            </a:r>
          </a:p>
          <a:p>
            <a:r>
              <a:rPr lang="fr-FR" sz="1200">
                <a:latin typeface="Calibri" pitchFamily="34" charset="0"/>
              </a:rPr>
              <a:t>2000 scientists, 37 countries </a:t>
            </a:r>
            <a:endParaRPr lang="en-US" sz="1200">
              <a:latin typeface="Calibri" pitchFamily="34" charset="0"/>
            </a:endParaRPr>
          </a:p>
        </p:txBody>
      </p:sp>
      <p:sp>
        <p:nvSpPr>
          <p:cNvPr id="799761" name="Rectangle 19"/>
          <p:cNvSpPr>
            <a:spLocks noChangeArrowheads="1"/>
          </p:cNvSpPr>
          <p:nvPr/>
        </p:nvSpPr>
        <p:spPr bwMode="auto">
          <a:xfrm>
            <a:off x="1692275" y="5589588"/>
            <a:ext cx="4572000" cy="708025"/>
          </a:xfrm>
          <a:prstGeom prst="rect">
            <a:avLst/>
          </a:prstGeom>
          <a:noFill/>
          <a:ln w="9525">
            <a:noFill/>
            <a:miter lim="800000"/>
            <a:headEnd/>
            <a:tailEnd/>
          </a:ln>
        </p:spPr>
        <p:txBody>
          <a:bodyPr>
            <a:spAutoFit/>
          </a:bodyPr>
          <a:lstStyle/>
          <a:p>
            <a:r>
              <a:rPr lang="en-US" sz="1600">
                <a:latin typeface="Calibri" pitchFamily="34" charset="0"/>
              </a:rPr>
              <a:t>barrel + forward muon spectrometer </a:t>
            </a:r>
          </a:p>
          <a:p>
            <a:r>
              <a:rPr lang="en-US" sz="1200">
                <a:latin typeface="Calibri" pitchFamily="34" charset="0"/>
              </a:rPr>
              <a:t>(26 m long, 16 m high, 16 m wide,10 000 tons) </a:t>
            </a:r>
          </a:p>
          <a:p>
            <a:r>
              <a:rPr lang="fr-FR" sz="1200">
                <a:latin typeface="Calibri" pitchFamily="34" charset="0"/>
              </a:rPr>
              <a:t>1000 scientists, 30 countries </a:t>
            </a:r>
            <a:endParaRPr lang="en-US" sz="1200">
              <a:latin typeface="Calibri" pitchFamily="34" charset="0"/>
            </a:endParaRPr>
          </a:p>
        </p:txBody>
      </p:sp>
      <p:sp>
        <p:nvSpPr>
          <p:cNvPr id="799762" name="Rectangle 21"/>
          <p:cNvSpPr>
            <a:spLocks noChangeArrowheads="1"/>
          </p:cNvSpPr>
          <p:nvPr/>
        </p:nvSpPr>
        <p:spPr bwMode="auto">
          <a:xfrm>
            <a:off x="5795963" y="981075"/>
            <a:ext cx="1646237" cy="646113"/>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particle physics</a:t>
            </a:r>
          </a:p>
          <a:p>
            <a:r>
              <a:rPr lang="fr-FR" b="1">
                <a:solidFill>
                  <a:schemeClr val="accent1"/>
                </a:solidFill>
                <a:latin typeface="Calibri" pitchFamily="34" charset="0"/>
              </a:rPr>
              <a:t>(p-p collisions)</a:t>
            </a:r>
          </a:p>
        </p:txBody>
      </p:sp>
      <p:sp>
        <p:nvSpPr>
          <p:cNvPr id="799763" name="Rectangle 22"/>
          <p:cNvSpPr>
            <a:spLocks noChangeArrowheads="1"/>
          </p:cNvSpPr>
          <p:nvPr/>
        </p:nvSpPr>
        <p:spPr bwMode="auto">
          <a:xfrm>
            <a:off x="5580063" y="1844675"/>
            <a:ext cx="2266950" cy="862013"/>
          </a:xfrm>
          <a:prstGeom prst="rect">
            <a:avLst/>
          </a:prstGeom>
          <a:noFill/>
          <a:ln w="9525">
            <a:noFill/>
            <a:miter lim="800000"/>
            <a:headEnd/>
            <a:tailEnd/>
          </a:ln>
        </p:spPr>
        <p:txBody>
          <a:bodyPr wrap="none">
            <a:spAutoFit/>
          </a:bodyPr>
          <a:lstStyle/>
          <a:p>
            <a:r>
              <a:rPr lang="fr-FR" sz="1600" b="1">
                <a:latin typeface="Calibri" pitchFamily="34" charset="0"/>
              </a:rPr>
              <a:t>Search Higgs Boson</a:t>
            </a:r>
          </a:p>
          <a:p>
            <a:r>
              <a:rPr lang="fr-FR" sz="1600" b="1">
                <a:latin typeface="Calibri" pitchFamily="34" charset="0"/>
              </a:rPr>
              <a:t>Test the Standard Model</a:t>
            </a:r>
          </a:p>
          <a:p>
            <a:r>
              <a:rPr lang="fr-FR" sz="1600" b="1">
                <a:latin typeface="Calibri" pitchFamily="34" charset="0"/>
              </a:rPr>
              <a:t>New physical theories.</a:t>
            </a:r>
          </a:p>
        </p:txBody>
      </p:sp>
      <p:sp>
        <p:nvSpPr>
          <p:cNvPr id="25" name="Accolade fermante 24"/>
          <p:cNvSpPr/>
          <p:nvPr/>
        </p:nvSpPr>
        <p:spPr>
          <a:xfrm>
            <a:off x="5076825" y="981075"/>
            <a:ext cx="574675" cy="2663825"/>
          </a:xfrm>
          <a:prstGeom prst="rightBrace">
            <a:avLst/>
          </a:prstGeom>
          <a:ln w="254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26" name="Accolade fermante 25"/>
          <p:cNvSpPr/>
          <p:nvPr/>
        </p:nvSpPr>
        <p:spPr>
          <a:xfrm>
            <a:off x="5076825" y="3933825"/>
            <a:ext cx="574675" cy="1160463"/>
          </a:xfrm>
          <a:prstGeom prst="rightBrace">
            <a:avLst/>
          </a:prstGeom>
          <a:ln w="254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799766" name="Rectangle 26"/>
          <p:cNvSpPr>
            <a:spLocks noChangeArrowheads="1"/>
          </p:cNvSpPr>
          <p:nvPr/>
        </p:nvSpPr>
        <p:spPr bwMode="auto">
          <a:xfrm>
            <a:off x="5651500" y="4076700"/>
            <a:ext cx="2160588" cy="831850"/>
          </a:xfrm>
          <a:prstGeom prst="rect">
            <a:avLst/>
          </a:prstGeom>
          <a:noFill/>
          <a:ln w="9525">
            <a:noFill/>
            <a:miter lim="800000"/>
            <a:headEnd/>
            <a:tailEnd/>
          </a:ln>
        </p:spPr>
        <p:txBody>
          <a:bodyPr>
            <a:spAutoFit/>
          </a:bodyPr>
          <a:lstStyle/>
          <a:p>
            <a:r>
              <a:rPr lang="fr-FR" sz="1600" b="1">
                <a:latin typeface="Calibri" pitchFamily="34" charset="0"/>
              </a:rPr>
              <a:t>Rare proccesses  involving B meson</a:t>
            </a:r>
          </a:p>
          <a:p>
            <a:r>
              <a:rPr lang="fr-FR" sz="1600" b="1">
                <a:latin typeface="Calibri" pitchFamily="34" charset="0"/>
              </a:rPr>
              <a:t>CP violation</a:t>
            </a:r>
          </a:p>
        </p:txBody>
      </p:sp>
      <p:sp>
        <p:nvSpPr>
          <p:cNvPr id="799767" name="Rectangle 28"/>
          <p:cNvSpPr>
            <a:spLocks noChangeArrowheads="1"/>
          </p:cNvSpPr>
          <p:nvPr/>
        </p:nvSpPr>
        <p:spPr bwMode="auto">
          <a:xfrm>
            <a:off x="5724525" y="5300663"/>
            <a:ext cx="1960563" cy="923925"/>
          </a:xfrm>
          <a:prstGeom prst="rect">
            <a:avLst/>
          </a:prstGeom>
          <a:noFill/>
          <a:ln w="9525">
            <a:noFill/>
            <a:miter lim="800000"/>
            <a:headEnd/>
            <a:tailEnd/>
          </a:ln>
        </p:spPr>
        <p:txBody>
          <a:bodyPr wrap="none">
            <a:spAutoFit/>
          </a:bodyPr>
          <a:lstStyle/>
          <a:p>
            <a:pPr algn="ctr"/>
            <a:r>
              <a:rPr lang="fr-FR" b="1">
                <a:solidFill>
                  <a:schemeClr val="accent2"/>
                </a:solidFill>
                <a:latin typeface="Calibri" pitchFamily="34" charset="0"/>
              </a:rPr>
              <a:t>Heavy ions physics</a:t>
            </a:r>
          </a:p>
          <a:p>
            <a:pPr algn="ctr"/>
            <a:r>
              <a:rPr lang="fr-FR" b="1">
                <a:solidFill>
                  <a:schemeClr val="accent2"/>
                </a:solidFill>
                <a:latin typeface="Calibri" pitchFamily="34" charset="0"/>
              </a:rPr>
              <a:t>A-A and p-A</a:t>
            </a:r>
          </a:p>
          <a:p>
            <a:pPr algn="ctr"/>
            <a:endParaRPr lang="fr-FR" b="1">
              <a:solidFill>
                <a:schemeClr val="accent2"/>
              </a:solidFill>
              <a:latin typeface="Calibri" pitchFamily="34" charset="0"/>
            </a:endParaRPr>
          </a:p>
        </p:txBody>
      </p:sp>
      <p:sp>
        <p:nvSpPr>
          <p:cNvPr id="799768" name="Rectangle 30"/>
          <p:cNvSpPr>
            <a:spLocks noChangeArrowheads="1"/>
          </p:cNvSpPr>
          <p:nvPr/>
        </p:nvSpPr>
        <p:spPr bwMode="auto">
          <a:xfrm>
            <a:off x="7794625" y="1341438"/>
            <a:ext cx="1349375" cy="1200150"/>
          </a:xfrm>
          <a:prstGeom prst="rect">
            <a:avLst/>
          </a:prstGeom>
          <a:noFill/>
          <a:ln w="9525">
            <a:noFill/>
            <a:miter lim="800000"/>
            <a:headEnd/>
            <a:tailEnd/>
          </a:ln>
        </p:spPr>
        <p:txBody>
          <a:bodyPr>
            <a:spAutoFit/>
          </a:bodyPr>
          <a:lstStyle/>
          <a:p>
            <a:pPr algn="ctr"/>
            <a:r>
              <a:rPr lang="fr-FR" b="1">
                <a:solidFill>
                  <a:schemeClr val="accent2"/>
                </a:solidFill>
                <a:latin typeface="Calibri" pitchFamily="34" charset="0"/>
              </a:rPr>
              <a:t>Heavy ions physics</a:t>
            </a:r>
          </a:p>
          <a:p>
            <a:pPr algn="ctr"/>
            <a:r>
              <a:rPr lang="fr-FR" b="1">
                <a:solidFill>
                  <a:schemeClr val="accent2"/>
                </a:solidFill>
                <a:latin typeface="Calibri" pitchFamily="34" charset="0"/>
              </a:rPr>
              <a:t>A-A and p-A</a:t>
            </a:r>
          </a:p>
          <a:p>
            <a:pPr algn="ctr"/>
            <a:endParaRPr lang="fr-FR" b="1">
              <a:solidFill>
                <a:schemeClr val="accent2"/>
              </a:solidFill>
              <a:latin typeface="Calibri" pitchFamily="34" charset="0"/>
            </a:endParaRPr>
          </a:p>
        </p:txBody>
      </p:sp>
      <p:sp>
        <p:nvSpPr>
          <p:cNvPr id="799769" name="Rectangle 31"/>
          <p:cNvSpPr>
            <a:spLocks noChangeArrowheads="1"/>
          </p:cNvSpPr>
          <p:nvPr/>
        </p:nvSpPr>
        <p:spPr bwMode="auto">
          <a:xfrm>
            <a:off x="5867400" y="476250"/>
            <a:ext cx="1412875" cy="339725"/>
          </a:xfrm>
          <a:prstGeom prst="rect">
            <a:avLst/>
          </a:prstGeom>
          <a:noFill/>
          <a:ln w="9525">
            <a:noFill/>
            <a:miter lim="800000"/>
            <a:headEnd/>
            <a:tailEnd/>
          </a:ln>
        </p:spPr>
        <p:txBody>
          <a:bodyPr wrap="none">
            <a:spAutoFit/>
          </a:bodyPr>
          <a:lstStyle/>
          <a:p>
            <a:r>
              <a:rPr lang="fr-FR" sz="1600" b="1">
                <a:latin typeface="Calibri" pitchFamily="34" charset="0"/>
              </a:rPr>
              <a:t>Designed for : </a:t>
            </a:r>
          </a:p>
        </p:txBody>
      </p:sp>
      <p:sp>
        <p:nvSpPr>
          <p:cNvPr id="799770" name="Rectangle 32"/>
          <p:cNvSpPr>
            <a:spLocks noChangeArrowheads="1"/>
          </p:cNvSpPr>
          <p:nvPr/>
        </p:nvSpPr>
        <p:spPr bwMode="auto">
          <a:xfrm>
            <a:off x="7818438" y="476250"/>
            <a:ext cx="1146175" cy="339725"/>
          </a:xfrm>
          <a:prstGeom prst="rect">
            <a:avLst/>
          </a:prstGeom>
          <a:noFill/>
          <a:ln w="9525">
            <a:noFill/>
            <a:miter lim="800000"/>
            <a:headEnd/>
            <a:tailEnd/>
          </a:ln>
        </p:spPr>
        <p:txBody>
          <a:bodyPr wrap="none">
            <a:spAutoFit/>
          </a:bodyPr>
          <a:lstStyle/>
          <a:p>
            <a:r>
              <a:rPr lang="fr-FR" sz="1600" b="1">
                <a:latin typeface="Calibri" pitchFamily="34" charset="0"/>
              </a:rPr>
              <a:t>also study :</a:t>
            </a:r>
          </a:p>
        </p:txBody>
      </p:sp>
      <p:sp>
        <p:nvSpPr>
          <p:cNvPr id="34" name="Rectangle 33"/>
          <p:cNvSpPr/>
          <p:nvPr/>
        </p:nvSpPr>
        <p:spPr>
          <a:xfrm>
            <a:off x="7812088" y="5229225"/>
            <a:ext cx="1152525" cy="1439863"/>
          </a:xfrm>
          <a:prstGeom prst="rect">
            <a:avLst/>
          </a:prstGeom>
          <a:solidFill>
            <a:schemeClr val="accent1">
              <a:alpha val="1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799772" name="Rectangle 34"/>
          <p:cNvSpPr>
            <a:spLocks noChangeArrowheads="1"/>
          </p:cNvSpPr>
          <p:nvPr/>
        </p:nvSpPr>
        <p:spPr bwMode="auto">
          <a:xfrm>
            <a:off x="7812088" y="5300663"/>
            <a:ext cx="1223962" cy="646112"/>
          </a:xfrm>
          <a:prstGeom prst="rect">
            <a:avLst/>
          </a:prstGeom>
          <a:noFill/>
          <a:ln w="9525">
            <a:noFill/>
            <a:miter lim="800000"/>
            <a:headEnd/>
            <a:tailEnd/>
          </a:ln>
        </p:spPr>
        <p:txBody>
          <a:bodyPr>
            <a:spAutoFit/>
          </a:bodyPr>
          <a:lstStyle/>
          <a:p>
            <a:pPr algn="ctr"/>
            <a:r>
              <a:rPr lang="fr-FR" b="1">
                <a:solidFill>
                  <a:schemeClr val="accent1"/>
                </a:solidFill>
                <a:latin typeface="Calibri" pitchFamily="34" charset="0"/>
              </a:rPr>
              <a:t>p-p physics</a:t>
            </a:r>
          </a:p>
        </p:txBody>
      </p:sp>
      <p:pic>
        <p:nvPicPr>
          <p:cNvPr id="799773" name="Picture 14" descr="Image22"/>
          <p:cNvPicPr>
            <a:picLocks noGrp="1" noChangeAspect="1" noChangeArrowheads="1"/>
          </p:cNvPicPr>
          <p:nvPr>
            <p:ph idx="1"/>
          </p:nvPr>
        </p:nvPicPr>
        <p:blipFill>
          <a:blip r:embed="rId7"/>
          <a:srcRect/>
          <a:stretch>
            <a:fillRect/>
          </a:stretch>
        </p:blipFill>
        <p:spPr>
          <a:xfrm>
            <a:off x="107950" y="5373688"/>
            <a:ext cx="1584325" cy="1166812"/>
          </a:xfrm>
        </p:spPr>
      </p:pic>
      <p:sp>
        <p:nvSpPr>
          <p:cNvPr id="14" name="Rectangle 13"/>
          <p:cNvSpPr/>
          <p:nvPr/>
        </p:nvSpPr>
        <p:spPr>
          <a:xfrm>
            <a:off x="107950" y="5229225"/>
            <a:ext cx="823913"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ALICE </a:t>
            </a:r>
            <a:endParaRPr lang="fr-FR" sz="2000" dirty="0">
              <a:solidFill>
                <a:prstClr val="black"/>
              </a:solidFill>
              <a:ea typeface="+mj-ea"/>
              <a:cs typeface="+mj-cs"/>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0" y="5229225"/>
            <a:ext cx="7812088" cy="1439863"/>
          </a:xfrm>
          <a:prstGeom prst="rect">
            <a:avLst/>
          </a:prstGeom>
          <a:solidFill>
            <a:schemeClr val="accent2">
              <a:alpha val="19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30" name="Rectangle 29"/>
          <p:cNvSpPr/>
          <p:nvPr/>
        </p:nvSpPr>
        <p:spPr>
          <a:xfrm>
            <a:off x="7812088" y="836613"/>
            <a:ext cx="1223962" cy="2879725"/>
          </a:xfrm>
          <a:prstGeom prst="rect">
            <a:avLst/>
          </a:prstGeom>
          <a:solidFill>
            <a:schemeClr val="accent2">
              <a:alpha val="19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sp>
        <p:nvSpPr>
          <p:cNvPr id="24" name="Rectangle 23"/>
          <p:cNvSpPr/>
          <p:nvPr/>
        </p:nvSpPr>
        <p:spPr>
          <a:xfrm>
            <a:off x="0" y="836613"/>
            <a:ext cx="7812088" cy="4392612"/>
          </a:xfrm>
          <a:prstGeom prst="rect">
            <a:avLst/>
          </a:prstGeom>
          <a:solidFill>
            <a:schemeClr val="accent1">
              <a:alpha val="1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800772" name="Picture 1026" descr="EXPLODED-013"/>
          <p:cNvPicPr>
            <a:picLocks noChangeArrowheads="1"/>
          </p:cNvPicPr>
          <p:nvPr/>
        </p:nvPicPr>
        <p:blipFill>
          <a:blip r:embed="rId3"/>
          <a:srcRect/>
          <a:stretch>
            <a:fillRect/>
          </a:stretch>
        </p:blipFill>
        <p:spPr bwMode="auto">
          <a:xfrm>
            <a:off x="107950" y="2781300"/>
            <a:ext cx="1511300" cy="863600"/>
          </a:xfrm>
          <a:prstGeom prst="rect">
            <a:avLst/>
          </a:prstGeom>
          <a:noFill/>
          <a:ln w="9525">
            <a:noFill/>
            <a:miter lim="800000"/>
            <a:headEnd/>
            <a:tailEnd/>
          </a:ln>
        </p:spPr>
      </p:pic>
      <p:sp>
        <p:nvSpPr>
          <p:cNvPr id="800773" name="Espace réservé du numéro de diapositive 3"/>
          <p:cNvSpPr>
            <a:spLocks noGrp="1"/>
          </p:cNvSpPr>
          <p:nvPr>
            <p:ph type="sldNum" sz="quarter" idx="12"/>
          </p:nvPr>
        </p:nvSpPr>
        <p:spPr bwMode="auto">
          <a:xfrm>
            <a:off x="6975475" y="6592888"/>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AF4809DB-158F-4437-A8D2-01ABA8896912}" type="slidenum">
              <a:rPr lang="fr-FR">
                <a:solidFill>
                  <a:schemeClr val="tx1"/>
                </a:solidFill>
              </a:rPr>
              <a:pPr fontAlgn="base">
                <a:spcBef>
                  <a:spcPct val="0"/>
                </a:spcBef>
                <a:spcAft>
                  <a:spcPct val="0"/>
                </a:spcAft>
              </a:pPr>
              <a:t>93</a:t>
            </a:fld>
            <a:endParaRPr lang="fr-FR">
              <a:solidFill>
                <a:schemeClr val="tx1"/>
              </a:solidFill>
            </a:endParaRPr>
          </a:p>
        </p:txBody>
      </p:sp>
      <p:sp>
        <p:nvSpPr>
          <p:cNvPr id="7" name="Rectangle 6"/>
          <p:cNvSpPr/>
          <p:nvPr/>
        </p:nvSpPr>
        <p:spPr>
          <a:xfrm>
            <a:off x="0" y="0"/>
            <a:ext cx="3702050"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LHC experiments</a:t>
            </a:r>
            <a:endParaRPr lang="fr-FR" sz="4000" dirty="0">
              <a:solidFill>
                <a:prstClr val="black"/>
              </a:solidFill>
              <a:ea typeface="+mj-ea"/>
              <a:cs typeface="+mj-cs"/>
            </a:endParaRPr>
          </a:p>
        </p:txBody>
      </p:sp>
      <p:sp>
        <p:nvSpPr>
          <p:cNvPr id="800775" name="AutoShape 8" descr="data:image/jpg;base64,/9j/4AAQSkZJRgABAQAAAQABAAD/2wCEAAkGBhISERUUExQTFRUWGCEaFRcYFxgeHRkbGBwcFh0ZGxwaISgqGyAlHBoZKy8iJCcqLDAsHCAxNjAqNSYrLSkBCQoKDgwOGg8PGiwkHiUsKSssKiwsLDA1LDUvKTUvLywwKjU0LS8yLC8sNCwsKSwsNSwsNSw1NSksNCwsLCosLP/AABEIAE8AgQMBIgACEQEDEQH/xAAcAAACAwEBAQEAAAAAAAAAAAAFBwAEBgMCAQj/xAA/EAACAQIEAwUFBgQDCQAAAAABAgMAEQQSITEFBkEiMlFhcQcTgZGxFCMzQlKhwcLR4WKi8RUkNENUY3KCkv/EABoBAAIDAQEAAAAAAAAAAAAAAAIEAAEDBQb/xAAuEQABAwMCAwYGAwAAAAAAAAABAAIRAwQhEjETQWEiMlFxgZEFFKGxwdFC8PH/2gAMAwEAAhEDEQA/AHjUqVKiilSpQ/j07JAxU2OguPMgH61TjAlGxhe4NHNXya4S8RiXd1+Y+gpZ4njs5vdUt+qSVv4J/NQPGczMO9iMKo8Br+7SfwqgKp2b7lQ1bRhh1ST0aU3J+ZMOv57nwAP+g+NVX5rX8iE+pt9L0lcVzcn/AFTEf9tR8rqh+tVm5qg1DJjJj4N7y3ydwP2qcKqdyB9VRu7Ud1jz5wE5cTzjIhLe7QqouVzEN636aX6a+VEeCc2wYk5VzK9u6w8N7EaH6+VKnkzHrO0wigWFbqXDBe0tnv3OunWvUmLnw8nvIVBkjkNgDpYEjW9tx086Ve99N8EyF27e2oXVsagaQ6JEZ/37p31KSeN504gImM2KmhkABWMYZArXNriX012oW+I4s8RkkbFzLa+aHEhwotuyRFjbzOQU3MrzxfGIT+ZwNSQB50PxPMuEj7+Jw6+sqA/K9fmjExTOoPvFlJUsTmYlQoJIYNaxsL2Ge/QmrHDscgKCVI1Q6GRYjIR5lXYA6+Fh4X2qKtZ8F+mcBxCOdBJE6uhvZlNwbEqbH1BqxSs5a4xhMOYyOKs8SXIgTDlF1vcFVGmpv61tuFc6YXESFI2a4F7spUHUCwLWuddqtEHjmjtSpUqI1KlY3jfOE8QcosfZHVWP8wofgvaRLmX3qIVv2soYEDxGp+VDqCPQUwqDc2gfZWBFwStx/wCwoBj+eXMre5Ke6AsCyG5PU6nb4UK41zTiXhYZfe7HIii5sRt/SgqHskBb27YqtLtpCzXEeAQzHtRRsx/M2UEeeY1Vw3KUSRlb4MHTUK5YjY9tYyV6XA38avcM4qs8YYAqTrYnUa2+orjxXhxbtIxW/eXQjx00oLdxpEtO+6Y+Js+ZDatKIyD5g9D99vVe8PwuOF88eJdGHcZImv5g+8fbyFB+NYJGYffyvIdA0qqAT+kvmNvjoNPG9XMRwrQEM22oHjbcX2rrx7gYOVwbPYZ79Rt899R0+FN8UkrjOtnNaST6QrPs/wAGY4p3bQscgHhkvf8AdrfCtZJx7DxwmORZmOZvw4ZHsSxYaqLXsR1rEnnJYVEQhlYKvfzRhW6XvfqfjQEY6XF45DL9qTDsGHullK2IjJFiulmYXJt4+VK3NI1c9V2QaVG24ZPdyenP2Wi4zzEnupFMOIysCuYqqjXQE9u41t0rJ8D4VJLGhS1zcC5a5JYqFAW5NzbpudbVs4uS8A+HxEhjl95CjMCcRIwuAxBsSNiOoI29KA8rr/uyWuO9b/7NjSNSqbYERkET7FXZspXmW7QYPqOiB8RQCIad42PzrY4Xl9BJNGIk0CEgknfN3bi42H9qx3Gfwh6n61sMPgIvtzxlYMpgUrm7ty57tz2Tp+Wn6vc35E/UJan3j5/tEuXvZ7h58S6t76PsEqyNYowK6q2vQkWa9NPAcuYeJVAijLKAM5RcxIFsxNtzWCgxpwWJEgzMrIRkznKdAARmBy2I6HWtxyvx77XCZMoWzlbA32sRr6EUFCoHNAJyhrUI7cYRipUqUyl0m+ZpYxiCzZFY9Ta+nmapYWIu9ge94sbDrfbyrzzoGLAsHRS47alb6qTZdSbkgDaunCmtKl/39DWXJMtdIwiJ98jCOMxWt+bMTrfqLeHhVnAjEXb3xTL+XL/fpXaSNTqQKxvMfA5jKskEzBg2t9AgP6couQPDUn13B1YNGkwmLe0dXlwnCtYvTFsOmYW9SoLf5if3q40URuXfEBgbZUQFTbzZh51y5Z4fDMQkUxnkRczMUkB3tc3XQ3OlyTX3G4zDRO0ckwV1NiMk31EdviDW7gHFpnIELn06xpte3TgunA6R7ncrphki7v3rG2uaNenh95YfKpxQXhkRPeZ8hsuQW031BPSqcfEoCfupVZvDLKNBqT2lG2/jYHzq1gsXdjlvdtB5C+p8LeXl5VQwVbqrXMIzO0c1lMRAy4eNvdqEEhDKS5JsFN37Wma52y7GtUmAZcLDK3uk0BMaI4ZFbsjtO7X0IFrX7XlWc4nwPEYfECTDSSO5b7wdkXDEGxta48vS1X+MjiK4rNFh8RPHl7uR2RrqVKsPiTvvY0PzIIDhyPinq3wvhMeCTloG3TxHLojEeGmeHE2kCqsUha0erAX7JbN19Om1ZDgSlsOgDlLFr23PaNGF5h4pGjIeHmKNxaRvcSCykEE5ixtYE0A5VjLBAWCJn7TE7Lm1NhroL9KSuXOqS5niI2PIq/hlMUWhlUg4PTmPJVuMfg/E/WtDhXw4xr9qHIYF6JlLZxcW2v8AvWf42fuvifqaO4aZftpN5P8Ahx0N+8PLaug4dj0P4S9PvHzH5V2OFIGZPfBwbEXsLA7Lp5W+dMj2V4VBh5nVsxeck2NwMqIo220FL7hcSPxSJWAZWkQEMAQRYXBB3p4YPAxxLliRI13sihRfa9h5AVhSZ/MnJCF9y5wNOBAK71KlSmFgk5zDwiNjG5jX8RbsBZicjnvDXceNdMNw6PIJLHMrKB2m/UBqL2J13OtaniXDRLljGHxRCMCGBRQSAV6g6do1TPLs6wMoge5cEHOhKjOLaDvG3X9tKw1f3KaFFzQJgeo/ay8WOaIyGZwFeUmPM4uEAAsAdB1I9asxYrDNsz/AofoaB8d4zj8FKUmjhAv2QwK5gNLi7aj0vVAc8ue/g4H+F/60uC099snzXXfaXLYFtW0t8ImesytPiODwutlkmTW/ZFtTfXs26nxry/CIiFzzZip7xgS+xABzKw6n133saCYTmWCRHf8A2fHljsXKhBbMco/LrrUbmnh4Yq0EqEEg5ZH6aHusK3FRg5H6LnPsLwk9tpJ3xH2RGfgcCqzLL2gc/ZigVyVGgUiNcuw0BA8dzVfhWMdNTDMx1APuh0NjqhAJuCNAPSph+N8Mc/iYiPzLy2/ctRCPisEqqmHN44xa5BBv5332Bv1uajqrSIE+qqlYXFMl9XTjIid56rhhuLvC7OIcQS294JCNTfoK9y+0LL3onHqjL9TXX+3hXmRiRufmax0sO7VpUL6h1OMlCsRz9GxPY38x/Ws9FjYkjKRmUDUrdoyASb69i5HoRWuUXOuu2+v1oamGQyygohGYAXRbDQ6DTTcVszS0YCxLTKy2IJkXKzaeSi9dFxTB8/vGzZctwBtofgNK07cIgP8Ayo/goH0tV3BqIxZFVOnZFr+vjR8bEKCkVnsFxK0qukkhdSCHI7Vx13O3TXbwpm8l8Uxk8kefEy2uSwaNACAAdrk2NwL33pfxWTGXOwZW06XGvyuaZHK2PRMUTIQpKka3uWbIdvg1VqyEq1kFx6lMGpXD7an6hX2tZCBdqlSpVqIdxvgEGLQJOgcA3F9wdrj4E1lcT7F+FvtHKn/jK38163dShLQd1syvUYIa4gJX4n2IRKCMPiZlDd4MEba5AFgvXx6E0MPsOxDKG+1hWYAlGjJyki5W6uQbHS4FOOpVGm0rVt7WaZDkicX7FOIr3Wwsn+U/un8a94LlDG4QM02GY3AH3KqwsL69gm+/kdPjTzqUHCatT8QquGl2yUUPBsSyBxh58p/wa6f4b3/aqckRXVldR4sjrvqNSPCnTXwCr4QS5rmcbJGtiowfxI9v1D+tclxEbXCZSb5mIGp6anw8qd2L4ZFKLOitqDqoOxDdfShmJ5F4e++FhHmqhT80savh4hTj5khKX+tfQ4AJJA9TamFL7KMGWJUzRjoElbTQfrzdb/OhuP8AY6rDsYqa24WQKw+a5fnY0HCR/MDwWOWLDYzGxpFmVXyRnsb2VVY6HxDG/nfSmzw7kzDRFXydsAXN2sSB4MTpfW1deXOVIMGlo1BcjtSEanrYfpXwHzudaM1tCTHNfLVK+1KtWv/Z">
            <a:hlinkClick r:id="rId4"/>
          </p:cNvPr>
          <p:cNvSpPr>
            <a:spLocks noChangeAspect="1" noChangeArrowheads="1"/>
          </p:cNvSpPr>
          <p:nvPr/>
        </p:nvSpPr>
        <p:spPr bwMode="auto">
          <a:xfrm>
            <a:off x="155575" y="-357188"/>
            <a:ext cx="1228725" cy="752476"/>
          </a:xfrm>
          <a:prstGeom prst="rect">
            <a:avLst/>
          </a:prstGeom>
          <a:noFill/>
          <a:ln w="9525">
            <a:noFill/>
            <a:miter lim="800000"/>
            <a:headEnd/>
            <a:tailEnd/>
          </a:ln>
        </p:spPr>
        <p:txBody>
          <a:bodyPr/>
          <a:lstStyle/>
          <a:p>
            <a:endParaRPr lang="fr-FR">
              <a:latin typeface="Calibri" pitchFamily="34" charset="0"/>
            </a:endParaRPr>
          </a:p>
        </p:txBody>
      </p:sp>
      <p:sp>
        <p:nvSpPr>
          <p:cNvPr id="800776" name="AutoShape 10" descr="data:image/jpg;base64,/9j/4AAQSkZJRgABAQAAAQABAAD/2wCEAAkGBhISERUUExQTFRUWGCEaFRcYFxgeHRkbGBwcFh0ZGxwaISgqGyAlHBoZKy8iJCcqLDAsHCAxNjAqNSYrLSkBCQoKDgwOGg8PGiwkHiUsKSssKiwsLDA1LDUvKTUvLywwKjU0LS8yLC8sNCwsKSwsNSwsNSw1NSksNCwsLCosLP/AABEIAE8AgQMBIgACEQEDEQH/xAAcAAACAwEBAQEAAAAAAAAAAAAFBwAEBgMCAQj/xAA/EAACAQIEAwUFBgQDCQAAAAABAgMAEQQSITEFBkEiMlFhcQcTgZGxFCMzQlKhwcLR4WKi8RUkNENUY3KCkv/EABoBAAIDAQEAAAAAAAAAAAAAAAIEAAEDBQb/xAAuEQABAwMCAwYGAwAAAAAAAAABAAIRAwQhEjETQWEiMlFxgZEFFKGxwdFC8PH/2gAMAwEAAhEDEQA/AHjUqVKiilSpQ/j07JAxU2OguPMgH61TjAlGxhe4NHNXya4S8RiXd1+Y+gpZ4njs5vdUt+qSVv4J/NQPGczMO9iMKo8Br+7SfwqgKp2b7lQ1bRhh1ST0aU3J+ZMOv57nwAP+g+NVX5rX8iE+pt9L0lcVzcn/AFTEf9tR8rqh+tVm5qg1DJjJj4N7y3ydwP2qcKqdyB9VRu7Ud1jz5wE5cTzjIhLe7QqouVzEN636aX6a+VEeCc2wYk5VzK9u6w8N7EaH6+VKnkzHrO0wigWFbqXDBe0tnv3OunWvUmLnw8nvIVBkjkNgDpYEjW9tx086Ve99N8EyF27e2oXVsagaQ6JEZ/37p31KSeN504gImM2KmhkABWMYZArXNriX012oW+I4s8RkkbFzLa+aHEhwotuyRFjbzOQU3MrzxfGIT+ZwNSQB50PxPMuEj7+Jw6+sqA/K9fmjExTOoPvFlJUsTmYlQoJIYNaxsL2Ge/QmrHDscgKCVI1Q6GRYjIR5lXYA6+Fh4X2qKtZ8F+mcBxCOdBJE6uhvZlNwbEqbH1BqxSs5a4xhMOYyOKs8SXIgTDlF1vcFVGmpv61tuFc6YXESFI2a4F7spUHUCwLWuddqtEHjmjtSpUqI1KlY3jfOE8QcosfZHVWP8wofgvaRLmX3qIVv2soYEDxGp+VDqCPQUwqDc2gfZWBFwStx/wCwoBj+eXMre5Ke6AsCyG5PU6nb4UK41zTiXhYZfe7HIii5sRt/SgqHskBb27YqtLtpCzXEeAQzHtRRsx/M2UEeeY1Vw3KUSRlb4MHTUK5YjY9tYyV6XA38avcM4qs8YYAqTrYnUa2+orjxXhxbtIxW/eXQjx00oLdxpEtO+6Y+Js+ZDatKIyD5g9D99vVe8PwuOF88eJdGHcZImv5g+8fbyFB+NYJGYffyvIdA0qqAT+kvmNvjoNPG9XMRwrQEM22oHjbcX2rrx7gYOVwbPYZ79Rt899R0+FN8UkrjOtnNaST6QrPs/wAGY4p3bQscgHhkvf8AdrfCtZJx7DxwmORZmOZvw4ZHsSxYaqLXsR1rEnnJYVEQhlYKvfzRhW6XvfqfjQEY6XF45DL9qTDsGHullK2IjJFiulmYXJt4+VK3NI1c9V2QaVG24ZPdyenP2Wi4zzEnupFMOIysCuYqqjXQE9u41t0rJ8D4VJLGhS1zcC5a5JYqFAW5NzbpudbVs4uS8A+HxEhjl95CjMCcRIwuAxBsSNiOoI29KA8rr/uyWuO9b/7NjSNSqbYERkET7FXZspXmW7QYPqOiB8RQCIad42PzrY4Xl9BJNGIk0CEgknfN3bi42H9qx3Gfwh6n61sMPgIvtzxlYMpgUrm7ty57tz2Tp+Wn6vc35E/UJan3j5/tEuXvZ7h58S6t76PsEqyNYowK6q2vQkWa9NPAcuYeJVAijLKAM5RcxIFsxNtzWCgxpwWJEgzMrIRkznKdAARmBy2I6HWtxyvx77XCZMoWzlbA32sRr6EUFCoHNAJyhrUI7cYRipUqUyl0m+ZpYxiCzZFY9Ta+nmapYWIu9ge94sbDrfbyrzzoGLAsHRS47alb6qTZdSbkgDaunCmtKl/39DWXJMtdIwiJ98jCOMxWt+bMTrfqLeHhVnAjEXb3xTL+XL/fpXaSNTqQKxvMfA5jKskEzBg2t9AgP6couQPDUn13B1YNGkwmLe0dXlwnCtYvTFsOmYW9SoLf5if3q40URuXfEBgbZUQFTbzZh51y5Z4fDMQkUxnkRczMUkB3tc3XQ3OlyTX3G4zDRO0ckwV1NiMk31EdviDW7gHFpnIELn06xpte3TgunA6R7ncrphki7v3rG2uaNenh95YfKpxQXhkRPeZ8hsuQW031BPSqcfEoCfupVZvDLKNBqT2lG2/jYHzq1gsXdjlvdtB5C+p8LeXl5VQwVbqrXMIzO0c1lMRAy4eNvdqEEhDKS5JsFN37Wma52y7GtUmAZcLDK3uk0BMaI4ZFbsjtO7X0IFrX7XlWc4nwPEYfECTDSSO5b7wdkXDEGxta48vS1X+MjiK4rNFh8RPHl7uR2RrqVKsPiTvvY0PzIIDhyPinq3wvhMeCTloG3TxHLojEeGmeHE2kCqsUha0erAX7JbN19Om1ZDgSlsOgDlLFr23PaNGF5h4pGjIeHmKNxaRvcSCykEE5ixtYE0A5VjLBAWCJn7TE7Lm1NhroL9KSuXOqS5niI2PIq/hlMUWhlUg4PTmPJVuMfg/E/WtDhXw4xr9qHIYF6JlLZxcW2v8AvWf42fuvifqaO4aZftpN5P8Ahx0N+8PLaug4dj0P4S9PvHzH5V2OFIGZPfBwbEXsLA7Lp5W+dMj2V4VBh5nVsxeck2NwMqIo220FL7hcSPxSJWAZWkQEMAQRYXBB3p4YPAxxLliRI13sihRfa9h5AVhSZ/MnJCF9y5wNOBAK71KlSmFgk5zDwiNjG5jX8RbsBZicjnvDXceNdMNw6PIJLHMrKB2m/UBqL2J13OtaniXDRLljGHxRCMCGBRQSAV6g6do1TPLs6wMoge5cEHOhKjOLaDvG3X9tKw1f3KaFFzQJgeo/ay8WOaIyGZwFeUmPM4uEAAsAdB1I9asxYrDNsz/AofoaB8d4zj8FKUmjhAv2QwK5gNLi7aj0vVAc8ue/g4H+F/60uC099snzXXfaXLYFtW0t8ImesytPiODwutlkmTW/ZFtTfXs26nxry/CIiFzzZip7xgS+xABzKw6n133saCYTmWCRHf8A2fHljsXKhBbMco/LrrUbmnh4Yq0EqEEg5ZH6aHusK3FRg5H6LnPsLwk9tpJ3xH2RGfgcCqzLL2gc/ZigVyVGgUiNcuw0BA8dzVfhWMdNTDMx1APuh0NjqhAJuCNAPSph+N8Mc/iYiPzLy2/ctRCPisEqqmHN44xa5BBv5332Bv1uajqrSIE+qqlYXFMl9XTjIid56rhhuLvC7OIcQS294JCNTfoK9y+0LL3onHqjL9TXX+3hXmRiRufmax0sO7VpUL6h1OMlCsRz9GxPY38x/Ws9FjYkjKRmUDUrdoyASb69i5HoRWuUXOuu2+v1oamGQyygohGYAXRbDQ6DTTcVszS0YCxLTKy2IJkXKzaeSi9dFxTB8/vGzZctwBtofgNK07cIgP8Ayo/goH0tV3BqIxZFVOnZFr+vjR8bEKCkVnsFxK0qukkhdSCHI7Vx13O3TXbwpm8l8Uxk8kefEy2uSwaNACAAdrk2NwL33pfxWTGXOwZW06XGvyuaZHK2PRMUTIQpKka3uWbIdvg1VqyEq1kFx6lMGpXD7an6hX2tZCBdqlSpVqIdxvgEGLQJOgcA3F9wdrj4E1lcT7F+FvtHKn/jK38163dShLQd1syvUYIa4gJX4n2IRKCMPiZlDd4MEba5AFgvXx6E0MPsOxDKG+1hWYAlGjJyki5W6uQbHS4FOOpVGm0rVt7WaZDkicX7FOIr3Wwsn+U/un8a94LlDG4QM02GY3AH3KqwsL69gm+/kdPjTzqUHCatT8QquGl2yUUPBsSyBxh58p/wa6f4b3/aqckRXVldR4sjrvqNSPCnTXwCr4QS5rmcbJGtiowfxI9v1D+tclxEbXCZSb5mIGp6anw8qd2L4ZFKLOitqDqoOxDdfShmJ5F4e++FhHmqhT80savh4hTj5khKX+tfQ4AJJA9TamFL7KMGWJUzRjoElbTQfrzdb/OhuP8AY6rDsYqa24WQKw+a5fnY0HCR/MDwWOWLDYzGxpFmVXyRnsb2VVY6HxDG/nfSmzw7kzDRFXydsAXN2sSB4MTpfW1deXOVIMGlo1BcjtSEanrYfpXwHzudaM1tCTHNfLVK+1KtWv/Z">
            <a:hlinkClick r:id="rId4"/>
          </p:cNvPr>
          <p:cNvSpPr>
            <a:spLocks noChangeAspect="1" noChangeArrowheads="1"/>
          </p:cNvSpPr>
          <p:nvPr/>
        </p:nvSpPr>
        <p:spPr bwMode="auto">
          <a:xfrm>
            <a:off x="155575" y="-357188"/>
            <a:ext cx="1228725" cy="752476"/>
          </a:xfrm>
          <a:prstGeom prst="rect">
            <a:avLst/>
          </a:prstGeom>
          <a:noFill/>
          <a:ln w="9525">
            <a:noFill/>
            <a:miter lim="800000"/>
            <a:headEnd/>
            <a:tailEnd/>
          </a:ln>
        </p:spPr>
        <p:txBody>
          <a:bodyPr/>
          <a:lstStyle/>
          <a:p>
            <a:endParaRPr lang="fr-FR">
              <a:latin typeface="Calibri" pitchFamily="34" charset="0"/>
            </a:endParaRPr>
          </a:p>
        </p:txBody>
      </p:sp>
      <p:pic>
        <p:nvPicPr>
          <p:cNvPr id="800777" name="Picture 4" descr="http://www.futura-sciences.com/fileadmin/Fichiers/images/Matiere/atlas_big.jpg"/>
          <p:cNvPicPr>
            <a:picLocks noChangeAspect="1" noChangeArrowheads="1"/>
          </p:cNvPicPr>
          <p:nvPr/>
        </p:nvPicPr>
        <p:blipFill>
          <a:blip r:embed="rId5"/>
          <a:srcRect/>
          <a:stretch>
            <a:fillRect/>
          </a:stretch>
        </p:blipFill>
        <p:spPr bwMode="auto">
          <a:xfrm>
            <a:off x="107950" y="981075"/>
            <a:ext cx="1871663" cy="1403350"/>
          </a:xfrm>
          <a:prstGeom prst="rect">
            <a:avLst/>
          </a:prstGeom>
          <a:noFill/>
          <a:ln w="9525">
            <a:noFill/>
            <a:miter lim="800000"/>
            <a:headEnd/>
            <a:tailEnd/>
          </a:ln>
        </p:spPr>
      </p:pic>
      <p:pic>
        <p:nvPicPr>
          <p:cNvPr id="800778" name="Picture 4" descr="http://public.web.cern.ch/public/Objects/LHC/LHCbSetup.jpg"/>
          <p:cNvPicPr>
            <a:picLocks noChangeAspect="1" noChangeArrowheads="1"/>
          </p:cNvPicPr>
          <p:nvPr/>
        </p:nvPicPr>
        <p:blipFill>
          <a:blip r:embed="rId6"/>
          <a:srcRect/>
          <a:stretch>
            <a:fillRect/>
          </a:stretch>
        </p:blipFill>
        <p:spPr bwMode="auto">
          <a:xfrm>
            <a:off x="107950" y="4138613"/>
            <a:ext cx="1295400" cy="1019175"/>
          </a:xfrm>
          <a:prstGeom prst="rect">
            <a:avLst/>
          </a:prstGeom>
          <a:noFill/>
          <a:ln w="9525">
            <a:noFill/>
            <a:miter lim="800000"/>
            <a:headEnd/>
            <a:tailEnd/>
          </a:ln>
        </p:spPr>
      </p:pic>
      <p:sp>
        <p:nvSpPr>
          <p:cNvPr id="12" name="Rectangle 11"/>
          <p:cNvSpPr/>
          <p:nvPr/>
        </p:nvSpPr>
        <p:spPr>
          <a:xfrm>
            <a:off x="107950" y="836613"/>
            <a:ext cx="871538"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ATLAS </a:t>
            </a:r>
            <a:endParaRPr lang="fr-FR" sz="2000" dirty="0">
              <a:solidFill>
                <a:prstClr val="black"/>
              </a:solidFill>
              <a:ea typeface="+mj-ea"/>
              <a:cs typeface="+mj-cs"/>
            </a:endParaRPr>
          </a:p>
        </p:txBody>
      </p:sp>
      <p:sp>
        <p:nvSpPr>
          <p:cNvPr id="13" name="Rectangle 12"/>
          <p:cNvSpPr/>
          <p:nvPr/>
        </p:nvSpPr>
        <p:spPr>
          <a:xfrm>
            <a:off x="107950" y="2492375"/>
            <a:ext cx="715963"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CMS </a:t>
            </a:r>
            <a:endParaRPr lang="fr-FR" sz="2000" dirty="0">
              <a:solidFill>
                <a:prstClr val="black"/>
              </a:solidFill>
              <a:ea typeface="+mj-ea"/>
              <a:cs typeface="+mj-cs"/>
            </a:endParaRPr>
          </a:p>
        </p:txBody>
      </p:sp>
      <p:sp>
        <p:nvSpPr>
          <p:cNvPr id="15" name="Rectangle 14"/>
          <p:cNvSpPr/>
          <p:nvPr/>
        </p:nvSpPr>
        <p:spPr>
          <a:xfrm>
            <a:off x="107950" y="3789363"/>
            <a:ext cx="781050"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err="1"/>
              <a:t>LHCb</a:t>
            </a:r>
            <a:r>
              <a:rPr lang="en-US" sz="2000" dirty="0"/>
              <a:t> </a:t>
            </a:r>
            <a:endParaRPr lang="fr-FR" sz="2000" dirty="0">
              <a:solidFill>
                <a:prstClr val="black"/>
              </a:solidFill>
              <a:ea typeface="+mj-ea"/>
              <a:cs typeface="+mj-cs"/>
            </a:endParaRPr>
          </a:p>
        </p:txBody>
      </p:sp>
      <p:sp>
        <p:nvSpPr>
          <p:cNvPr id="800782" name="Rectangle 21"/>
          <p:cNvSpPr>
            <a:spLocks noChangeArrowheads="1"/>
          </p:cNvSpPr>
          <p:nvPr/>
        </p:nvSpPr>
        <p:spPr bwMode="auto">
          <a:xfrm>
            <a:off x="2484438" y="908050"/>
            <a:ext cx="1644650" cy="647700"/>
          </a:xfrm>
          <a:prstGeom prst="rect">
            <a:avLst/>
          </a:prstGeom>
          <a:noFill/>
          <a:ln w="9525">
            <a:noFill/>
            <a:miter lim="800000"/>
            <a:headEnd/>
            <a:tailEnd/>
          </a:ln>
        </p:spPr>
        <p:txBody>
          <a:bodyPr wrap="none">
            <a:spAutoFit/>
          </a:bodyPr>
          <a:lstStyle/>
          <a:p>
            <a:r>
              <a:rPr lang="fr-FR" b="1">
                <a:solidFill>
                  <a:schemeClr val="accent1"/>
                </a:solidFill>
                <a:latin typeface="Calibri" pitchFamily="34" charset="0"/>
              </a:rPr>
              <a:t>particle physics</a:t>
            </a:r>
          </a:p>
          <a:p>
            <a:r>
              <a:rPr lang="fr-FR" b="1">
                <a:solidFill>
                  <a:schemeClr val="accent1"/>
                </a:solidFill>
                <a:latin typeface="Calibri" pitchFamily="34" charset="0"/>
              </a:rPr>
              <a:t>(p-p collisions)</a:t>
            </a:r>
          </a:p>
        </p:txBody>
      </p:sp>
      <p:sp>
        <p:nvSpPr>
          <p:cNvPr id="26" name="Accolade fermante 25"/>
          <p:cNvSpPr/>
          <p:nvPr/>
        </p:nvSpPr>
        <p:spPr>
          <a:xfrm>
            <a:off x="5076825" y="3933825"/>
            <a:ext cx="574675" cy="1160463"/>
          </a:xfrm>
          <a:prstGeom prst="rightBrace">
            <a:avLst/>
          </a:prstGeom>
          <a:ln w="25400">
            <a:solidFill>
              <a:schemeClr val="accent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fr-FR"/>
          </a:p>
        </p:txBody>
      </p:sp>
      <p:sp>
        <p:nvSpPr>
          <p:cNvPr id="800784" name="Rectangle 31"/>
          <p:cNvSpPr>
            <a:spLocks noChangeArrowheads="1"/>
          </p:cNvSpPr>
          <p:nvPr/>
        </p:nvSpPr>
        <p:spPr bwMode="auto">
          <a:xfrm>
            <a:off x="5867400" y="476250"/>
            <a:ext cx="1412875" cy="339725"/>
          </a:xfrm>
          <a:prstGeom prst="rect">
            <a:avLst/>
          </a:prstGeom>
          <a:noFill/>
          <a:ln w="9525">
            <a:noFill/>
            <a:miter lim="800000"/>
            <a:headEnd/>
            <a:tailEnd/>
          </a:ln>
        </p:spPr>
        <p:txBody>
          <a:bodyPr wrap="none">
            <a:spAutoFit/>
          </a:bodyPr>
          <a:lstStyle/>
          <a:p>
            <a:r>
              <a:rPr lang="fr-FR" sz="1600" b="1">
                <a:latin typeface="Calibri" pitchFamily="34" charset="0"/>
              </a:rPr>
              <a:t>Designed for : </a:t>
            </a:r>
          </a:p>
        </p:txBody>
      </p:sp>
      <p:sp>
        <p:nvSpPr>
          <p:cNvPr id="800785" name="Rectangle 32"/>
          <p:cNvSpPr>
            <a:spLocks noChangeArrowheads="1"/>
          </p:cNvSpPr>
          <p:nvPr/>
        </p:nvSpPr>
        <p:spPr bwMode="auto">
          <a:xfrm>
            <a:off x="7731125" y="476250"/>
            <a:ext cx="1512888" cy="339725"/>
          </a:xfrm>
          <a:prstGeom prst="rect">
            <a:avLst/>
          </a:prstGeom>
          <a:noFill/>
          <a:ln w="9525">
            <a:noFill/>
            <a:miter lim="800000"/>
            <a:headEnd/>
            <a:tailEnd/>
          </a:ln>
        </p:spPr>
        <p:txBody>
          <a:bodyPr wrap="none">
            <a:spAutoFit/>
          </a:bodyPr>
          <a:lstStyle/>
          <a:p>
            <a:r>
              <a:rPr lang="fr-FR" sz="1600" b="1">
                <a:latin typeface="Calibri" pitchFamily="34" charset="0"/>
              </a:rPr>
              <a:t>Can also study :</a:t>
            </a:r>
          </a:p>
        </p:txBody>
      </p:sp>
      <p:sp>
        <p:nvSpPr>
          <p:cNvPr id="34" name="Rectangle 33"/>
          <p:cNvSpPr/>
          <p:nvPr/>
        </p:nvSpPr>
        <p:spPr>
          <a:xfrm>
            <a:off x="7812088" y="5229225"/>
            <a:ext cx="1152525" cy="1439863"/>
          </a:xfrm>
          <a:prstGeom prst="rect">
            <a:avLst/>
          </a:prstGeom>
          <a:solidFill>
            <a:schemeClr val="accent1">
              <a:alpha val="19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pic>
        <p:nvPicPr>
          <p:cNvPr id="800787" name="Picture 3"/>
          <p:cNvPicPr>
            <a:picLocks noChangeAspect="1" noChangeArrowheads="1"/>
          </p:cNvPicPr>
          <p:nvPr/>
        </p:nvPicPr>
        <p:blipFill>
          <a:blip r:embed="rId7"/>
          <a:srcRect/>
          <a:stretch>
            <a:fillRect/>
          </a:stretch>
        </p:blipFill>
        <p:spPr bwMode="auto">
          <a:xfrm>
            <a:off x="3276600" y="1773238"/>
            <a:ext cx="4211638" cy="3716337"/>
          </a:xfrm>
          <a:prstGeom prst="rect">
            <a:avLst/>
          </a:prstGeom>
          <a:noFill/>
          <a:ln w="9525">
            <a:noFill/>
            <a:miter lim="800000"/>
            <a:headEnd/>
            <a:tailEnd/>
          </a:ln>
        </p:spPr>
      </p:pic>
      <p:sp>
        <p:nvSpPr>
          <p:cNvPr id="800788" name="Rectangle 26"/>
          <p:cNvSpPr>
            <a:spLocks noChangeArrowheads="1"/>
          </p:cNvSpPr>
          <p:nvPr/>
        </p:nvSpPr>
        <p:spPr bwMode="auto">
          <a:xfrm>
            <a:off x="7794625" y="1341438"/>
            <a:ext cx="1349375" cy="1200150"/>
          </a:xfrm>
          <a:prstGeom prst="rect">
            <a:avLst/>
          </a:prstGeom>
          <a:noFill/>
          <a:ln w="9525">
            <a:noFill/>
            <a:miter lim="800000"/>
            <a:headEnd/>
            <a:tailEnd/>
          </a:ln>
        </p:spPr>
        <p:txBody>
          <a:bodyPr>
            <a:spAutoFit/>
          </a:bodyPr>
          <a:lstStyle/>
          <a:p>
            <a:pPr algn="ctr"/>
            <a:r>
              <a:rPr lang="fr-FR" b="1">
                <a:solidFill>
                  <a:schemeClr val="accent2"/>
                </a:solidFill>
                <a:latin typeface="Calibri" pitchFamily="34" charset="0"/>
              </a:rPr>
              <a:t>Heavy ions physics</a:t>
            </a:r>
          </a:p>
          <a:p>
            <a:pPr algn="ctr"/>
            <a:r>
              <a:rPr lang="fr-FR" b="1">
                <a:solidFill>
                  <a:schemeClr val="accent2"/>
                </a:solidFill>
                <a:latin typeface="Calibri" pitchFamily="34" charset="0"/>
              </a:rPr>
              <a:t>A-A and p-A</a:t>
            </a:r>
          </a:p>
          <a:p>
            <a:pPr algn="ctr"/>
            <a:endParaRPr lang="fr-FR" b="1">
              <a:solidFill>
                <a:schemeClr val="accent2"/>
              </a:solidFill>
              <a:latin typeface="Calibri" pitchFamily="34" charset="0"/>
            </a:endParaRPr>
          </a:p>
        </p:txBody>
      </p:sp>
      <p:sp>
        <p:nvSpPr>
          <p:cNvPr id="800789" name="Rectangle 36"/>
          <p:cNvSpPr>
            <a:spLocks noChangeArrowheads="1"/>
          </p:cNvSpPr>
          <p:nvPr/>
        </p:nvSpPr>
        <p:spPr bwMode="auto">
          <a:xfrm>
            <a:off x="1979613" y="5386388"/>
            <a:ext cx="1962150" cy="922337"/>
          </a:xfrm>
          <a:prstGeom prst="rect">
            <a:avLst/>
          </a:prstGeom>
          <a:noFill/>
          <a:ln w="9525">
            <a:noFill/>
            <a:miter lim="800000"/>
            <a:headEnd/>
            <a:tailEnd/>
          </a:ln>
        </p:spPr>
        <p:txBody>
          <a:bodyPr wrap="none">
            <a:spAutoFit/>
          </a:bodyPr>
          <a:lstStyle/>
          <a:p>
            <a:pPr algn="ctr"/>
            <a:r>
              <a:rPr lang="fr-FR" b="1">
                <a:solidFill>
                  <a:schemeClr val="accent2"/>
                </a:solidFill>
                <a:latin typeface="Calibri" pitchFamily="34" charset="0"/>
              </a:rPr>
              <a:t>Heavy ions physics</a:t>
            </a:r>
          </a:p>
          <a:p>
            <a:pPr algn="ctr"/>
            <a:r>
              <a:rPr lang="fr-FR" b="1">
                <a:solidFill>
                  <a:schemeClr val="accent2"/>
                </a:solidFill>
                <a:latin typeface="Calibri" pitchFamily="34" charset="0"/>
              </a:rPr>
              <a:t>A-A and p-A</a:t>
            </a:r>
          </a:p>
          <a:p>
            <a:pPr algn="ctr"/>
            <a:endParaRPr lang="fr-FR" b="1">
              <a:solidFill>
                <a:schemeClr val="accent2"/>
              </a:solidFill>
              <a:latin typeface="Calibri" pitchFamily="34" charset="0"/>
            </a:endParaRPr>
          </a:p>
        </p:txBody>
      </p:sp>
      <p:sp>
        <p:nvSpPr>
          <p:cNvPr id="800790" name="Rectangle 37"/>
          <p:cNvSpPr>
            <a:spLocks noChangeArrowheads="1"/>
          </p:cNvSpPr>
          <p:nvPr/>
        </p:nvSpPr>
        <p:spPr bwMode="auto">
          <a:xfrm>
            <a:off x="7812088" y="5300663"/>
            <a:ext cx="1223962" cy="646112"/>
          </a:xfrm>
          <a:prstGeom prst="rect">
            <a:avLst/>
          </a:prstGeom>
          <a:noFill/>
          <a:ln w="9525">
            <a:noFill/>
            <a:miter lim="800000"/>
            <a:headEnd/>
            <a:tailEnd/>
          </a:ln>
        </p:spPr>
        <p:txBody>
          <a:bodyPr>
            <a:spAutoFit/>
          </a:bodyPr>
          <a:lstStyle/>
          <a:p>
            <a:pPr algn="ctr"/>
            <a:r>
              <a:rPr lang="fr-FR" b="1">
                <a:solidFill>
                  <a:schemeClr val="accent1"/>
                </a:solidFill>
                <a:latin typeface="Calibri" pitchFamily="34" charset="0"/>
              </a:rPr>
              <a:t>p-p physics</a:t>
            </a:r>
          </a:p>
        </p:txBody>
      </p:sp>
      <p:pic>
        <p:nvPicPr>
          <p:cNvPr id="800791" name="Picture 14" descr="Image22"/>
          <p:cNvPicPr>
            <a:picLocks noGrp="1" noChangeAspect="1" noChangeArrowheads="1"/>
          </p:cNvPicPr>
          <p:nvPr>
            <p:ph idx="1"/>
          </p:nvPr>
        </p:nvPicPr>
        <p:blipFill>
          <a:blip r:embed="rId8"/>
          <a:srcRect/>
          <a:stretch>
            <a:fillRect/>
          </a:stretch>
        </p:blipFill>
        <p:spPr>
          <a:xfrm>
            <a:off x="107950" y="5373688"/>
            <a:ext cx="1584325" cy="1166812"/>
          </a:xfrm>
        </p:spPr>
      </p:pic>
      <p:sp>
        <p:nvSpPr>
          <p:cNvPr id="14" name="Rectangle 13"/>
          <p:cNvSpPr/>
          <p:nvPr/>
        </p:nvSpPr>
        <p:spPr>
          <a:xfrm>
            <a:off x="107950" y="5229225"/>
            <a:ext cx="823913" cy="400050"/>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2000" dirty="0"/>
              <a:t>ALICE </a:t>
            </a:r>
            <a:endParaRPr lang="fr-FR" sz="2000" dirty="0">
              <a:solidFill>
                <a:prstClr val="black"/>
              </a:solidFill>
              <a:ea typeface="+mj-ea"/>
              <a:cs typeface="+mj-cs"/>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7059"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5DC3DAAB-2210-4857-B17B-90AD578B8378}" type="slidenum">
              <a:rPr lang="fr-FR">
                <a:solidFill>
                  <a:schemeClr val="tx1"/>
                </a:solidFill>
              </a:rPr>
              <a:pPr fontAlgn="base">
                <a:spcBef>
                  <a:spcPct val="0"/>
                </a:spcBef>
                <a:spcAft>
                  <a:spcPct val="0"/>
                </a:spcAft>
              </a:pPr>
              <a:t>94</a:t>
            </a:fld>
            <a:endParaRPr lang="fr-FR">
              <a:solidFill>
                <a:schemeClr val="tx1"/>
              </a:solidFill>
            </a:endParaRPr>
          </a:p>
        </p:txBody>
      </p:sp>
      <p:graphicFrame>
        <p:nvGraphicFramePr>
          <p:cNvPr id="557058" name="Object 2"/>
          <p:cNvGraphicFramePr>
            <a:graphicFrameLocks noChangeAspect="1"/>
          </p:cNvGraphicFramePr>
          <p:nvPr/>
        </p:nvGraphicFramePr>
        <p:xfrm>
          <a:off x="5724525" y="2781300"/>
          <a:ext cx="3348038" cy="3068638"/>
        </p:xfrm>
        <a:graphic>
          <a:graphicData uri="http://schemas.openxmlformats.org/presentationml/2006/ole">
            <p:oleObj spid="_x0000_s557058" name="Chart" r:id="rId4" imgW="6077070" imgH="4267200" progId="Excel.Sheet.8">
              <p:embed/>
            </p:oleObj>
          </a:graphicData>
        </a:graphic>
      </p:graphicFrame>
      <p:pic>
        <p:nvPicPr>
          <p:cNvPr id="557060" name="Picture 2" descr="alice_coll_chart"/>
          <p:cNvPicPr>
            <a:picLocks noGrp="1" noChangeAspect="1" noChangeArrowheads="1"/>
          </p:cNvPicPr>
          <p:nvPr>
            <p:ph idx="1"/>
          </p:nvPr>
        </p:nvPicPr>
        <p:blipFill>
          <a:blip r:embed="rId5"/>
          <a:srcRect/>
          <a:stretch>
            <a:fillRect/>
          </a:stretch>
        </p:blipFill>
        <p:spPr>
          <a:xfrm>
            <a:off x="0" y="1052513"/>
            <a:ext cx="5619750" cy="3097212"/>
          </a:xfrm>
        </p:spPr>
      </p:pic>
      <p:sp>
        <p:nvSpPr>
          <p:cNvPr id="7" name="Rectangle 6"/>
          <p:cNvSpPr/>
          <p:nvPr/>
        </p:nvSpPr>
        <p:spPr>
          <a:xfrm>
            <a:off x="0" y="0"/>
            <a:ext cx="420846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collaboration</a:t>
            </a:r>
            <a:endParaRPr lang="fr-FR" sz="4000" dirty="0">
              <a:solidFill>
                <a:prstClr val="black"/>
              </a:solidFill>
              <a:ea typeface="+mj-ea"/>
              <a:cs typeface="+mj-cs"/>
            </a:endParaRPr>
          </a:p>
        </p:txBody>
      </p:sp>
      <p:grpSp>
        <p:nvGrpSpPr>
          <p:cNvPr id="557062" name="Group 37"/>
          <p:cNvGrpSpPr>
            <a:grpSpLocks/>
          </p:cNvGrpSpPr>
          <p:nvPr/>
        </p:nvGrpSpPr>
        <p:grpSpPr bwMode="auto">
          <a:xfrm>
            <a:off x="684213" y="4076700"/>
            <a:ext cx="3906837" cy="2597150"/>
            <a:chOff x="-66" y="2557"/>
            <a:chExt cx="2461" cy="1636"/>
          </a:xfrm>
        </p:grpSpPr>
        <p:pic>
          <p:nvPicPr>
            <p:cNvPr id="557067" name="Picture 38"/>
            <p:cNvPicPr>
              <a:picLocks noChangeAspect="1" noChangeArrowheads="1"/>
            </p:cNvPicPr>
            <p:nvPr/>
          </p:nvPicPr>
          <p:blipFill>
            <a:blip r:embed="rId6"/>
            <a:srcRect/>
            <a:stretch>
              <a:fillRect/>
            </a:stretch>
          </p:blipFill>
          <p:spPr bwMode="auto">
            <a:xfrm>
              <a:off x="-66" y="2557"/>
              <a:ext cx="2452" cy="1636"/>
            </a:xfrm>
            <a:prstGeom prst="rect">
              <a:avLst/>
            </a:prstGeom>
            <a:noFill/>
            <a:ln w="9525">
              <a:noFill/>
              <a:miter lim="800000"/>
              <a:headEnd/>
              <a:tailEnd/>
            </a:ln>
          </p:spPr>
        </p:pic>
        <p:sp>
          <p:nvSpPr>
            <p:cNvPr id="557068" name="Rectangle 39"/>
            <p:cNvSpPr>
              <a:spLocks noChangeArrowheads="1"/>
            </p:cNvSpPr>
            <p:nvPr/>
          </p:nvSpPr>
          <p:spPr bwMode="auto">
            <a:xfrm>
              <a:off x="2319" y="2892"/>
              <a:ext cx="76" cy="84"/>
            </a:xfrm>
            <a:prstGeom prst="rect">
              <a:avLst/>
            </a:prstGeom>
            <a:solidFill>
              <a:srgbClr val="FF0066"/>
            </a:solidFill>
            <a:ln w="12700" algn="ctr">
              <a:noFill/>
              <a:miter lim="800000"/>
              <a:headEnd/>
              <a:tailEnd/>
            </a:ln>
          </p:spPr>
          <p:txBody>
            <a:bodyPr anchor="ctr">
              <a:spAutoFit/>
            </a:bodyPr>
            <a:lstStyle/>
            <a:p>
              <a:endParaRPr lang="fr-FR">
                <a:latin typeface="Calibri" pitchFamily="34" charset="0"/>
              </a:endParaRPr>
            </a:p>
          </p:txBody>
        </p:sp>
      </p:grpSp>
      <p:sp>
        <p:nvSpPr>
          <p:cNvPr id="557063" name="Rectangle 12"/>
          <p:cNvSpPr>
            <a:spLocks noChangeArrowheads="1"/>
          </p:cNvSpPr>
          <p:nvPr/>
        </p:nvSpPr>
        <p:spPr bwMode="auto">
          <a:xfrm>
            <a:off x="4716463" y="5949950"/>
            <a:ext cx="4319587" cy="368300"/>
          </a:xfrm>
          <a:prstGeom prst="rect">
            <a:avLst/>
          </a:prstGeom>
          <a:noFill/>
          <a:ln w="9525">
            <a:noFill/>
            <a:miter lim="800000"/>
            <a:headEnd/>
            <a:tailEnd/>
          </a:ln>
        </p:spPr>
        <p:txBody>
          <a:bodyPr wrap="none">
            <a:spAutoFit/>
          </a:bodyPr>
          <a:lstStyle/>
          <a:p>
            <a:r>
              <a:rPr lang="de-DE" b="1">
                <a:latin typeface="Garamond" pitchFamily="18" charset="0"/>
              </a:rPr>
              <a:t>1000 scientists,  30 countries, 100 institutes</a:t>
            </a:r>
            <a:endParaRPr lang="fr-FR" b="1">
              <a:latin typeface="Calibri" pitchFamily="34" charset="0"/>
            </a:endParaRPr>
          </a:p>
        </p:txBody>
      </p:sp>
      <p:cxnSp>
        <p:nvCxnSpPr>
          <p:cNvPr id="15" name="Connecteur droit avec flèche 14"/>
          <p:cNvCxnSpPr/>
          <p:nvPr/>
        </p:nvCxnSpPr>
        <p:spPr>
          <a:xfrm rot="5400000" flipH="1" flipV="1">
            <a:off x="3887788" y="5553075"/>
            <a:ext cx="1368425" cy="317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7065" name="ZoneTexte 18"/>
          <p:cNvSpPr txBox="1">
            <a:spLocks noChangeArrowheads="1"/>
          </p:cNvSpPr>
          <p:nvPr/>
        </p:nvSpPr>
        <p:spPr bwMode="auto">
          <a:xfrm>
            <a:off x="4356100" y="6335713"/>
            <a:ext cx="473075" cy="261937"/>
          </a:xfrm>
          <a:prstGeom prst="rect">
            <a:avLst/>
          </a:prstGeom>
          <a:noFill/>
          <a:ln w="9525">
            <a:noFill/>
            <a:miter lim="800000"/>
            <a:headEnd/>
            <a:tailEnd/>
          </a:ln>
        </p:spPr>
        <p:txBody>
          <a:bodyPr wrap="none">
            <a:spAutoFit/>
          </a:bodyPr>
          <a:lstStyle/>
          <a:p>
            <a:r>
              <a:rPr lang="fr-FR" sz="1100" b="1">
                <a:latin typeface="Calibri" pitchFamily="34" charset="0"/>
              </a:rPr>
              <a:t>2010</a:t>
            </a:r>
          </a:p>
        </p:txBody>
      </p:sp>
      <p:pic>
        <p:nvPicPr>
          <p:cNvPr id="557066" name="Picture 14" descr="Image22"/>
          <p:cNvPicPr>
            <a:picLocks noChangeAspect="1" noChangeArrowheads="1"/>
          </p:cNvPicPr>
          <p:nvPr/>
        </p:nvPicPr>
        <p:blipFill>
          <a:blip r:embed="rId7"/>
          <a:srcRect/>
          <a:stretch>
            <a:fillRect/>
          </a:stretch>
        </p:blipFill>
        <p:spPr bwMode="auto">
          <a:xfrm>
            <a:off x="5795963" y="260350"/>
            <a:ext cx="3224212" cy="2378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2817" name="Picture 14" descr="Image22"/>
          <p:cNvPicPr>
            <a:picLocks noGrp="1" noChangeAspect="1" noChangeArrowheads="1"/>
          </p:cNvPicPr>
          <p:nvPr>
            <p:ph idx="1"/>
          </p:nvPr>
        </p:nvPicPr>
        <p:blipFill>
          <a:blip r:embed="rId3"/>
          <a:srcRect/>
          <a:stretch>
            <a:fillRect/>
          </a:stretch>
        </p:blipFill>
        <p:spPr>
          <a:xfrm>
            <a:off x="1547813" y="2492375"/>
            <a:ext cx="5472112" cy="4035425"/>
          </a:xfrm>
        </p:spPr>
      </p:pic>
      <p:sp>
        <p:nvSpPr>
          <p:cNvPr id="48" name="Rectangle 47"/>
          <p:cNvSpPr/>
          <p:nvPr/>
        </p:nvSpPr>
        <p:spPr>
          <a:xfrm>
            <a:off x="5508625" y="1125538"/>
            <a:ext cx="1655763" cy="1366837"/>
          </a:xfrm>
          <a:prstGeom prst="rect">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r-FR" sz="1400" dirty="0"/>
              <a:t>Trigger, </a:t>
            </a:r>
            <a:r>
              <a:rPr lang="fr-FR" sz="1400" dirty="0" err="1"/>
              <a:t>centrality</a:t>
            </a:r>
            <a:r>
              <a:rPr lang="fr-FR" sz="1400" dirty="0"/>
              <a:t> detectors</a:t>
            </a:r>
          </a:p>
          <a:p>
            <a:pPr algn="ctr" fontAlgn="auto">
              <a:spcBef>
                <a:spcPts val="0"/>
              </a:spcBef>
              <a:spcAft>
                <a:spcPts val="0"/>
              </a:spcAft>
              <a:defRPr/>
            </a:pPr>
            <a:endParaRPr lang="fr-FR" sz="1400" dirty="0"/>
          </a:p>
          <a:p>
            <a:pPr algn="ctr" fontAlgn="auto">
              <a:spcBef>
                <a:spcPts val="0"/>
              </a:spcBef>
              <a:spcAft>
                <a:spcPts val="0"/>
              </a:spcAft>
              <a:defRPr/>
            </a:pPr>
            <a:endParaRPr lang="fr-FR" sz="1400" dirty="0"/>
          </a:p>
          <a:p>
            <a:pPr algn="ctr" fontAlgn="auto">
              <a:spcBef>
                <a:spcPts val="0"/>
              </a:spcBef>
              <a:spcAft>
                <a:spcPts val="0"/>
              </a:spcAft>
              <a:defRPr/>
            </a:pPr>
            <a:endParaRPr lang="fr-FR" sz="1400" dirty="0"/>
          </a:p>
          <a:p>
            <a:pPr algn="ctr" fontAlgn="auto">
              <a:spcBef>
                <a:spcPts val="0"/>
              </a:spcBef>
              <a:spcAft>
                <a:spcPts val="0"/>
              </a:spcAft>
              <a:defRPr/>
            </a:pPr>
            <a:r>
              <a:rPr lang="fr-FR" sz="1400" dirty="0"/>
              <a:t>Not </a:t>
            </a:r>
            <a:r>
              <a:rPr lang="fr-FR" sz="1400" dirty="0" err="1"/>
              <a:t>shown</a:t>
            </a:r>
            <a:r>
              <a:rPr lang="fr-FR" sz="1400" dirty="0"/>
              <a:t> </a:t>
            </a:r>
            <a:r>
              <a:rPr lang="fr-FR" sz="1400" dirty="0" err="1"/>
              <a:t>here</a:t>
            </a:r>
            <a:endParaRPr lang="fr-FR" sz="1400" dirty="0"/>
          </a:p>
        </p:txBody>
      </p:sp>
      <p:sp>
        <p:nvSpPr>
          <p:cNvPr id="42" name="Rectangle 41"/>
          <p:cNvSpPr/>
          <p:nvPr/>
        </p:nvSpPr>
        <p:spPr>
          <a:xfrm>
            <a:off x="7524750" y="3141663"/>
            <a:ext cx="1368425" cy="3382962"/>
          </a:xfrm>
          <a:prstGeom prst="rect">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r-FR" dirty="0"/>
              <a:t>Muon </a:t>
            </a:r>
            <a:r>
              <a:rPr lang="fr-FR" sz="1600" dirty="0"/>
              <a:t>spectrometer2&lt;</a:t>
            </a:r>
            <a:r>
              <a:rPr lang="fr-FR" sz="1400" dirty="0">
                <a:latin typeface="Symbol" pitchFamily="18" charset="2"/>
              </a:rPr>
              <a:t>h</a:t>
            </a:r>
            <a:r>
              <a:rPr lang="fr-FR" sz="1400" dirty="0"/>
              <a:t>&lt;4</a:t>
            </a:r>
            <a:endParaRPr lang="fr-FR" sz="1400" dirty="0"/>
          </a:p>
        </p:txBody>
      </p:sp>
      <p:sp>
        <p:nvSpPr>
          <p:cNvPr id="70" name="Rectangle 69"/>
          <p:cNvSpPr/>
          <p:nvPr/>
        </p:nvSpPr>
        <p:spPr>
          <a:xfrm>
            <a:off x="2124075" y="1484313"/>
            <a:ext cx="2952750" cy="757237"/>
          </a:xfrm>
          <a:prstGeom prst="rect">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r-FR" dirty="0" err="1"/>
              <a:t>Tracking</a:t>
            </a:r>
            <a:r>
              <a:rPr lang="fr-FR" dirty="0"/>
              <a:t> detectors </a:t>
            </a:r>
            <a:r>
              <a:rPr lang="fr-FR" sz="1400" dirty="0"/>
              <a:t>|</a:t>
            </a:r>
            <a:r>
              <a:rPr lang="fr-FR" sz="1400" dirty="0">
                <a:latin typeface="Symbol" pitchFamily="18" charset="2"/>
              </a:rPr>
              <a:t>h</a:t>
            </a:r>
            <a:r>
              <a:rPr lang="fr-FR" sz="1400" dirty="0"/>
              <a:t>|&lt;0.9</a:t>
            </a:r>
            <a:endParaRPr lang="fr-FR" sz="1400" dirty="0"/>
          </a:p>
        </p:txBody>
      </p:sp>
      <p:sp>
        <p:nvSpPr>
          <p:cNvPr id="71" name="Rectangle 70"/>
          <p:cNvSpPr/>
          <p:nvPr/>
        </p:nvSpPr>
        <p:spPr>
          <a:xfrm>
            <a:off x="-9525" y="2420938"/>
            <a:ext cx="1008063" cy="3600450"/>
          </a:xfrm>
          <a:prstGeom prst="rect">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r>
              <a:rPr lang="fr-FR" sz="1400" dirty="0" err="1"/>
              <a:t>Smaller</a:t>
            </a:r>
            <a:r>
              <a:rPr lang="fr-FR" sz="1400" dirty="0"/>
              <a:t> </a:t>
            </a:r>
            <a:r>
              <a:rPr lang="fr-FR" sz="1400" dirty="0" err="1"/>
              <a:t>acceptance</a:t>
            </a:r>
            <a:r>
              <a:rPr lang="fr-FR" sz="1400" dirty="0"/>
              <a:t> detectors</a:t>
            </a:r>
            <a:endParaRPr lang="fr-FR" sz="1400" dirty="0"/>
          </a:p>
        </p:txBody>
      </p:sp>
      <p:sp>
        <p:nvSpPr>
          <p:cNvPr id="802822"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7C12AFC6-B5E9-4E01-A191-258676510AE2}" type="slidenum">
              <a:rPr lang="fr-FR">
                <a:solidFill>
                  <a:schemeClr val="tx1"/>
                </a:solidFill>
              </a:rPr>
              <a:pPr fontAlgn="base">
                <a:spcBef>
                  <a:spcPct val="0"/>
                </a:spcBef>
                <a:spcAft>
                  <a:spcPct val="0"/>
                </a:spcAft>
              </a:pPr>
              <a:t>95</a:t>
            </a:fld>
            <a:endParaRPr lang="fr-FR">
              <a:solidFill>
                <a:schemeClr val="tx1"/>
              </a:solidFill>
            </a:endParaRPr>
          </a:p>
        </p:txBody>
      </p:sp>
      <p:sp>
        <p:nvSpPr>
          <p:cNvPr id="7" name="Rectangle 6"/>
          <p:cNvSpPr/>
          <p:nvPr/>
        </p:nvSpPr>
        <p:spPr>
          <a:xfrm>
            <a:off x="0" y="0"/>
            <a:ext cx="385921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experiment</a:t>
            </a:r>
            <a:endParaRPr lang="fr-FR" sz="4000" dirty="0">
              <a:solidFill>
                <a:prstClr val="black"/>
              </a:solidFill>
              <a:ea typeface="+mj-ea"/>
              <a:cs typeface="+mj-cs"/>
            </a:endParaRPr>
          </a:p>
        </p:txBody>
      </p:sp>
      <p:sp>
        <p:nvSpPr>
          <p:cNvPr id="802824" name="AutoShape 8" descr="data:image/jpg;base64,/9j/4AAQSkZJRgABAQAAAQABAAD/2wCEAAkGBhISERUUExQTFRUWGCEaFRcYFxgeHRkbGBwcFh0ZGxwaISgqGyAlHBoZKy8iJCcqLDAsHCAxNjAqNSYrLSkBCQoKDgwOGg8PGiwkHiUsKSssKiwsLDA1LDUvKTUvLywwKjU0LS8yLC8sNCwsKSwsNSwsNSw1NSksNCwsLCosLP/AABEIAE8AgQMBIgACEQEDEQH/xAAcAAACAwEBAQEAAAAAAAAAAAAFBwAEBgMCAQj/xAA/EAACAQIEAwUFBgQDCQAAAAABAgMAEQQSITEFBkEiMlFhcQcTgZGxFCMzQlKhwcLR4WKi8RUkNENUY3KCkv/EABoBAAIDAQEAAAAAAAAAAAAAAAIEAAEDBQb/xAAuEQABAwMCAwYGAwAAAAAAAAABAAIRAwQhEjETQWEiMlFxgZEFFKGxwdFC8PH/2gAMAwEAAhEDEQA/AHjUqVKiilSpQ/j07JAxU2OguPMgH61TjAlGxhe4NHNXya4S8RiXd1+Y+gpZ4njs5vdUt+qSVv4J/NQPGczMO9iMKo8Br+7SfwqgKp2b7lQ1bRhh1ST0aU3J+ZMOv57nwAP+g+NVX5rX8iE+pt9L0lcVzcn/AFTEf9tR8rqh+tVm5qg1DJjJj4N7y3ydwP2qcKqdyB9VRu7Ud1jz5wE5cTzjIhLe7QqouVzEN636aX6a+VEeCc2wYk5VzK9u6w8N7EaH6+VKnkzHrO0wigWFbqXDBe0tnv3OunWvUmLnw8nvIVBkjkNgDpYEjW9tx086Ve99N8EyF27e2oXVsagaQ6JEZ/37p31KSeN504gImM2KmhkABWMYZArXNriX012oW+I4s8RkkbFzLa+aHEhwotuyRFjbzOQU3MrzxfGIT+ZwNSQB50PxPMuEj7+Jw6+sqA/K9fmjExTOoPvFlJUsTmYlQoJIYNaxsL2Ge/QmrHDscgKCVI1Q6GRYjIR5lXYA6+Fh4X2qKtZ8F+mcBxCOdBJE6uhvZlNwbEqbH1BqxSs5a4xhMOYyOKs8SXIgTDlF1vcFVGmpv61tuFc6YXESFI2a4F7spUHUCwLWuddqtEHjmjtSpUqI1KlY3jfOE8QcosfZHVWP8wofgvaRLmX3qIVv2soYEDxGp+VDqCPQUwqDc2gfZWBFwStx/wCwoBj+eXMre5Ke6AsCyG5PU6nb4UK41zTiXhYZfe7HIii5sRt/SgqHskBb27YqtLtpCzXEeAQzHtRRsx/M2UEeeY1Vw3KUSRlb4MHTUK5YjY9tYyV6XA38avcM4qs8YYAqTrYnUa2+orjxXhxbtIxW/eXQjx00oLdxpEtO+6Y+Js+ZDatKIyD5g9D99vVe8PwuOF88eJdGHcZImv5g+8fbyFB+NYJGYffyvIdA0qqAT+kvmNvjoNPG9XMRwrQEM22oHjbcX2rrx7gYOVwbPYZ79Rt899R0+FN8UkrjOtnNaST6QrPs/wAGY4p3bQscgHhkvf8AdrfCtZJx7DxwmORZmOZvw4ZHsSxYaqLXsR1rEnnJYVEQhlYKvfzRhW6XvfqfjQEY6XF45DL9qTDsGHullK2IjJFiulmYXJt4+VK3NI1c9V2QaVG24ZPdyenP2Wi4zzEnupFMOIysCuYqqjXQE9u41t0rJ8D4VJLGhS1zcC5a5JYqFAW5NzbpudbVs4uS8A+HxEhjl95CjMCcRIwuAxBsSNiOoI29KA8rr/uyWuO9b/7NjSNSqbYERkET7FXZspXmW7QYPqOiB8RQCIad42PzrY4Xl9BJNGIk0CEgknfN3bi42H9qx3Gfwh6n61sMPgIvtzxlYMpgUrm7ty57tz2Tp+Wn6vc35E/UJan3j5/tEuXvZ7h58S6t76PsEqyNYowK6q2vQkWa9NPAcuYeJVAijLKAM5RcxIFsxNtzWCgxpwWJEgzMrIRkznKdAARmBy2I6HWtxyvx77XCZMoWzlbA32sRr6EUFCoHNAJyhrUI7cYRipUqUyl0m+ZpYxiCzZFY9Ta+nmapYWIu9ge94sbDrfbyrzzoGLAsHRS47alb6qTZdSbkgDaunCmtKl/39DWXJMtdIwiJ98jCOMxWt+bMTrfqLeHhVnAjEXb3xTL+XL/fpXaSNTqQKxvMfA5jKskEzBg2t9AgP6couQPDUn13B1YNGkwmLe0dXlwnCtYvTFsOmYW9SoLf5if3q40URuXfEBgbZUQFTbzZh51y5Z4fDMQkUxnkRczMUkB3tc3XQ3OlyTX3G4zDRO0ckwV1NiMk31EdviDW7gHFpnIELn06xpte3TgunA6R7ncrphki7v3rG2uaNenh95YfKpxQXhkRPeZ8hsuQW031BPSqcfEoCfupVZvDLKNBqT2lG2/jYHzq1gsXdjlvdtB5C+p8LeXl5VQwVbqrXMIzO0c1lMRAy4eNvdqEEhDKS5JsFN37Wma52y7GtUmAZcLDK3uk0BMaI4ZFbsjtO7X0IFrX7XlWc4nwPEYfECTDSSO5b7wdkXDEGxta48vS1X+MjiK4rNFh8RPHl7uR2RrqVKsPiTvvY0PzIIDhyPinq3wvhMeCTloG3TxHLojEeGmeHE2kCqsUha0erAX7JbN19Om1ZDgSlsOgDlLFr23PaNGF5h4pGjIeHmKNxaRvcSCykEE5ixtYE0A5VjLBAWCJn7TE7Lm1NhroL9KSuXOqS5niI2PIq/hlMUWhlUg4PTmPJVuMfg/E/WtDhXw4xr9qHIYF6JlLZxcW2v8AvWf42fuvifqaO4aZftpN5P8Ahx0N+8PLaug4dj0P4S9PvHzH5V2OFIGZPfBwbEXsLA7Lp5W+dMj2V4VBh5nVsxeck2NwMqIo220FL7hcSPxSJWAZWkQEMAQRYXBB3p4YPAxxLliRI13sihRfa9h5AVhSZ/MnJCF9y5wNOBAK71KlSmFgk5zDwiNjG5jX8RbsBZicjnvDXceNdMNw6PIJLHMrKB2m/UBqL2J13OtaniXDRLljGHxRCMCGBRQSAV6g6do1TPLs6wMoge5cEHOhKjOLaDvG3X9tKw1f3KaFFzQJgeo/ay8WOaIyGZwFeUmPM4uEAAsAdB1I9asxYrDNsz/AofoaB8d4zj8FKUmjhAv2QwK5gNLi7aj0vVAc8ue/g4H+F/60uC099snzXXfaXLYFtW0t8ImesytPiODwutlkmTW/ZFtTfXs26nxry/CIiFzzZip7xgS+xABzKw6n133saCYTmWCRHf8A2fHljsXKhBbMco/LrrUbmnh4Yq0EqEEg5ZH6aHusK3FRg5H6LnPsLwk9tpJ3xH2RGfgcCqzLL2gc/ZigVyVGgUiNcuw0BA8dzVfhWMdNTDMx1APuh0NjqhAJuCNAPSph+N8Mc/iYiPzLy2/ctRCPisEqqmHN44xa5BBv5332Bv1uajqrSIE+qqlYXFMl9XTjIid56rhhuLvC7OIcQS294JCNTfoK9y+0LL3onHqjL9TXX+3hXmRiRufmax0sO7VpUL6h1OMlCsRz9GxPY38x/Ws9FjYkjKRmUDUrdoyASb69i5HoRWuUXOuu2+v1oamGQyygohGYAXRbDQ6DTTcVszS0YCxLTKy2IJkXKzaeSi9dFxTB8/vGzZctwBtofgNK07cIgP8Ayo/goH0tV3BqIxZFVOnZFr+vjR8bEKCkVnsFxK0qukkhdSCHI7Vx13O3TXbwpm8l8Uxk8kefEy2uSwaNACAAdrk2NwL33pfxWTGXOwZW06XGvyuaZHK2PRMUTIQpKka3uWbIdvg1VqyEq1kFx6lMGpXD7an6hX2tZCBdqlSpVqIdxvgEGLQJOgcA3F9wdrj4E1lcT7F+FvtHKn/jK38163dShLQd1syvUYIa4gJX4n2IRKCMPiZlDd4MEba5AFgvXx6E0MPsOxDKG+1hWYAlGjJyki5W6uQbHS4FOOpVGm0rVt7WaZDkicX7FOIr3Wwsn+U/un8a94LlDG4QM02GY3AH3KqwsL69gm+/kdPjTzqUHCatT8QquGl2yUUPBsSyBxh58p/wa6f4b3/aqckRXVldR4sjrvqNSPCnTXwCr4QS5rmcbJGtiowfxI9v1D+tclxEbXCZSb5mIGp6anw8qd2L4ZFKLOitqDqoOxDdfShmJ5F4e++FhHmqhT80savh4hTj5khKX+tfQ4AJJA9TamFL7KMGWJUzRjoElbTQfrzdb/OhuP8AY6rDsYqa24WQKw+a5fnY0HCR/MDwWOWLDYzGxpFmVXyRnsb2VVY6HxDG/nfSmzw7kzDRFXydsAXN2sSB4MTpfW1deXOVIMGlo1BcjtSEanrYfpXwHzudaM1tCTHNfLVK+1KtWv/Z">
            <a:hlinkClick r:id="rId4"/>
          </p:cNvPr>
          <p:cNvSpPr>
            <a:spLocks noChangeAspect="1" noChangeArrowheads="1"/>
          </p:cNvSpPr>
          <p:nvPr/>
        </p:nvSpPr>
        <p:spPr bwMode="auto">
          <a:xfrm>
            <a:off x="155575" y="-357188"/>
            <a:ext cx="1228725" cy="752476"/>
          </a:xfrm>
          <a:prstGeom prst="rect">
            <a:avLst/>
          </a:prstGeom>
          <a:noFill/>
          <a:ln w="9525">
            <a:noFill/>
            <a:miter lim="800000"/>
            <a:headEnd/>
            <a:tailEnd/>
          </a:ln>
        </p:spPr>
        <p:txBody>
          <a:bodyPr/>
          <a:lstStyle/>
          <a:p>
            <a:endParaRPr lang="fr-FR">
              <a:latin typeface="Calibri" pitchFamily="34" charset="0"/>
            </a:endParaRPr>
          </a:p>
        </p:txBody>
      </p:sp>
      <p:sp>
        <p:nvSpPr>
          <p:cNvPr id="802825" name="Rectangle 5"/>
          <p:cNvSpPr>
            <a:spLocks noChangeArrowheads="1"/>
          </p:cNvSpPr>
          <p:nvPr/>
        </p:nvSpPr>
        <p:spPr bwMode="auto">
          <a:xfrm>
            <a:off x="323850" y="836613"/>
            <a:ext cx="3960813" cy="646112"/>
          </a:xfrm>
          <a:prstGeom prst="rect">
            <a:avLst/>
          </a:prstGeom>
          <a:noFill/>
          <a:ln w="9525">
            <a:noFill/>
            <a:miter lim="800000"/>
            <a:headEnd/>
            <a:tailEnd/>
          </a:ln>
        </p:spPr>
        <p:txBody>
          <a:bodyPr>
            <a:spAutoFit/>
          </a:bodyPr>
          <a:lstStyle/>
          <a:p>
            <a:r>
              <a:rPr lang="fr-FR" b="1">
                <a:solidFill>
                  <a:srgbClr val="FF0000"/>
                </a:solidFill>
                <a:latin typeface="Calibri" pitchFamily="34" charset="0"/>
              </a:rPr>
              <a:t>ALICE experiment is dedicated to study heavy ion physics </a:t>
            </a:r>
          </a:p>
        </p:txBody>
      </p:sp>
      <p:cxnSp>
        <p:nvCxnSpPr>
          <p:cNvPr id="11" name="Connecteur en angle 10"/>
          <p:cNvCxnSpPr>
            <a:stCxn id="15" idx="2"/>
          </p:cNvCxnSpPr>
          <p:nvPr/>
        </p:nvCxnSpPr>
        <p:spPr>
          <a:xfrm rot="16200000" flipH="1">
            <a:off x="2125663" y="3286125"/>
            <a:ext cx="2254250" cy="47625"/>
          </a:xfrm>
          <a:prstGeom prst="bentConnector3">
            <a:avLst>
              <a:gd name="adj1" fmla="val 16115"/>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987675" y="1844675"/>
            <a:ext cx="484188" cy="338138"/>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1600" b="1" dirty="0"/>
              <a:t>ITS </a:t>
            </a:r>
            <a:endParaRPr lang="fr-FR" sz="1600" b="1" dirty="0">
              <a:solidFill>
                <a:prstClr val="black"/>
              </a:solidFill>
              <a:ea typeface="+mj-ea"/>
              <a:cs typeface="+mj-cs"/>
            </a:endParaRPr>
          </a:p>
        </p:txBody>
      </p:sp>
      <p:cxnSp>
        <p:nvCxnSpPr>
          <p:cNvPr id="19" name="Connecteur en angle 18"/>
          <p:cNvCxnSpPr>
            <a:stCxn id="20" idx="2"/>
          </p:cNvCxnSpPr>
          <p:nvPr/>
        </p:nvCxnSpPr>
        <p:spPr>
          <a:xfrm rot="16200000" flipH="1">
            <a:off x="1950244" y="2823369"/>
            <a:ext cx="1822450" cy="541338"/>
          </a:xfrm>
          <a:prstGeom prst="bentConnector3">
            <a:avLst>
              <a:gd name="adj1" fmla="val 35659"/>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2339975" y="1844675"/>
            <a:ext cx="503238" cy="338138"/>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1600" b="1" dirty="0"/>
              <a:t>TPC</a:t>
            </a:r>
            <a:endParaRPr lang="fr-FR" sz="1600" b="1" dirty="0">
              <a:solidFill>
                <a:prstClr val="black"/>
              </a:solidFill>
              <a:ea typeface="+mj-ea"/>
              <a:cs typeface="+mj-cs"/>
            </a:endParaRPr>
          </a:p>
        </p:txBody>
      </p:sp>
      <p:cxnSp>
        <p:nvCxnSpPr>
          <p:cNvPr id="24" name="Connecteur en angle 23"/>
          <p:cNvCxnSpPr>
            <a:stCxn id="25" idx="2"/>
          </p:cNvCxnSpPr>
          <p:nvPr/>
        </p:nvCxnSpPr>
        <p:spPr>
          <a:xfrm rot="16200000" flipH="1">
            <a:off x="2977357" y="3058319"/>
            <a:ext cx="1822450" cy="71437"/>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3563938" y="1844675"/>
            <a:ext cx="577850" cy="338138"/>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1600" b="1" dirty="0"/>
              <a:t>TRD </a:t>
            </a:r>
            <a:endParaRPr lang="fr-FR" sz="1600" b="1" dirty="0">
              <a:solidFill>
                <a:prstClr val="black"/>
              </a:solidFill>
              <a:ea typeface="+mj-ea"/>
              <a:cs typeface="+mj-cs"/>
            </a:endParaRPr>
          </a:p>
        </p:txBody>
      </p:sp>
      <p:sp>
        <p:nvSpPr>
          <p:cNvPr id="30" name="Rectangle 29"/>
          <p:cNvSpPr/>
          <p:nvPr/>
        </p:nvSpPr>
        <p:spPr>
          <a:xfrm>
            <a:off x="4211638" y="1844675"/>
            <a:ext cx="576262" cy="3381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TOF </a:t>
            </a:r>
            <a:endParaRPr lang="fr-FR" sz="1600" b="1" dirty="0">
              <a:solidFill>
                <a:prstClr val="black"/>
              </a:solidFill>
              <a:ea typeface="+mj-ea"/>
              <a:cs typeface="+mj-cs"/>
            </a:endParaRPr>
          </a:p>
        </p:txBody>
      </p:sp>
      <p:cxnSp>
        <p:nvCxnSpPr>
          <p:cNvPr id="34" name="Connecteur en angle 33"/>
          <p:cNvCxnSpPr>
            <a:stCxn id="46" idx="3"/>
          </p:cNvCxnSpPr>
          <p:nvPr/>
        </p:nvCxnSpPr>
        <p:spPr>
          <a:xfrm>
            <a:off x="892175" y="3382963"/>
            <a:ext cx="1879600" cy="117475"/>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107950" y="3644900"/>
            <a:ext cx="792163" cy="3381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HMPID </a:t>
            </a:r>
            <a:endParaRPr lang="fr-FR" sz="1600" b="1" dirty="0">
              <a:solidFill>
                <a:prstClr val="black"/>
              </a:solidFill>
              <a:ea typeface="+mj-ea"/>
              <a:cs typeface="+mj-cs"/>
            </a:endParaRPr>
          </a:p>
        </p:txBody>
      </p:sp>
      <p:cxnSp>
        <p:nvCxnSpPr>
          <p:cNvPr id="40" name="Connecteur en angle 39"/>
          <p:cNvCxnSpPr>
            <a:stCxn id="41" idx="3"/>
          </p:cNvCxnSpPr>
          <p:nvPr/>
        </p:nvCxnSpPr>
        <p:spPr>
          <a:xfrm>
            <a:off x="866775" y="4786313"/>
            <a:ext cx="1976438" cy="514350"/>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06375" y="4618038"/>
            <a:ext cx="660400" cy="338137"/>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1600" b="1" dirty="0"/>
              <a:t>PHOS</a:t>
            </a:r>
            <a:endParaRPr lang="fr-FR" sz="1600" b="1" dirty="0">
              <a:solidFill>
                <a:prstClr val="black"/>
              </a:solidFill>
              <a:ea typeface="+mj-ea"/>
              <a:cs typeface="+mj-cs"/>
            </a:endParaRPr>
          </a:p>
        </p:txBody>
      </p:sp>
      <p:cxnSp>
        <p:nvCxnSpPr>
          <p:cNvPr id="44" name="Connecteur en angle 43"/>
          <p:cNvCxnSpPr>
            <a:stCxn id="45" idx="3"/>
          </p:cNvCxnSpPr>
          <p:nvPr/>
        </p:nvCxnSpPr>
        <p:spPr>
          <a:xfrm>
            <a:off x="854075" y="4210050"/>
            <a:ext cx="1773238" cy="155575"/>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206375" y="4041775"/>
            <a:ext cx="647700" cy="3381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PMD </a:t>
            </a:r>
            <a:endParaRPr lang="fr-FR" sz="1600" b="1" dirty="0">
              <a:solidFill>
                <a:prstClr val="black"/>
              </a:solidFill>
              <a:ea typeface="+mj-ea"/>
              <a:cs typeface="+mj-cs"/>
            </a:endParaRPr>
          </a:p>
        </p:txBody>
      </p:sp>
      <p:cxnSp>
        <p:nvCxnSpPr>
          <p:cNvPr id="55" name="Connecteur en angle 54"/>
          <p:cNvCxnSpPr>
            <a:stCxn id="30" idx="2"/>
          </p:cNvCxnSpPr>
          <p:nvPr/>
        </p:nvCxnSpPr>
        <p:spPr>
          <a:xfrm rot="5400000">
            <a:off x="3408363" y="2841625"/>
            <a:ext cx="1751012" cy="433388"/>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539750" y="6381750"/>
            <a:ext cx="1079500" cy="3381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L3 magnet </a:t>
            </a:r>
            <a:endParaRPr lang="fr-FR" sz="1600" b="1" dirty="0">
              <a:solidFill>
                <a:prstClr val="black"/>
              </a:solidFill>
              <a:ea typeface="+mj-ea"/>
              <a:cs typeface="+mj-cs"/>
            </a:endParaRPr>
          </a:p>
        </p:txBody>
      </p:sp>
      <p:cxnSp>
        <p:nvCxnSpPr>
          <p:cNvPr id="32" name="Connecteur en angle 31"/>
          <p:cNvCxnSpPr>
            <a:stCxn id="29" idx="3"/>
          </p:cNvCxnSpPr>
          <p:nvPr/>
        </p:nvCxnSpPr>
        <p:spPr>
          <a:xfrm flipV="1">
            <a:off x="1619250" y="5661025"/>
            <a:ext cx="612775" cy="889000"/>
          </a:xfrm>
          <a:prstGeom prst="bentConnector2">
            <a:avLst/>
          </a:prstGeom>
          <a:ln w="3492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7596188" y="4797425"/>
            <a:ext cx="1008062" cy="3381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absorber </a:t>
            </a:r>
            <a:endParaRPr lang="fr-FR" sz="1600" b="1" dirty="0">
              <a:solidFill>
                <a:prstClr val="black"/>
              </a:solidFill>
              <a:ea typeface="+mj-ea"/>
              <a:cs typeface="+mj-cs"/>
            </a:endParaRPr>
          </a:p>
        </p:txBody>
      </p:sp>
      <p:sp>
        <p:nvSpPr>
          <p:cNvPr id="38" name="Rectangle 37"/>
          <p:cNvSpPr/>
          <p:nvPr/>
        </p:nvSpPr>
        <p:spPr>
          <a:xfrm>
            <a:off x="7596188" y="5229225"/>
            <a:ext cx="1008062" cy="58420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Tracking chambers </a:t>
            </a:r>
            <a:endParaRPr lang="fr-FR" sz="1600" b="1" dirty="0">
              <a:solidFill>
                <a:prstClr val="black"/>
              </a:solidFill>
              <a:ea typeface="+mj-ea"/>
              <a:cs typeface="+mj-cs"/>
            </a:endParaRPr>
          </a:p>
        </p:txBody>
      </p:sp>
      <p:sp>
        <p:nvSpPr>
          <p:cNvPr id="39" name="Rectangle 38"/>
          <p:cNvSpPr/>
          <p:nvPr/>
        </p:nvSpPr>
        <p:spPr>
          <a:xfrm>
            <a:off x="7596188" y="5876925"/>
            <a:ext cx="1008062" cy="58578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Trigger chambers </a:t>
            </a:r>
            <a:endParaRPr lang="fr-FR" sz="1600" b="1" dirty="0">
              <a:solidFill>
                <a:prstClr val="black"/>
              </a:solidFill>
              <a:ea typeface="+mj-ea"/>
              <a:cs typeface="+mj-cs"/>
            </a:endParaRPr>
          </a:p>
        </p:txBody>
      </p:sp>
      <p:sp>
        <p:nvSpPr>
          <p:cNvPr id="43" name="Rectangle 42"/>
          <p:cNvSpPr/>
          <p:nvPr/>
        </p:nvSpPr>
        <p:spPr>
          <a:xfrm>
            <a:off x="7596188" y="4149725"/>
            <a:ext cx="1008062" cy="584200"/>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Dipole magnet</a:t>
            </a:r>
            <a:endParaRPr lang="fr-FR" sz="1600" b="1" dirty="0">
              <a:solidFill>
                <a:prstClr val="black"/>
              </a:solidFill>
              <a:ea typeface="+mj-ea"/>
              <a:cs typeface="+mj-cs"/>
            </a:endParaRPr>
          </a:p>
        </p:txBody>
      </p:sp>
      <p:cxnSp>
        <p:nvCxnSpPr>
          <p:cNvPr id="53" name="Connecteur en angle 52"/>
          <p:cNvCxnSpPr>
            <a:stCxn id="37" idx="1"/>
          </p:cNvCxnSpPr>
          <p:nvPr/>
        </p:nvCxnSpPr>
        <p:spPr>
          <a:xfrm rot="10800000">
            <a:off x="3851275" y="4508500"/>
            <a:ext cx="3744913" cy="457200"/>
          </a:xfrm>
          <a:prstGeom prst="bentConnector3">
            <a:avLst>
              <a:gd name="adj1" fmla="val 24506"/>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8" name="Connecteur en angle 57"/>
          <p:cNvCxnSpPr>
            <a:stCxn id="43" idx="1"/>
          </p:cNvCxnSpPr>
          <p:nvPr/>
        </p:nvCxnSpPr>
        <p:spPr>
          <a:xfrm rot="10800000">
            <a:off x="5076825" y="4292600"/>
            <a:ext cx="2519363" cy="149225"/>
          </a:xfrm>
          <a:prstGeom prst="bentConnector3">
            <a:avLst>
              <a:gd name="adj1" fmla="val 19699"/>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6" name="Connecteur en angle 65"/>
          <p:cNvCxnSpPr>
            <a:stCxn id="38" idx="1"/>
          </p:cNvCxnSpPr>
          <p:nvPr/>
        </p:nvCxnSpPr>
        <p:spPr>
          <a:xfrm rot="10800000">
            <a:off x="3995738" y="4724400"/>
            <a:ext cx="3600450" cy="796925"/>
          </a:xfrm>
          <a:prstGeom prst="bentConnector3">
            <a:avLst>
              <a:gd name="adj1" fmla="val 99957"/>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77" name="Connecteur en angle 76"/>
          <p:cNvCxnSpPr>
            <a:stCxn id="38" idx="1"/>
          </p:cNvCxnSpPr>
          <p:nvPr/>
        </p:nvCxnSpPr>
        <p:spPr>
          <a:xfrm rot="10800000">
            <a:off x="4211638" y="4797425"/>
            <a:ext cx="3384550" cy="723900"/>
          </a:xfrm>
          <a:prstGeom prst="bentConnector3">
            <a:avLst>
              <a:gd name="adj1" fmla="val 99880"/>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0" name="Connecteur en angle 79"/>
          <p:cNvCxnSpPr>
            <a:stCxn id="38" idx="1"/>
          </p:cNvCxnSpPr>
          <p:nvPr/>
        </p:nvCxnSpPr>
        <p:spPr>
          <a:xfrm rot="10800000">
            <a:off x="4643438" y="4868863"/>
            <a:ext cx="2952750" cy="652462"/>
          </a:xfrm>
          <a:prstGeom prst="bentConnector3">
            <a:avLst>
              <a:gd name="adj1" fmla="val 100032"/>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5" name="Connecteur en angle 94"/>
          <p:cNvCxnSpPr>
            <a:stCxn id="38" idx="1"/>
          </p:cNvCxnSpPr>
          <p:nvPr/>
        </p:nvCxnSpPr>
        <p:spPr>
          <a:xfrm rot="10800000">
            <a:off x="5003800" y="4941888"/>
            <a:ext cx="2592388" cy="579437"/>
          </a:xfrm>
          <a:prstGeom prst="bentConnector3">
            <a:avLst>
              <a:gd name="adj1" fmla="val 100004"/>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99" name="Connecteur en angle 98"/>
          <p:cNvCxnSpPr/>
          <p:nvPr/>
        </p:nvCxnSpPr>
        <p:spPr>
          <a:xfrm rot="10800000">
            <a:off x="5435600" y="5661025"/>
            <a:ext cx="2160588" cy="647700"/>
          </a:xfrm>
          <a:prstGeom prst="bentConnector3">
            <a:avLst>
              <a:gd name="adj1" fmla="val 100236"/>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5867400" y="1700213"/>
            <a:ext cx="900113" cy="461962"/>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200" b="1" dirty="0"/>
              <a:t>FMD, V0, T0,ZDC </a:t>
            </a:r>
            <a:endParaRPr lang="fr-FR" sz="1200" b="1" dirty="0">
              <a:solidFill>
                <a:prstClr val="black"/>
              </a:solidFill>
              <a:ea typeface="+mj-ea"/>
              <a:cs typeface="+mj-cs"/>
            </a:endParaRPr>
          </a:p>
        </p:txBody>
      </p:sp>
      <p:sp>
        <p:nvSpPr>
          <p:cNvPr id="46" name="Rectangle 45"/>
          <p:cNvSpPr/>
          <p:nvPr/>
        </p:nvSpPr>
        <p:spPr>
          <a:xfrm>
            <a:off x="107950" y="3213100"/>
            <a:ext cx="784225" cy="338138"/>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1600" b="1" dirty="0"/>
              <a:t>EMCAL</a:t>
            </a:r>
            <a:endParaRPr lang="fr-FR" sz="1600" b="1" dirty="0">
              <a:solidFill>
                <a:prstClr val="black"/>
              </a:solidFill>
              <a:ea typeface="+mj-ea"/>
              <a:cs typeface="+mj-cs"/>
            </a:endParaRPr>
          </a:p>
        </p:txBody>
      </p:sp>
      <p:sp>
        <p:nvSpPr>
          <p:cNvPr id="802855" name="Rectangle 48"/>
          <p:cNvSpPr>
            <a:spLocks noChangeArrowheads="1"/>
          </p:cNvSpPr>
          <p:nvPr/>
        </p:nvSpPr>
        <p:spPr bwMode="auto">
          <a:xfrm>
            <a:off x="0" y="5445125"/>
            <a:ext cx="1038225" cy="246063"/>
          </a:xfrm>
          <a:prstGeom prst="rect">
            <a:avLst/>
          </a:prstGeom>
          <a:noFill/>
          <a:ln w="9525">
            <a:noFill/>
            <a:miter lim="800000"/>
            <a:headEnd/>
            <a:tailEnd/>
          </a:ln>
        </p:spPr>
        <p:txBody>
          <a:bodyPr wrap="none">
            <a:spAutoFit/>
          </a:bodyPr>
          <a:lstStyle/>
          <a:p>
            <a:pPr algn="ctr"/>
            <a:r>
              <a:rPr lang="fr-FR" sz="1000" b="1">
                <a:solidFill>
                  <a:schemeClr val="bg1"/>
                </a:solidFill>
                <a:latin typeface="Calibri" pitchFamily="34" charset="0"/>
              </a:rPr>
              <a:t>Not shown here</a:t>
            </a:r>
          </a:p>
        </p:txBody>
      </p:sp>
      <p:cxnSp>
        <p:nvCxnSpPr>
          <p:cNvPr id="81" name="Connecteur en angle 80"/>
          <p:cNvCxnSpPr/>
          <p:nvPr/>
        </p:nvCxnSpPr>
        <p:spPr>
          <a:xfrm>
            <a:off x="900113" y="3789363"/>
            <a:ext cx="1879600" cy="119062"/>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3" name="Picture 8" descr="http://na49info.web.cern.ch/na49info/Public/Press/pictures/na49final.jpg"/>
          <p:cNvPicPr>
            <a:picLocks noChangeAspect="1" noChangeArrowheads="1"/>
          </p:cNvPicPr>
          <p:nvPr/>
        </p:nvPicPr>
        <p:blipFill>
          <a:blip r:embed="rId4"/>
          <a:srcRect/>
          <a:stretch>
            <a:fillRect/>
          </a:stretch>
        </p:blipFill>
        <p:spPr bwMode="auto">
          <a:xfrm>
            <a:off x="179388" y="2133600"/>
            <a:ext cx="2520950" cy="2427288"/>
          </a:xfrm>
          <a:prstGeom prst="rect">
            <a:avLst/>
          </a:prstGeom>
          <a:noFill/>
          <a:ln w="9525">
            <a:noFill/>
            <a:miter lim="800000"/>
            <a:headEnd/>
            <a:tailEnd/>
          </a:ln>
        </p:spPr>
      </p:pic>
      <p:sp>
        <p:nvSpPr>
          <p:cNvPr id="512014"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8535B201-03CD-4385-9FD9-46EE0EF2D788}" type="slidenum">
              <a:rPr lang="fr-FR">
                <a:solidFill>
                  <a:schemeClr val="tx1"/>
                </a:solidFill>
              </a:rPr>
              <a:pPr fontAlgn="base">
                <a:spcBef>
                  <a:spcPct val="0"/>
                </a:spcBef>
                <a:spcAft>
                  <a:spcPct val="0"/>
                </a:spcAft>
              </a:pPr>
              <a:t>96</a:t>
            </a:fld>
            <a:endParaRPr lang="fr-FR">
              <a:solidFill>
                <a:schemeClr val="tx1"/>
              </a:solidFill>
            </a:endParaRPr>
          </a:p>
        </p:txBody>
      </p:sp>
      <p:pic>
        <p:nvPicPr>
          <p:cNvPr id="512015" name="Picture 2" descr="http://www.lightnessofbeingbook.com/LOBColorPlates/images/Plate05_RHIC_Brookhaven.jpg"/>
          <p:cNvPicPr>
            <a:picLocks noChangeAspect="1" noChangeArrowheads="1"/>
          </p:cNvPicPr>
          <p:nvPr/>
        </p:nvPicPr>
        <p:blipFill>
          <a:blip r:embed="rId5"/>
          <a:srcRect/>
          <a:stretch>
            <a:fillRect/>
          </a:stretch>
        </p:blipFill>
        <p:spPr bwMode="auto">
          <a:xfrm>
            <a:off x="2232025" y="3905250"/>
            <a:ext cx="2844800" cy="2816225"/>
          </a:xfrm>
          <a:prstGeom prst="rect">
            <a:avLst/>
          </a:prstGeom>
          <a:noFill/>
          <a:ln w="9525">
            <a:noFill/>
            <a:miter lim="800000"/>
            <a:headEnd/>
            <a:tailEnd/>
          </a:ln>
        </p:spPr>
      </p:pic>
      <p:sp>
        <p:nvSpPr>
          <p:cNvPr id="512016" name="AutoShape 4" descr="data:image/jpg;base64,/9j/4AAQSkZJRgABAQAAAQABAAD/2wCEAAkGBhQSEBUTEBEVExUVGBgYGRYYFR0WFxodGx0XFxkeGBocHSchGRkjIBcYKy8sJDMpLCwsHCoxNTAqNSYrLCwBCQoKDgwOGg8PGi4kHyQsNTIpLSsxLCo1Ni8tNTUpLC40LywqNSw1Ki80KiopLSwsLC8qLCo0KTQsLDUsKSw0MP/AABEIAIQAhgMBIgACEQEDEQH/xAAcAAEAAgMBAQEAAAAAAAAAAAAABQcDBAYCAQj/xAA/EAACAQMCAwYCBggFBQEAAAABAhEAAyEEEgUiMQYTMkFRYQdxFCNCUoGhJGKRkrHB0fAWNHKC4TNUc5PSFf/EABsBAQACAwEBAAAAAAAAAAAAAAACAwEEBgUH/8QAMhEAAQMCBAMGBgEFAAAAAAAAAQACEQMhBBIxQVHR8AUTYYGR4QYicaHB8bEUMkJywv/aAAwDAQACEQMRAD8Aydj+x+juaDTvc0lp3a2pZiskn1NS7dhtDGNFZJ9NsTVRaDt6tu3aX6M262ioXW+U3BRiRsMdAfX3rZX4kIB/lXOApJ1JJIE9Zt56/wBIImtB1GoTqevNbYqMhd2nYWBnRaFjHowEwc4AMHH95Ga92Kt7js0OhIkRO+Y5ZmPPx/ujrOOEsfFFVBH0R2DRIbVOfCxYQdoIy341g1PxFt3GZn0ZJZixi+FyTJgraB/PoBTu6vX7WM7Ov0rB/wAD2yjfoejDyu2FbbHLumSc9aXew1vvHKaLRm2du1WUymBukr4sz/xXAr8SbfdGz9CO1mD/AOYO7cFCgghMdP21k03xGW26uNIylYgHUtGJABXu525OOlO7qdftSBadOvsrC0nYbT7277R6ULtWAqmd2d3U9PT8OmZ2/wDBGg/7Oz+7/wA+4qsb3xLRu7/Qo7rw/pBP2t+SyEtn1Jrynbu1aIP0IMCAQDfLDBU9O79UH9gRn+nrG9+vNA9kLX+K3C7Wn1qJp7a20NlGhRAktcE/sAri6me0XHRqXtstoW1t21thS3eGAztJJUffqPReRmIByAPLrJ/l+dbjGODVRAe4wehda1K9lR8vzFfDbPz+VSNtVDKdl5pSlFFKUpREpSlESlKURK+qs0UZyY96zG2SdoHyHr7z501spACMxXy1c2sIz/P1HyqS/wAPsBvZ0tWzkNcbaSMHCwWY5HhBrLbsLpRN1RcvnAtGCtv/AMo+036n73mpyWuD3L7Pd1DMxhi0kzKqYDGCBEKCB4QR0q0Me27R5qo1i8ZdBNvbrZawuaW35PqW9T9Vb/mzD9w1lucTvgSNPbtpiAdOpAmYhroZs7W8zkH3rducOS3aR0ZiXExaAX1BHeEsxAIMkSMdM42tVxAG0LVq1bRBmDzndDHcXMFvEY84bocGo5HzJBUMgdtM8eXsoFuMXT1Sx/6LP/zWwvE7oB77SW7iYJ+q7uJyCGtgeXSZHtW7peJSLhNu0u5lCnaRAGwrMPkABPFImJ6sa+trQ+xblvKEgbG7ooCOohoIAQdYwvWjqbjsfRBTGUiAPofYKMNjTXf+ncOnb7t0bk6+VxB/FQPevF7gr2edwCnVWRg6MfQMpIMecHpU3qOzltu7+uUl03TcTumncymCu4N4SSSDAwTOKjrmlvaK64UblxvtsMFJ5d4B9xzKeVuhBg1LLUiMsrFN5pulpmNjz3A81Cnm6wD69Af6GsREdamNVw1LiG7pZKjx2jl7fQZjxLJwwx5GDExoWRB8vP09jVZAAkaLZY8Vfr1rzWClKVhRSlKURKUpRErb0HEblo/VGGIgGAWE+aHqre4zWpU92T4Tcu3kKIxmQrAA7CNm54nOwNI9W2j2pEqL3BrSXabqR4PwHBNxhbKrLMVyDzDYpONxK9SQfIQanGuBrbLbUKq9FglthhlLKxgqeQSh8THqSrnPrdJaMfRwVWyAimIMRvllJhwZPlzI25Z2up56/wAQ1EmzplYuzbNybt0/dUeTyWkj7zAGGafYpNDmiAdBfb+FG5Ocm/Dh11ZetZeCjYrgm2y4SCpyzAy0bTDR6gjIEVqNd1FwstmxJ8zh3wCOaIAxPkOk/PuuzHwzWzaNziC7ngHYSe7SATkr42HMCOgjIYV0favs2iIjW12obtpdttVUJu75A6jGJvAZxHvXg4jt/Bit3NLMZsHbT4cdeSvDXxJVRvwfXggHSXBIMA2omAN0DzwmT7UtXriXY1FhlaRuAhWJXyKsZmSZAImflVwXnBtWbrBV2wrBpJVltm4w27DI5PXoI96kNVwK0621uWFIi0Ntwbyv3txmd0CAQeoJ6TPmn4jLY72m686HhPMKeQ7FVJe1trUXA1vKooJUKN0LJiMqixAnmA85nbUgrB0C38F2L94GHeiFgyTghueZwOhmG2/O3Pw3bT3GuaAOywSbOXdVEBmHXdbyRnPzFaHCuMvqdttVVHVYbpzL0lRjMxiY+SiB1WGxNDF0m1qGYt/iS6xt6+S16jCfld14hQ3FOGXNO/eWOVkJ5rYlWXbl1IkbCCQQSR1gkTEFrNYbjliFWTO1RCj5Dyqy7nDFu6RrNy4qdbttt3ntyGb7SEMZ2+pjJ2iueLaLu7nKCEbmWeoEkFT+spBU+4nzrzzoEDvnLd4F+I/e3NaVKUqKklKUoiUpX0CiL5Vm8CZtMgQC2+4va5kYOVtsA+3qvidxI2mWBkmCtf8AB7AfUWlboXXd8gQW/KatfQgvY09t7Ybdb7wuUVwpuksDuJwQ+7oOhgEk1kbnrrVU1Lua3xk+XuQVGcZ4strTk2UuLdeBbEnbunczLA2kqeaFja5DKBucGe+EPYsrYOqvJDtuW1OCBgM3tuKx54B8jnkO3tx2vaezO4lWYoDkPcPdEdSsxbU4wSavjhnDhatJbtvi2Au0REKAAOmMR0jrXh/FGOdhsIykyxqb+A1GlpkfcLdptzOJ4JqbKHlNsP4Swjb4SCrD1gqOmY+QFa2u4UHsXLV4brbIRyrldpJQjPiAC9Mblnzipe2sDqfXJn+PSuB+JnxAuaNk0+lUm86yWC7tgJhdoIILGD1wAOhnHz/AUa+LrCjQ11kmIjedo5LYcQBJU7wuzvRbbqpVbjqVgMI2HAn7u6J8/wAqlU05J3FVkMxgdT5LMjBiP2e+KPbtTxK1surdvEhYYbg6MdxbmRl2gwyry+S4irb7D9rRr9J3vd93cVttxJwCIyCeoIj+HlNex2z2VXwgNZuVzJglpmCZ1+vLSyrpvDrKTbS7d7BSS+SN2BAAHpHy9T5dRR/xG4AdBxBdXpwptXWLAQCgYGHQiIKsPL0JGYq97pbBAj1nJiegHQfP2H4cb8WNCH4XdgCVZHEtJ5WUN8iBuwMdfWsfDeOdhscxrrh5ykT5D0P2nilZstVfHirOouWybggXJgY8LBrhflYq0zuEO+OVdoMf270JYd5yrK99AO8zNq2+QRHjX7MHZ1kGtjshq50Ik2wLbuCXIAABW4JyD4n8s8o6+WxxNlv6VO6PeBO+tMVU7Q1xGuDJCxNxrf2eq9TAr6MJIhaNbKHNdHAeto9Y+yrOlKVFTSlKURKnOz9kMj5MhlwMSCrkj8doH41B1KcCugFw3QqD+6ysfyDVRiATTMLIaHWd1usuk0/6UimVLMBKtBlxgT6SYPtNdzxm6Clnv9VdUXNPajnnruZtwiVUblM56kYkxwuvttZuI2JEMIM5Dbh+TCuq4wtk2rKzLob6qMIFBcMrEkH7LJBgzuxBGLKRzMVT5zsdxBFh5/8AK0G4p3fENLqXJuKptv4iSwV4MFhPQfLPkK/SFm4GWYAHzBx+GK/MPFEVUV0ERPNuJZtyrmfaVz+sPYm++wnaUazQ27oIDKNlwZhWWJknyIII9j1rm/jDCF9GjXa3QQTPG4tPgbxut2kYcQupqk/iqX0vFBeZWa3eW2QZwO7hWA9xg/7quot7xUZxfhtrVI1rUKGt4IyVYHPMGBBWIPp5+Vcd2Njhgq5e9uZpaQ4DWLG3jIHlKueJiFTV7tNYS1u7yZR1gGX5lKy0+7T/AE8us+CWhKWL99twW+y7JEAi2G3FcnEtH+0+lblr4d6N9rReYJuRVa99WfFdDMUhmG5ivWTH7ZjRcZtKhQ/UgeDcNo5cEPBhWtnByDgHIhq6ftLG0q2FqYbCtJzEFxMSACSBA9TuBO1xQxsOBK6O+/UbZEfIE+nv/fWuO7dcQFvQanI2m0Ugg7pfkAOOWCwI6TnHrNnWnlDqbbiDnnQkmBsuGFJPuZyOXNVl8U+OqLH0baA9y4rj6vuyEQkSwJ3EkgASFHKYkQa8nsLAmrjabDs4H0vrptsrKroaVyXZRY0xJN47ruFt293hCkkkqVByOvp0M4mNQLh06G73u03jtZyN1sKpuM6kp1IQjoPAJjbtqP4Lqks6dEdXYrkieUMTMRknlwQB5QYitnj+qt/RkKKwa3YusSZM9+y2k5iBJCu4Mice1fSBotOtIIHGPtf8Qq8pSlYRKUpRErY0F0LcBPQ4PyI2n8jWvSsESIRdjxjSd5ZDqslNxYBYAzDZGSYXBP3SejKK9dmtTbu7dK6qN6lQ2wQHEG20x0eFBB81/WgaPAtdvTYxP2Qc/IIwnEg7Vz5hJwDWPUWzpr8yChBnYfIkEhT6qYZSf1TWlhnd0803KDmSDSBvqw8+N/yOKk3s3AWR7W2IRwBkL1K5mXYbj7btxMwy5+yPav8A/Ovc265azKSwUkeB+ollzhh55AIEZ9RabVKLlhl7xba7hvAdwRLXRuMliQMAk4yQYFRXENOiWArkTJkAQFI6QdsljJkx5R5cvRnDU8RS7qqAWuA3IP8AIWG1Z8CDccDw62V96HjtvUWrd5bqujeEp+qCxO0yViG5cnAmvOq15hY2jcwQCTG45w0AxtDenjk4Jqg+D8V1Gmt3Bp2Y23HOkblZTA50zHiGR97rmux0HxkSR9IssCjMwa2SZLAr4GjbE+p69JgjgcZ8J1sM7NRLXt2+YA77SPpb2W2K062Xe2uKQzWbUi5sZklwdzqzZOMAsCPcGRHWtZtUl9GZWJVwzFV5bjISAHXIK3LZG0xBIIMgkVXzfESwNf8ASFe/3QVYTYNwYFxJhsiLrn3aPKvOt+I4LRo7ap9ZvUtvdwcTtCqMNGQSwgwcUHYdcPBawXEkk6ayDeZtNtDO8J3gXU3O2K6K0yXriMqym0q03OggIVKqyxkYWHBAhQprbTOdZrGv6ggqCIToDAAS2oEHaABO0TAxBIrXuae5fuNc1LM0Ebl6MBPQKB9WJPSB1wJIqSaC3dKouADlQExEZIEwCIycdMkyrV2uC7KpYOXNAL3f3Gf9pi/hPsABQ55Oql00CXOe3eZbYnvA5lSOUkOZC7pIhlGcOsMrAcx2x4krsAqhSx3wBG1IAtqY6kjm5pKhgs4MyPGuJd3pu6F5LiMSXIUt3jhgwWTHLhT5iGYgyxWuMv32dmdzLMSSfUnJrU/xCiQS/NNotz/HrxWOlKVhSSlKURKUpRFm0uo2NMSMgj1BwR+ypzU6kX9v2uUgHwwZBM+r4JOOp8wBXO1ks3ypx08x5GqalIOOYahZ1iTpopXT6xrLAgyobDCVMiMj7rx1BwQcgiujXudaGdilm4cF4hGWZYsOttgAZEmdwAJDAVz9i6lxTI6jJPl58wxP+rHn0JmtDUzafkYiR1nJE+fqJHQ+mRIIrZpY14+QjoKFRgLsxs7Y8ev0d13trSXFVQls7QA+9VO0xiQD4R0icmRMTUNrmtXcLbVlRCxdjloLgSxEkkgT6+QXpUJoO0L2jKyv+g7R+KEFD+z8alLnapDaEIrXcBne3BYAEAmC0kQpz1PtirjiDwHp9eZRrnCZHp78yvGq0VoeG3bblDhQzFijYjr4lYAEYOZgjpIaXVBFUW7aCJVlQAs4yTPm+J5WJkGOkxGWe0iBld7FpmVYwXQE4IJAHqCfmfTFZL/aa2gU6cd0+0ByieMlVnmZjCht0CD4QY9BxB3A9OuJQPN7H7c1KNpN8XEC2iWEb+QvgxAOQSJlJ25xIIA0eMcXt7SoUAMBORNyDuWQJ7tBM9ZJkCMxz93irEyog/eJ3v6zLdDP3QK03ckkkyTkk5JrP9S7gOv2UgnVZtXrWuHmgR0AwAPQDyFa9KVqqZMpSlKLCUpSiJSlKIlKUoi9I5BkGDXxmkya+UoiUpSiJSlKIlKUoiUpSiJSlKIlKUoiUpSiJSlKIlKUoiUpSiJSlKIlKUoiUpSiJSlKIlKUoi//2Q==">
            <a:hlinkClick r:id="rId6"/>
          </p:cNvPr>
          <p:cNvSpPr>
            <a:spLocks noChangeAspect="1" noChangeArrowheads="1"/>
          </p:cNvSpPr>
          <p:nvPr/>
        </p:nvSpPr>
        <p:spPr bwMode="auto">
          <a:xfrm>
            <a:off x="155575" y="-601663"/>
            <a:ext cx="1276350" cy="1257301"/>
          </a:xfrm>
          <a:prstGeom prst="rect">
            <a:avLst/>
          </a:prstGeom>
          <a:noFill/>
          <a:ln w="9525">
            <a:noFill/>
            <a:miter lim="800000"/>
            <a:headEnd/>
            <a:tailEnd/>
          </a:ln>
        </p:spPr>
        <p:txBody>
          <a:bodyPr/>
          <a:lstStyle/>
          <a:p>
            <a:endParaRPr lang="fr-FR">
              <a:latin typeface="Calibri" pitchFamily="34" charset="0"/>
            </a:endParaRPr>
          </a:p>
        </p:txBody>
      </p:sp>
      <p:sp>
        <p:nvSpPr>
          <p:cNvPr id="512017" name="AutoShape 6" descr="data:image/jpg;base64,/9j/4AAQSkZJRgABAQAAAQABAAD/2wCEAAkGBhMSERUSERMUFRUWGRwZGBgYGBcdGBkeGhgZGhoeGhgdHyYeGRskIBgYIjAhJScqLSwtGB4xNzIqNSYrLCkBCQoKDgwOGg8PGi4kHyQpLCwsLCkqLCwsKjUpLCwpNSwyNC41KSwsKiopLyovMiosLCkqKSwsLDU2LSwpKSksLP/AABEIAJAAlQMBIgACEQEDEQH/xAAbAAACAwEBAQAAAAAAAAAAAAAABQMEBgIBB//EAD4QAAIBAgMGAwYEBAUEAwAAAAECEQAhAxIxBAUiQVFhcYGRBhMyQlLBYoKhsZLR4fAjM3KislOTwvEUFRb/xAAaAQACAwEBAAAAAAAAAAAAAAAAAwECBAUG/8QAMREAAgECBAIJBAEFAAAAAAAAAAECAxEEEiExofATIkFRcbHB0eFhgZHxMgUUFSOC/9oADAMBAAIRAxEAPwD4kMZzYM3qatFIEl3NpMHS8ddP6da52PZSbgSToPKf2/TxFNMDdblGZoBBOG4KixJ4Se2YipKayegrzaHNiwTA/Tv3FdsvEUDYhI1gjzGvlV/dOzxmXEUBj8FhwlTDE+AzeY7V6uxsro2WOKHlVtdR01hp9atYhK/bxFuFxGFbF9RA7m9hevDiCYDYp/pT3d+wOq4ylVzZHNlSwWYkR8xjyPeocXZHGO5RFICgjhTSEnl0NFiFrrfiK8NZvmxAImZH8+0eNcI86NinzFaPbNyPhoQoEAt9Oqu+XlyAOvM9q7/+gIxCqAWzNAA0GVQNLk5ifWpcX3DIU3LW/EzmEM0w2JbuNTy8dfQ1GcUfVieorWYu5zZAqgEJJAW5YcbHwDOPy0ubdzu7uMNch4lkJ8OUuDp0i9DgyMml78RQgB+bE1j4v75ketR4ZOUszPqND1n+X6eFX9v2FlbDkEKcp+GOQgR1ufMntRsuzOxZQqmNLI0k8MCZ8uw8ajKLd75b8SgMQdcW2tx4V3aAc2LeYE3ganw/r0p/ibixZVMqlieKESBGp0sonLJ6OeUC1g+zbYjGAFwwolmVJIm8CNLN5mbxAtkfcWytuyfEyfvh9WL6j+dduIAObFuJ8BMCb2p9tm7mOL8AyqIVQohANSWi508WYDQXXru3FxMTLltqTlEdNdYGgPpqAatWJt1rX4i33w+vE/vzqTFXKYzYuk+Gmt+Ux41oNn3YQSci5QDqAAYsJiTBmOc3Am+aHbdkI/zRcmSuW/OMwHwzJhZn1JqCcjvuUN2tYnPiQYiY7/ioptu7ZMZixGGUssKEYtFwC0aTBty5AUVNir07eKM7s+1quKrnMQpBiBcTca8x+9a7B2dSzqzHKwys0CDkCorH/UmJhsD1BNIN27HnlVW4IiJ4WvlPdSYH5l6VqcIRhqEUZkEmxMkB0Km/ISut5HKpjbdjYpq0Y+hn7M+cyDIBEdJQp8X4is9hMzZltG7kCsDJkBtLkjN31JRDHRj5cbUYxVZcJWR2BkA3XEgG/JpCn8wq+uOSqoyKwClZCmGIIU+EqyQT0MxyskT1v4r0Jdl2fDL4rEGcUNyAGVsNSecxP92qlsuxqeMyTkQCw4v8PDgRmvcE+oppu3ELnDzKpy8M5YmQw0nQjIZ6tRglZRVVYGTKY6+6H7h/0pqityZZn1V6Em0YK4jKqzxMWIt85bv+KraYSqHgmRaewGaRz5qfKvRhkNhlQslUAteWcd9Iv4ivMB8wYkAAyBb6pAPmCD6U6nbcbJSvk9tiodhnCMySY6Wz6gGejPpyipMHZUcaSDIgjhhcovFvlv2mmOaGGUDKBJ8SLesHyWq+14ow8IBQskxp2zMY6AAkjy501U0t9gnKXaY/2x2icRVkzJ5AnWJNx+IeOfpVn2W3YMxxBe5Cytje7a6DQf0vVCttONlVRBmSViEWwk9W4v4u9bbYcFUAyqOQFv2Hr60ilHpajm9hai49Z+hX2fYwSQbMw4jGiidbwJIsOxOlR7zxAxOHhWZhJOUEKF1LEMCI7XEDmabuxAypGY9LSba+E+XpVDDwbwVGUfEb3A5W5SOvLnaWVOtohyUoRu35Cvat3pC4KKczAScok6wSARf4iAe5NgY4wtzJgiGnTQLxOZi0GTJ56XjUxTwJlBdlubj6jI5n5RpbQAAVRxtqBPvIBcWzQYubBAL9hbM19BNZmohaUFd34FHFwVw5zEHGPEogFcO0SwkAsBzmFkxeTVXC2JFaTLuzTdJcsSZMGINpgxGrRASnWz7GZL4yrnIBVJPDrxYrTC8yFBtBMkiQMFViMNVLWzGIJAE6SAiC0L4E8mqrWpXK4xu78CM4PIsAdSB7206SVuTAF215BQAK8r3Aw8NWYYqo+IYLShxIJm12hfK/U9PKW2r7kKm+2Ov/ACYnd21sjMZMRwxrKmY7MBmAnnGsU32HebJiAORds8jQq4hwBF4Zc4HRO4rO7FtsvY5ZEdrXUxzIIB735m7LGYNhsAvFhj3iiZ4be8XwAMeC0qc8pSEVvYa7fshw8TFwVY5UIjT4GAP5hIg9BhVzufaycU4b2Gb3g7riDiHgDlJ7r2iuDtIdcHGYtdMmIZuV0JnrBBPfFNR+4Ixgpgsyhgepkf8AkmH696rGvfUdkje6Q79mZAOHiG+HjNh3iyqAy3PKAw8qm2acifWFwTB6gw/jJUmqe7cWcRitlxijzf5sMhh5MJq8GJcRImcMz2xMSPWLVaGLipJdlvcvGEWtSTC3jwk65FBIvcLggmPzMPTvVvGRkyryBi3RRlPrEjxNebFsSiIHx8Nu+Gn6SpOnKrrKpxDEQCJHeSAf9ot0qI4+H8O/XwXKHKn2tEJBHMSdR20t2s58xWN9pt/TnyHRmRY6iJPc5jE9ENaX2g3kMLCzLbExBkUdGa0zy5f9tqwOPhHExFTDlpaE7yPi7WzPPV+1a6uLjODcGZasVBpGx9k9hIws2JCkgQOcRAk9SB6afFTjasXJcSDoosTfWPxGLdLmjZtkCIrOwyrc3IGaOvQACT0SOdc7VtF1CjjYEqDAYLzduSLzJOlhFoNKWNpdH1Xou3nlfY0ZF3HmzYpByXLH4iD8P4F5WBJJtHjIFvaNqTDUMSAbx4i9pMAAAXNhaTVY7UmGBImQOqiCeHW4Ukkj5m1Mml6iWOJiJmgcKE8hzYGwUa3MCSbmCVPFxa0fx88fAvlitLIsYYfF4nJCfKvzYh84jxPiYsFnwJmVUCJuLhBzgn4mMXOnkLxYPCJxGLMeSzEDkOiR4A6k/TR2zeJdZkBJt9FrcIEHGfwARe+or/crXllHCC7BhtJlBmcKrSVCmS2hzFzIPK4EaRNjVbatqVROfKoji01vYC5J5XJNyM0VR/8AnlVIA4tTJBb8+IbL/pXTmQCGpVjbxQHNif4j3ypHCvM8P7zr82azVVVXLQq1DuQ+3bvPEIPucMZbXdCzNreFZQo7SfK4orPYO92dmLMTpAXIQBfrb+ERbVuRTLsW3HuMbhkAidOdNNi27KFfU4Zhu6OCpn/j+ZaV+/bqfWrWwbUQxBJhlIN/A/afKl1EnEyxk0O9lwimbCBBCFsv4l19IDeMirO8GhcLFU/CxQ30zXB66srDy6GquDtTBA4JLYcE/iXWfQEflpi4zYTohkGctzeIZI7kOBPXDFcyUnGSf59TQm2i9sAlSRojC3Qf5iH0DL4gUx2aRmZh8LhG8RtAPrFvWlu6XzsBmOXG2d/CUIIPYgFrdyK0Wx4YJdST/nEN31b7T61zq8pJ37v17joy7BnsuxtIJEAM5k6WT3cep/2mucXYeEz87E2/FblpwyO2YUwOJwx1aB5Sf2j+5ql7RbcMDBbE6qVUDUnLIj+EedclSqzko330NLkktvP2PmftntvvtpyK3AoknkALm38TfnitB7Fez7H/AByIdwAg/wCmgGvYn7dzVDcfs62PtDFy2UNxSANCIB4rDtA1PQVuNpZE4Bm92LMRriNpkTv16C1rx28VXyQVCnq7a7c69xjUXN55Lg/Yi2shykLOGvDhIDHvWHzSdEWJzHkC5+WazBMIEmHdoZzE5rSoC/8ATWOFLT8TaEm2McBWxWMlrAGMsclSfl6nQxOiiqDg3ZjxNfLNl6lmI4VESWPSy2ATlQlJdVt2XPL7/BW1Zr6pEKhiwxCsubjN8KyLEmxd4Pax+VbmV290p0Zn+JjeTrN4nWwso5ZiQTHte8ACqXxDEgAEM5PMJMhB9TW6SaR7bvN2Mg2vcGRbXLJ4yObSFHMxatlPPOy2XPPyUlKxPte3Zic0vmmBMzHMgRmjvCi0gCBSvads5kggDkeEAfitm8RCjlfWnt28soOhmJBiIGkkji7WCj5VIvSTa98Mxt+w9RPPuZPSNK6tGhJrfQyzqMYbdvoxlBgcrCfIcvE+UgxSbF2wtbRecc/E6nw06AVGcc849B/Kj3x7fwr/ACrpwpqCsjPKcmM93bV8QUWt9+Q0/U9zRUW7MU8WnL5V79qKZci7FtSbP8Q729bfeo69BqrAe7rxpgETmBBB5xxEHzDfxnpTTd2IRhFQeNGCg/hyucNvy2/21n9mc5mixDK47AmD/wAx6U/3cMzkiwZVaB0ch1H8YK+Qrm147886D4sa7jwcroB8IZio5hcQEAfwpB8KesVXEfLcFy3h/hxry1N6S7FhFXTNfiIzcuFXM+GZj60z2rawMxAtrM21IHLnFRhsN01TvT04jY3Uc1n+ScbxJ4uQmOhJ7WvH70v31vhsXFwcHKDEsAINhYGNCSSIHYV6205RpYAkg9gft9642IZS+IQGfEtOsKtu0Sen3rfiMFS6RQjFZtWtPH5f7Ji5zXnrzuMt17SqKMNbdTaST30Op/U1afbF52A4RM3EXsLxbTUyRqaoYDH5Vn05Egxr/cedhMoBbFHAo0tMaR2mbjQ6X0OPGUKNNOdvd/Jrbna3qXCwcLiNYAjmPIACy8tL6RFI97+0OUcJBEypgFZ0zKh/zXHJm4AYPKoNv3m7tkgM3xDDJHu8NTzxeX5Tc8/orM7y2xFJcv7xjriEWJ6Ya8wOpgftXHoYTNJZvxzz4maVSydi9ibXwmbBrlJLPid8V9X/ANNkH4iCCj27fNzBzG3gI001jlFhyil+07xZ7aA69T/qPPw07VUru0sMo6syyqX2O8XGLGSZriiitgoKKKKAL+6/m8vvRRuv5vL70UAUKKKKALuzNxIfqUqfQgf+NPd2YxUCACVLiL3hwwFjeCogeNZzBawP0sD66/8AEVot2WaWkjMpP5mw5/Vj6VkrLnnxLr6m1wcNZFgQZYROpUC/Ia/t0qrtcm2XW3M6QTzveme5thP+FeyoC8nqqgctbH0pFvney4WJlMtaMouTci/cwQB58qR/TcfCnVsley8ubnRnSWTV7/V/QmxcZc+HgFQC0SAbhc37kx48XS94AsScoEW526QQfClW49hxHf3r3cqFnpLFjAFyBcdyUA5kac4KKmYiFvHViCBYDWdAe1pkTH+RhCcpPVstTp5u2y8SthOAvEIm3zEnWAOflzpTvneRtBOHh34o4ja4wl+Yx81lXvqLO9du90T74qtoXCzAMbyWxGtlBj4BqO1YDfm+nxWLk3cDSwCiIVR8qzy7dyTVZsW8z24fPl4i8RNU1Zbsl3rvwEZEUKv0Az54jau3bTxikWLiljLGTXFFdGnTjBaHObbCiiimEBRRRQAUUUUAX91/N5feijdfzeX3ooAoV0iyYrmp8NLeIk9h/M6f+6CG7DDYtgzyFUGVkSWExBYki1rmOgNO9l2JhkxPd6jkzCCDhtBv1/brTH2d2XC4QRcXkGSp4hlcRYQbGfSTWiwNlARQR8PcGOECbfCDesOKq5Wkrco6OGwWeGZp/n5L+Avu8L3pIkYcQDqSSFA82iewrCjZDjPnAYlmy4YlvhEANbS325sSHu/dvC4LEmFQ5QO9wB0J5+leblzYSgt8RkgWOW2gMW1Inx1rJQwdWlJ6q7XyWdKM55UnZGn2Hc64WGq3sBN/iIAABP02PK894rNe0e/zhsShhtAbgKCYzKD2sG78PN2dYmOzmQ8SI5EjuCbdYmewOtYL25xAODDUKoJMyc7FviZpJZuknrWfC4Rup/sd+ef0OxVBU6d4pr7sze8d6OzsQzAHuZIMG5+37m5XsxOpmu8Xl4D+X2qOvQJJaI4yCiiipJCiiigAooooAKKKKAL+6/m8vvRRuv5vL70UAU8JJ10FzTDZMHMwElWkGY4R9Ik2Ef3pVfDQCAWUWzXzXJFtAdJ/frT/AHXhwq8asTYCX4hqyhgvP6SLXInlaxWFpSNNufYAqgKcrQBYEEhTci9xDQVPJiQab4uIUUBSSAIBMTbT7Cq259gyIAh4M44TMAanKexym0jhN5NTbxcKCXYKLD0aBHQy0edYJxvJZj1FCMKdJvXbt/X3FgRcRgWBOV2I1jhIkkdiBHLiXXQs2wgTrAnppoIHIeP2vRu/YQuGAYBa5sJve9pkzPaT0textnISVIETcmApjXqxnwqZyqSby7vT7E0KVOCzy8bWXsU9pxQq5JYSI5SveW+HxMedfPfavFb3iojSnK835ydJv5TWq9otoy4YBl1EyPhVrCSQSJ85ma+d420Fiz9ZCiZgdB2At506lR6M5OOr9JutSHHxJPhYVHRRTjmpWCiiigkKKKKACiiigAooooAv7r+by+9FG6/m8vvRQBXySR0i/gLfamWwsWk4RhxBy8jGgFyT+mgNopaMQZQDIPOwNpkcx1P6V5hsqkEEyDI4Ry86kKcsr1N/7O7cSXMFYWWFrlZJHSRfUDlc8kntZvsYmIqqfhKm1gdSDPgV5WvSXD3kQScxk/hA1idDziPOquIykzmb0+81TLrc3Txl6XRo+yYW8FI4DcAAmJCaCDynsxBpbtftLh4ZIbFSVFi7e8Y+Cgqi+hrB/wD6AQouMoi0Hz4gQD3FUMbbZMqxXwAH7QP0qYxUdjRV/qOZJL1G3tDvv3x4CjXEtk4iWB+ZhPpSDFN4Ggt/WpPfABjJLHt4if1qvVjkym5ycmFFFFQAUUUUAFFFFABRRRQAUUUUAX91/N5feijdfzeX3ooA/9k=">
            <a:hlinkClick r:id="rId7"/>
          </p:cNvPr>
          <p:cNvSpPr>
            <a:spLocks noChangeAspect="1" noChangeArrowheads="1"/>
          </p:cNvSpPr>
          <p:nvPr/>
        </p:nvSpPr>
        <p:spPr bwMode="auto">
          <a:xfrm>
            <a:off x="155575" y="-655638"/>
            <a:ext cx="1419225" cy="1371601"/>
          </a:xfrm>
          <a:prstGeom prst="rect">
            <a:avLst/>
          </a:prstGeom>
          <a:noFill/>
          <a:ln w="9525">
            <a:noFill/>
            <a:miter lim="800000"/>
            <a:headEnd/>
            <a:tailEnd/>
          </a:ln>
        </p:spPr>
        <p:txBody>
          <a:bodyPr/>
          <a:lstStyle/>
          <a:p>
            <a:endParaRPr lang="fr-FR">
              <a:latin typeface="Calibri" pitchFamily="34" charset="0"/>
            </a:endParaRPr>
          </a:p>
        </p:txBody>
      </p:sp>
      <p:sp>
        <p:nvSpPr>
          <p:cNvPr id="9" name="Rectangle 8"/>
          <p:cNvSpPr/>
          <p:nvPr/>
        </p:nvSpPr>
        <p:spPr>
          <a:xfrm>
            <a:off x="0" y="0"/>
            <a:ext cx="385921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experiment</a:t>
            </a:r>
            <a:endParaRPr lang="fr-FR" sz="4000" dirty="0">
              <a:solidFill>
                <a:prstClr val="black"/>
              </a:solidFill>
              <a:ea typeface="+mj-ea"/>
              <a:cs typeface="+mj-cs"/>
            </a:endParaRPr>
          </a:p>
        </p:txBody>
      </p:sp>
      <p:pic>
        <p:nvPicPr>
          <p:cNvPr id="512019" name="Picture 4" descr="alice_display"/>
          <p:cNvPicPr>
            <a:picLocks noChangeAspect="1" noChangeArrowheads="1"/>
          </p:cNvPicPr>
          <p:nvPr/>
        </p:nvPicPr>
        <p:blipFill>
          <a:blip r:embed="rId8"/>
          <a:srcRect/>
          <a:stretch>
            <a:fillRect/>
          </a:stretch>
        </p:blipFill>
        <p:spPr bwMode="auto">
          <a:xfrm>
            <a:off x="5049838" y="2149475"/>
            <a:ext cx="3819525" cy="3800475"/>
          </a:xfrm>
          <a:prstGeom prst="rect">
            <a:avLst/>
          </a:prstGeom>
          <a:noFill/>
          <a:ln w="9525">
            <a:noFill/>
            <a:miter lim="800000"/>
            <a:headEnd/>
            <a:tailEnd/>
          </a:ln>
        </p:spPr>
      </p:pic>
      <p:sp>
        <p:nvSpPr>
          <p:cNvPr id="12" name="Rectangle 11"/>
          <p:cNvSpPr/>
          <p:nvPr/>
        </p:nvSpPr>
        <p:spPr>
          <a:xfrm>
            <a:off x="1619250" y="3789363"/>
            <a:ext cx="1008063"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SPS NA49 </a:t>
            </a:r>
            <a:endParaRPr lang="fr-FR" sz="1600" b="1" dirty="0">
              <a:solidFill>
                <a:prstClr val="black"/>
              </a:solidFill>
              <a:ea typeface="+mj-ea"/>
              <a:cs typeface="+mj-cs"/>
            </a:endParaRPr>
          </a:p>
        </p:txBody>
      </p:sp>
      <p:sp>
        <p:nvSpPr>
          <p:cNvPr id="13" name="Rectangle 12"/>
          <p:cNvSpPr/>
          <p:nvPr/>
        </p:nvSpPr>
        <p:spPr>
          <a:xfrm>
            <a:off x="3924300" y="6381750"/>
            <a:ext cx="1152525" cy="338138"/>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RHIC  STAR </a:t>
            </a:r>
            <a:endParaRPr lang="fr-FR" sz="1600" b="1" dirty="0">
              <a:solidFill>
                <a:prstClr val="black"/>
              </a:solidFill>
              <a:ea typeface="+mj-ea"/>
              <a:cs typeface="+mj-cs"/>
            </a:endParaRPr>
          </a:p>
        </p:txBody>
      </p:sp>
      <p:sp>
        <p:nvSpPr>
          <p:cNvPr id="14" name="Rectangle 13"/>
          <p:cNvSpPr/>
          <p:nvPr/>
        </p:nvSpPr>
        <p:spPr>
          <a:xfrm>
            <a:off x="7716838" y="2154238"/>
            <a:ext cx="1152525" cy="33813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sz="1600" b="1" dirty="0"/>
              <a:t>LHC ALICE</a:t>
            </a:r>
            <a:endParaRPr lang="fr-FR" sz="1600" b="1" dirty="0">
              <a:solidFill>
                <a:prstClr val="black"/>
              </a:solidFill>
              <a:ea typeface="+mj-ea"/>
              <a:cs typeface="+mj-cs"/>
            </a:endParaRPr>
          </a:p>
        </p:txBody>
      </p:sp>
      <p:graphicFrame>
        <p:nvGraphicFramePr>
          <p:cNvPr id="15" name="Tableau 14"/>
          <p:cNvGraphicFramePr>
            <a:graphicFrameLocks noGrp="1"/>
          </p:cNvGraphicFramePr>
          <p:nvPr/>
        </p:nvGraphicFramePr>
        <p:xfrm>
          <a:off x="1116013" y="765175"/>
          <a:ext cx="4032250" cy="1335088"/>
        </p:xfrm>
        <a:graphic>
          <a:graphicData uri="http://schemas.openxmlformats.org/drawingml/2006/table">
            <a:tbl>
              <a:tblPr firstRow="1" bandRow="1">
                <a:tableStyleId>{5C22544A-7EE6-4342-B048-85BDC9FD1C3A}</a:tableStyleId>
              </a:tblPr>
              <a:tblGrid>
                <a:gridCol w="867106"/>
                <a:gridCol w="780395"/>
                <a:gridCol w="780395"/>
                <a:gridCol w="1603535"/>
              </a:tblGrid>
              <a:tr h="563390">
                <a:tc>
                  <a:txBody>
                    <a:bodyPr/>
                    <a:lstStyle/>
                    <a:p>
                      <a:r>
                        <a:rPr lang="fr-FR" sz="1050" b="1" dirty="0" smtClean="0"/>
                        <a:t>Central collisions</a:t>
                      </a:r>
                      <a:endParaRPr lang="fr-FR" sz="1050" b="1" dirty="0"/>
                    </a:p>
                  </a:txBody>
                  <a:tcPr/>
                </a:tc>
                <a:tc>
                  <a:txBody>
                    <a:bodyPr/>
                    <a:lstStyle/>
                    <a:p>
                      <a:r>
                        <a:rPr lang="fr-FR" sz="1200" b="1" dirty="0" smtClean="0"/>
                        <a:t>SPS</a:t>
                      </a:r>
                      <a:endParaRPr lang="fr-FR" sz="1200" b="1" dirty="0"/>
                    </a:p>
                  </a:txBody>
                  <a:tcPr/>
                </a:tc>
                <a:tc>
                  <a:txBody>
                    <a:bodyPr/>
                    <a:lstStyle/>
                    <a:p>
                      <a:r>
                        <a:rPr lang="fr-FR" sz="1200" b="1" dirty="0" smtClean="0"/>
                        <a:t>RHIC</a:t>
                      </a:r>
                      <a:endParaRPr lang="fr-FR" sz="1200" b="1" dirty="0"/>
                    </a:p>
                  </a:txBody>
                  <a:tcPr/>
                </a:tc>
                <a:tc>
                  <a:txBody>
                    <a:bodyPr/>
                    <a:lstStyle/>
                    <a:p>
                      <a:r>
                        <a:rPr lang="fr-FR" sz="1200" b="1" dirty="0" smtClean="0"/>
                        <a:t>LHC</a:t>
                      </a:r>
                      <a:endParaRPr lang="fr-FR" sz="1200" b="1" dirty="0"/>
                    </a:p>
                  </a:txBody>
                  <a:tcPr/>
                </a:tc>
              </a:tr>
              <a:tr h="375595">
                <a:tc>
                  <a:txBody>
                    <a:bodyPr/>
                    <a:lstStyle/>
                    <a:p>
                      <a:endParaRPr lang="fr-FR" sz="1200" b="1" dirty="0"/>
                    </a:p>
                  </a:txBody>
                  <a:tcPr/>
                </a:tc>
                <a:tc>
                  <a:txBody>
                    <a:bodyPr/>
                    <a:lstStyle/>
                    <a:p>
                      <a:pPr algn="ctr"/>
                      <a:r>
                        <a:rPr lang="fr-FR" sz="1200" b="1" dirty="0" smtClean="0"/>
                        <a:t>17</a:t>
                      </a:r>
                      <a:endParaRPr lang="fr-FR" sz="1200" b="1" dirty="0"/>
                    </a:p>
                  </a:txBody>
                  <a:tcPr/>
                </a:tc>
                <a:tc>
                  <a:txBody>
                    <a:bodyPr/>
                    <a:lstStyle/>
                    <a:p>
                      <a:pPr algn="ctr"/>
                      <a:r>
                        <a:rPr lang="fr-FR" sz="1200" b="1" dirty="0" smtClean="0"/>
                        <a:t>200</a:t>
                      </a:r>
                      <a:endParaRPr lang="fr-FR" sz="1200" b="1" dirty="0"/>
                    </a:p>
                  </a:txBody>
                  <a:tcPr/>
                </a:tc>
                <a:tc>
                  <a:txBody>
                    <a:bodyPr/>
                    <a:lstStyle/>
                    <a:p>
                      <a:pPr algn="ctr"/>
                      <a:r>
                        <a:rPr lang="fr-FR" sz="1200" b="1" dirty="0" smtClean="0"/>
                        <a:t>5500</a:t>
                      </a:r>
                      <a:endParaRPr lang="fr-FR" sz="1200" b="1" dirty="0"/>
                    </a:p>
                  </a:txBody>
                  <a:tcPr/>
                </a:tc>
              </a:tr>
              <a:tr h="396293">
                <a:tc>
                  <a:txBody>
                    <a:bodyPr/>
                    <a:lstStyle/>
                    <a:p>
                      <a:endParaRPr lang="fr-FR" sz="1200" b="1" dirty="0"/>
                    </a:p>
                  </a:txBody>
                  <a:tcPr/>
                </a:tc>
                <a:tc>
                  <a:txBody>
                    <a:bodyPr/>
                    <a:lstStyle/>
                    <a:p>
                      <a:pPr algn="ctr"/>
                      <a:r>
                        <a:rPr lang="fr-FR" sz="1200" b="1" dirty="0" smtClean="0"/>
                        <a:t>500</a:t>
                      </a:r>
                      <a:endParaRPr lang="fr-FR" sz="1200" b="1" dirty="0"/>
                    </a:p>
                  </a:txBody>
                  <a:tcPr/>
                </a:tc>
                <a:tc>
                  <a:txBody>
                    <a:bodyPr/>
                    <a:lstStyle/>
                    <a:p>
                      <a:pPr algn="ctr"/>
                      <a:r>
                        <a:rPr lang="fr-FR" sz="1200" b="1" dirty="0" smtClean="0"/>
                        <a:t>850</a:t>
                      </a:r>
                      <a:endParaRPr lang="fr-FR" sz="1200" b="1" dirty="0"/>
                    </a:p>
                  </a:txBody>
                  <a:tcPr/>
                </a:tc>
                <a:tc>
                  <a:txBody>
                    <a:bodyPr/>
                    <a:lstStyle/>
                    <a:p>
                      <a:pPr algn="ctr"/>
                      <a:r>
                        <a:rPr lang="fr-FR" sz="1200" b="1" dirty="0" smtClean="0"/>
                        <a:t>2000-4000</a:t>
                      </a:r>
                      <a:endParaRPr lang="fr-FR" sz="1200" b="1" dirty="0"/>
                    </a:p>
                  </a:txBody>
                  <a:tcPr/>
                </a:tc>
              </a:tr>
            </a:tbl>
          </a:graphicData>
        </a:graphic>
      </p:graphicFrame>
      <p:graphicFrame>
        <p:nvGraphicFramePr>
          <p:cNvPr id="512011" name="Object 11"/>
          <p:cNvGraphicFramePr>
            <a:graphicFrameLocks noChangeAspect="1"/>
          </p:cNvGraphicFramePr>
          <p:nvPr/>
        </p:nvGraphicFramePr>
        <p:xfrm>
          <a:off x="1116013" y="1319213"/>
          <a:ext cx="863600" cy="349250"/>
        </p:xfrm>
        <a:graphic>
          <a:graphicData uri="http://schemas.openxmlformats.org/presentationml/2006/ole">
            <p:oleObj spid="_x0000_s512011" name="Équation" r:id="rId9" imgW="723600" imgH="291960" progId="Equation.3">
              <p:embed/>
            </p:oleObj>
          </a:graphicData>
        </a:graphic>
      </p:graphicFrame>
      <p:graphicFrame>
        <p:nvGraphicFramePr>
          <p:cNvPr id="512012" name="Object 12"/>
          <p:cNvGraphicFramePr>
            <a:graphicFrameLocks noChangeAspect="1"/>
          </p:cNvGraphicFramePr>
          <p:nvPr/>
        </p:nvGraphicFramePr>
        <p:xfrm>
          <a:off x="1211263" y="1660525"/>
          <a:ext cx="696912" cy="439738"/>
        </p:xfrm>
        <a:graphic>
          <a:graphicData uri="http://schemas.openxmlformats.org/presentationml/2006/ole">
            <p:oleObj spid="_x0000_s512012" name="Équation" r:id="rId10" imgW="685800" imgH="431640" progId="Equation.3">
              <p:embed/>
            </p:oleObj>
          </a:graphicData>
        </a:graphic>
      </p:graphicFrame>
      <p:sp>
        <p:nvSpPr>
          <p:cNvPr id="18" name="Line 15"/>
          <p:cNvSpPr>
            <a:spLocks noChangeShapeType="1"/>
          </p:cNvSpPr>
          <p:nvPr/>
        </p:nvSpPr>
        <p:spPr bwMode="auto">
          <a:xfrm flipH="1">
            <a:off x="2051050" y="1916113"/>
            <a:ext cx="144463" cy="217487"/>
          </a:xfrm>
          <a:prstGeom prst="line">
            <a:avLst/>
          </a:prstGeom>
          <a:noFill/>
          <a:ln w="38100">
            <a:solidFill>
              <a:schemeClr val="tx1"/>
            </a:solidFill>
            <a:round/>
            <a:headEnd/>
            <a:tailEnd type="arrow" w="med" len="med"/>
          </a:ln>
        </p:spPr>
        <p:txBody>
          <a:bodyPr/>
          <a:lstStyle/>
          <a:p>
            <a:endParaRPr lang="fr-FR"/>
          </a:p>
        </p:txBody>
      </p:sp>
      <p:sp>
        <p:nvSpPr>
          <p:cNvPr id="19" name="Line 15"/>
          <p:cNvSpPr>
            <a:spLocks noChangeShapeType="1"/>
          </p:cNvSpPr>
          <p:nvPr/>
        </p:nvSpPr>
        <p:spPr bwMode="auto">
          <a:xfrm>
            <a:off x="3132138" y="1989138"/>
            <a:ext cx="287337" cy="1871662"/>
          </a:xfrm>
          <a:prstGeom prst="line">
            <a:avLst/>
          </a:prstGeom>
          <a:noFill/>
          <a:ln w="38100">
            <a:solidFill>
              <a:schemeClr val="tx1"/>
            </a:solidFill>
            <a:round/>
            <a:headEnd/>
            <a:tailEnd type="arrow" w="med" len="med"/>
          </a:ln>
        </p:spPr>
        <p:txBody>
          <a:bodyPr/>
          <a:lstStyle/>
          <a:p>
            <a:endParaRPr lang="fr-FR"/>
          </a:p>
        </p:txBody>
      </p:sp>
      <p:sp>
        <p:nvSpPr>
          <p:cNvPr id="20" name="Line 15"/>
          <p:cNvSpPr>
            <a:spLocks noChangeShapeType="1"/>
          </p:cNvSpPr>
          <p:nvPr/>
        </p:nvSpPr>
        <p:spPr bwMode="auto">
          <a:xfrm>
            <a:off x="4284663" y="1989138"/>
            <a:ext cx="719137" cy="287337"/>
          </a:xfrm>
          <a:prstGeom prst="line">
            <a:avLst/>
          </a:prstGeom>
          <a:noFill/>
          <a:ln w="38100">
            <a:solidFill>
              <a:schemeClr val="tx1"/>
            </a:solidFill>
            <a:round/>
            <a:headEnd/>
            <a:tailEnd type="arrow" w="med" len="med"/>
          </a:ln>
        </p:spPr>
        <p:txBody>
          <a:bodyPr/>
          <a:lstStyle/>
          <a:p>
            <a:endParaRPr lang="fr-FR"/>
          </a:p>
        </p:txBody>
      </p:sp>
      <p:pic>
        <p:nvPicPr>
          <p:cNvPr id="512048" name="Picture 4" descr="multdens"/>
          <p:cNvPicPr>
            <a:picLocks noChangeAspect="1" noChangeArrowheads="1"/>
          </p:cNvPicPr>
          <p:nvPr/>
        </p:nvPicPr>
        <p:blipFill>
          <a:blip r:embed="rId11"/>
          <a:srcRect l="4764" t="47131" r="4764" b="3366"/>
          <a:stretch>
            <a:fillRect/>
          </a:stretch>
        </p:blipFill>
        <p:spPr bwMode="auto">
          <a:xfrm>
            <a:off x="5508625" y="44450"/>
            <a:ext cx="2663825" cy="2063750"/>
          </a:xfrm>
          <a:prstGeom prst="rect">
            <a:avLst/>
          </a:prstGeom>
          <a:noFill/>
          <a:ln w="9525">
            <a:noFill/>
            <a:miter lim="800000"/>
            <a:headEnd/>
            <a:tailEnd/>
          </a:ln>
        </p:spPr>
      </p:pic>
      <p:sp>
        <p:nvSpPr>
          <p:cNvPr id="512049" name="ZoneTexte 21"/>
          <p:cNvSpPr txBox="1">
            <a:spLocks noChangeArrowheads="1"/>
          </p:cNvSpPr>
          <p:nvPr/>
        </p:nvSpPr>
        <p:spPr bwMode="auto">
          <a:xfrm>
            <a:off x="5651500" y="6167438"/>
            <a:ext cx="2881313" cy="646112"/>
          </a:xfrm>
          <a:prstGeom prst="rect">
            <a:avLst/>
          </a:prstGeom>
          <a:noFill/>
          <a:ln w="9525">
            <a:noFill/>
            <a:miter lim="800000"/>
            <a:headEnd/>
            <a:tailEnd/>
          </a:ln>
        </p:spPr>
        <p:txBody>
          <a:bodyPr>
            <a:spAutoFit/>
          </a:bodyPr>
          <a:lstStyle/>
          <a:p>
            <a:pPr algn="ctr"/>
            <a:r>
              <a:rPr lang="fr-FR">
                <a:latin typeface="Calibri" pitchFamily="34" charset="0"/>
              </a:rPr>
              <a:t>Need high granularity detector to separate tracks</a:t>
            </a:r>
          </a:p>
        </p:txBody>
      </p:sp>
      <p:sp>
        <p:nvSpPr>
          <p:cNvPr id="512050" name="Line 15"/>
          <p:cNvSpPr>
            <a:spLocks noChangeShapeType="1"/>
          </p:cNvSpPr>
          <p:nvPr/>
        </p:nvSpPr>
        <p:spPr bwMode="auto">
          <a:xfrm>
            <a:off x="7019925" y="5949950"/>
            <a:ext cx="0" cy="287338"/>
          </a:xfrm>
          <a:prstGeom prst="line">
            <a:avLst/>
          </a:prstGeom>
          <a:noFill/>
          <a:ln w="38100">
            <a:solidFill>
              <a:schemeClr val="tx1"/>
            </a:solidFill>
            <a:round/>
            <a:headEnd/>
            <a:tailEnd type="arrow" w="med" len="med"/>
          </a:ln>
        </p:spPr>
        <p:txBody>
          <a:bodyP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wipe(down)">
                                      <p:cBhvr>
                                        <p:cTn id="10" dur="500"/>
                                        <p:tgtEl>
                                          <p:spTgt spid="1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down)">
                                      <p:cBhvr>
                                        <p:cTn id="13" dur="500"/>
                                        <p:tgtEl>
                                          <p:spTgt spid="1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ipe(down)">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5889"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857DD30B-157C-422D-A214-9B38A8F8FF28}" type="slidenum">
              <a:rPr lang="fr-FR">
                <a:solidFill>
                  <a:schemeClr val="tx1"/>
                </a:solidFill>
              </a:rPr>
              <a:pPr fontAlgn="base">
                <a:spcBef>
                  <a:spcPct val="0"/>
                </a:spcBef>
                <a:spcAft>
                  <a:spcPct val="0"/>
                </a:spcAft>
              </a:pPr>
              <a:t>97</a:t>
            </a:fld>
            <a:endParaRPr lang="fr-FR">
              <a:solidFill>
                <a:schemeClr val="tx1"/>
              </a:solidFill>
            </a:endParaRPr>
          </a:p>
        </p:txBody>
      </p:sp>
      <p:sp>
        <p:nvSpPr>
          <p:cNvPr id="6" name="Rectangle 5"/>
          <p:cNvSpPr/>
          <p:nvPr/>
        </p:nvSpPr>
        <p:spPr>
          <a:xfrm>
            <a:off x="0" y="0"/>
            <a:ext cx="6924675"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experiment: requirements</a:t>
            </a:r>
            <a:endParaRPr lang="fr-FR" sz="4000" dirty="0">
              <a:solidFill>
                <a:prstClr val="black"/>
              </a:solidFill>
              <a:ea typeface="+mj-ea"/>
              <a:cs typeface="+mj-cs"/>
            </a:endParaRPr>
          </a:p>
        </p:txBody>
      </p:sp>
      <p:sp>
        <p:nvSpPr>
          <p:cNvPr id="805891" name="ZoneTexte 6"/>
          <p:cNvSpPr txBox="1">
            <a:spLocks noChangeArrowheads="1"/>
          </p:cNvSpPr>
          <p:nvPr/>
        </p:nvSpPr>
        <p:spPr bwMode="auto">
          <a:xfrm>
            <a:off x="323850" y="836613"/>
            <a:ext cx="6696075" cy="2032000"/>
          </a:xfrm>
          <a:prstGeom prst="rect">
            <a:avLst/>
          </a:prstGeom>
          <a:noFill/>
          <a:ln w="9525">
            <a:noFill/>
            <a:miter lim="800000"/>
            <a:headEnd/>
            <a:tailEnd/>
          </a:ln>
        </p:spPr>
        <p:txBody>
          <a:bodyPr>
            <a:spAutoFit/>
          </a:bodyPr>
          <a:lstStyle/>
          <a:p>
            <a:pPr>
              <a:buFont typeface="Arial" charset="0"/>
              <a:buChar char="•"/>
            </a:pPr>
            <a:r>
              <a:rPr lang="fr-FR">
                <a:latin typeface="Calibri" pitchFamily="34" charset="0"/>
              </a:rPr>
              <a:t>  Good tracking resolution even with very high multiplicities</a:t>
            </a:r>
          </a:p>
          <a:p>
            <a:pPr>
              <a:buFont typeface="Arial" charset="0"/>
              <a:buChar char="•"/>
            </a:pPr>
            <a:endParaRPr lang="fr-FR">
              <a:latin typeface="Calibri" pitchFamily="34" charset="0"/>
            </a:endParaRPr>
          </a:p>
          <a:p>
            <a:pPr>
              <a:buFont typeface="Arial" charset="0"/>
              <a:buChar char="•"/>
            </a:pPr>
            <a:r>
              <a:rPr lang="fr-FR">
                <a:latin typeface="Calibri" pitchFamily="34" charset="0"/>
              </a:rPr>
              <a:t>  Cover a large p</a:t>
            </a:r>
            <a:r>
              <a:rPr lang="fr-FR" baseline="-25000">
                <a:latin typeface="Calibri" pitchFamily="34" charset="0"/>
              </a:rPr>
              <a:t>T</a:t>
            </a:r>
            <a:r>
              <a:rPr lang="fr-FR">
                <a:latin typeface="Calibri" pitchFamily="34" charset="0"/>
              </a:rPr>
              <a:t> range ( ~ 100 MeV/c up to ~100 GeV/c) </a:t>
            </a:r>
          </a:p>
          <a:p>
            <a:pPr>
              <a:buFont typeface="Arial" charset="0"/>
              <a:buChar char="•"/>
            </a:pPr>
            <a:endParaRPr lang="fr-FR">
              <a:latin typeface="Calibri" pitchFamily="34" charset="0"/>
            </a:endParaRPr>
          </a:p>
          <a:p>
            <a:pPr>
              <a:buFont typeface="Arial" charset="0"/>
              <a:buChar char="•"/>
            </a:pPr>
            <a:r>
              <a:rPr lang="fr-FR">
                <a:latin typeface="Calibri" pitchFamily="34" charset="0"/>
              </a:rPr>
              <a:t>  Good particle identification (PID)</a:t>
            </a:r>
          </a:p>
          <a:p>
            <a:pPr>
              <a:buFont typeface="Arial" charset="0"/>
              <a:buChar char="•"/>
            </a:pPr>
            <a:endParaRPr lang="fr-FR">
              <a:latin typeface="Calibri" pitchFamily="34" charset="0"/>
            </a:endParaRPr>
          </a:p>
          <a:p>
            <a:pPr>
              <a:buFont typeface="Arial" charset="0"/>
              <a:buChar char="•"/>
            </a:pPr>
            <a:r>
              <a:rPr lang="fr-FR">
                <a:latin typeface="Calibri" pitchFamily="34" charset="0"/>
              </a:rPr>
              <a:t>  Measure rare probes (Heavy flavours, quarkonia, photons , jets)</a:t>
            </a:r>
          </a:p>
        </p:txBody>
      </p:sp>
      <p:pic>
        <p:nvPicPr>
          <p:cNvPr id="805892" name="Picture 7" descr="alice_pid_summary_2"/>
          <p:cNvPicPr>
            <a:picLocks noChangeAspect="1" noChangeArrowheads="1"/>
          </p:cNvPicPr>
          <p:nvPr/>
        </p:nvPicPr>
        <p:blipFill>
          <a:blip r:embed="rId3"/>
          <a:srcRect l="1772" t="2786" r="4471" b="4819"/>
          <a:stretch>
            <a:fillRect/>
          </a:stretch>
        </p:blipFill>
        <p:spPr bwMode="auto">
          <a:xfrm>
            <a:off x="1042988" y="3429000"/>
            <a:ext cx="5832475" cy="3219450"/>
          </a:xfrm>
          <a:prstGeom prst="rect">
            <a:avLst/>
          </a:prstGeom>
          <a:noFill/>
          <a:ln w="19050">
            <a:solidFill>
              <a:schemeClr val="bg2"/>
            </a:solidFill>
            <a:miter lim="800000"/>
            <a:headEnd/>
            <a:tailEnd/>
          </a:ln>
        </p:spPr>
      </p:pic>
      <p:sp>
        <p:nvSpPr>
          <p:cNvPr id="805893" name="Rectangle 4"/>
          <p:cNvSpPr>
            <a:spLocks noChangeArrowheads="1"/>
          </p:cNvSpPr>
          <p:nvPr/>
        </p:nvSpPr>
        <p:spPr bwMode="auto">
          <a:xfrm>
            <a:off x="6375400" y="3487738"/>
            <a:ext cx="500063" cy="200025"/>
          </a:xfrm>
          <a:prstGeom prst="rect">
            <a:avLst/>
          </a:prstGeom>
          <a:solidFill>
            <a:schemeClr val="accent1"/>
          </a:solidFill>
          <a:ln w="9525" algn="ctr">
            <a:solidFill>
              <a:srgbClr val="000066"/>
            </a:solidFill>
            <a:miter lim="800000"/>
            <a:headEnd/>
            <a:tailEnd/>
          </a:ln>
        </p:spPr>
        <p:txBody>
          <a:bodyPr wrap="none" anchor="ctr">
            <a:spAutoFit/>
          </a:bodyPr>
          <a:lstStyle/>
          <a:p>
            <a:endParaRPr lang="fr-FR">
              <a:latin typeface="Calibri" pitchFamily="34" charset="0"/>
            </a:endParaRPr>
          </a:p>
        </p:txBody>
      </p:sp>
      <p:sp>
        <p:nvSpPr>
          <p:cNvPr id="805894" name="Rectangle 5"/>
          <p:cNvSpPr>
            <a:spLocks noChangeArrowheads="1"/>
          </p:cNvSpPr>
          <p:nvPr/>
        </p:nvSpPr>
        <p:spPr bwMode="auto">
          <a:xfrm>
            <a:off x="6459538" y="3846513"/>
            <a:ext cx="88900" cy="200025"/>
          </a:xfrm>
          <a:prstGeom prst="rect">
            <a:avLst/>
          </a:prstGeom>
          <a:solidFill>
            <a:schemeClr val="accent1"/>
          </a:solidFill>
          <a:ln w="9525" algn="ctr">
            <a:solidFill>
              <a:srgbClr val="000066"/>
            </a:solidFill>
            <a:miter lim="800000"/>
            <a:headEnd/>
            <a:tailEnd/>
          </a:ln>
        </p:spPr>
        <p:txBody>
          <a:bodyPr wrap="none" anchor="ctr">
            <a:spAutoFit/>
          </a:bodyPr>
          <a:lstStyle/>
          <a:p>
            <a:endParaRPr lang="fr-FR">
              <a:latin typeface="Calibri" pitchFamily="34" charset="0"/>
            </a:endParaRPr>
          </a:p>
        </p:txBody>
      </p:sp>
      <p:sp>
        <p:nvSpPr>
          <p:cNvPr id="805895" name="Rectangle 6"/>
          <p:cNvSpPr>
            <a:spLocks noChangeArrowheads="1"/>
          </p:cNvSpPr>
          <p:nvPr/>
        </p:nvSpPr>
        <p:spPr bwMode="auto">
          <a:xfrm>
            <a:off x="6632575" y="3846513"/>
            <a:ext cx="88900" cy="200025"/>
          </a:xfrm>
          <a:prstGeom prst="rect">
            <a:avLst/>
          </a:prstGeom>
          <a:solidFill>
            <a:schemeClr val="accent1"/>
          </a:solidFill>
          <a:ln w="9525" algn="ctr">
            <a:solidFill>
              <a:srgbClr val="000066"/>
            </a:solidFill>
            <a:miter lim="800000"/>
            <a:headEnd/>
            <a:tailEnd/>
          </a:ln>
        </p:spPr>
        <p:txBody>
          <a:bodyPr wrap="none" anchor="ctr">
            <a:spAutoFit/>
          </a:bodyPr>
          <a:lstStyle/>
          <a:p>
            <a:endParaRPr lang="fr-FR">
              <a:latin typeface="Calibri" pitchFamily="34" charset="0"/>
            </a:endParaRPr>
          </a:p>
        </p:txBody>
      </p:sp>
      <p:sp>
        <p:nvSpPr>
          <p:cNvPr id="805896" name="Rectangle 7"/>
          <p:cNvSpPr>
            <a:spLocks noChangeArrowheads="1"/>
          </p:cNvSpPr>
          <p:nvPr/>
        </p:nvSpPr>
        <p:spPr bwMode="auto">
          <a:xfrm>
            <a:off x="6791325" y="3846513"/>
            <a:ext cx="88900" cy="200025"/>
          </a:xfrm>
          <a:prstGeom prst="rect">
            <a:avLst/>
          </a:prstGeom>
          <a:solidFill>
            <a:schemeClr val="accent1"/>
          </a:solidFill>
          <a:ln w="9525" algn="ctr">
            <a:solidFill>
              <a:srgbClr val="000066"/>
            </a:solidFill>
            <a:miter lim="800000"/>
            <a:headEnd/>
            <a:tailEnd/>
          </a:ln>
        </p:spPr>
        <p:txBody>
          <a:bodyPr wrap="none" anchor="ctr">
            <a:spAutoFit/>
          </a:bodyPr>
          <a:lstStyle/>
          <a:p>
            <a:endParaRPr lang="fr-FR">
              <a:latin typeface="Calibri" pitchFamily="34" charset="0"/>
            </a:endParaRPr>
          </a:p>
        </p:txBody>
      </p:sp>
      <p:sp>
        <p:nvSpPr>
          <p:cNvPr id="805897" name="Text Box 8"/>
          <p:cNvSpPr txBox="1">
            <a:spLocks noChangeArrowheads="1"/>
          </p:cNvSpPr>
          <p:nvPr/>
        </p:nvSpPr>
        <p:spPr bwMode="auto">
          <a:xfrm>
            <a:off x="6875463" y="3429000"/>
            <a:ext cx="1350962" cy="338138"/>
          </a:xfrm>
          <a:prstGeom prst="rect">
            <a:avLst/>
          </a:prstGeom>
          <a:noFill/>
          <a:ln w="9525" algn="ctr">
            <a:noFill/>
            <a:miter lim="800000"/>
            <a:headEnd/>
            <a:tailEnd/>
          </a:ln>
        </p:spPr>
        <p:txBody>
          <a:bodyPr wrap="none">
            <a:spAutoFit/>
          </a:bodyPr>
          <a:lstStyle/>
          <a:p>
            <a:pPr algn="ctr"/>
            <a:r>
              <a:rPr lang="it-IT" sz="1200">
                <a:solidFill>
                  <a:schemeClr val="tx2"/>
                </a:solidFill>
                <a:latin typeface="Lucida Grande"/>
              </a:rPr>
              <a:t>separation @ 3</a:t>
            </a:r>
            <a:r>
              <a:rPr lang="it-IT" sz="1600">
                <a:solidFill>
                  <a:schemeClr val="tx2"/>
                </a:solidFill>
                <a:latin typeface="Symbol" pitchFamily="18" charset="2"/>
              </a:rPr>
              <a:t>s</a:t>
            </a:r>
          </a:p>
        </p:txBody>
      </p:sp>
      <p:sp>
        <p:nvSpPr>
          <p:cNvPr id="805898" name="Text Box 9"/>
          <p:cNvSpPr txBox="1">
            <a:spLocks noChangeArrowheads="1"/>
          </p:cNvSpPr>
          <p:nvPr/>
        </p:nvSpPr>
        <p:spPr bwMode="auto">
          <a:xfrm>
            <a:off x="6875463" y="3789363"/>
            <a:ext cx="1350962" cy="338137"/>
          </a:xfrm>
          <a:prstGeom prst="rect">
            <a:avLst/>
          </a:prstGeom>
          <a:noFill/>
          <a:ln w="9525" algn="ctr">
            <a:noFill/>
            <a:miter lim="800000"/>
            <a:headEnd/>
            <a:tailEnd/>
          </a:ln>
        </p:spPr>
        <p:txBody>
          <a:bodyPr wrap="none">
            <a:spAutoFit/>
          </a:bodyPr>
          <a:lstStyle/>
          <a:p>
            <a:pPr algn="ctr"/>
            <a:r>
              <a:rPr lang="it-IT" sz="1200">
                <a:solidFill>
                  <a:schemeClr val="tx2"/>
                </a:solidFill>
                <a:latin typeface="Lucida Grande"/>
              </a:rPr>
              <a:t>separation @ 2</a:t>
            </a:r>
            <a:r>
              <a:rPr lang="it-IT" sz="1600">
                <a:solidFill>
                  <a:schemeClr val="tx2"/>
                </a:solidFill>
                <a:latin typeface="Symbol" pitchFamily="18" charset="2"/>
              </a:rPr>
              <a:t>s</a:t>
            </a:r>
          </a:p>
        </p:txBody>
      </p:sp>
      <p:sp>
        <p:nvSpPr>
          <p:cNvPr id="805899" name="ZoneTexte 14"/>
          <p:cNvSpPr txBox="1">
            <a:spLocks noChangeArrowheads="1"/>
          </p:cNvSpPr>
          <p:nvPr/>
        </p:nvSpPr>
        <p:spPr bwMode="auto">
          <a:xfrm>
            <a:off x="2843213" y="3141663"/>
            <a:ext cx="2243137" cy="338137"/>
          </a:xfrm>
          <a:prstGeom prst="rect">
            <a:avLst/>
          </a:prstGeom>
          <a:noFill/>
          <a:ln w="9525">
            <a:noFill/>
            <a:miter lim="800000"/>
            <a:headEnd/>
            <a:tailEnd/>
          </a:ln>
        </p:spPr>
        <p:txBody>
          <a:bodyPr wrap="none">
            <a:spAutoFit/>
          </a:bodyPr>
          <a:lstStyle/>
          <a:p>
            <a:r>
              <a:rPr lang="fr-FR" sz="1600" b="1">
                <a:latin typeface="Calibri" pitchFamily="34" charset="0"/>
              </a:rPr>
              <a:t>For central part of ALICE</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6913" name="Picture 14" descr="Image22"/>
          <p:cNvPicPr>
            <a:picLocks noGrp="1" noChangeAspect="1" noChangeArrowheads="1"/>
          </p:cNvPicPr>
          <p:nvPr>
            <p:ph idx="1"/>
          </p:nvPr>
        </p:nvPicPr>
        <p:blipFill>
          <a:blip r:embed="rId3"/>
          <a:srcRect/>
          <a:stretch>
            <a:fillRect/>
          </a:stretch>
        </p:blipFill>
        <p:spPr>
          <a:xfrm>
            <a:off x="6696075" y="0"/>
            <a:ext cx="2447925" cy="1804988"/>
          </a:xfrm>
        </p:spPr>
      </p:pic>
      <p:sp>
        <p:nvSpPr>
          <p:cNvPr id="806914"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BD987B52-8D1F-4E88-93D5-4E8FDBA7DE98}" type="slidenum">
              <a:rPr lang="fr-FR">
                <a:solidFill>
                  <a:schemeClr val="tx1"/>
                </a:solidFill>
              </a:rPr>
              <a:pPr fontAlgn="base">
                <a:spcBef>
                  <a:spcPct val="0"/>
                </a:spcBef>
                <a:spcAft>
                  <a:spcPct val="0"/>
                </a:spcAft>
              </a:pPr>
              <a:t>98</a:t>
            </a:fld>
            <a:endParaRPr lang="fr-FR">
              <a:solidFill>
                <a:schemeClr val="tx1"/>
              </a:solidFill>
            </a:endParaRPr>
          </a:p>
        </p:txBody>
      </p:sp>
      <p:sp>
        <p:nvSpPr>
          <p:cNvPr id="806915" name="Rectangle 4"/>
          <p:cNvSpPr>
            <a:spLocks noChangeArrowheads="1"/>
          </p:cNvSpPr>
          <p:nvPr/>
        </p:nvSpPr>
        <p:spPr bwMode="auto">
          <a:xfrm>
            <a:off x="179388" y="1508125"/>
            <a:ext cx="6264275" cy="1200150"/>
          </a:xfrm>
          <a:prstGeom prst="rect">
            <a:avLst/>
          </a:prstGeom>
          <a:noFill/>
          <a:ln w="9525">
            <a:noFill/>
            <a:miter lim="800000"/>
            <a:headEnd/>
            <a:tailEnd/>
          </a:ln>
        </p:spPr>
        <p:txBody>
          <a:bodyPr>
            <a:spAutoFit/>
          </a:bodyPr>
          <a:lstStyle/>
          <a:p>
            <a:r>
              <a:rPr lang="en-US">
                <a:latin typeface="Calibri" pitchFamily="34" charset="0"/>
              </a:rPr>
              <a:t>The ITS consists of six layers of high-precision silicon detectors: </a:t>
            </a:r>
          </a:p>
          <a:p>
            <a:pPr lvl="1">
              <a:buFont typeface="Arial" charset="0"/>
              <a:buChar char="•"/>
            </a:pPr>
            <a:r>
              <a:rPr lang="en-US">
                <a:latin typeface="Calibri" pitchFamily="34" charset="0"/>
              </a:rPr>
              <a:t>  silicon pixels in the two inner layers. (SPD)</a:t>
            </a:r>
          </a:p>
          <a:p>
            <a:pPr lvl="1">
              <a:buFont typeface="Arial" charset="0"/>
              <a:buChar char="•"/>
            </a:pPr>
            <a:r>
              <a:rPr lang="en-US">
                <a:latin typeface="Calibri" pitchFamily="34" charset="0"/>
              </a:rPr>
              <a:t>  silicon drift detectors in the two middle layers (SDD)</a:t>
            </a:r>
          </a:p>
          <a:p>
            <a:pPr lvl="1">
              <a:buFont typeface="Arial" charset="0"/>
              <a:buChar char="•"/>
            </a:pPr>
            <a:r>
              <a:rPr lang="en-US">
                <a:latin typeface="Calibri" pitchFamily="34" charset="0"/>
              </a:rPr>
              <a:t>  double-sided silicon strips in the two outer layers (SSD)</a:t>
            </a:r>
          </a:p>
        </p:txBody>
      </p:sp>
      <p:sp>
        <p:nvSpPr>
          <p:cNvPr id="6" name="Rectangle 5"/>
          <p:cNvSpPr/>
          <p:nvPr/>
        </p:nvSpPr>
        <p:spPr>
          <a:xfrm>
            <a:off x="0" y="0"/>
            <a:ext cx="5719763"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ITS </a:t>
            </a:r>
            <a:r>
              <a:rPr lang="en-US" sz="2800" dirty="0"/>
              <a:t>(Inner Tracking System)</a:t>
            </a:r>
            <a:endParaRPr lang="fr-FR" sz="4000" dirty="0">
              <a:solidFill>
                <a:prstClr val="black"/>
              </a:solidFill>
              <a:ea typeface="+mj-ea"/>
              <a:cs typeface="+mj-cs"/>
            </a:endParaRPr>
          </a:p>
        </p:txBody>
      </p:sp>
      <p:pic>
        <p:nvPicPr>
          <p:cNvPr id="806917" name="Picture 3"/>
          <p:cNvPicPr>
            <a:picLocks noChangeAspect="1" noChangeArrowheads="1"/>
          </p:cNvPicPr>
          <p:nvPr/>
        </p:nvPicPr>
        <p:blipFill>
          <a:blip r:embed="rId4"/>
          <a:srcRect/>
          <a:stretch>
            <a:fillRect/>
          </a:stretch>
        </p:blipFill>
        <p:spPr bwMode="auto">
          <a:xfrm>
            <a:off x="250825" y="3228975"/>
            <a:ext cx="3265488" cy="3008313"/>
          </a:xfrm>
          <a:prstGeom prst="rect">
            <a:avLst/>
          </a:prstGeom>
          <a:noFill/>
          <a:ln w="9525">
            <a:noFill/>
            <a:miter lim="800000"/>
            <a:headEnd/>
            <a:tailEnd/>
          </a:ln>
        </p:spPr>
      </p:pic>
      <p:sp>
        <p:nvSpPr>
          <p:cNvPr id="806918" name="ZoneTexte 8"/>
          <p:cNvSpPr txBox="1">
            <a:spLocks noChangeArrowheads="1"/>
          </p:cNvSpPr>
          <p:nvPr/>
        </p:nvSpPr>
        <p:spPr bwMode="auto">
          <a:xfrm>
            <a:off x="179388" y="765175"/>
            <a:ext cx="6121400" cy="647700"/>
          </a:xfrm>
          <a:prstGeom prst="rect">
            <a:avLst/>
          </a:prstGeom>
          <a:noFill/>
          <a:ln w="9525">
            <a:noFill/>
            <a:miter lim="800000"/>
            <a:headEnd/>
            <a:tailEnd/>
          </a:ln>
        </p:spPr>
        <p:txBody>
          <a:bodyPr>
            <a:spAutoFit/>
          </a:bodyPr>
          <a:lstStyle/>
          <a:p>
            <a:r>
              <a:rPr lang="fr-FR" b="1">
                <a:solidFill>
                  <a:srgbClr val="C00000"/>
                </a:solidFill>
                <a:latin typeface="Calibri" pitchFamily="34" charset="0"/>
              </a:rPr>
              <a:t>ITS : reconstruction of primary vertex and tracking of decay product of short-lived secondary particles</a:t>
            </a:r>
          </a:p>
        </p:txBody>
      </p:sp>
      <p:cxnSp>
        <p:nvCxnSpPr>
          <p:cNvPr id="11" name="Connecteur en angle 10"/>
          <p:cNvCxnSpPr/>
          <p:nvPr/>
        </p:nvCxnSpPr>
        <p:spPr>
          <a:xfrm>
            <a:off x="6372225" y="549275"/>
            <a:ext cx="1152525" cy="358775"/>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06920" name="Rectangle 3"/>
          <p:cNvSpPr txBox="1">
            <a:spLocks noChangeArrowheads="1"/>
          </p:cNvSpPr>
          <p:nvPr/>
        </p:nvSpPr>
        <p:spPr bwMode="auto">
          <a:xfrm>
            <a:off x="250825" y="2781300"/>
            <a:ext cx="5184775" cy="792163"/>
          </a:xfrm>
          <a:prstGeom prst="rect">
            <a:avLst/>
          </a:prstGeom>
          <a:noFill/>
          <a:ln w="9525">
            <a:noFill/>
            <a:miter lim="800000"/>
            <a:headEnd/>
            <a:tailEnd/>
          </a:ln>
        </p:spPr>
        <p:txBody>
          <a:bodyPr/>
          <a:lstStyle/>
          <a:p>
            <a:pPr marL="342900" indent="-342900">
              <a:lnSpc>
                <a:spcPct val="90000"/>
              </a:lnSpc>
              <a:spcBef>
                <a:spcPct val="20000"/>
              </a:spcBef>
            </a:pPr>
            <a:r>
              <a:rPr lang="en-US" b="1">
                <a:solidFill>
                  <a:srgbClr val="C00000"/>
                </a:solidFill>
                <a:latin typeface="Calibri" pitchFamily="34" charset="0"/>
              </a:rPr>
              <a:t>Spatial resolution </a:t>
            </a:r>
            <a:r>
              <a:rPr lang="fr-FR" b="1">
                <a:solidFill>
                  <a:srgbClr val="C00000"/>
                </a:solidFill>
                <a:latin typeface="Calibri" pitchFamily="34" charset="0"/>
              </a:rPr>
              <a:t>r</a:t>
            </a:r>
            <a:r>
              <a:rPr lang="fr-FR" b="1">
                <a:solidFill>
                  <a:srgbClr val="C00000"/>
                </a:solidFill>
                <a:latin typeface="Symbol" pitchFamily="18" charset="2"/>
              </a:rPr>
              <a:t>f</a:t>
            </a:r>
            <a:r>
              <a:rPr lang="fr-FR" b="1">
                <a:solidFill>
                  <a:srgbClr val="C00000"/>
                </a:solidFill>
                <a:latin typeface="Calibri" pitchFamily="34" charset="0"/>
              </a:rPr>
              <a:t> </a:t>
            </a:r>
            <a:r>
              <a:rPr lang="en-US" b="1">
                <a:solidFill>
                  <a:srgbClr val="C00000"/>
                </a:solidFill>
                <a:latin typeface="Calibri" pitchFamily="34" charset="0"/>
              </a:rPr>
              <a:t>~ 12-35 </a:t>
            </a:r>
            <a:r>
              <a:rPr lang="en-US" b="1">
                <a:solidFill>
                  <a:srgbClr val="C00000"/>
                </a:solidFill>
                <a:latin typeface="Symbol" pitchFamily="18" charset="2"/>
              </a:rPr>
              <a:t>m</a:t>
            </a:r>
            <a:r>
              <a:rPr lang="en-US" b="1">
                <a:solidFill>
                  <a:srgbClr val="C00000"/>
                </a:solidFill>
                <a:latin typeface="Calibri" pitchFamily="34" charset="0"/>
              </a:rPr>
              <a:t>m  z ~25 – 800 </a:t>
            </a:r>
            <a:r>
              <a:rPr lang="en-US" b="1">
                <a:solidFill>
                  <a:srgbClr val="C00000"/>
                </a:solidFill>
                <a:latin typeface="Symbol" pitchFamily="18" charset="2"/>
              </a:rPr>
              <a:t>m</a:t>
            </a:r>
            <a:r>
              <a:rPr lang="en-US" b="1">
                <a:solidFill>
                  <a:srgbClr val="C00000"/>
                </a:solidFill>
                <a:latin typeface="Calibri" pitchFamily="34" charset="0"/>
              </a:rPr>
              <a:t>m</a:t>
            </a:r>
          </a:p>
          <a:p>
            <a:pPr marL="342900" indent="-342900">
              <a:lnSpc>
                <a:spcPct val="90000"/>
              </a:lnSpc>
              <a:spcBef>
                <a:spcPct val="20000"/>
              </a:spcBef>
            </a:pPr>
            <a:r>
              <a:rPr lang="en-US" b="1">
                <a:solidFill>
                  <a:srgbClr val="C00000"/>
                </a:solidFill>
                <a:latin typeface="Calibri" pitchFamily="34" charset="0"/>
              </a:rPr>
              <a:t> </a:t>
            </a:r>
          </a:p>
          <a:p>
            <a:pPr marL="342900" indent="-342900">
              <a:lnSpc>
                <a:spcPct val="90000"/>
              </a:lnSpc>
              <a:spcBef>
                <a:spcPct val="20000"/>
              </a:spcBef>
            </a:pPr>
            <a:endParaRPr lang="en-US" b="1">
              <a:solidFill>
                <a:srgbClr val="C00000"/>
              </a:solidFill>
              <a:latin typeface="Calibri" pitchFamily="34" charset="0"/>
            </a:endParaRPr>
          </a:p>
        </p:txBody>
      </p:sp>
      <p:pic>
        <p:nvPicPr>
          <p:cNvPr id="806921" name="Picture 22" descr="TPC_ITSi.jpg"/>
          <p:cNvPicPr>
            <a:picLocks noChangeAspect="1"/>
          </p:cNvPicPr>
          <p:nvPr/>
        </p:nvPicPr>
        <p:blipFill>
          <a:blip r:embed="rId5"/>
          <a:srcRect/>
          <a:stretch>
            <a:fillRect/>
          </a:stretch>
        </p:blipFill>
        <p:spPr bwMode="auto">
          <a:xfrm>
            <a:off x="3924300" y="3284538"/>
            <a:ext cx="4857750" cy="3240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7937" name="Espace réservé du numéro de diapositive 3"/>
          <p:cNvSpPr>
            <a:spLocks noGrp="1"/>
          </p:cNvSpPr>
          <p:nvPr>
            <p:ph type="sldNum" sz="quarter" idx="12"/>
          </p:nvPr>
        </p:nvSpPr>
        <p:spPr bwMode="auto">
          <a:xfrm>
            <a:off x="7010400" y="6492875"/>
            <a:ext cx="2133600"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fld id="{D3B579B5-5ACF-4737-BE6B-7BEE5B587657}" type="slidenum">
              <a:rPr lang="fr-FR">
                <a:solidFill>
                  <a:schemeClr val="tx1"/>
                </a:solidFill>
              </a:rPr>
              <a:pPr fontAlgn="base">
                <a:spcBef>
                  <a:spcPct val="0"/>
                </a:spcBef>
                <a:spcAft>
                  <a:spcPct val="0"/>
                </a:spcAft>
              </a:pPr>
              <a:t>99</a:t>
            </a:fld>
            <a:endParaRPr lang="fr-FR">
              <a:solidFill>
                <a:schemeClr val="tx1"/>
              </a:solidFill>
            </a:endParaRPr>
          </a:p>
        </p:txBody>
      </p:sp>
      <p:sp>
        <p:nvSpPr>
          <p:cNvPr id="807938" name="Rectangle 5"/>
          <p:cNvSpPr>
            <a:spLocks noChangeArrowheads="1"/>
          </p:cNvSpPr>
          <p:nvPr/>
        </p:nvSpPr>
        <p:spPr bwMode="auto">
          <a:xfrm>
            <a:off x="3779838" y="1844675"/>
            <a:ext cx="5364162" cy="646113"/>
          </a:xfrm>
          <a:prstGeom prst="rect">
            <a:avLst/>
          </a:prstGeom>
          <a:noFill/>
          <a:ln w="9525">
            <a:noFill/>
            <a:miter lim="800000"/>
            <a:headEnd/>
            <a:tailEnd/>
          </a:ln>
        </p:spPr>
        <p:txBody>
          <a:bodyPr>
            <a:spAutoFit/>
          </a:bodyPr>
          <a:lstStyle/>
          <a:p>
            <a:r>
              <a:rPr lang="en-US">
                <a:latin typeface="Calibri" pitchFamily="34" charset="0"/>
              </a:rPr>
              <a:t>The ALICE's time projection chamber (TPC), is the largest TPC ever built with 5m long and 5m diameter.</a:t>
            </a:r>
            <a:endParaRPr lang="fr-FR">
              <a:latin typeface="Calibri" pitchFamily="34" charset="0"/>
            </a:endParaRPr>
          </a:p>
        </p:txBody>
      </p:sp>
      <p:sp>
        <p:nvSpPr>
          <p:cNvPr id="7" name="Rectangle 6"/>
          <p:cNvSpPr/>
          <p:nvPr/>
        </p:nvSpPr>
        <p:spPr>
          <a:xfrm>
            <a:off x="0" y="0"/>
            <a:ext cx="6434138" cy="708025"/>
          </a:xfrm>
          <a:prstGeom prst="rect">
            <a:avLst/>
          </a:prstGeom>
        </p:spPr>
        <p:style>
          <a:lnRef idx="2">
            <a:schemeClr val="dk1"/>
          </a:lnRef>
          <a:fillRef idx="1">
            <a:schemeClr val="lt1"/>
          </a:fillRef>
          <a:effectRef idx="0">
            <a:schemeClr val="dk1"/>
          </a:effectRef>
          <a:fontRef idx="minor">
            <a:schemeClr val="dk1"/>
          </a:fontRef>
        </p:style>
        <p:txBody>
          <a:bodyPr wrap="none">
            <a:spAutoFit/>
          </a:bodyPr>
          <a:lstStyle/>
          <a:p>
            <a:pPr fontAlgn="auto">
              <a:spcBef>
                <a:spcPts val="0"/>
              </a:spcBef>
              <a:spcAft>
                <a:spcPts val="0"/>
              </a:spcAft>
              <a:defRPr/>
            </a:pPr>
            <a:r>
              <a:rPr lang="en-US" sz="4000" dirty="0"/>
              <a:t>ALICE: TPC </a:t>
            </a:r>
            <a:r>
              <a:rPr lang="en-US" sz="2800" dirty="0"/>
              <a:t>(Time Projection Chamber)</a:t>
            </a:r>
            <a:endParaRPr lang="fr-FR" sz="2800" dirty="0">
              <a:solidFill>
                <a:prstClr val="black"/>
              </a:solidFill>
              <a:ea typeface="+mj-ea"/>
              <a:cs typeface="+mj-cs"/>
            </a:endParaRPr>
          </a:p>
        </p:txBody>
      </p:sp>
      <p:sp>
        <p:nvSpPr>
          <p:cNvPr id="807940" name="Rectangle 7"/>
          <p:cNvSpPr>
            <a:spLocks noChangeArrowheads="1"/>
          </p:cNvSpPr>
          <p:nvPr/>
        </p:nvSpPr>
        <p:spPr bwMode="auto">
          <a:xfrm>
            <a:off x="179388" y="836613"/>
            <a:ext cx="6121400" cy="646112"/>
          </a:xfrm>
          <a:prstGeom prst="rect">
            <a:avLst/>
          </a:prstGeom>
          <a:noFill/>
          <a:ln w="9525">
            <a:noFill/>
            <a:miter lim="800000"/>
            <a:headEnd/>
            <a:tailEnd/>
          </a:ln>
        </p:spPr>
        <p:txBody>
          <a:bodyPr>
            <a:spAutoFit/>
          </a:bodyPr>
          <a:lstStyle/>
          <a:p>
            <a:r>
              <a:rPr lang="en-US" b="1">
                <a:solidFill>
                  <a:srgbClr val="C00000"/>
                </a:solidFill>
                <a:latin typeface="Calibri" pitchFamily="34" charset="0"/>
              </a:rPr>
              <a:t>TPC : determine the charged particle trajectories curving in the magnetic field, allowing particle identification. </a:t>
            </a:r>
            <a:endParaRPr lang="fr-FR" b="1">
              <a:solidFill>
                <a:srgbClr val="C00000"/>
              </a:solidFill>
              <a:latin typeface="Calibri" pitchFamily="34" charset="0"/>
            </a:endParaRPr>
          </a:p>
        </p:txBody>
      </p:sp>
      <p:grpSp>
        <p:nvGrpSpPr>
          <p:cNvPr id="807941" name="Group 15"/>
          <p:cNvGrpSpPr>
            <a:grpSpLocks noChangeAspect="1"/>
          </p:cNvGrpSpPr>
          <p:nvPr/>
        </p:nvGrpSpPr>
        <p:grpSpPr bwMode="auto">
          <a:xfrm>
            <a:off x="0" y="1773238"/>
            <a:ext cx="3563938" cy="2613025"/>
            <a:chOff x="908" y="834"/>
            <a:chExt cx="3944" cy="2892"/>
          </a:xfrm>
        </p:grpSpPr>
        <p:pic>
          <p:nvPicPr>
            <p:cNvPr id="807953" name="Picture 5" descr="alice_tpc"/>
            <p:cNvPicPr>
              <a:picLocks noChangeAspect="1" noChangeArrowheads="1"/>
            </p:cNvPicPr>
            <p:nvPr/>
          </p:nvPicPr>
          <p:blipFill>
            <a:blip r:embed="rId3"/>
            <a:srcRect/>
            <a:stretch>
              <a:fillRect/>
            </a:stretch>
          </p:blipFill>
          <p:spPr bwMode="auto">
            <a:xfrm>
              <a:off x="908" y="834"/>
              <a:ext cx="3944" cy="2892"/>
            </a:xfrm>
            <a:prstGeom prst="rect">
              <a:avLst/>
            </a:prstGeom>
            <a:noFill/>
            <a:ln w="9525">
              <a:noFill/>
              <a:miter lim="800000"/>
              <a:headEnd/>
              <a:tailEnd/>
            </a:ln>
          </p:spPr>
        </p:pic>
        <p:sp>
          <p:nvSpPr>
            <p:cNvPr id="807954" name="Line 6"/>
            <p:cNvSpPr>
              <a:spLocks noChangeAspect="1" noChangeShapeType="1"/>
            </p:cNvSpPr>
            <p:nvPr/>
          </p:nvSpPr>
          <p:spPr bwMode="auto">
            <a:xfrm flipV="1">
              <a:off x="1152" y="1584"/>
              <a:ext cx="3600" cy="960"/>
            </a:xfrm>
            <a:prstGeom prst="line">
              <a:avLst/>
            </a:prstGeom>
            <a:noFill/>
            <a:ln w="9525">
              <a:solidFill>
                <a:srgbClr val="000000"/>
              </a:solidFill>
              <a:round/>
              <a:headEnd/>
              <a:tailEnd/>
            </a:ln>
          </p:spPr>
          <p:txBody>
            <a:bodyPr/>
            <a:lstStyle/>
            <a:p>
              <a:endParaRPr lang="fr-FR"/>
            </a:p>
          </p:txBody>
        </p:sp>
        <p:sp>
          <p:nvSpPr>
            <p:cNvPr id="807955" name="Line 7"/>
            <p:cNvSpPr>
              <a:spLocks noChangeAspect="1" noChangeShapeType="1"/>
            </p:cNvSpPr>
            <p:nvPr/>
          </p:nvSpPr>
          <p:spPr bwMode="auto">
            <a:xfrm rot="21420000" flipH="1">
              <a:off x="2016" y="1488"/>
              <a:ext cx="384" cy="48"/>
            </a:xfrm>
            <a:prstGeom prst="line">
              <a:avLst/>
            </a:prstGeom>
            <a:noFill/>
            <a:ln w="31750">
              <a:solidFill>
                <a:srgbClr val="00FFFF"/>
              </a:solidFill>
              <a:round/>
              <a:headEnd/>
              <a:tailEnd type="stealth" w="lg" len="lg"/>
            </a:ln>
          </p:spPr>
          <p:txBody>
            <a:bodyPr/>
            <a:lstStyle/>
            <a:p>
              <a:endParaRPr lang="fr-FR"/>
            </a:p>
          </p:txBody>
        </p:sp>
        <p:sp>
          <p:nvSpPr>
            <p:cNvPr id="807956" name="Line 9"/>
            <p:cNvSpPr>
              <a:spLocks noChangeAspect="1" noChangeShapeType="1"/>
            </p:cNvSpPr>
            <p:nvPr/>
          </p:nvSpPr>
          <p:spPr bwMode="auto">
            <a:xfrm rot="21420000" flipH="1">
              <a:off x="3024" y="1324"/>
              <a:ext cx="384" cy="48"/>
            </a:xfrm>
            <a:prstGeom prst="line">
              <a:avLst/>
            </a:prstGeom>
            <a:noFill/>
            <a:ln w="31750">
              <a:solidFill>
                <a:srgbClr val="00FFFF"/>
              </a:solidFill>
              <a:round/>
              <a:headEnd type="stealth" w="lg" len="lg"/>
              <a:tailEnd type="none" w="lg" len="lg"/>
            </a:ln>
          </p:spPr>
          <p:txBody>
            <a:bodyPr/>
            <a:lstStyle/>
            <a:p>
              <a:endParaRPr lang="fr-FR"/>
            </a:p>
          </p:txBody>
        </p:sp>
        <p:sp>
          <p:nvSpPr>
            <p:cNvPr id="807957" name="Text Box 10"/>
            <p:cNvSpPr txBox="1">
              <a:spLocks noChangeAspect="1" noChangeArrowheads="1"/>
            </p:cNvSpPr>
            <p:nvPr/>
          </p:nvSpPr>
          <p:spPr bwMode="auto">
            <a:xfrm>
              <a:off x="2113" y="1296"/>
              <a:ext cx="207" cy="224"/>
            </a:xfrm>
            <a:prstGeom prst="rect">
              <a:avLst/>
            </a:prstGeom>
            <a:noFill/>
            <a:ln w="9525">
              <a:noFill/>
              <a:miter lim="800000"/>
              <a:headEnd/>
              <a:tailEnd/>
            </a:ln>
          </p:spPr>
          <p:txBody>
            <a:bodyPr wrap="none">
              <a:spAutoFit/>
            </a:bodyPr>
            <a:lstStyle/>
            <a:p>
              <a:r>
                <a:rPr lang="en-US" b="1">
                  <a:solidFill>
                    <a:srgbClr val="66FFCC"/>
                  </a:solidFill>
                  <a:latin typeface="Calibri" pitchFamily="34" charset="0"/>
                </a:rPr>
                <a:t>E</a:t>
              </a:r>
            </a:p>
          </p:txBody>
        </p:sp>
        <p:sp>
          <p:nvSpPr>
            <p:cNvPr id="807958" name="Text Box 11"/>
            <p:cNvSpPr txBox="1">
              <a:spLocks noChangeAspect="1" noChangeArrowheads="1"/>
            </p:cNvSpPr>
            <p:nvPr/>
          </p:nvSpPr>
          <p:spPr bwMode="auto">
            <a:xfrm>
              <a:off x="3024" y="1152"/>
              <a:ext cx="207" cy="224"/>
            </a:xfrm>
            <a:prstGeom prst="rect">
              <a:avLst/>
            </a:prstGeom>
            <a:noFill/>
            <a:ln w="9525">
              <a:noFill/>
              <a:miter lim="800000"/>
              <a:headEnd/>
              <a:tailEnd/>
            </a:ln>
          </p:spPr>
          <p:txBody>
            <a:bodyPr wrap="none">
              <a:spAutoFit/>
            </a:bodyPr>
            <a:lstStyle/>
            <a:p>
              <a:r>
                <a:rPr lang="en-US" b="1">
                  <a:solidFill>
                    <a:srgbClr val="66FFCC"/>
                  </a:solidFill>
                  <a:latin typeface="Calibri" pitchFamily="34" charset="0"/>
                </a:rPr>
                <a:t>E</a:t>
              </a:r>
            </a:p>
          </p:txBody>
        </p:sp>
        <p:sp>
          <p:nvSpPr>
            <p:cNvPr id="807959" name="Line 12"/>
            <p:cNvSpPr>
              <a:spLocks noChangeAspect="1" noChangeShapeType="1"/>
            </p:cNvSpPr>
            <p:nvPr/>
          </p:nvSpPr>
          <p:spPr bwMode="auto">
            <a:xfrm rot="21420000" flipH="1">
              <a:off x="3360" y="3072"/>
              <a:ext cx="574" cy="192"/>
            </a:xfrm>
            <a:prstGeom prst="line">
              <a:avLst/>
            </a:prstGeom>
            <a:noFill/>
            <a:ln w="31750">
              <a:solidFill>
                <a:srgbClr val="FF0000"/>
              </a:solidFill>
              <a:round/>
              <a:headEnd type="stealth" w="lg" len="lg"/>
              <a:tailEnd type="none" w="lg" len="lg"/>
            </a:ln>
          </p:spPr>
          <p:txBody>
            <a:bodyPr/>
            <a:lstStyle/>
            <a:p>
              <a:endParaRPr lang="fr-FR"/>
            </a:p>
          </p:txBody>
        </p:sp>
        <p:sp>
          <p:nvSpPr>
            <p:cNvPr id="807960" name="Text Box 13"/>
            <p:cNvSpPr txBox="1">
              <a:spLocks noChangeAspect="1" noChangeArrowheads="1"/>
            </p:cNvSpPr>
            <p:nvPr/>
          </p:nvSpPr>
          <p:spPr bwMode="auto">
            <a:xfrm>
              <a:off x="3599" y="3120"/>
              <a:ext cx="683" cy="224"/>
            </a:xfrm>
            <a:prstGeom prst="rect">
              <a:avLst/>
            </a:prstGeom>
            <a:noFill/>
            <a:ln w="9525">
              <a:noFill/>
              <a:miter lim="800000"/>
              <a:headEnd/>
              <a:tailEnd/>
            </a:ln>
          </p:spPr>
          <p:txBody>
            <a:bodyPr wrap="none">
              <a:spAutoFit/>
            </a:bodyPr>
            <a:lstStyle/>
            <a:p>
              <a:r>
                <a:rPr lang="en-US" b="1">
                  <a:solidFill>
                    <a:srgbClr val="FF0000"/>
                  </a:solidFill>
                  <a:latin typeface="Calibri" pitchFamily="34" charset="0"/>
                </a:rPr>
                <a:t>B=0.5T</a:t>
              </a:r>
            </a:p>
          </p:txBody>
        </p:sp>
      </p:grpSp>
      <p:sp>
        <p:nvSpPr>
          <p:cNvPr id="807942" name="Line 18"/>
          <p:cNvSpPr>
            <a:spLocks noChangeShapeType="1"/>
          </p:cNvSpPr>
          <p:nvPr/>
        </p:nvSpPr>
        <p:spPr bwMode="auto">
          <a:xfrm flipV="1">
            <a:off x="976313" y="3675063"/>
            <a:ext cx="107950" cy="534987"/>
          </a:xfrm>
          <a:prstGeom prst="line">
            <a:avLst/>
          </a:prstGeom>
          <a:noFill/>
          <a:ln w="19050">
            <a:solidFill>
              <a:srgbClr val="000000"/>
            </a:solidFill>
            <a:round/>
            <a:headEnd/>
            <a:tailEnd type="triangle" w="med" len="med"/>
          </a:ln>
        </p:spPr>
        <p:txBody>
          <a:bodyPr/>
          <a:lstStyle/>
          <a:p>
            <a:endParaRPr lang="fr-FR"/>
          </a:p>
        </p:txBody>
      </p:sp>
      <p:sp>
        <p:nvSpPr>
          <p:cNvPr id="807943" name="Line 19"/>
          <p:cNvSpPr>
            <a:spLocks noChangeShapeType="1"/>
          </p:cNvSpPr>
          <p:nvPr/>
        </p:nvSpPr>
        <p:spPr bwMode="auto">
          <a:xfrm flipH="1" flipV="1">
            <a:off x="900113" y="3573463"/>
            <a:ext cx="53975" cy="641350"/>
          </a:xfrm>
          <a:prstGeom prst="line">
            <a:avLst/>
          </a:prstGeom>
          <a:noFill/>
          <a:ln w="19050">
            <a:solidFill>
              <a:srgbClr val="000000"/>
            </a:solidFill>
            <a:round/>
            <a:headEnd/>
            <a:tailEnd type="triangle" w="med" len="med"/>
          </a:ln>
        </p:spPr>
        <p:txBody>
          <a:bodyPr/>
          <a:lstStyle/>
          <a:p>
            <a:endParaRPr lang="fr-FR"/>
          </a:p>
        </p:txBody>
      </p:sp>
      <p:sp>
        <p:nvSpPr>
          <p:cNvPr id="24" name="Text Box 20"/>
          <p:cNvSpPr txBox="1">
            <a:spLocks noChangeArrowheads="1"/>
          </p:cNvSpPr>
          <p:nvPr/>
        </p:nvSpPr>
        <p:spPr bwMode="auto">
          <a:xfrm>
            <a:off x="395288" y="4149725"/>
            <a:ext cx="1398587" cy="254000"/>
          </a:xfrm>
          <a:prstGeom prst="rect">
            <a:avLst/>
          </a:prstGeom>
          <a:noFill/>
          <a:ln w="9525">
            <a:solidFill>
              <a:srgbClr val="000000"/>
            </a:solidFill>
            <a:miter lim="800000"/>
            <a:headEnd/>
            <a:tailEnd/>
          </a:ln>
          <a:effectLst/>
        </p:spPr>
        <p:txBody>
          <a:bodyPr>
            <a:spAutoFit/>
          </a:bodyPr>
          <a:lstStyle/>
          <a:p>
            <a:pPr fontAlgn="auto">
              <a:spcBef>
                <a:spcPts val="0"/>
              </a:spcBef>
              <a:spcAft>
                <a:spcPts val="0"/>
              </a:spcAft>
              <a:defRPr/>
            </a:pPr>
            <a:r>
              <a:rPr lang="en-US" sz="1050" dirty="0">
                <a:latin typeface="+mn-lt"/>
              </a:rPr>
              <a:t>Readout chambers</a:t>
            </a:r>
          </a:p>
        </p:txBody>
      </p:sp>
      <p:sp>
        <p:nvSpPr>
          <p:cNvPr id="807945" name="Rectangle 3"/>
          <p:cNvSpPr txBox="1">
            <a:spLocks noChangeArrowheads="1"/>
          </p:cNvSpPr>
          <p:nvPr/>
        </p:nvSpPr>
        <p:spPr bwMode="auto">
          <a:xfrm>
            <a:off x="3022600" y="6453188"/>
            <a:ext cx="6121400" cy="576262"/>
          </a:xfrm>
          <a:prstGeom prst="rect">
            <a:avLst/>
          </a:prstGeom>
          <a:noFill/>
          <a:ln w="9525">
            <a:noFill/>
            <a:miter lim="800000"/>
            <a:headEnd/>
            <a:tailEnd/>
          </a:ln>
        </p:spPr>
        <p:txBody>
          <a:bodyPr/>
          <a:lstStyle/>
          <a:p>
            <a:pPr marL="342900" indent="-342900">
              <a:lnSpc>
                <a:spcPct val="90000"/>
              </a:lnSpc>
              <a:spcBef>
                <a:spcPct val="20000"/>
              </a:spcBef>
            </a:pPr>
            <a:r>
              <a:rPr lang="en-US" b="1">
                <a:solidFill>
                  <a:srgbClr val="C00000"/>
                </a:solidFill>
                <a:latin typeface="Calibri" pitchFamily="34" charset="0"/>
              </a:rPr>
              <a:t>Tracking efficiency &gt;95% and stable up to dN/dy~8000</a:t>
            </a:r>
          </a:p>
        </p:txBody>
      </p:sp>
      <p:sp>
        <p:nvSpPr>
          <p:cNvPr id="27" name="Rectangle 3"/>
          <p:cNvSpPr txBox="1">
            <a:spLocks noChangeArrowheads="1"/>
          </p:cNvSpPr>
          <p:nvPr/>
        </p:nvSpPr>
        <p:spPr>
          <a:xfrm>
            <a:off x="3924300" y="2492375"/>
            <a:ext cx="6119813" cy="576263"/>
          </a:xfrm>
          <a:prstGeom prst="rect">
            <a:avLst/>
          </a:prstGeom>
        </p:spPr>
        <p:txBody>
          <a:bodyPr>
            <a:normAutofit fontScale="92500" lnSpcReduction="10000"/>
          </a:bodyPr>
          <a:lstStyle/>
          <a:p>
            <a:pPr marL="342900" indent="-342900" fontAlgn="auto">
              <a:lnSpc>
                <a:spcPct val="90000"/>
              </a:lnSpc>
              <a:spcBef>
                <a:spcPct val="20000"/>
              </a:spcBef>
              <a:spcAft>
                <a:spcPts val="0"/>
              </a:spcAft>
              <a:defRPr/>
            </a:pPr>
            <a:r>
              <a:rPr lang="de-DE" b="1" dirty="0" err="1">
                <a:solidFill>
                  <a:srgbClr val="C00000"/>
                </a:solidFill>
                <a:latin typeface="+mn-lt"/>
              </a:rPr>
              <a:t>Reconstruct</a:t>
            </a:r>
            <a:r>
              <a:rPr lang="de-DE" b="1" dirty="0">
                <a:solidFill>
                  <a:srgbClr val="C00000"/>
                </a:solidFill>
                <a:latin typeface="+mn-lt"/>
              </a:rPr>
              <a:t> 15000  </a:t>
            </a:r>
            <a:r>
              <a:rPr lang="de-DE" b="1" dirty="0" err="1">
                <a:solidFill>
                  <a:srgbClr val="C00000"/>
                </a:solidFill>
                <a:latin typeface="+mn-lt"/>
              </a:rPr>
              <a:t>tracks</a:t>
            </a:r>
            <a:r>
              <a:rPr lang="de-DE" b="1" dirty="0">
                <a:solidFill>
                  <a:srgbClr val="C00000"/>
                </a:solidFill>
                <a:latin typeface="+mn-lt"/>
              </a:rPr>
              <a:t> per </a:t>
            </a:r>
            <a:r>
              <a:rPr lang="de-DE" b="1" dirty="0" err="1">
                <a:solidFill>
                  <a:srgbClr val="C00000"/>
                </a:solidFill>
                <a:latin typeface="+mn-lt"/>
              </a:rPr>
              <a:t>central</a:t>
            </a:r>
            <a:r>
              <a:rPr lang="de-DE" b="1" dirty="0">
                <a:solidFill>
                  <a:srgbClr val="C00000"/>
                </a:solidFill>
                <a:latin typeface="+mn-lt"/>
              </a:rPr>
              <a:t> </a:t>
            </a:r>
            <a:r>
              <a:rPr lang="de-DE" b="1" dirty="0" err="1">
                <a:solidFill>
                  <a:srgbClr val="C00000"/>
                </a:solidFill>
                <a:latin typeface="+mn-lt"/>
              </a:rPr>
              <a:t>Pb</a:t>
            </a:r>
            <a:r>
              <a:rPr lang="de-DE" b="1" dirty="0">
                <a:solidFill>
                  <a:srgbClr val="C00000"/>
                </a:solidFill>
                <a:latin typeface="+mn-lt"/>
              </a:rPr>
              <a:t> </a:t>
            </a:r>
            <a:r>
              <a:rPr lang="de-DE" b="1" dirty="0" err="1">
                <a:solidFill>
                  <a:srgbClr val="C00000"/>
                </a:solidFill>
                <a:latin typeface="+mn-lt"/>
              </a:rPr>
              <a:t>Pb</a:t>
            </a:r>
            <a:r>
              <a:rPr lang="de-DE" b="1" dirty="0">
                <a:solidFill>
                  <a:srgbClr val="C00000"/>
                </a:solidFill>
                <a:latin typeface="+mn-lt"/>
              </a:rPr>
              <a:t> </a:t>
            </a:r>
            <a:r>
              <a:rPr lang="de-DE" b="1" dirty="0" err="1">
                <a:solidFill>
                  <a:srgbClr val="C00000"/>
                </a:solidFill>
                <a:latin typeface="+mn-lt"/>
              </a:rPr>
              <a:t>event</a:t>
            </a:r>
            <a:endParaRPr lang="de-DE" b="1" dirty="0">
              <a:solidFill>
                <a:srgbClr val="C00000"/>
              </a:solidFill>
              <a:latin typeface="+mn-lt"/>
            </a:endParaRPr>
          </a:p>
          <a:p>
            <a:pPr marL="342900" indent="-342900" fontAlgn="auto">
              <a:lnSpc>
                <a:spcPct val="90000"/>
              </a:lnSpc>
              <a:spcBef>
                <a:spcPct val="20000"/>
              </a:spcBef>
              <a:spcAft>
                <a:spcPts val="0"/>
              </a:spcAft>
              <a:defRPr/>
            </a:pPr>
            <a:r>
              <a:rPr lang="en-US" b="1" dirty="0">
                <a:solidFill>
                  <a:srgbClr val="C00000"/>
                </a:solidFill>
                <a:latin typeface="+mn-lt"/>
              </a:rPr>
              <a:t>Spatial resolution ~ 800-1200 </a:t>
            </a:r>
            <a:r>
              <a:rPr lang="en-US" b="1" dirty="0">
                <a:solidFill>
                  <a:srgbClr val="C00000"/>
                </a:solidFill>
                <a:latin typeface="Symbol" pitchFamily="18" charset="2"/>
              </a:rPr>
              <a:t>m</a:t>
            </a:r>
            <a:r>
              <a:rPr lang="en-US" b="1" dirty="0">
                <a:solidFill>
                  <a:srgbClr val="C00000"/>
                </a:solidFill>
                <a:latin typeface="+mn-lt"/>
              </a:rPr>
              <a:t>m</a:t>
            </a:r>
          </a:p>
        </p:txBody>
      </p:sp>
      <p:pic>
        <p:nvPicPr>
          <p:cNvPr id="807947" name="Picture 2" descr="Capture-003989web"/>
          <p:cNvPicPr>
            <a:picLocks noChangeAspect="1" noChangeArrowheads="1"/>
          </p:cNvPicPr>
          <p:nvPr/>
        </p:nvPicPr>
        <p:blipFill>
          <a:blip r:embed="rId4"/>
          <a:srcRect/>
          <a:stretch>
            <a:fillRect/>
          </a:stretch>
        </p:blipFill>
        <p:spPr bwMode="auto">
          <a:xfrm>
            <a:off x="4356100" y="3357563"/>
            <a:ext cx="4105275" cy="3081337"/>
          </a:xfrm>
          <a:prstGeom prst="rect">
            <a:avLst/>
          </a:prstGeom>
          <a:noFill/>
          <a:ln w="9525">
            <a:noFill/>
            <a:miter lim="800000"/>
            <a:headEnd/>
            <a:tailEnd/>
          </a:ln>
        </p:spPr>
      </p:pic>
      <p:pic>
        <p:nvPicPr>
          <p:cNvPr id="807948" name="Picture 4" descr="fig1_1006.5432.png">
            <a:hlinkClick r:id="rId5"/>
          </p:cNvPr>
          <p:cNvPicPr>
            <a:picLocks noChangeAspect="1" noChangeArrowheads="1"/>
          </p:cNvPicPr>
          <p:nvPr/>
        </p:nvPicPr>
        <p:blipFill>
          <a:blip r:embed="rId6"/>
          <a:srcRect/>
          <a:stretch>
            <a:fillRect/>
          </a:stretch>
        </p:blipFill>
        <p:spPr bwMode="auto">
          <a:xfrm>
            <a:off x="201613" y="4448175"/>
            <a:ext cx="2857500" cy="2343150"/>
          </a:xfrm>
          <a:prstGeom prst="rect">
            <a:avLst/>
          </a:prstGeom>
          <a:noFill/>
          <a:ln w="9525">
            <a:noFill/>
            <a:miter lim="800000"/>
            <a:headEnd/>
            <a:tailEnd/>
          </a:ln>
        </p:spPr>
      </p:pic>
      <p:sp>
        <p:nvSpPr>
          <p:cNvPr id="807949" name="Rectangle 27"/>
          <p:cNvSpPr>
            <a:spLocks noChangeArrowheads="1"/>
          </p:cNvSpPr>
          <p:nvPr/>
        </p:nvSpPr>
        <p:spPr bwMode="auto">
          <a:xfrm>
            <a:off x="201613" y="6535738"/>
            <a:ext cx="1871662" cy="277812"/>
          </a:xfrm>
          <a:prstGeom prst="rect">
            <a:avLst/>
          </a:prstGeom>
          <a:noFill/>
          <a:ln w="9525">
            <a:noFill/>
            <a:miter lim="800000"/>
            <a:headEnd/>
            <a:tailEnd/>
          </a:ln>
        </p:spPr>
        <p:txBody>
          <a:bodyPr wrap="none">
            <a:spAutoFit/>
          </a:bodyPr>
          <a:lstStyle/>
          <a:p>
            <a:r>
              <a:rPr lang="fr-FR" sz="1200">
                <a:latin typeface="Calibri" pitchFamily="34" charset="0"/>
                <a:hlinkClick r:id="rId7"/>
              </a:rPr>
              <a:t>arXiv:1006.5432 (hep-ex)</a:t>
            </a:r>
            <a:r>
              <a:rPr lang="fr-FR" sz="1200">
                <a:latin typeface="Calibri" pitchFamily="34" charset="0"/>
              </a:rPr>
              <a:t> ; </a:t>
            </a:r>
          </a:p>
        </p:txBody>
      </p:sp>
      <p:sp>
        <p:nvSpPr>
          <p:cNvPr id="807950" name="Rectangle 28"/>
          <p:cNvSpPr>
            <a:spLocks noChangeArrowheads="1"/>
          </p:cNvSpPr>
          <p:nvPr/>
        </p:nvSpPr>
        <p:spPr bwMode="auto">
          <a:xfrm>
            <a:off x="3995738" y="2997200"/>
            <a:ext cx="1643062" cy="338138"/>
          </a:xfrm>
          <a:prstGeom prst="rect">
            <a:avLst/>
          </a:prstGeom>
          <a:noFill/>
          <a:ln w="9525">
            <a:noFill/>
            <a:miter lim="800000"/>
            <a:headEnd/>
            <a:tailEnd/>
          </a:ln>
        </p:spPr>
        <p:txBody>
          <a:bodyPr wrap="none">
            <a:spAutoFit/>
          </a:bodyPr>
          <a:lstStyle/>
          <a:p>
            <a:r>
              <a:rPr lang="en-US" sz="1600" b="1">
                <a:latin typeface="Helvetica"/>
              </a:rPr>
              <a:t>570 k channels</a:t>
            </a:r>
            <a:endParaRPr lang="fr-FR" sz="1600">
              <a:latin typeface="Calibri" pitchFamily="34" charset="0"/>
            </a:endParaRPr>
          </a:p>
        </p:txBody>
      </p:sp>
      <p:pic>
        <p:nvPicPr>
          <p:cNvPr id="807951" name="Picture 14" descr="Image22"/>
          <p:cNvPicPr>
            <a:picLocks noGrp="1" noChangeAspect="1" noChangeArrowheads="1"/>
          </p:cNvPicPr>
          <p:nvPr>
            <p:ph idx="1"/>
          </p:nvPr>
        </p:nvPicPr>
        <p:blipFill>
          <a:blip r:embed="rId8"/>
          <a:srcRect/>
          <a:stretch>
            <a:fillRect/>
          </a:stretch>
        </p:blipFill>
        <p:spPr>
          <a:xfrm>
            <a:off x="6696075" y="0"/>
            <a:ext cx="2447925" cy="1804988"/>
          </a:xfrm>
        </p:spPr>
      </p:pic>
      <p:cxnSp>
        <p:nvCxnSpPr>
          <p:cNvPr id="10" name="Connecteur en angle 9"/>
          <p:cNvCxnSpPr/>
          <p:nvPr/>
        </p:nvCxnSpPr>
        <p:spPr>
          <a:xfrm>
            <a:off x="6372225" y="404813"/>
            <a:ext cx="1152525" cy="360362"/>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22824</TotalTime>
  <Words>5783</Words>
  <Application>Microsoft Office PowerPoint</Application>
  <PresentationFormat>Affichage à l'écran (4:3)</PresentationFormat>
  <Paragraphs>1763</Paragraphs>
  <Slides>119</Slides>
  <Notes>102</Notes>
  <HiddenSlides>0</HiddenSlides>
  <MMClips>0</MMClips>
  <ScaleCrop>false</ScaleCrop>
  <HeadingPairs>
    <vt:vector size="8" baseType="variant">
      <vt:variant>
        <vt:lpstr>Polices utilisées</vt:lpstr>
      </vt:variant>
      <vt:variant>
        <vt:i4>26</vt:i4>
      </vt:variant>
      <vt:variant>
        <vt:lpstr>Modèle de conception</vt:lpstr>
      </vt:variant>
      <vt:variant>
        <vt:i4>1</vt:i4>
      </vt:variant>
      <vt:variant>
        <vt:lpstr>Serveurs OLE incorporés</vt:lpstr>
      </vt:variant>
      <vt:variant>
        <vt:i4>6</vt:i4>
      </vt:variant>
      <vt:variant>
        <vt:lpstr>Titres des diapositives</vt:lpstr>
      </vt:variant>
      <vt:variant>
        <vt:i4>119</vt:i4>
      </vt:variant>
    </vt:vector>
  </HeadingPairs>
  <TitlesOfParts>
    <vt:vector size="152" baseType="lpstr">
      <vt:lpstr>Calibri</vt:lpstr>
      <vt:lpstr>Arial</vt:lpstr>
      <vt:lpstr>Symbol</vt:lpstr>
      <vt:lpstr>Kunstler Script</vt:lpstr>
      <vt:lpstr>Times New Roman</vt:lpstr>
      <vt:lpstr>Helvetica</vt:lpstr>
      <vt:lpstr>Wingdings</vt:lpstr>
      <vt:lpstr>Verdana</vt:lpstr>
      <vt:lpstr>ＭＳ Ｐゴシック</vt:lpstr>
      <vt:lpstr>Chancery L</vt:lpstr>
      <vt:lpstr>HG Mincho Light J</vt:lpstr>
      <vt:lpstr>Arial Rounded MT Bold</vt:lpstr>
      <vt:lpstr>Gulim</vt:lpstr>
      <vt:lpstr>Arial Unicode MS</vt:lpstr>
      <vt:lpstr>Century Gothic</vt:lpstr>
      <vt:lpstr>Comic Sans MS</vt:lpstr>
      <vt:lpstr>Garamond</vt:lpstr>
      <vt:lpstr>Lucida Grande</vt:lpstr>
      <vt:lpstr>Lucida Sans Unicode</vt:lpstr>
      <vt:lpstr>AvantGarde Bk BT</vt:lpstr>
      <vt:lpstr>Gothic</vt:lpstr>
      <vt:lpstr>Arial Black</vt:lpstr>
      <vt:lpstr>Monotype Corsiva</vt:lpstr>
      <vt:lpstr>BellGothic Black</vt:lpstr>
      <vt:lpstr>Tahoma</vt:lpstr>
      <vt:lpstr>Courier New</vt:lpstr>
      <vt:lpstr>Thème Office</vt:lpstr>
      <vt:lpstr>Équation</vt:lpstr>
      <vt:lpstr>Document</vt:lpstr>
      <vt:lpstr>Bitmap Image</vt:lpstr>
      <vt:lpstr>Equation</vt:lpstr>
      <vt:lpstr>Chart</vt:lpstr>
      <vt:lpstr>Acrobat Document</vt:lpstr>
      <vt:lpstr>HEAVY  IONS  COLLISIONS EXPERIMENTS </vt:lpstr>
      <vt:lpstr>HEAVY  IONS  COLLISIONS (HIC) EXPERIMENTS</vt:lpstr>
      <vt:lpstr>HEAVY  IONS  COLLISIONS (HIC) EXPERIMENTS</vt:lpstr>
      <vt:lpstr>Nuclear Matter constituents </vt:lpstr>
      <vt:lpstr>Diapositive 5</vt:lpstr>
      <vt:lpstr>Diapositive 6</vt:lpstr>
      <vt:lpstr>Diapositive 7</vt:lpstr>
      <vt:lpstr>Diapositive 8</vt:lpstr>
      <vt:lpstr>Diapositive 9</vt:lpstr>
      <vt:lpstr>Diapositive 10</vt:lpstr>
      <vt:lpstr>Diapositive 11</vt:lpstr>
      <vt:lpstr>Diapositive 12</vt:lpstr>
      <vt:lpstr>Diapositive 13</vt:lpstr>
      <vt:lpstr>HEAVY  IONS  COLLISIONS (HIC) EXPERIMENTS</vt:lpstr>
      <vt:lpstr>Diapositive 15</vt:lpstr>
      <vt:lpstr>Diapositive 16</vt:lpstr>
      <vt:lpstr>Diapositive 17</vt:lpstr>
      <vt:lpstr>Diapositive 18</vt:lpstr>
      <vt:lpstr>Diapositive 19</vt:lpstr>
      <vt:lpstr>Diapositive 20</vt:lpstr>
      <vt:lpstr>Diapositive 21</vt:lpstr>
      <vt:lpstr>Diapositive 22</vt:lpstr>
      <vt:lpstr>Diapositive 23</vt:lpstr>
      <vt:lpstr>HEAVY  IONS  COLLISIONS (HIC) EXPERIMENTS</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HEAVY  IONS  COLLISIONS (HIC) EXPERIMENTS</vt:lpstr>
      <vt:lpstr>Diapositive 36</vt:lpstr>
      <vt:lpstr>Diapositive 37</vt:lpstr>
      <vt:lpstr>Diapositive 38</vt:lpstr>
      <vt:lpstr>Diapositive 39</vt:lpstr>
      <vt:lpstr>Diapositive 40</vt:lpstr>
      <vt:lpstr>Diapositive 41</vt:lpstr>
      <vt:lpstr>Diapositive 42</vt:lpstr>
      <vt:lpstr>Diapositive 43</vt:lpstr>
      <vt:lpstr>Diapositive 44</vt:lpstr>
      <vt:lpstr>Diapositive 45</vt:lpstr>
      <vt:lpstr>Diapositive 46</vt:lpstr>
      <vt:lpstr>Diapositive 47</vt:lpstr>
      <vt:lpstr>Diapositive 48</vt:lpstr>
      <vt:lpstr>Diapositive 49</vt:lpstr>
      <vt:lpstr>Diapositive 50</vt:lpstr>
      <vt:lpstr>Diapositive 51</vt:lpstr>
      <vt:lpstr>Diapositive 52</vt:lpstr>
      <vt:lpstr>Diapositive 53</vt:lpstr>
      <vt:lpstr>Diapositive 54</vt:lpstr>
      <vt:lpstr>Diapositive 55</vt:lpstr>
      <vt:lpstr>Diapositive 56</vt:lpstr>
      <vt:lpstr>HEAVY  IONS  COLLISIONS EXPERIMENTS</vt:lpstr>
      <vt:lpstr>HEAVY  IONS  COLLISIONS (HIC) EXPERIMENTS</vt:lpstr>
      <vt:lpstr>Diapositive 59</vt:lpstr>
      <vt:lpstr>Diapositive 60</vt:lpstr>
      <vt:lpstr>Diapositive 61</vt:lpstr>
      <vt:lpstr>Diapositive 62</vt:lpstr>
      <vt:lpstr>Diapositive 63</vt:lpstr>
      <vt:lpstr>Diapositive 64</vt:lpstr>
      <vt:lpstr>Diapositive 65</vt:lpstr>
      <vt:lpstr>Diapositive 66</vt:lpstr>
      <vt:lpstr>HEAVY  IONS  COLLISIONS (HIC) EXPERIMENTS</vt:lpstr>
      <vt:lpstr>Diapositive 68</vt:lpstr>
      <vt:lpstr>Diapositive 69</vt:lpstr>
      <vt:lpstr>Diapositive 70</vt:lpstr>
      <vt:lpstr>Diapositive 71</vt:lpstr>
      <vt:lpstr>Diapositive 72</vt:lpstr>
      <vt:lpstr>Diapositive 73</vt:lpstr>
      <vt:lpstr>Diapositive 74</vt:lpstr>
      <vt:lpstr>Diapositive 75</vt:lpstr>
      <vt:lpstr>Diapositive 76</vt:lpstr>
      <vt:lpstr>Diapositive 77</vt:lpstr>
      <vt:lpstr>Diapositive 78</vt:lpstr>
      <vt:lpstr>Diapositive 79</vt:lpstr>
      <vt:lpstr>Diapositive 80</vt:lpstr>
      <vt:lpstr>Diapositive 81</vt:lpstr>
      <vt:lpstr>Diapositive 82</vt:lpstr>
      <vt:lpstr>Diapositive 83</vt:lpstr>
      <vt:lpstr>Diapositive 84</vt:lpstr>
      <vt:lpstr>Diapositive 85</vt:lpstr>
      <vt:lpstr>HEAVY  IONS  COLLISIONS (HIC) EXPERIMENTS</vt:lpstr>
      <vt:lpstr>Diapositive 87</vt:lpstr>
      <vt:lpstr>Diapositive 88</vt:lpstr>
      <vt:lpstr>Diapositive 89</vt:lpstr>
      <vt:lpstr>Diapositive 90</vt:lpstr>
      <vt:lpstr>Diapositive 91</vt:lpstr>
      <vt:lpstr>Diapositive 92</vt:lpstr>
      <vt:lpstr>Diapositive 93</vt:lpstr>
      <vt:lpstr>Diapositive 94</vt:lpstr>
      <vt:lpstr>Diapositive 95</vt:lpstr>
      <vt:lpstr>Diapositive 96</vt:lpstr>
      <vt:lpstr>Diapositive 97</vt:lpstr>
      <vt:lpstr>Diapositive 98</vt:lpstr>
      <vt:lpstr>Diapositive 99</vt:lpstr>
      <vt:lpstr>Diapositive 100</vt:lpstr>
      <vt:lpstr>Diapositive 101</vt:lpstr>
      <vt:lpstr>Diapositive 102</vt:lpstr>
      <vt:lpstr>Diapositive 103</vt:lpstr>
      <vt:lpstr>Diapositive 104</vt:lpstr>
      <vt:lpstr>Diapositive 105</vt:lpstr>
      <vt:lpstr>Diapositive 106</vt:lpstr>
      <vt:lpstr>Diapositive 107</vt:lpstr>
      <vt:lpstr>Diapositive 108</vt:lpstr>
      <vt:lpstr>Diapositive 109</vt:lpstr>
      <vt:lpstr>Diapositive 110</vt:lpstr>
      <vt:lpstr>Diapositive 111</vt:lpstr>
      <vt:lpstr>Diapositive 112</vt:lpstr>
      <vt:lpstr>Diapositive 113</vt:lpstr>
      <vt:lpstr>Diapositive 114</vt:lpstr>
      <vt:lpstr>Diapositive 115</vt:lpstr>
      <vt:lpstr>Diapositive 116</vt:lpstr>
      <vt:lpstr>Diapositive 117</vt:lpstr>
      <vt:lpstr>Diapositive 118</vt:lpstr>
      <vt:lpstr>Diapositive 119</vt:lpstr>
    </vt:vector>
  </TitlesOfParts>
  <Company>L.P.C. Clermont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HEAVY  IONS  COLLISIONS </dc:title>
  <dc:creator>Barret </dc:creator>
  <cp:lastModifiedBy>muanza</cp:lastModifiedBy>
  <cp:revision>521</cp:revision>
  <dcterms:created xsi:type="dcterms:W3CDTF">2010-02-08T15:11:08Z</dcterms:created>
  <dcterms:modified xsi:type="dcterms:W3CDTF">2010-09-06T14:44:42Z</dcterms:modified>
</cp:coreProperties>
</file>