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311" r:id="rId3"/>
    <p:sldId id="312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313" r:id="rId13"/>
    <p:sldId id="257" r:id="rId14"/>
    <p:sldId id="258" r:id="rId15"/>
    <p:sldId id="279" r:id="rId16"/>
    <p:sldId id="280" r:id="rId17"/>
    <p:sldId id="281" r:id="rId18"/>
    <p:sldId id="282" r:id="rId19"/>
    <p:sldId id="283" r:id="rId20"/>
    <p:sldId id="259" r:id="rId21"/>
    <p:sldId id="260" r:id="rId22"/>
    <p:sldId id="261" r:id="rId23"/>
    <p:sldId id="285" r:id="rId24"/>
    <p:sldId id="262" r:id="rId25"/>
    <p:sldId id="276" r:id="rId26"/>
    <p:sldId id="308" r:id="rId27"/>
    <p:sldId id="303" r:id="rId28"/>
    <p:sldId id="304" r:id="rId29"/>
    <p:sldId id="305" r:id="rId30"/>
    <p:sldId id="306" r:id="rId31"/>
    <p:sldId id="307" r:id="rId32"/>
    <p:sldId id="299" r:id="rId33"/>
    <p:sldId id="300" r:id="rId34"/>
    <p:sldId id="301" r:id="rId35"/>
    <p:sldId id="302" r:id="rId36"/>
    <p:sldId id="314" r:id="rId37"/>
  </p:sldIdLst>
  <p:sldSz cx="12192000" cy="6858000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34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271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980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858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221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98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210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93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40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414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395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7F78-9A50-4031-8390-B99A1C15DBA6}" type="datetimeFigureOut">
              <a:rPr lang="de-AT" smtClean="0"/>
              <a:t>10.01.2019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E93DC-3A87-4E47-9141-7E978137EAA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591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michael.hoch@cern.ch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ichael.Hoch@cern.ch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riginnetwork.web.cern.ch/sites/originnetwork.web.cern.ch/files/CC%20Public%20Report%20Final.pdf" TargetMode="External"/><Relationship Id="rId7" Type="http://schemas.openxmlformats.org/officeDocument/2006/relationships/hyperlink" Target="http://originnetwork.web.cern.ch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www.youtube.com/watch?v=4Hkrr1mCz7o&amp;t=184s" TargetMode="External"/><Relationship Id="rId4" Type="http://schemas.openxmlformats.org/officeDocument/2006/relationships/hyperlink" Target="https://originnetwork.web.cern.ch/sites/originnetwork.web.cern.ch/files/OriginCanadaSlides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mhoch.web.cern.ch/mhoch/Art@CMS/Science4Peace_interdisciplinaryScienceEducationEngagementNetworkingTour_art@CMS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youtu.be/XYlDehGg4Xs" TargetMode="External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71.jp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riginnetwork.web.cern.ch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4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hyperlink" Target="https://youtu.be/UUnBDYhiSlk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4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7" Type="http://schemas.openxmlformats.org/officeDocument/2006/relationships/image" Target="../media/image4.jpe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g"/><Relationship Id="rId4" Type="http://schemas.openxmlformats.org/officeDocument/2006/relationships/image" Target="../media/image8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hyperlink" Target="https://youtu.be/H6y8ziRyEa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hyperlink" Target="https://youtu.be/wAYkB5fgyV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4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4.jpeg"/><Relationship Id="rId7" Type="http://schemas.openxmlformats.org/officeDocument/2006/relationships/image" Target="../media/image107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6.png"/><Relationship Id="rId10" Type="http://schemas.openxmlformats.org/officeDocument/2006/relationships/image" Target="../media/image4.jpeg"/><Relationship Id="rId4" Type="http://schemas.openxmlformats.org/officeDocument/2006/relationships/image" Target="../media/image105.png"/><Relationship Id="rId9" Type="http://schemas.openxmlformats.org/officeDocument/2006/relationships/hyperlink" Target="mailto:lasha.sharmazanashvili@cern.ch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james.madsen@uwrf.edu" TargetMode="External"/><Relationship Id="rId13" Type="http://schemas.openxmlformats.org/officeDocument/2006/relationships/hyperlink" Target="mailto:ht@eri.u-tokyo.ac.jp" TargetMode="External"/><Relationship Id="rId18" Type="http://schemas.openxmlformats.org/officeDocument/2006/relationships/hyperlink" Target="mailto:Mark.Boland@lightsource.ca" TargetMode="External"/><Relationship Id="rId26" Type="http://schemas.openxmlformats.org/officeDocument/2006/relationships/hyperlink" Target="mailto:karola.dette@cern.ch" TargetMode="External"/><Relationship Id="rId39" Type="http://schemas.openxmlformats.org/officeDocument/2006/relationships/hyperlink" Target="mailto:Lisa.S.Cole@ontario.ca" TargetMode="External"/><Relationship Id="rId3" Type="http://schemas.openxmlformats.org/officeDocument/2006/relationships/hyperlink" Target="mailto:despina.hatzifotiadou@cern.ch" TargetMode="External"/><Relationship Id="rId21" Type="http://schemas.openxmlformats.org/officeDocument/2006/relationships/hyperlink" Target="mailto:gorandj@junis.ni.ac.rs" TargetMode="External"/><Relationship Id="rId34" Type="http://schemas.openxmlformats.org/officeDocument/2006/relationships/hyperlink" Target="mailto:h.barnett@csm.arts.ac.uk" TargetMode="External"/><Relationship Id="rId42" Type="http://schemas.openxmlformats.org/officeDocument/2006/relationships/hyperlink" Target="mailto:LorrieAnn.Smith@osc.on.ca" TargetMode="External"/><Relationship Id="rId7" Type="http://schemas.openxmlformats.org/officeDocument/2006/relationships/hyperlink" Target="mailto:chiara.mariotti@cern.ch" TargetMode="External"/><Relationship Id="rId12" Type="http://schemas.openxmlformats.org/officeDocument/2006/relationships/hyperlink" Target="mailto:steigerwald@virtual-muography-institute.org" TargetMode="External"/><Relationship Id="rId17" Type="http://schemas.openxmlformats.org/officeDocument/2006/relationships/hyperlink" Target="mailto:Sandra.Ribeiro@lightsource.ca" TargetMode="External"/><Relationship Id="rId25" Type="http://schemas.openxmlformats.org/officeDocument/2006/relationships/hyperlink" Target="mailto:krieger@physics.utoronto.ca" TargetMode="External"/><Relationship Id="rId33" Type="http://schemas.openxmlformats.org/officeDocument/2006/relationships/hyperlink" Target="mailto:ucapach@ucl.ac.uk" TargetMode="External"/><Relationship Id="rId38" Type="http://schemas.openxmlformats.org/officeDocument/2006/relationships/hyperlink" Target="mailto:nathalie.stefanov@esa-n.info" TargetMode="External"/><Relationship Id="rId2" Type="http://schemas.openxmlformats.org/officeDocument/2006/relationships/image" Target="../media/image4.jpeg"/><Relationship Id="rId16" Type="http://schemas.openxmlformats.org/officeDocument/2006/relationships/hyperlink" Target="mailto:mstrickland@perimeterinstitute.ca" TargetMode="External"/><Relationship Id="rId20" Type="http://schemas.openxmlformats.org/officeDocument/2006/relationships/hyperlink" Target="mailto:ngod@fesb.hr" TargetMode="External"/><Relationship Id="rId29" Type="http://schemas.openxmlformats.org/officeDocument/2006/relationships/hyperlink" Target="mailto:markdavid@mdhosale.com" TargetMode="External"/><Relationship Id="rId41" Type="http://schemas.openxmlformats.org/officeDocument/2006/relationships/hyperlink" Target="mailto:djurdjina.bulatovic@mna.gov.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ichael.Hoch@cern.ch" TargetMode="External"/><Relationship Id="rId11" Type="http://schemas.openxmlformats.org/officeDocument/2006/relationships/hyperlink" Target="mailto:hfong@resceu.s.u-tokyo.ac.jp" TargetMode="External"/><Relationship Id="rId24" Type="http://schemas.openxmlformats.org/officeDocument/2006/relationships/hyperlink" Target="mailto:brigitte.de.monte@oeaw.ac.at" TargetMode="External"/><Relationship Id="rId32" Type="http://schemas.openxmlformats.org/officeDocument/2006/relationships/hyperlink" Target="mailto:virgil.widrich@uni-ak.ac.at" TargetMode="External"/><Relationship Id="rId37" Type="http://schemas.openxmlformats.org/officeDocument/2006/relationships/hyperlink" Target="mailto:menelaura@yahoo.fr" TargetMode="External"/><Relationship Id="rId40" Type="http://schemas.openxmlformats.org/officeDocument/2006/relationships/hyperlink" Target="mailto:sanja.damjanovic@mna.gov.me" TargetMode="External"/><Relationship Id="rId45" Type="http://schemas.openxmlformats.org/officeDocument/2006/relationships/image" Target="../media/image5.jpeg"/><Relationship Id="rId5" Type="http://schemas.openxmlformats.org/officeDocument/2006/relationships/hyperlink" Target="mailto:claire.bourdarios@cern.ch" TargetMode="External"/><Relationship Id="rId15" Type="http://schemas.openxmlformats.org/officeDocument/2006/relationships/hyperlink" Target="mailto:gdick@perimeterinstitute.ca" TargetMode="External"/><Relationship Id="rId23" Type="http://schemas.openxmlformats.org/officeDocument/2006/relationships/hyperlink" Target="mailto:edinjasarovic1982@gmail.com" TargetMode="External"/><Relationship Id="rId28" Type="http://schemas.openxmlformats.org/officeDocument/2006/relationships/hyperlink" Target="mailto:robin.kingsburgh@gmail.com" TargetMode="External"/><Relationship Id="rId36" Type="http://schemas.openxmlformats.org/officeDocument/2006/relationships/hyperlink" Target="mailto:katrien.vuylstekevanfleteren@hogent.be" TargetMode="External"/><Relationship Id="rId10" Type="http://schemas.openxmlformats.org/officeDocument/2006/relationships/hyperlink" Target="mailto:martin.hendry@glasgow.ac.uk" TargetMode="External"/><Relationship Id="rId19" Type="http://schemas.openxmlformats.org/officeDocument/2006/relationships/hyperlink" Target="mailto:puljak@fesb.hr" TargetMode="External"/><Relationship Id="rId31" Type="http://schemas.openxmlformats.org/officeDocument/2006/relationships/hyperlink" Target="mailto:avr.truth@gmail.com" TargetMode="External"/><Relationship Id="rId44" Type="http://schemas.openxmlformats.org/officeDocument/2006/relationships/hyperlink" Target="http://originnetwork.web.cern.ch/" TargetMode="External"/><Relationship Id="rId4" Type="http://schemas.openxmlformats.org/officeDocument/2006/relationships/hyperlink" Target="mailto:j.beacham@cern.ch" TargetMode="External"/><Relationship Id="rId9" Type="http://schemas.openxmlformats.org/officeDocument/2006/relationships/hyperlink" Target="mailto:Bolek.Pietrzyk@cern.ch" TargetMode="External"/><Relationship Id="rId14" Type="http://schemas.openxmlformats.org/officeDocument/2006/relationships/hyperlink" Target="mailto:livia.conti@pd.infn.it" TargetMode="External"/><Relationship Id="rId22" Type="http://schemas.openxmlformats.org/officeDocument/2006/relationships/hyperlink" Target="mailto:office@seenet-mtp.info" TargetMode="External"/><Relationship Id="rId27" Type="http://schemas.openxmlformats.org/officeDocument/2006/relationships/hyperlink" Target="mailto:michael.tytgat@cern.ch" TargetMode="External"/><Relationship Id="rId30" Type="http://schemas.openxmlformats.org/officeDocument/2006/relationships/hyperlink" Target="mailto:dgriffin@faculty.ocadu.ca" TargetMode="External"/><Relationship Id="rId35" Type="http://schemas.openxmlformats.org/officeDocument/2006/relationships/hyperlink" Target="mailto:chris.henschke@rmit.edu.au" TargetMode="External"/><Relationship Id="rId43" Type="http://schemas.openxmlformats.org/officeDocument/2006/relationships/hyperlink" Target="mailto:Agnes.Mair@NHM-WIEN.AC.AT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09.png"/><Relationship Id="rId7" Type="http://schemas.openxmlformats.org/officeDocument/2006/relationships/hyperlink" Target="mailto:lasha.sharmazanashvili@cern.ch" TargetMode="External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14.jpeg"/><Relationship Id="rId7" Type="http://schemas.openxmlformats.org/officeDocument/2006/relationships/hyperlink" Target="http://mhoch.web.cern.ch/mhoch/Art@CMS/Art@CMSprojects.pdf" TargetMode="External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muographers2018.muographers.org/attend/program-schedule-at-a-glance/origin/" TargetMode="External"/><Relationship Id="rId7" Type="http://schemas.openxmlformats.org/officeDocument/2006/relationships/image" Target="../media/image123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events.fnal.gov/arts-lecture-series/events/event/rapper-consensus-free-lecture-demonstration/" TargetMode="External"/><Relationship Id="rId3" Type="http://schemas.openxmlformats.org/officeDocument/2006/relationships/hyperlink" Target="https://www.bbc.co.uk/sounds/play/p06qfhr5" TargetMode="External"/><Relationship Id="rId7" Type="http://schemas.openxmlformats.org/officeDocument/2006/relationships/hyperlink" Target="https://www.youtube.com/watch?v=2UupDCfq-LA" TargetMode="External"/><Relationship Id="rId2" Type="http://schemas.openxmlformats.org/officeDocument/2006/relationships/hyperlink" Target="https://www.ft.com/content/b4ecf4d8-d940-11e8-aa22-36538487e3d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1ju3fo37yLE&amp;feature=youtu.be" TargetMode="External"/><Relationship Id="rId5" Type="http://schemas.openxmlformats.org/officeDocument/2006/relationships/hyperlink" Target="https://www.youtube.com/watch?v=tJl8-ArzkBg&amp;feature=youtu.be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s://www.youtube.com/watch?v=OkeA2ePJGK8" TargetMode="External"/><Relationship Id="rId9" Type="http://schemas.openxmlformats.org/officeDocument/2006/relationships/image" Target="../media/image124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39267" y="6116151"/>
            <a:ext cx="3890604" cy="52322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Tokyo / Japan </a:t>
            </a:r>
          </a:p>
          <a:p>
            <a:r>
              <a:rPr lang="en-US" sz="1400" dirty="0">
                <a:hlinkClick r:id="rId2"/>
              </a:rPr>
              <a:t>michael.hoch@cern.ch</a:t>
            </a:r>
            <a:r>
              <a:rPr lang="en-US" sz="1400" dirty="0"/>
              <a:t> 	phone: + </a:t>
            </a:r>
            <a:r>
              <a:rPr lang="en-US" sz="1400" dirty="0" smtClean="0"/>
              <a:t>41754115720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78" y="-662927"/>
            <a:ext cx="7491191" cy="7491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CF8199-04C5-EE4C-ABFD-0C4DF07F8F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638" y="429377"/>
            <a:ext cx="1220907" cy="1241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976"/>
            <a:ext cx="6845181" cy="6659024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ORIGIN </a:t>
            </a:r>
            <a:br>
              <a:rPr lang="en-US" dirty="0" smtClean="0"/>
            </a:br>
            <a:r>
              <a:rPr lang="en-US" sz="3200" dirty="0" smtClean="0"/>
              <a:t>summary 2018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a </a:t>
            </a:r>
            <a:r>
              <a:rPr lang="en-US" sz="2800" b="1" dirty="0" smtClean="0"/>
              <a:t>scientific network </a:t>
            </a:r>
            <a:r>
              <a:rPr lang="en-US" sz="2800" dirty="0" smtClean="0"/>
              <a:t>to support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400" dirty="0" smtClean="0"/>
              <a:t>cross-disciplinary</a:t>
            </a:r>
            <a:br>
              <a:rPr lang="en-US" sz="4400" dirty="0" smtClean="0"/>
            </a:b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</a:rPr>
              <a:t>science</a:t>
            </a:r>
            <a:r>
              <a:rPr lang="en-US" sz="4900" b="1" dirty="0" smtClean="0"/>
              <a:t> </a:t>
            </a:r>
            <a:r>
              <a:rPr lang="en-US" sz="4900" b="1" dirty="0" smtClean="0">
                <a:solidFill>
                  <a:srgbClr val="FFC000"/>
                </a:solidFill>
              </a:rPr>
              <a:t>education</a:t>
            </a:r>
            <a:br>
              <a:rPr lang="en-US" sz="4900" b="1" dirty="0" smtClean="0">
                <a:solidFill>
                  <a:srgbClr val="FFC000"/>
                </a:solidFill>
              </a:rPr>
            </a:br>
            <a:r>
              <a:rPr lang="en-US" sz="4900" b="1" dirty="0" smtClean="0"/>
              <a:t> </a:t>
            </a:r>
            <a:r>
              <a:rPr lang="en-US" sz="4900" b="1" dirty="0" smtClean="0">
                <a:solidFill>
                  <a:srgbClr val="00B0F0"/>
                </a:solidFill>
              </a:rPr>
              <a:t>engagement</a:t>
            </a:r>
            <a:r>
              <a:rPr lang="en-US" sz="4900" b="1" dirty="0" smtClean="0"/>
              <a:t> &amp; </a:t>
            </a:r>
            <a:r>
              <a:rPr lang="en-US" sz="4900" b="1" dirty="0" smtClean="0">
                <a:solidFill>
                  <a:schemeClr val="accent6">
                    <a:lumMod val="75000"/>
                  </a:schemeClr>
                </a:solidFill>
              </a:rPr>
              <a:t>networking</a:t>
            </a:r>
            <a:br>
              <a:rPr lang="en-US" sz="49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49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49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de-AT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7493047" y="6272152"/>
            <a:ext cx="5662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ORIGIN summary 2018 outlook 2019</a:t>
            </a:r>
            <a:endParaRPr lang="en-GB" sz="1200" b="1" dirty="0" smtClean="0"/>
          </a:p>
          <a:p>
            <a:r>
              <a:rPr lang="en-GB" sz="1200" dirty="0" smtClean="0">
                <a:solidFill>
                  <a:schemeClr val="bg2">
                    <a:lumMod val="25000"/>
                  </a:schemeClr>
                </a:solidFill>
                <a:hlinkClick r:id="rId5"/>
              </a:rPr>
              <a:t>Michael.Hoch@cern.ch</a:t>
            </a:r>
            <a:r>
              <a:rPr lang="en-GB" sz="1200" dirty="0" smtClean="0">
                <a:solidFill>
                  <a:schemeClr val="bg2">
                    <a:lumMod val="25000"/>
                  </a:schemeClr>
                </a:solidFill>
              </a:rPr>
              <a:t> for the ORIGIN network </a:t>
            </a:r>
            <a:r>
              <a:rPr lang="en-GB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200" dirty="0" smtClean="0">
                <a:solidFill>
                  <a:schemeClr val="bg2">
                    <a:lumMod val="25000"/>
                  </a:schemeClr>
                </a:solidFill>
              </a:rPr>
              <a:t>     10</a:t>
            </a:r>
            <a:r>
              <a:rPr lang="en-GB" sz="1200" dirty="0" smtClean="0">
                <a:solidFill>
                  <a:schemeClr val="bg2">
                    <a:lumMod val="25000"/>
                  </a:schemeClr>
                </a:solidFill>
              </a:rPr>
              <a:t>/01/2019</a:t>
            </a:r>
            <a:endParaRPr lang="en-GB" sz="1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8" y="965215"/>
            <a:ext cx="2888840" cy="3851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363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Second Exhibition - Student Results - </a:t>
            </a:r>
            <a:r>
              <a:rPr lang="en-US" sz="4000" dirty="0" err="1" smtClean="0">
                <a:solidFill>
                  <a:schemeClr val="bg1"/>
                </a:solidFill>
              </a:rPr>
              <a:t>artWorks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867" y="951579"/>
            <a:ext cx="3726638" cy="60208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24357" y="1326950"/>
            <a:ext cx="3086100" cy="23145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876" y="3803072"/>
            <a:ext cx="4055787" cy="30418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42" y="4235674"/>
            <a:ext cx="2197091" cy="144207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333" y="4064204"/>
            <a:ext cx="2151397" cy="16135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42" y="965214"/>
            <a:ext cx="4346757" cy="326006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42" y="5273941"/>
            <a:ext cx="4346758" cy="24450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CF8199-04C5-EE4C-ABFD-0C4DF07F8F3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20"/>
            <a:ext cx="867124" cy="88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8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390" y="5220414"/>
            <a:ext cx="5016137" cy="28215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342" y="-209317"/>
            <a:ext cx="11942618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Student Exhibition Opening – Rap &amp; Dance Performances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7464" y="5033063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LHC tunnel Photo wall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15155" y="4803933"/>
            <a:ext cx="4590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Guided tour through the exhibition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2312" y="4436000"/>
            <a:ext cx="3419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Direct dialogue</a:t>
            </a:r>
            <a:endParaRPr lang="de-AT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007" y="896040"/>
            <a:ext cx="3406993" cy="2555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7" y="3176292"/>
            <a:ext cx="6560831" cy="492062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007" y="3452471"/>
            <a:ext cx="3372462" cy="176794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915" y="4414263"/>
            <a:ext cx="4226491" cy="2514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045" y="906032"/>
            <a:ext cx="4678198" cy="35086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58224" y="6337472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Rap performance &amp;  </a:t>
            </a:r>
            <a:r>
              <a:rPr lang="en-US" sz="2000" dirty="0" err="1" smtClean="0">
                <a:solidFill>
                  <a:srgbClr val="002060"/>
                </a:solidFill>
              </a:rPr>
              <a:t>HipHop</a:t>
            </a:r>
            <a:endParaRPr lang="de-AT" sz="20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5614"/>
            <a:ext cx="4712346" cy="35342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CF8199-04C5-EE4C-ABFD-0C4DF07F8F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20"/>
            <a:ext cx="867124" cy="88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8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53361">
            <a:off x="7237133" y="958527"/>
            <a:ext cx="5426502" cy="54265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1176" y="2263476"/>
            <a:ext cx="8320396" cy="367238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i="1" dirty="0" smtClean="0"/>
              <a:t>Some </a:t>
            </a:r>
            <a:r>
              <a:rPr lang="en-GB" sz="6000" b="1" i="1" dirty="0"/>
              <a:t>links to documents on the CCC project and the evaluation; </a:t>
            </a:r>
            <a:endParaRPr lang="en-GB" sz="6000" b="1" i="1" dirty="0" smtClean="0"/>
          </a:p>
          <a:p>
            <a:r>
              <a:rPr lang="en-GB" sz="6000" b="1" i="1" dirty="0" smtClean="0"/>
              <a:t>with </a:t>
            </a:r>
            <a:r>
              <a:rPr lang="en-GB" sz="6000" b="1" i="1" dirty="0"/>
              <a:t>courtesy of the Ontario Ministry of Education and Ontario Science Centre</a:t>
            </a:r>
            <a:r>
              <a:rPr lang="en-GB" sz="6000" b="1" dirty="0"/>
              <a:t>;   </a:t>
            </a:r>
            <a:endParaRPr lang="de-AT" sz="6000" b="1" dirty="0"/>
          </a:p>
          <a:p>
            <a:r>
              <a:rPr lang="en-GB" dirty="0"/>
              <a:t> </a:t>
            </a:r>
            <a:endParaRPr lang="de-AT" sz="5500" dirty="0"/>
          </a:p>
          <a:p>
            <a:r>
              <a:rPr lang="en-GB" sz="5500" dirty="0"/>
              <a:t>Final </a:t>
            </a:r>
            <a:r>
              <a:rPr lang="en-GB" sz="5500" b="1" dirty="0"/>
              <a:t>evaluation report of the Cultural Collisions </a:t>
            </a:r>
            <a:r>
              <a:rPr lang="en-GB" sz="5500" b="1" dirty="0" smtClean="0"/>
              <a:t>Canada</a:t>
            </a:r>
            <a:r>
              <a:rPr lang="en-GB" sz="5500" dirty="0" smtClean="0"/>
              <a:t> </a:t>
            </a:r>
          </a:p>
          <a:p>
            <a:r>
              <a:rPr lang="en-GB" dirty="0" smtClean="0"/>
              <a:t>- Exploring </a:t>
            </a:r>
            <a:r>
              <a:rPr lang="en-GB" dirty="0"/>
              <a:t>the Nexus for Student Learning when the Arts and Science Collide</a:t>
            </a:r>
            <a:endParaRPr lang="de-AT" dirty="0"/>
          </a:p>
          <a:p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originnetwork.web.cern.ch/sites/originnetwork.web.cern.ch/files/CC%20Public%20Report%20Final.pdf</a:t>
            </a:r>
            <a:endParaRPr lang="en-GB" u="sng" dirty="0" smtClean="0"/>
          </a:p>
          <a:p>
            <a:endParaRPr lang="en-GB" u="sng" dirty="0"/>
          </a:p>
          <a:p>
            <a:endParaRPr lang="de-AT" dirty="0"/>
          </a:p>
          <a:p>
            <a:r>
              <a:rPr lang="en-GB" dirty="0"/>
              <a:t> </a:t>
            </a:r>
            <a:endParaRPr lang="de-AT" dirty="0"/>
          </a:p>
          <a:p>
            <a:r>
              <a:rPr lang="en-GB" sz="5500" dirty="0"/>
              <a:t>Final </a:t>
            </a:r>
            <a:r>
              <a:rPr lang="en-GB" sz="5500" b="1" dirty="0"/>
              <a:t>presentation Cultural Collisions Canada</a:t>
            </a:r>
            <a:r>
              <a:rPr lang="en-GB" sz="5500" dirty="0"/>
              <a:t> </a:t>
            </a:r>
            <a:endParaRPr lang="en-GB" sz="5500" dirty="0" smtClean="0"/>
          </a:p>
          <a:p>
            <a:r>
              <a:rPr lang="en-GB" dirty="0" smtClean="0"/>
              <a:t>– </a:t>
            </a:r>
            <a:r>
              <a:rPr lang="en-GB" dirty="0"/>
              <a:t>by Toronto Science Centre &amp; Co </a:t>
            </a:r>
            <a:endParaRPr lang="de-AT" dirty="0"/>
          </a:p>
          <a:p>
            <a:r>
              <a:rPr lang="en-GB" u="sng" dirty="0">
                <a:hlinkClick r:id="rId4"/>
              </a:rPr>
              <a:t>https://</a:t>
            </a:r>
            <a:r>
              <a:rPr lang="en-GB" u="sng" dirty="0" smtClean="0">
                <a:hlinkClick r:id="rId4"/>
              </a:rPr>
              <a:t>originnetwork.web.cern.ch/sites/originnetwork.web.cern.ch/files/OriginCanadaSlides.pdf</a:t>
            </a:r>
            <a:endParaRPr lang="en-GB" u="sng" dirty="0" smtClean="0"/>
          </a:p>
          <a:p>
            <a:endParaRPr lang="en-GB" u="sng" dirty="0"/>
          </a:p>
          <a:p>
            <a:endParaRPr lang="de-AT" dirty="0"/>
          </a:p>
          <a:p>
            <a:r>
              <a:rPr lang="en-GB" dirty="0"/>
              <a:t> </a:t>
            </a:r>
            <a:endParaRPr lang="de-AT" dirty="0"/>
          </a:p>
          <a:p>
            <a:r>
              <a:rPr lang="en-GB" sz="5500" dirty="0"/>
              <a:t>video </a:t>
            </a:r>
            <a:r>
              <a:rPr lang="en-GB" sz="5500" b="1" dirty="0"/>
              <a:t>walk through the exhibition</a:t>
            </a:r>
            <a:r>
              <a:rPr lang="en-GB" sz="5500" dirty="0"/>
              <a:t> </a:t>
            </a:r>
            <a:endParaRPr lang="en-GB" sz="5500" dirty="0" smtClean="0"/>
          </a:p>
          <a:p>
            <a:r>
              <a:rPr lang="en-GB" dirty="0" smtClean="0"/>
              <a:t>-- </a:t>
            </a:r>
            <a:r>
              <a:rPr lang="en-GB" dirty="0"/>
              <a:t>Ontario Science Centre</a:t>
            </a:r>
            <a:endParaRPr lang="de-AT" dirty="0"/>
          </a:p>
          <a:p>
            <a:r>
              <a:rPr lang="en-GB" u="sng" dirty="0">
                <a:hlinkClick r:id="rId5"/>
              </a:rPr>
              <a:t>https://www.youtube.com/watch?v=4Hkrr1mCz7o&amp;t=184s</a:t>
            </a:r>
            <a:endParaRPr lang="de-A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83920" y="506151"/>
            <a:ext cx="92627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>
                <a:solidFill>
                  <a:srgbClr val="2D60A6"/>
                </a:solidFill>
              </a:rPr>
              <a:t>Ontario Ministry of Education Final Evaluation &amp; report</a:t>
            </a:r>
          </a:p>
          <a:p>
            <a:pPr algn="ctr"/>
            <a:endParaRPr lang="en-GB" sz="6000" b="1" dirty="0">
              <a:solidFill>
                <a:srgbClr val="2D60A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3920" y="3730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sp>
        <p:nvSpPr>
          <p:cNvPr id="14" name="TextBox 13"/>
          <p:cNvSpPr txBox="1"/>
          <p:nvPr/>
        </p:nvSpPr>
        <p:spPr>
          <a:xfrm>
            <a:off x="8762875" y="6239023"/>
            <a:ext cx="336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j-lt"/>
                <a:hlinkClick r:id="rId7"/>
              </a:rPr>
              <a:t>http://</a:t>
            </a:r>
            <a:r>
              <a:rPr lang="en-GB" b="1" dirty="0" smtClean="0">
                <a:solidFill>
                  <a:schemeClr val="bg1"/>
                </a:solidFill>
                <a:latin typeface="+mj-lt"/>
                <a:hlinkClick r:id="rId7"/>
              </a:rPr>
              <a:t>originnetwork.web.cern.ch</a:t>
            </a: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endParaRPr lang="de-AT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7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144" y="13974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“South East European </a:t>
            </a:r>
            <a:r>
              <a:rPr lang="en-GB" b="1" dirty="0" smtClean="0"/>
              <a:t>cross disciplinary </a:t>
            </a:r>
            <a:r>
              <a:rPr lang="en-GB" b="1" dirty="0"/>
              <a:t>science education, engagement and </a:t>
            </a:r>
            <a:r>
              <a:rPr lang="en-GB" b="1" dirty="0" smtClean="0"/>
              <a:t>networking Initiative</a:t>
            </a:r>
            <a:r>
              <a:rPr lang="en-GB" b="1" dirty="0"/>
              <a:t>”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08" y="1825625"/>
            <a:ext cx="11969261" cy="4351338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 scale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initiate 3-4 years: 2018 – 2022 (once program disseminated -&gt; self-sustained by local community) </a:t>
            </a:r>
            <a:endParaRPr lang="de-A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600" i="1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Midterm or long-term aim: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Create sustainable network who may run interdisciplinary activities on science with art.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de-A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http://mhoch.web.cern.ch/mhoch/Art@CMS/Science4Peace_interdisciplinaryScienceEducationEngagementNetworkingTour_art@CMS.pdf</a:t>
            </a:r>
            <a:endParaRPr lang="de-A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de-A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de-AT" sz="1300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TextBox 3"/>
          <p:cNvSpPr txBox="1"/>
          <p:nvPr/>
        </p:nvSpPr>
        <p:spPr>
          <a:xfrm>
            <a:off x="5753877" y="3744770"/>
            <a:ext cx="5405535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/>
              <a:t>Possible scenario and cities 2019, 2020 and 2021:</a:t>
            </a:r>
            <a:endParaRPr lang="de-AT" dirty="0"/>
          </a:p>
          <a:p>
            <a:r>
              <a:rPr lang="en-GB" dirty="0"/>
              <a:t>Ljubljana </a:t>
            </a:r>
            <a:r>
              <a:rPr lang="en-GB" i="1" dirty="0"/>
              <a:t>(Slovenia)</a:t>
            </a:r>
            <a:r>
              <a:rPr lang="en-GB" dirty="0"/>
              <a:t>, Zagreb [Osijek#, Rijeka#] </a:t>
            </a:r>
            <a:r>
              <a:rPr lang="en-GB" i="1" dirty="0"/>
              <a:t>(Croatia)</a:t>
            </a:r>
            <a:r>
              <a:rPr lang="en-GB" dirty="0"/>
              <a:t>, Belgrade [Novi Sad#, </a:t>
            </a:r>
            <a:r>
              <a:rPr lang="en-GB" dirty="0" err="1"/>
              <a:t>Niš</a:t>
            </a:r>
            <a:r>
              <a:rPr lang="en-GB" dirty="0"/>
              <a:t>#] </a:t>
            </a:r>
            <a:r>
              <a:rPr lang="en-GB" i="1" dirty="0"/>
              <a:t>(Serbia)</a:t>
            </a:r>
            <a:r>
              <a:rPr lang="en-GB" dirty="0"/>
              <a:t>, Sarajevo [Banja Luka#, Mostar#] </a:t>
            </a:r>
            <a:r>
              <a:rPr lang="en-GB" i="1" dirty="0"/>
              <a:t>(Bosnia and Herzegovina)</a:t>
            </a:r>
            <a:r>
              <a:rPr lang="en-GB" dirty="0"/>
              <a:t>, Podgorica </a:t>
            </a:r>
            <a:r>
              <a:rPr lang="en-GB" i="1" dirty="0"/>
              <a:t>(Montenegro)</a:t>
            </a:r>
            <a:r>
              <a:rPr lang="en-GB" dirty="0"/>
              <a:t>, Tirana </a:t>
            </a:r>
            <a:r>
              <a:rPr lang="en-GB" i="1" dirty="0"/>
              <a:t>(Albania)</a:t>
            </a:r>
            <a:r>
              <a:rPr lang="en-GB" dirty="0"/>
              <a:t>, Pristina (Kosovo *), Skopje </a:t>
            </a:r>
            <a:r>
              <a:rPr lang="en-GB" i="1"/>
              <a:t>(</a:t>
            </a:r>
            <a:r>
              <a:rPr lang="en-GB" i="1" smtClean="0"/>
              <a:t>FYR </a:t>
            </a:r>
            <a:r>
              <a:rPr lang="en-GB" i="1" dirty="0"/>
              <a:t>Macedonia)</a:t>
            </a:r>
            <a:r>
              <a:rPr lang="en-GB" dirty="0"/>
              <a:t>  </a:t>
            </a:r>
            <a:endParaRPr lang="de-AT" dirty="0"/>
          </a:p>
        </p:txBody>
      </p:sp>
      <p:sp>
        <p:nvSpPr>
          <p:cNvPr id="5" name="TextBox 4"/>
          <p:cNvSpPr txBox="1"/>
          <p:nvPr/>
        </p:nvSpPr>
        <p:spPr>
          <a:xfrm>
            <a:off x="936171" y="3744770"/>
            <a:ext cx="4623318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i="1" u="sng" dirty="0"/>
              <a:t>Kick off </a:t>
            </a:r>
            <a:r>
              <a:rPr lang="en-GB" i="1" u="sng" dirty="0" smtClean="0"/>
              <a:t>events delivered 2018</a:t>
            </a:r>
            <a:r>
              <a:rPr lang="en-GB" i="1" u="sng" dirty="0"/>
              <a:t>:</a:t>
            </a:r>
            <a:endParaRPr lang="de-AT" dirty="0"/>
          </a:p>
          <a:p>
            <a:pPr lvl="0"/>
            <a:r>
              <a:rPr lang="en-GB" dirty="0"/>
              <a:t>Split/ Croatia (17</a:t>
            </a:r>
            <a:r>
              <a:rPr lang="en-GB" baseline="30000" dirty="0"/>
              <a:t>th</a:t>
            </a:r>
            <a:r>
              <a:rPr lang="en-GB" dirty="0"/>
              <a:t> – 23</a:t>
            </a:r>
            <a:r>
              <a:rPr lang="en-GB" baseline="30000" dirty="0"/>
              <a:t>th</a:t>
            </a:r>
            <a:r>
              <a:rPr lang="en-GB" dirty="0"/>
              <a:t> September) </a:t>
            </a:r>
          </a:p>
          <a:p>
            <a:pPr lvl="0"/>
            <a:r>
              <a:rPr lang="en-GB" dirty="0"/>
              <a:t>Cetinje/ Montenegro (October 9</a:t>
            </a:r>
            <a:r>
              <a:rPr lang="en-GB" baseline="30000" dirty="0"/>
              <a:t>th</a:t>
            </a:r>
            <a:r>
              <a:rPr lang="en-GB" dirty="0"/>
              <a:t> – 11</a:t>
            </a:r>
            <a:r>
              <a:rPr lang="en-GB" baseline="30000" dirty="0"/>
              <a:t>th</a:t>
            </a:r>
            <a:r>
              <a:rPr lang="en-GB" dirty="0"/>
              <a:t>) </a:t>
            </a:r>
          </a:p>
          <a:p>
            <a:pPr lvl="0"/>
            <a:r>
              <a:rPr lang="en-GB" dirty="0"/>
              <a:t>Tirana/ Albania (October 10</a:t>
            </a:r>
            <a:r>
              <a:rPr lang="en-GB" baseline="30000" dirty="0"/>
              <a:t>th</a:t>
            </a:r>
            <a:r>
              <a:rPr lang="en-GB" dirty="0"/>
              <a:t> -12</a:t>
            </a:r>
            <a:r>
              <a:rPr lang="en-GB" baseline="30000" dirty="0"/>
              <a:t>th</a:t>
            </a:r>
            <a:r>
              <a:rPr lang="en-GB" dirty="0"/>
              <a:t>) </a:t>
            </a:r>
            <a:endParaRPr lang="de-AT" dirty="0"/>
          </a:p>
          <a:p>
            <a:pPr lvl="0"/>
            <a:r>
              <a:rPr lang="en-GB" dirty="0"/>
              <a:t>Sarajevo/ Bosnia (October 15</a:t>
            </a:r>
            <a:r>
              <a:rPr lang="en-GB" baseline="30000" dirty="0"/>
              <a:t>th</a:t>
            </a:r>
            <a:r>
              <a:rPr lang="en-GB" dirty="0"/>
              <a:t> – 19</a:t>
            </a:r>
            <a:r>
              <a:rPr lang="en-GB" baseline="30000" dirty="0"/>
              <a:t>th</a:t>
            </a:r>
            <a:r>
              <a:rPr lang="en-GB" dirty="0"/>
              <a:t>)</a:t>
            </a:r>
            <a:endParaRPr lang="de-AT" dirty="0"/>
          </a:p>
          <a:p>
            <a:pPr lvl="0"/>
            <a:r>
              <a:rPr lang="en-GB" dirty="0" err="1"/>
              <a:t>Imotski</a:t>
            </a:r>
            <a:r>
              <a:rPr lang="en-GB" dirty="0"/>
              <a:t>/ Croatia (October 27</a:t>
            </a:r>
            <a:r>
              <a:rPr lang="en-GB" baseline="30000" dirty="0"/>
              <a:t>th</a:t>
            </a:r>
            <a:r>
              <a:rPr lang="en-GB" dirty="0"/>
              <a:t>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292" y="5756031"/>
            <a:ext cx="11676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project will mutually Create dialogue, cross boarder networking and exchange, as well as engagement on </a:t>
            </a:r>
            <a:r>
              <a:rPr lang="en-US" dirty="0" smtClean="0"/>
              <a:t>common </a:t>
            </a:r>
            <a:r>
              <a:rPr lang="en-US" dirty="0"/>
              <a:t>topics based on scientific methodology and culture. The nature of this program supports to work with mixed teams of different regions for mutual presentations and common engagement. </a:t>
            </a:r>
            <a:endParaRPr lang="de-A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6768" y="1587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/Croatia </a:t>
            </a:r>
            <a:r>
              <a:rPr lang="en-US" sz="2800" dirty="0"/>
              <a:t>by ORIGIN 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 smtClean="0"/>
              <a:t>Old </a:t>
            </a:r>
            <a:r>
              <a:rPr lang="en-US" sz="2800" dirty="0"/>
              <a:t>City Hall – Sept. 17</a:t>
            </a:r>
            <a:r>
              <a:rPr lang="en-US" sz="2800" baseline="30000" dirty="0"/>
              <a:t>th</a:t>
            </a:r>
            <a:r>
              <a:rPr lang="en-US" sz="2800" dirty="0"/>
              <a:t> -22</a:t>
            </a:r>
            <a:r>
              <a:rPr lang="en-US" sz="2800" baseline="30000" dirty="0"/>
              <a:t>nd</a:t>
            </a:r>
            <a:r>
              <a:rPr lang="en-US" sz="2800" dirty="0"/>
              <a:t> 2018</a:t>
            </a:r>
            <a:endParaRPr lang="de-AT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83" y="5360658"/>
            <a:ext cx="6934517" cy="14973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8196"/>
            <a:ext cx="5257483" cy="37198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83" y="3138195"/>
            <a:ext cx="6934517" cy="14973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80653" y="4789714"/>
            <a:ext cx="658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walk through exhibition </a:t>
            </a:r>
            <a:r>
              <a:rPr lang="en-GB" b="1" dirty="0"/>
              <a:t>Split - &gt; </a:t>
            </a:r>
            <a:r>
              <a:rPr lang="en-GB" u="sng" dirty="0">
                <a:hlinkClick r:id="rId5"/>
              </a:rPr>
              <a:t>https://youtu.be/XYlDehGg4Xs</a:t>
            </a:r>
            <a:r>
              <a:rPr lang="de-AT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924216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Exhibition, lectures, round table discussion, workshops;  </a:t>
            </a:r>
          </a:p>
          <a:p>
            <a:r>
              <a:rPr lang="en-US" sz="1600" dirty="0"/>
              <a:t>Workshops: </a:t>
            </a:r>
            <a:r>
              <a:rPr lang="fr-FR" sz="1600" dirty="0" err="1"/>
              <a:t>Physics</a:t>
            </a:r>
            <a:r>
              <a:rPr lang="fr-FR" sz="1600" dirty="0"/>
              <a:t> and Music (</a:t>
            </a:r>
            <a:r>
              <a:rPr lang="fr-FR" sz="1600" dirty="0" err="1"/>
              <a:t>Arduino</a:t>
            </a:r>
            <a:r>
              <a:rPr lang="fr-FR" sz="1600" dirty="0"/>
              <a:t> Explora), </a:t>
            </a:r>
            <a:r>
              <a:rPr lang="fr-FR" sz="1600" dirty="0" err="1"/>
              <a:t>Gravitational</a:t>
            </a:r>
            <a:r>
              <a:rPr lang="fr-FR" sz="1600" dirty="0"/>
              <a:t> </a:t>
            </a:r>
            <a:r>
              <a:rPr lang="fr-FR" sz="1600" dirty="0" err="1"/>
              <a:t>waves</a:t>
            </a:r>
            <a:r>
              <a:rPr lang="fr-FR" sz="1600" dirty="0"/>
              <a:t> (Torino </a:t>
            </a:r>
            <a:r>
              <a:rPr lang="fr-FR" sz="1600" dirty="0" err="1"/>
              <a:t>interferometer</a:t>
            </a:r>
            <a:r>
              <a:rPr lang="fr-FR" sz="1600" dirty="0"/>
              <a:t>), </a:t>
            </a:r>
            <a:r>
              <a:rPr lang="fr-FR" sz="1600" dirty="0" err="1"/>
              <a:t>Playing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data  (CMS </a:t>
            </a:r>
            <a:r>
              <a:rPr lang="fr-FR" sz="1600" dirty="0" err="1"/>
              <a:t>tool</a:t>
            </a:r>
            <a:r>
              <a:rPr lang="fr-FR" sz="1600" dirty="0"/>
              <a:t> </a:t>
            </a:r>
            <a:r>
              <a:rPr lang="fr-FR" sz="1600" dirty="0" err="1"/>
              <a:t>developed</a:t>
            </a:r>
            <a:r>
              <a:rPr lang="fr-FR" sz="1600" dirty="0"/>
              <a:t> for Canada)</a:t>
            </a:r>
          </a:p>
          <a:p>
            <a:r>
              <a:rPr lang="en-US" dirty="0"/>
              <a:t>Next years event : </a:t>
            </a:r>
            <a:endParaRPr lang="de-A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7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751" y="0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/Croatia </a:t>
            </a:r>
            <a:r>
              <a:rPr lang="en-US" sz="2800" dirty="0"/>
              <a:t>by ORIGIN </a:t>
            </a:r>
            <a:r>
              <a:rPr lang="en-US" dirty="0"/>
              <a:t/>
            </a:r>
            <a:br>
              <a:rPr lang="en-US" dirty="0"/>
            </a:br>
            <a:r>
              <a:rPr lang="en-US" sz="3600" b="1" dirty="0"/>
              <a:t>t</a:t>
            </a:r>
            <a:r>
              <a:rPr lang="en-US" sz="3600" b="1" dirty="0" smtClean="0"/>
              <a:t>rain </a:t>
            </a:r>
            <a:r>
              <a:rPr lang="en-US" sz="3600" b="1" dirty="0"/>
              <a:t>the trainers</a:t>
            </a:r>
            <a:endParaRPr lang="de-AT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924216"/>
            <a:ext cx="12191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During the main exhibition we trained students from primary and secondary schools </a:t>
            </a:r>
            <a:r>
              <a:rPr lang="en-US" sz="2800" dirty="0" smtClean="0"/>
              <a:t>to act as lectures for following </a:t>
            </a:r>
            <a:r>
              <a:rPr lang="hr-HR" sz="2800" dirty="0" smtClean="0"/>
              <a:t>(</a:t>
            </a:r>
            <a:r>
              <a:rPr lang="hr-HR" sz="2800" dirty="0"/>
              <a:t>see next slides).</a:t>
            </a:r>
          </a:p>
          <a:p>
            <a:r>
              <a:rPr lang="hr-HR" sz="2800" dirty="0"/>
              <a:t>  </a:t>
            </a:r>
            <a:endParaRPr lang="de-AT" sz="32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2B64E1C-691D-B74A-B5B3-C7FEB1608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8"/>
          <a:stretch/>
        </p:blipFill>
        <p:spPr>
          <a:xfrm>
            <a:off x="0" y="3396612"/>
            <a:ext cx="3968751" cy="3470339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088987-F13B-FD43-9EEB-06E95C74A8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/>
          <a:stretch/>
        </p:blipFill>
        <p:spPr>
          <a:xfrm>
            <a:off x="3968751" y="3396612"/>
            <a:ext cx="4434840" cy="34703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43B01A-657C-EE4E-9265-CAA78ED21C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55"/>
          <a:stretch/>
        </p:blipFill>
        <p:spPr>
          <a:xfrm>
            <a:off x="8010145" y="3396612"/>
            <a:ext cx="4181856" cy="34792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7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10797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</a:t>
            </a:r>
            <a:r>
              <a:rPr lang="en-US" dirty="0" smtClean="0"/>
              <a:t>Croatia </a:t>
            </a:r>
            <a:r>
              <a:rPr lang="en-US" sz="2800" dirty="0"/>
              <a:t>by ORIGIN</a:t>
            </a:r>
            <a:r>
              <a:rPr lang="en-US" sz="2800" dirty="0" smtClean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Researchers night </a:t>
            </a:r>
            <a:r>
              <a:rPr lang="en-US" sz="2800" dirty="0"/>
              <a:t>– September 28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  <a:endParaRPr lang="de-AT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1501672"/>
            <a:ext cx="80006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u="sng" dirty="0"/>
              <a:t>Format: </a:t>
            </a:r>
            <a:r>
              <a:rPr lang="hr-HR" sz="2000" dirty="0" smtClean="0"/>
              <a:t>students</a:t>
            </a:r>
            <a:r>
              <a:rPr lang="en-US" sz="2000" dirty="0"/>
              <a:t> </a:t>
            </a:r>
            <a:r>
              <a:rPr lang="en-US" sz="2000" dirty="0" smtClean="0"/>
              <a:t>we</a:t>
            </a:r>
            <a:r>
              <a:rPr lang="hr-HR" sz="2000" dirty="0" smtClean="0"/>
              <a:t> </a:t>
            </a:r>
            <a:r>
              <a:rPr lang="en-US" sz="2000" dirty="0" smtClean="0"/>
              <a:t>t</a:t>
            </a:r>
            <a:r>
              <a:rPr lang="hr-HR" sz="2000" dirty="0" smtClean="0"/>
              <a:t>rained </a:t>
            </a:r>
            <a:r>
              <a:rPr lang="en-US" sz="2000" dirty="0" smtClean="0"/>
              <a:t>become lecturer</a:t>
            </a:r>
            <a:r>
              <a:rPr lang="hr-HR" sz="2000" dirty="0" smtClean="0"/>
              <a:t> </a:t>
            </a:r>
            <a:r>
              <a:rPr lang="hr-HR" sz="2000" dirty="0"/>
              <a:t>to </a:t>
            </a:r>
            <a:r>
              <a:rPr lang="hr-HR" sz="2000" dirty="0" smtClean="0"/>
              <a:t>general </a:t>
            </a:r>
            <a:r>
              <a:rPr lang="hr-HR" sz="2000" dirty="0"/>
              <a:t>public and traning other students</a:t>
            </a:r>
            <a:r>
              <a:rPr lang="hr-HR" sz="2000" dirty="0" smtClean="0"/>
              <a:t>.</a:t>
            </a:r>
            <a:endParaRPr lang="en-US" sz="2000" dirty="0" smtClean="0"/>
          </a:p>
          <a:p>
            <a:endParaRPr lang="hr-HR" sz="2000" dirty="0"/>
          </a:p>
          <a:p>
            <a:r>
              <a:rPr lang="en-US" sz="2000" dirty="0" smtClean="0"/>
              <a:t>Audience during the researchers night</a:t>
            </a:r>
            <a:r>
              <a:rPr lang="hr-HR" sz="2000" dirty="0" smtClean="0"/>
              <a:t>: </a:t>
            </a:r>
            <a:r>
              <a:rPr lang="hr-HR" sz="2000" dirty="0"/>
              <a:t>few thousands citizens</a:t>
            </a:r>
            <a:endParaRPr lang="de-AT" sz="20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28D9AB1-081D-3142-A236-D5A667DF48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07" y="963153"/>
            <a:ext cx="4158193" cy="3118645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771212-D681-2345-BAC7-57C2365507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9311" y="3494087"/>
            <a:ext cx="3856566" cy="28924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337A21C-360F-CA43-AF73-C847F58BA0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997" y="3774832"/>
            <a:ext cx="4125003" cy="30937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7F2B8B-60DC-EA4F-901E-591E69E177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2017"/>
            <a:ext cx="5142088" cy="3856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052" y="1587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/Croatia </a:t>
            </a:r>
            <a:br>
              <a:rPr lang="en-US" dirty="0"/>
            </a:br>
            <a:r>
              <a:rPr lang="en-US" sz="2800" b="1" dirty="0"/>
              <a:t>Visiting primary school </a:t>
            </a:r>
            <a:r>
              <a:rPr lang="en-US" sz="2800" dirty="0"/>
              <a:t>– October 2</a:t>
            </a:r>
            <a:r>
              <a:rPr lang="en-US" sz="2800" baseline="30000" dirty="0"/>
              <a:t>nd</a:t>
            </a:r>
            <a:r>
              <a:rPr lang="en-US" sz="2800" dirty="0"/>
              <a:t> </a:t>
            </a:r>
            <a:endParaRPr lang="de-AT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8057" y="2052045"/>
            <a:ext cx="7546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u="sng" dirty="0"/>
              <a:t>Format: </a:t>
            </a:r>
            <a:r>
              <a:rPr lang="hr-HR" sz="2000" dirty="0" smtClean="0"/>
              <a:t>exhibition</a:t>
            </a:r>
            <a:r>
              <a:rPr lang="en-US" sz="2000" dirty="0"/>
              <a:t> </a:t>
            </a:r>
            <a:r>
              <a:rPr lang="en-US" sz="2000" dirty="0" smtClean="0"/>
              <a:t>&amp; </a:t>
            </a:r>
            <a:r>
              <a:rPr lang="en-US" sz="2000" dirty="0" err="1" smtClean="0"/>
              <a:t>lec</a:t>
            </a:r>
            <a:r>
              <a:rPr lang="hr-HR" sz="2000" dirty="0" smtClean="0"/>
              <a:t>tures</a:t>
            </a:r>
            <a:r>
              <a:rPr lang="hr-HR" sz="2000" dirty="0"/>
              <a:t>, one </a:t>
            </a:r>
            <a:r>
              <a:rPr lang="hr-HR" sz="2000" dirty="0" smtClean="0"/>
              <a:t>day</a:t>
            </a:r>
            <a:endParaRPr lang="en-US" sz="2000" dirty="0" smtClean="0"/>
          </a:p>
          <a:p>
            <a:endParaRPr lang="hr-HR" sz="2000" dirty="0"/>
          </a:p>
          <a:p>
            <a:r>
              <a:rPr lang="en-US" sz="2000" dirty="0" smtClean="0"/>
              <a:t>Audience</a:t>
            </a:r>
            <a:r>
              <a:rPr lang="hr-HR" sz="2000" dirty="0" smtClean="0"/>
              <a:t>: </a:t>
            </a:r>
            <a:r>
              <a:rPr lang="hr-HR" sz="2000" dirty="0"/>
              <a:t>about 100 </a:t>
            </a:r>
            <a:r>
              <a:rPr lang="en-US" sz="2000" dirty="0" smtClean="0"/>
              <a:t>primary school </a:t>
            </a:r>
            <a:r>
              <a:rPr lang="hr-HR" sz="2000" dirty="0" smtClean="0"/>
              <a:t>students</a:t>
            </a:r>
            <a:endParaRPr lang="hr-HR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A7FBF7-0116-4542-A98E-B3659680BA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60984" y="3610708"/>
            <a:ext cx="4343926" cy="3257944"/>
          </a:xfrm>
          <a:prstGeom prst="rect">
            <a:avLst/>
          </a:prstGeo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E00DA628-642F-2B44-A986-F09124D9F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23728" y="2800381"/>
            <a:ext cx="4649454" cy="3487090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7F15DDB-92D4-E34E-B19C-8A9596BC24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7262"/>
            <a:ext cx="4360984" cy="32707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9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523" y="0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</a:t>
            </a:r>
            <a:r>
              <a:rPr lang="en-US" dirty="0" smtClean="0"/>
              <a:t>Croatia </a:t>
            </a:r>
            <a:r>
              <a:rPr lang="en-US" sz="2800" dirty="0" smtClean="0"/>
              <a:t>by ORIGIN 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/>
              <a:t>Four secondary schools </a:t>
            </a:r>
            <a:r>
              <a:rPr lang="en-US" sz="2800" dirty="0"/>
              <a:t>– October 3</a:t>
            </a:r>
            <a:r>
              <a:rPr lang="en-US" sz="2800" baseline="30000" dirty="0"/>
              <a:t>rd</a:t>
            </a:r>
            <a:r>
              <a:rPr lang="en-US" sz="2800" dirty="0"/>
              <a:t>  </a:t>
            </a:r>
            <a:endParaRPr lang="de-AT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953587"/>
            <a:ext cx="75460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u="sng" dirty="0" smtClean="0"/>
              <a:t>Format:</a:t>
            </a:r>
            <a:r>
              <a:rPr lang="en-US" sz="2000" dirty="0" smtClean="0"/>
              <a:t> e</a:t>
            </a:r>
            <a:r>
              <a:rPr lang="hr-HR" sz="2000" dirty="0" smtClean="0"/>
              <a:t>xhibition </a:t>
            </a:r>
            <a:r>
              <a:rPr lang="hr-HR" sz="2000" dirty="0"/>
              <a:t>and lectures, one </a:t>
            </a:r>
            <a:r>
              <a:rPr lang="hr-HR" sz="2000" dirty="0" smtClean="0"/>
              <a:t>day</a:t>
            </a:r>
            <a:endParaRPr lang="en-US" sz="2000" dirty="0" smtClean="0"/>
          </a:p>
          <a:p>
            <a:endParaRPr lang="hr-HR" sz="2000" dirty="0"/>
          </a:p>
          <a:p>
            <a:r>
              <a:rPr lang="hr-HR" sz="2000" dirty="0"/>
              <a:t>Exhibition </a:t>
            </a:r>
            <a:r>
              <a:rPr lang="en-US" sz="2000" dirty="0" smtClean="0"/>
              <a:t>presented </a:t>
            </a:r>
            <a:r>
              <a:rPr lang="hr-HR" sz="2000" dirty="0" smtClean="0"/>
              <a:t>by </a:t>
            </a:r>
            <a:r>
              <a:rPr lang="hr-HR" sz="2000" b="1" dirty="0"/>
              <a:t>trained students</a:t>
            </a:r>
          </a:p>
          <a:p>
            <a:r>
              <a:rPr lang="hr-HR" sz="2000" dirty="0"/>
              <a:t>Lectures </a:t>
            </a:r>
            <a:r>
              <a:rPr lang="en-US" sz="2000" dirty="0" smtClean="0"/>
              <a:t>given</a:t>
            </a:r>
            <a:r>
              <a:rPr lang="hr-HR" sz="2000" dirty="0" smtClean="0"/>
              <a:t> </a:t>
            </a:r>
            <a:r>
              <a:rPr lang="hr-HR" sz="2000" dirty="0"/>
              <a:t>by </a:t>
            </a:r>
            <a:r>
              <a:rPr lang="hr-HR" sz="2000" b="1" dirty="0"/>
              <a:t>CMS </a:t>
            </a:r>
            <a:r>
              <a:rPr lang="en-US" sz="2000" b="1" dirty="0" smtClean="0"/>
              <a:t>scientists </a:t>
            </a:r>
          </a:p>
          <a:p>
            <a:endParaRPr lang="hr-HR" sz="2000" b="1" dirty="0"/>
          </a:p>
          <a:p>
            <a:r>
              <a:rPr lang="en-US" sz="2000" dirty="0" smtClean="0"/>
              <a:t>Audience</a:t>
            </a:r>
            <a:r>
              <a:rPr lang="hr-HR" sz="2000" dirty="0" smtClean="0"/>
              <a:t>: </a:t>
            </a:r>
            <a:r>
              <a:rPr lang="hr-HR" sz="2000" dirty="0"/>
              <a:t>about 500 </a:t>
            </a:r>
            <a:r>
              <a:rPr lang="en-US" sz="2000" dirty="0" smtClean="0"/>
              <a:t>secondary school </a:t>
            </a:r>
            <a:r>
              <a:rPr lang="hr-HR" sz="2000" dirty="0" smtClean="0"/>
              <a:t>students</a:t>
            </a:r>
            <a:endParaRPr lang="hr-HR" sz="2000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14B1439-38D2-5A4A-A672-8FBBC5FD2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80"/>
          <a:stretch/>
        </p:blipFill>
        <p:spPr>
          <a:xfrm>
            <a:off x="7546026" y="4614284"/>
            <a:ext cx="4645974" cy="2279548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065648-9384-7C40-B89A-1272834C7B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23"/>
          <a:stretch/>
        </p:blipFill>
        <p:spPr>
          <a:xfrm>
            <a:off x="7546025" y="1944182"/>
            <a:ext cx="4618892" cy="26701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41913F-BA76-8449-9FA0-206150F32B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7"/>
          <a:stretch/>
        </p:blipFill>
        <p:spPr>
          <a:xfrm>
            <a:off x="2474499" y="4148612"/>
            <a:ext cx="5071528" cy="27452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A00691-7A5F-1842-A7EB-649474DFA7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5415"/>
            <a:ext cx="3681046" cy="27607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9EAE819-8718-8D48-8076-401ECF2035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458" y="3899948"/>
            <a:ext cx="3855850" cy="2891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/>
          <a:lstStyle/>
          <a:p>
            <a:r>
              <a:rPr lang="en-US" dirty="0"/>
              <a:t>Cultural Collisions – Split /</a:t>
            </a:r>
            <a:r>
              <a:rPr lang="en-US" dirty="0" smtClean="0"/>
              <a:t>Croatia </a:t>
            </a:r>
            <a:r>
              <a:rPr lang="en-US" sz="2800" dirty="0" smtClean="0"/>
              <a:t>by ORIGIN 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/>
              <a:t>Primary school visit </a:t>
            </a:r>
            <a:r>
              <a:rPr lang="en-US" sz="2800" dirty="0"/>
              <a:t>– October 29</a:t>
            </a:r>
            <a:r>
              <a:rPr lang="en-US" sz="2800" baseline="30000" dirty="0"/>
              <a:t>th</a:t>
            </a:r>
            <a:r>
              <a:rPr lang="en-US" sz="2800" dirty="0"/>
              <a:t>   </a:t>
            </a:r>
            <a:endParaRPr lang="de-AT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32229" y="3050617"/>
            <a:ext cx="7546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u="sng" dirty="0" smtClean="0"/>
              <a:t>Format:</a:t>
            </a:r>
            <a:r>
              <a:rPr lang="en-US" sz="2000" dirty="0" smtClean="0"/>
              <a:t> le</a:t>
            </a:r>
            <a:r>
              <a:rPr lang="hr-HR" sz="2000" dirty="0" smtClean="0"/>
              <a:t>cture</a:t>
            </a:r>
            <a:r>
              <a:rPr lang="en-US" sz="2000" dirty="0" smtClean="0"/>
              <a:t>s</a:t>
            </a:r>
            <a:r>
              <a:rPr lang="hr-HR" sz="2000" dirty="0" smtClean="0"/>
              <a:t> </a:t>
            </a:r>
            <a:r>
              <a:rPr lang="hr-HR" sz="2000" dirty="0"/>
              <a:t>with trained </a:t>
            </a:r>
            <a:r>
              <a:rPr lang="hr-HR" sz="2000" dirty="0" smtClean="0"/>
              <a:t>student</a:t>
            </a:r>
            <a:r>
              <a:rPr lang="en-US" sz="2000" dirty="0" smtClean="0"/>
              <a:t>, training &amp; </a:t>
            </a:r>
            <a:r>
              <a:rPr lang="hr-HR" sz="2000" dirty="0" smtClean="0"/>
              <a:t>participation</a:t>
            </a:r>
            <a:endParaRPr lang="hr-HR" sz="2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2208301-790C-9140-A3F4-B35B7F1F84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87" y="3897965"/>
            <a:ext cx="3858493" cy="28938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6F94982-FF57-F548-BF21-276886B5A1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319" y="3897964"/>
            <a:ext cx="3946715" cy="2960035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96AE116-C75A-1743-8F23-36C3BCFF2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1" y="2489200"/>
            <a:ext cx="3276599" cy="4368799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5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53361">
            <a:off x="7063268" y="82766"/>
            <a:ext cx="5426502" cy="54265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8917" y="1428718"/>
            <a:ext cx="11334818" cy="24233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u="sng" dirty="0" smtClean="0">
                <a:solidFill>
                  <a:srgbClr val="D95224"/>
                </a:solidFill>
              </a:rPr>
              <a:t>Scientific collaborations:</a:t>
            </a:r>
          </a:p>
          <a:p>
            <a:endParaRPr lang="en-GB" sz="2400" i="1" u="sng" dirty="0" smtClean="0"/>
          </a:p>
          <a:p>
            <a:r>
              <a:rPr lang="en-GB" sz="2400" dirty="0" smtClean="0"/>
              <a:t>ALICE, ATLAS, CMS, </a:t>
            </a:r>
            <a:r>
              <a:rPr lang="en-GB" sz="2400" dirty="0" err="1" smtClean="0"/>
              <a:t>ICEcube</a:t>
            </a:r>
            <a:r>
              <a:rPr lang="en-GB" sz="2400" dirty="0" smtClean="0"/>
              <a:t>, LIGO, </a:t>
            </a:r>
            <a:r>
              <a:rPr lang="en-GB" sz="2400" dirty="0" err="1" smtClean="0"/>
              <a:t>Muography</a:t>
            </a:r>
            <a:r>
              <a:rPr lang="en-GB" sz="2400" dirty="0" smtClean="0"/>
              <a:t> </a:t>
            </a:r>
            <a:r>
              <a:rPr lang="en-GB" sz="2400" dirty="0" smtClean="0"/>
              <a:t>VIRGO</a:t>
            </a:r>
          </a:p>
          <a:p>
            <a:r>
              <a:rPr lang="en-GB" sz="2400" dirty="0" smtClean="0"/>
              <a:t>Under Discussion DUNE, T2K/</a:t>
            </a:r>
            <a:r>
              <a:rPr lang="en-GB" sz="2400" dirty="0" err="1" smtClean="0"/>
              <a:t>SuperK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i="1" u="sng" dirty="0" smtClean="0">
                <a:solidFill>
                  <a:srgbClr val="3CD421"/>
                </a:solidFill>
              </a:rPr>
              <a:t>Scientific Institutions: </a:t>
            </a:r>
          </a:p>
          <a:p>
            <a:r>
              <a:rPr lang="en-GB" sz="2400" dirty="0" smtClean="0"/>
              <a:t>Perimeter Institute, Canadian Light Source,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1701" y="103155"/>
            <a:ext cx="92627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b="1" dirty="0" smtClean="0">
                <a:solidFill>
                  <a:srgbClr val="2D60A6"/>
                </a:solidFill>
              </a:rPr>
              <a:t>Who is ORIGIN</a:t>
            </a:r>
            <a:endParaRPr lang="en-GB" sz="6000" b="1" dirty="0">
              <a:solidFill>
                <a:srgbClr val="2D60A6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6933" y="4069721"/>
            <a:ext cx="9785350" cy="202276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2400" b="1" i="1" u="sng" dirty="0" smtClean="0">
                <a:solidFill>
                  <a:srgbClr val="1639D3"/>
                </a:solidFill>
                <a:latin typeface="+mj-lt"/>
              </a:rPr>
              <a:t>Scientific Topics: </a:t>
            </a:r>
            <a:endParaRPr lang="en-GB" sz="2400" b="1" i="1" u="sng" dirty="0">
              <a:solidFill>
                <a:srgbClr val="1639D3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2400" b="1" dirty="0" smtClean="0">
                <a:latin typeface="+mj-lt"/>
              </a:rPr>
              <a:t>Particle Physics, Astrophysics, Gravitational Waves, Neutrino-Physics </a:t>
            </a:r>
            <a:r>
              <a:rPr lang="en-GB" sz="2400" b="1" dirty="0" err="1" smtClean="0">
                <a:latin typeface="+mj-lt"/>
              </a:rPr>
              <a:t>Muography</a:t>
            </a:r>
            <a:r>
              <a:rPr lang="en-GB" sz="2400" b="1" dirty="0" smtClean="0">
                <a:latin typeface="+mj-lt"/>
              </a:rPr>
              <a:t>, Cosmology, Accelerator -Technology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3920" y="3730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sp>
        <p:nvSpPr>
          <p:cNvPr id="14" name="TextBox 13"/>
          <p:cNvSpPr txBox="1"/>
          <p:nvPr/>
        </p:nvSpPr>
        <p:spPr>
          <a:xfrm>
            <a:off x="8303036" y="6302880"/>
            <a:ext cx="3478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j-lt"/>
                <a:hlinkClick r:id="rId4"/>
              </a:rPr>
              <a:t>http://</a:t>
            </a:r>
            <a:r>
              <a:rPr lang="en-GB" b="1" dirty="0" smtClean="0">
                <a:solidFill>
                  <a:schemeClr val="bg1"/>
                </a:solidFill>
                <a:latin typeface="+mj-lt"/>
                <a:hlinkClick r:id="rId4"/>
              </a:rPr>
              <a:t>originnetwork.web.cern.ch</a:t>
            </a: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endParaRPr lang="de-AT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424" y="4421628"/>
            <a:ext cx="3248496" cy="24363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684" y="4418763"/>
            <a:ext cx="3252316" cy="2439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891" y="1587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 err="1"/>
              <a:t>art@CMS</a:t>
            </a:r>
            <a:r>
              <a:rPr lang="en-US" b="1" dirty="0"/>
              <a:t> – Art University Collaboration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Gallery National Museum,  Cetinje/ </a:t>
            </a:r>
            <a:r>
              <a:rPr lang="en-US" sz="2800" dirty="0" smtClean="0"/>
              <a:t>Montenegro  October 2018</a:t>
            </a:r>
            <a:r>
              <a:rPr lang="en-US" dirty="0"/>
              <a:t>	</a:t>
            </a:r>
            <a:endParaRPr lang="de-AT" dirty="0"/>
          </a:p>
        </p:txBody>
      </p:sp>
      <p:sp>
        <p:nvSpPr>
          <p:cNvPr id="4" name="TextBox 3"/>
          <p:cNvSpPr txBox="1"/>
          <p:nvPr/>
        </p:nvSpPr>
        <p:spPr>
          <a:xfrm>
            <a:off x="624840" y="3959276"/>
            <a:ext cx="973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walk </a:t>
            </a:r>
            <a:r>
              <a:rPr lang="en-US" dirty="0"/>
              <a:t>through the exhibition : </a:t>
            </a:r>
            <a:r>
              <a:rPr lang="en-US" u="sng" dirty="0">
                <a:hlinkClick r:id="rId4"/>
              </a:rPr>
              <a:t>https://youtu.be/UUnBDYhiSlk</a:t>
            </a:r>
            <a:endParaRPr lang="de-A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893" y="4418763"/>
            <a:ext cx="3252317" cy="2439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418763"/>
            <a:ext cx="3252317" cy="243923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4840" y="22289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b="1" u="sng" dirty="0" smtClean="0"/>
              <a:t>Format:</a:t>
            </a:r>
            <a:r>
              <a:rPr lang="en-US" sz="2200" b="1" dirty="0" smtClean="0"/>
              <a:t> </a:t>
            </a:r>
            <a:r>
              <a:rPr lang="en-US" sz="2200" dirty="0"/>
              <a:t>a</a:t>
            </a:r>
            <a:r>
              <a:rPr lang="en-US" sz="2200" dirty="0" smtClean="0"/>
              <a:t>rt exhibition lectures and </a:t>
            </a:r>
            <a:r>
              <a:rPr lang="en-US" sz="2200" b="1" dirty="0"/>
              <a:t>Cultural </a:t>
            </a:r>
            <a:r>
              <a:rPr lang="en-US" sz="2200" b="1" dirty="0" smtClean="0"/>
              <a:t>Collisions workshop </a:t>
            </a:r>
            <a:r>
              <a:rPr lang="en-US" sz="2200" b="1" dirty="0"/>
              <a:t>start 3 schools 85 </a:t>
            </a:r>
            <a:r>
              <a:rPr lang="en-US" sz="2200" b="1" dirty="0" smtClean="0"/>
              <a:t>students</a:t>
            </a:r>
            <a:endParaRPr lang="en-US" sz="2200" b="1" dirty="0"/>
          </a:p>
          <a:p>
            <a:endParaRPr lang="en-US" sz="2200" b="1" dirty="0"/>
          </a:p>
          <a:p>
            <a:r>
              <a:rPr lang="en-US" sz="2200" b="1" dirty="0" smtClean="0"/>
              <a:t>Event is the final show of our 2 semester course “</a:t>
            </a:r>
            <a:r>
              <a:rPr lang="en-US" sz="2200" b="1" dirty="0" err="1" smtClean="0"/>
              <a:t>art@CMS</a:t>
            </a:r>
            <a:r>
              <a:rPr lang="en-US" sz="2200" b="1" dirty="0" smtClean="0"/>
              <a:t> </a:t>
            </a:r>
            <a:r>
              <a:rPr lang="en-US" sz="2200" b="1" dirty="0"/>
              <a:t>– Art University Collaboration</a:t>
            </a:r>
            <a:r>
              <a:rPr lang="en-US" sz="2200" dirty="0"/>
              <a:t>, 2017/ </a:t>
            </a:r>
            <a:r>
              <a:rPr lang="en-US" sz="2200" dirty="0" smtClean="0"/>
              <a:t>2018”</a:t>
            </a:r>
            <a:endParaRPr lang="en-US" sz="2200" dirty="0"/>
          </a:p>
          <a:p>
            <a:r>
              <a:rPr lang="en-US" sz="2200" dirty="0" smtClean="0"/>
              <a:t>Presentation: Final </a:t>
            </a:r>
            <a:r>
              <a:rPr lang="en-US" sz="2200" dirty="0"/>
              <a:t>presentation of 5 </a:t>
            </a:r>
            <a:r>
              <a:rPr lang="en-US" sz="2200" dirty="0" smtClean="0"/>
              <a:t>university art </a:t>
            </a:r>
            <a:r>
              <a:rPr lang="en-US" sz="2200" dirty="0"/>
              <a:t>students + </a:t>
            </a:r>
            <a:r>
              <a:rPr lang="en-US" sz="2200" dirty="0" err="1"/>
              <a:t>art@CMS</a:t>
            </a:r>
            <a:r>
              <a:rPr lang="en-US" sz="2200" dirty="0"/>
              <a:t> collaborative artists </a:t>
            </a:r>
            <a:endParaRPr lang="de-A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2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253" y="3967701"/>
            <a:ext cx="2171699" cy="2895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6" y="251762"/>
            <a:ext cx="5434885" cy="1325563"/>
          </a:xfrm>
        </p:spPr>
        <p:txBody>
          <a:bodyPr>
            <a:normAutofit/>
          </a:bodyPr>
          <a:lstStyle/>
          <a:p>
            <a:r>
              <a:rPr lang="en-US" sz="2800" b="1" dirty="0"/>
              <a:t>LHC workshop &amp; cross disciplinary exhibition </a:t>
            </a:r>
            <a:r>
              <a:rPr lang="en-US" sz="2800" b="1" dirty="0" smtClean="0"/>
              <a:t>  -  </a:t>
            </a:r>
            <a:r>
              <a:rPr lang="en-US" sz="2800" dirty="0" smtClean="0"/>
              <a:t>October 2018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400" dirty="0" err="1"/>
              <a:t>Akademia</a:t>
            </a:r>
            <a:r>
              <a:rPr lang="en-US" sz="2400" dirty="0"/>
              <a:t> </a:t>
            </a:r>
            <a:r>
              <a:rPr lang="en-US" sz="2400" dirty="0" err="1"/>
              <a:t>Shkencave</a:t>
            </a:r>
            <a:r>
              <a:rPr lang="en-US" sz="2400" dirty="0"/>
              <a:t>  Tirana / </a:t>
            </a:r>
            <a:r>
              <a:rPr lang="en-US" sz="2400" dirty="0" smtClean="0"/>
              <a:t>Albania</a:t>
            </a:r>
            <a:endParaRPr lang="de-AT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823" y="3971676"/>
            <a:ext cx="3848430" cy="288632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733" y="2926079"/>
            <a:ext cx="5494352" cy="41207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733" y="0"/>
            <a:ext cx="5290268" cy="3967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901" y="3967701"/>
            <a:ext cx="2167724" cy="28902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028" y="2031862"/>
            <a:ext cx="56923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Format: 2 day science workshop enhances by “light art exhibition”, aim: inspire students and general public and build up interest in our science community </a:t>
            </a:r>
          </a:p>
          <a:p>
            <a:endParaRPr lang="en-US" dirty="0" smtClean="0"/>
          </a:p>
          <a:p>
            <a:r>
              <a:rPr lang="en-US" dirty="0" smtClean="0"/>
              <a:t>Audience: 3 guided tours with High School students + general public conference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220" y="4436828"/>
            <a:ext cx="3276626" cy="24574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136" y="4512366"/>
            <a:ext cx="4055165" cy="3041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093" y="21507"/>
            <a:ext cx="6625741" cy="220036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Science &amp; Art, Sarajevo /</a:t>
            </a:r>
            <a:r>
              <a:rPr lang="en-US" b="1" dirty="0" smtClean="0"/>
              <a:t>Bosnia </a:t>
            </a:r>
            <a:r>
              <a:rPr lang="en-US" sz="3100" dirty="0" smtClean="0"/>
              <a:t>by </a:t>
            </a:r>
            <a:r>
              <a:rPr lang="en-US" sz="3100" dirty="0" smtClean="0"/>
              <a:t>ORIGIN    -   </a:t>
            </a:r>
            <a:r>
              <a:rPr lang="en-US" sz="3600" dirty="0" smtClean="0"/>
              <a:t>Fine </a:t>
            </a:r>
            <a:r>
              <a:rPr lang="en-US" sz="3600" dirty="0"/>
              <a:t>Art Academy,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15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r>
              <a:rPr lang="en-US" sz="3600" dirty="0"/>
              <a:t>-22</a:t>
            </a:r>
            <a:r>
              <a:rPr lang="en-US" sz="3600" baseline="30000" dirty="0"/>
              <a:t>nd</a:t>
            </a:r>
            <a:r>
              <a:rPr lang="en-US" sz="3600" dirty="0"/>
              <a:t> </a:t>
            </a:r>
            <a:r>
              <a:rPr lang="en-US" sz="3600" dirty="0" smtClean="0"/>
              <a:t>October </a:t>
            </a:r>
            <a:r>
              <a:rPr lang="en-US" sz="3600" dirty="0"/>
              <a:t>2018</a:t>
            </a:r>
            <a:endParaRPr lang="de-AT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84778" y="4739475"/>
            <a:ext cx="2421171" cy="18158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136" y="2258171"/>
            <a:ext cx="4049864" cy="303739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136" y="0"/>
            <a:ext cx="4049864" cy="303739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605" y="4436828"/>
            <a:ext cx="3228229" cy="24211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747335"/>
            <a:ext cx="802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Format: </a:t>
            </a:r>
            <a:r>
              <a:rPr lang="en-US" dirty="0" smtClean="0"/>
              <a:t> cross </a:t>
            </a:r>
            <a:r>
              <a:rPr lang="en-US" dirty="0"/>
              <a:t>disciplinary </a:t>
            </a:r>
            <a:r>
              <a:rPr lang="en-US" dirty="0" smtClean="0"/>
              <a:t>exhibition ORIGIN</a:t>
            </a:r>
            <a:r>
              <a:rPr lang="en-US" dirty="0"/>
              <a:t>, </a:t>
            </a:r>
            <a:r>
              <a:rPr lang="en-US" dirty="0" smtClean="0"/>
              <a:t>public lectures in the exhibition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Audience: general public and about high school </a:t>
            </a:r>
            <a:r>
              <a:rPr lang="en-US" b="1" dirty="0" smtClean="0"/>
              <a:t>students </a:t>
            </a:r>
            <a:r>
              <a:rPr lang="en-US" b="1" dirty="0"/>
              <a:t>400 </a:t>
            </a:r>
            <a:r>
              <a:rPr lang="en-US" b="1" dirty="0" smtClean="0"/>
              <a:t>attending </a:t>
            </a:r>
            <a:r>
              <a:rPr lang="en-US" dirty="0" smtClean="0"/>
              <a:t>lectures</a:t>
            </a:r>
          </a:p>
          <a:p>
            <a:endParaRPr lang="en-US" dirty="0"/>
          </a:p>
          <a:p>
            <a:r>
              <a:rPr lang="en-US" dirty="0" smtClean="0"/>
              <a:t>Further remark: Art </a:t>
            </a:r>
            <a:r>
              <a:rPr lang="en-US" dirty="0"/>
              <a:t>university </a:t>
            </a:r>
            <a:r>
              <a:rPr lang="en-US" dirty="0" smtClean="0"/>
              <a:t>Sarajevo requests </a:t>
            </a:r>
            <a:r>
              <a:rPr lang="en-US" dirty="0"/>
              <a:t>of </a:t>
            </a:r>
            <a:r>
              <a:rPr lang="en-US" dirty="0" smtClean="0"/>
              <a:t>art university collaboration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060" y="361935"/>
            <a:ext cx="859431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Cultural Collisions,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Imotski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/>
              <a:t>Croatia </a:t>
            </a:r>
            <a:r>
              <a:rPr lang="en-US" sz="3100" dirty="0" smtClean="0"/>
              <a:t>by ORIGIN</a:t>
            </a: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Exhibition and Concert, </a:t>
            </a:r>
            <a:r>
              <a:rPr lang="en-US" sz="3100" dirty="0"/>
              <a:t>October 27</a:t>
            </a:r>
            <a:r>
              <a:rPr lang="en-US" sz="3100" baseline="30000" dirty="0"/>
              <a:t>th</a:t>
            </a:r>
            <a:r>
              <a:rPr lang="en-US" sz="3100" dirty="0"/>
              <a:t> 2018</a:t>
            </a:r>
            <a:endParaRPr lang="de-AT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93" y="2149062"/>
            <a:ext cx="9038976" cy="2093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Format</a:t>
            </a:r>
            <a:r>
              <a:rPr lang="en-US" sz="1800" dirty="0" smtClean="0"/>
              <a:t>: Exhibition</a:t>
            </a:r>
            <a:r>
              <a:rPr lang="en-US" sz="1800" dirty="0"/>
              <a:t>, masterclass, lectures, </a:t>
            </a:r>
            <a:r>
              <a:rPr lang="en-US" sz="1800" dirty="0" smtClean="0"/>
              <a:t>concert with French and local orchestra</a:t>
            </a:r>
          </a:p>
          <a:p>
            <a:pPr marL="0" indent="0">
              <a:buNone/>
            </a:pPr>
            <a:r>
              <a:rPr lang="en-US" sz="1800" dirty="0" smtClean="0"/>
              <a:t>	-2 </a:t>
            </a:r>
            <a:r>
              <a:rPr lang="en-US" sz="1800" dirty="0"/>
              <a:t>workshops in parallel with 2 </a:t>
            </a:r>
            <a:r>
              <a:rPr lang="en-US" sz="1800" dirty="0" smtClean="0"/>
              <a:t>teams: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	 </a:t>
            </a:r>
            <a:r>
              <a:rPr lang="en-US" sz="1800" dirty="0"/>
              <a:t>Physics &amp; Music, </a:t>
            </a:r>
            <a:r>
              <a:rPr lang="en-US" sz="1800" dirty="0" smtClean="0"/>
              <a:t>Gravitational </a:t>
            </a:r>
            <a:r>
              <a:rPr lang="en-US" sz="1800" dirty="0"/>
              <a:t>Waves, Playing with data</a:t>
            </a:r>
          </a:p>
          <a:p>
            <a:pPr marL="0" indent="0">
              <a:buNone/>
            </a:pPr>
            <a:r>
              <a:rPr lang="en-US" sz="1800" dirty="0" smtClean="0"/>
              <a:t>Audience: </a:t>
            </a:r>
            <a:r>
              <a:rPr lang="en-US" sz="1800" b="1" dirty="0" smtClean="0"/>
              <a:t>400 students of 4 school </a:t>
            </a:r>
            <a:r>
              <a:rPr lang="en-US" sz="1800" dirty="0" smtClean="0"/>
              <a:t>attending lectures and </a:t>
            </a:r>
            <a:r>
              <a:rPr lang="en-US" sz="1800" b="1" dirty="0" smtClean="0"/>
              <a:t>70 students workshops </a:t>
            </a:r>
            <a:r>
              <a:rPr lang="en-US" sz="1800" dirty="0" smtClean="0"/>
              <a:t>participants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015" y="4196907"/>
            <a:ext cx="3991356" cy="2662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430" y="4194117"/>
            <a:ext cx="4060585" cy="2708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015" y="2196246"/>
            <a:ext cx="2997985" cy="19995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083" y="-32655"/>
            <a:ext cx="2991917" cy="24077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9DF2D7-5AFC-1342-9ED1-11DB2DB55A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5843"/>
            <a:ext cx="5133430" cy="2714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026" y="1587"/>
            <a:ext cx="9252005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Cultural Collisions, </a:t>
            </a:r>
            <a:r>
              <a:rPr lang="en-US" dirty="0" err="1"/>
              <a:t>Imotski</a:t>
            </a:r>
            <a:r>
              <a:rPr lang="en-US" dirty="0"/>
              <a:t> / </a:t>
            </a:r>
            <a:r>
              <a:rPr lang="en-US" dirty="0" smtClean="0"/>
              <a:t>Croatia </a:t>
            </a:r>
            <a:r>
              <a:rPr lang="en-US" sz="3100" dirty="0" smtClean="0"/>
              <a:t>by ORIGIN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City Hall, October 27</a:t>
            </a:r>
            <a:r>
              <a:rPr lang="en-US" baseline="30000" dirty="0"/>
              <a:t>th</a:t>
            </a:r>
            <a:r>
              <a:rPr lang="en-US" dirty="0"/>
              <a:t> 2018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8051" y="2080835"/>
            <a:ext cx="5949949" cy="250386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800" b="1" u="sng" dirty="0" smtClean="0"/>
              <a:t>Format:</a:t>
            </a:r>
            <a:r>
              <a:rPr lang="en-US" sz="3800" dirty="0" smtClean="0"/>
              <a:t> ORIGIN exhibition</a:t>
            </a:r>
            <a:r>
              <a:rPr lang="en-US" sz="3800" dirty="0"/>
              <a:t>, masterclass, lectures, </a:t>
            </a:r>
            <a:r>
              <a:rPr lang="en-US" sz="3800" dirty="0" smtClean="0"/>
              <a:t>music concert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b="1" dirty="0" smtClean="0"/>
              <a:t>Concert</a:t>
            </a:r>
            <a:r>
              <a:rPr lang="en-US" sz="3800" dirty="0" smtClean="0"/>
              <a:t> of the French youth orchestra and the local orchestra paying together.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general public </a:t>
            </a:r>
            <a:r>
              <a:rPr lang="en-US" sz="3800" dirty="0" smtClean="0"/>
              <a:t>audience in exhibition and concert: ~ 500</a:t>
            </a:r>
          </a:p>
          <a:p>
            <a:pPr marL="0" indent="0">
              <a:buNone/>
            </a:pPr>
            <a:endParaRPr lang="en-US" sz="3800" dirty="0" smtClean="0"/>
          </a:p>
          <a:p>
            <a:pPr marL="0" indent="0">
              <a:buNone/>
            </a:pPr>
            <a:r>
              <a:rPr lang="en-US" sz="3800" dirty="0" smtClean="0"/>
              <a:t>Video of the joint  concert performance “Beethoven Ode to Joy”</a:t>
            </a:r>
          </a:p>
          <a:p>
            <a:pPr marL="0" indent="0">
              <a:buNone/>
            </a:pPr>
            <a:r>
              <a:rPr lang="en-US" sz="3500" dirty="0" smtClean="0"/>
              <a:t> </a:t>
            </a:r>
            <a:r>
              <a:rPr lang="en-US" sz="3500" dirty="0" smtClean="0">
                <a:hlinkClick r:id="rId2"/>
              </a:rPr>
              <a:t>https://youtu.be/H6y8ziRyEaw</a:t>
            </a:r>
            <a:r>
              <a:rPr lang="en-US" sz="3500" dirty="0" smtClean="0"/>
              <a:t> </a:t>
            </a:r>
            <a:endParaRPr lang="en-US" sz="35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0" y="941541"/>
            <a:ext cx="2794000" cy="37253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F31954-E55B-944E-AE03-A2C3EC6115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080836"/>
            <a:ext cx="3448050" cy="25860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22172B-0A8F-7046-B0E1-1E98DC3EB4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" t="19755" r="8091" b="32037"/>
          <a:stretch/>
        </p:blipFill>
        <p:spPr>
          <a:xfrm>
            <a:off x="0" y="4666874"/>
            <a:ext cx="12192000" cy="25975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12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3884" y="95601"/>
            <a:ext cx="11084169" cy="1325563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Fundraising : </a:t>
            </a:r>
            <a:r>
              <a:rPr lang="en-GB" sz="3600" b="1" dirty="0"/>
              <a:t>“South East European cross disciplinary science education, engagement and networking Initiative”</a:t>
            </a:r>
            <a:endParaRPr lang="de-AT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98498" y="1720467"/>
            <a:ext cx="10543430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2">
                    <a:lumMod val="75000"/>
                  </a:schemeClr>
                </a:solidFill>
              </a:rPr>
              <a:t>Organizations who raised interest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and possible funding or collaboration opportunities: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 smtClean="0"/>
              <a:t>UNESCO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-&gt; in discussion /CERN meeting schedule under discussion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/>
              <a:t>Austrian </a:t>
            </a:r>
            <a:r>
              <a:rPr lang="en-US" b="1" dirty="0" smtClean="0"/>
              <a:t>Cultural </a:t>
            </a:r>
            <a:r>
              <a:rPr lang="en-US" b="1" dirty="0"/>
              <a:t>Forum Sarajevo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-&gt;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will participate in our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Project in October/November 2019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/>
              <a:t>Western </a:t>
            </a:r>
            <a:r>
              <a:rPr lang="en-US" b="1" dirty="0"/>
              <a:t>Balkan Funds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-&gt; funding proposal submitted</a:t>
            </a:r>
            <a:endParaRPr lang="de-AT" dirty="0"/>
          </a:p>
          <a:p>
            <a:r>
              <a:rPr lang="en-US" b="1" dirty="0" smtClean="0"/>
              <a:t>Regional UN department Montenegro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-&gt;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 contact to follow up</a:t>
            </a:r>
            <a:endParaRPr lang="de-AT" dirty="0" smtClean="0"/>
          </a:p>
          <a:p>
            <a:r>
              <a:rPr lang="en-US" b="1" dirty="0" smtClean="0"/>
              <a:t>JRC-ISPRA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-&gt; in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discussion /CERN visit is planned in Spring 2019 </a:t>
            </a:r>
            <a:endParaRPr lang="en-US" dirty="0"/>
          </a:p>
          <a:p>
            <a:r>
              <a:rPr lang="en-US" b="1" dirty="0" smtClean="0"/>
              <a:t>COST</a:t>
            </a:r>
            <a:r>
              <a:rPr lang="en-US" dirty="0" smtClean="0"/>
              <a:t> </a:t>
            </a:r>
            <a:r>
              <a:rPr lang="en-US" dirty="0"/>
              <a:t>European Cooperation of Science &amp; Technology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-&gt;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funding proposal submitted</a:t>
            </a:r>
            <a:endParaRPr lang="de-AT" dirty="0"/>
          </a:p>
          <a:p>
            <a:r>
              <a:rPr lang="en-US" b="1" dirty="0"/>
              <a:t>RYCO</a:t>
            </a:r>
            <a:r>
              <a:rPr lang="en-US" dirty="0"/>
              <a:t> (Regional Youth Cooperation Office) </a:t>
            </a:r>
            <a:endParaRPr lang="de-AT" dirty="0"/>
          </a:p>
          <a:p>
            <a:r>
              <a:rPr lang="en-US" b="1" dirty="0"/>
              <a:t>RCC</a:t>
            </a:r>
            <a:r>
              <a:rPr lang="en-US" dirty="0"/>
              <a:t> – Regional Cooperation Council </a:t>
            </a:r>
            <a:endParaRPr lang="de-AT" dirty="0"/>
          </a:p>
          <a:p>
            <a:r>
              <a:rPr lang="en-US" b="1" dirty="0"/>
              <a:t>Council of Europe </a:t>
            </a:r>
            <a:endParaRPr lang="de-AT" b="1" dirty="0"/>
          </a:p>
          <a:p>
            <a:r>
              <a:rPr lang="en-US" b="1" dirty="0"/>
              <a:t>OSZE</a:t>
            </a: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8498" y="5047817"/>
            <a:ext cx="1054343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Our local partners in the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region:</a:t>
            </a:r>
            <a:endParaRPr lang="de-AT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/>
              <a:t>Ministry</a:t>
            </a:r>
            <a:r>
              <a:rPr lang="en-US" dirty="0"/>
              <a:t> of Science Montenegro </a:t>
            </a:r>
            <a:endParaRPr lang="de-AT" dirty="0"/>
          </a:p>
          <a:p>
            <a:r>
              <a:rPr lang="en-US" b="1" dirty="0"/>
              <a:t>Embassy</a:t>
            </a:r>
            <a:r>
              <a:rPr lang="en-US" dirty="0"/>
              <a:t> France Sarajevo </a:t>
            </a:r>
            <a:endParaRPr lang="de-AT" dirty="0"/>
          </a:p>
          <a:p>
            <a:r>
              <a:rPr lang="en-US" b="1" dirty="0"/>
              <a:t>Embassy</a:t>
            </a:r>
            <a:r>
              <a:rPr lang="en-US" dirty="0"/>
              <a:t> Austria Sarajevo</a:t>
            </a:r>
            <a:endParaRPr lang="de-A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842" y="0"/>
            <a:ext cx="10515600" cy="1325563"/>
          </a:xfrm>
        </p:spPr>
        <p:txBody>
          <a:bodyPr/>
          <a:lstStyle/>
          <a:p>
            <a:r>
              <a:rPr lang="en-US" dirty="0" smtClean="0"/>
              <a:t>recent / ongoing / past events and methods 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825625"/>
            <a:ext cx="114300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Following slides:</a:t>
            </a:r>
          </a:p>
          <a:p>
            <a:r>
              <a:rPr lang="en-US" b="1" dirty="0" smtClean="0"/>
              <a:t>Tbilisi/ Georgia Science &amp; art events </a:t>
            </a:r>
            <a:r>
              <a:rPr lang="en-US" dirty="0" smtClean="0"/>
              <a:t>at TSU and GSU Sept/ Oct 2018</a:t>
            </a:r>
          </a:p>
          <a:p>
            <a:r>
              <a:rPr lang="en-US" dirty="0" smtClean="0"/>
              <a:t>International start of next </a:t>
            </a:r>
            <a:r>
              <a:rPr lang="en-US" b="1" dirty="0" err="1" smtClean="0"/>
              <a:t>artUniversity</a:t>
            </a:r>
            <a:r>
              <a:rPr lang="en-US" b="1" dirty="0" smtClean="0"/>
              <a:t> collaboration </a:t>
            </a:r>
            <a:r>
              <a:rPr lang="en-US" dirty="0" smtClean="0"/>
              <a:t>semester 2018/2019</a:t>
            </a:r>
          </a:p>
          <a:p>
            <a:r>
              <a:rPr lang="en-US" b="1" dirty="0" smtClean="0"/>
              <a:t>Japan Art &amp; Science collaboration </a:t>
            </a:r>
            <a:r>
              <a:rPr lang="en-US" dirty="0" smtClean="0"/>
              <a:t>upcoming event and outlook 2020</a:t>
            </a:r>
          </a:p>
          <a:p>
            <a:r>
              <a:rPr lang="en-US" b="1" dirty="0" smtClean="0"/>
              <a:t>Science Rapper </a:t>
            </a:r>
            <a:r>
              <a:rPr lang="en-US" b="1" dirty="0" err="1" smtClean="0"/>
              <a:t>ConSensus</a:t>
            </a:r>
            <a:r>
              <a:rPr lang="en-US" b="1" dirty="0" smtClean="0"/>
              <a:t> </a:t>
            </a:r>
            <a:r>
              <a:rPr lang="en-US" dirty="0" smtClean="0"/>
              <a:t>US tour November 2018 </a:t>
            </a:r>
          </a:p>
          <a:p>
            <a:r>
              <a:rPr lang="en-US" dirty="0"/>
              <a:t>g</a:t>
            </a:r>
            <a:r>
              <a:rPr lang="en-US" dirty="0" smtClean="0"/>
              <a:t>eneral introduction to Format:</a:t>
            </a:r>
          </a:p>
          <a:p>
            <a:pPr lvl="1"/>
            <a:r>
              <a:rPr lang="en-US" dirty="0" smtClean="0"/>
              <a:t>“</a:t>
            </a:r>
            <a:r>
              <a:rPr lang="en-US" b="1" dirty="0" err="1" smtClean="0"/>
              <a:t>Science&amp;Art@School</a:t>
            </a:r>
            <a:r>
              <a:rPr lang="en-US" dirty="0" smtClean="0"/>
              <a:t>” and “</a:t>
            </a:r>
            <a:r>
              <a:rPr lang="en-US" b="1" dirty="0" smtClean="0"/>
              <a:t>Cultural Collisions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smtClean="0"/>
              <a:t>Cultural Collisions Canada 2018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de-A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5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099" y="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Science &amp; Innovation Festival </a:t>
            </a:r>
            <a:r>
              <a:rPr lang="en-US" b="1" dirty="0" smtClean="0"/>
              <a:t>2018 </a:t>
            </a:r>
            <a:r>
              <a:rPr lang="en-US" sz="2800" dirty="0" smtClean="0"/>
              <a:t>by ORIGIN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 smtClean="0"/>
              <a:t>September </a:t>
            </a:r>
            <a:r>
              <a:rPr lang="en-US" sz="2800" dirty="0"/>
              <a:t>22</a:t>
            </a:r>
            <a:r>
              <a:rPr lang="en-US" sz="2800" baseline="30000" dirty="0"/>
              <a:t>nd</a:t>
            </a:r>
            <a:r>
              <a:rPr lang="en-US" sz="2800" dirty="0"/>
              <a:t> – 31</a:t>
            </a:r>
            <a:r>
              <a:rPr lang="en-US" sz="2800" baseline="30000" dirty="0"/>
              <a:t>st</a:t>
            </a:r>
            <a:r>
              <a:rPr lang="en-US" sz="2800" dirty="0"/>
              <a:t> Tbilisi / Georgia</a:t>
            </a:r>
            <a:endParaRPr lang="de-A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3040" y="4894771"/>
            <a:ext cx="7155024" cy="369920"/>
          </a:xfrm>
        </p:spPr>
        <p:txBody>
          <a:bodyPr>
            <a:normAutofit/>
          </a:bodyPr>
          <a:lstStyle/>
          <a:p>
            <a:r>
              <a:rPr lang="en-US" sz="1800" dirty="0"/>
              <a:t>Walk through the exhibition </a:t>
            </a:r>
            <a:r>
              <a:rPr lang="de-AT" sz="1800" u="sng" dirty="0">
                <a:hlinkClick r:id="rId2"/>
              </a:rPr>
              <a:t>https://youtu.be/wAYkB5fgyVo</a:t>
            </a:r>
            <a:endParaRPr lang="de-AT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40" y="3123683"/>
            <a:ext cx="7378960" cy="1675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40" y="5264691"/>
            <a:ext cx="7378960" cy="15933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360" y="3123683"/>
            <a:ext cx="4979089" cy="3734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001" y="1652556"/>
            <a:ext cx="120649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Format: </a:t>
            </a:r>
            <a:r>
              <a:rPr lang="en-US" dirty="0" smtClean="0"/>
              <a:t>ORIGIN </a:t>
            </a:r>
            <a:r>
              <a:rPr lang="en-US" dirty="0"/>
              <a:t>exhibition</a:t>
            </a:r>
            <a:r>
              <a:rPr lang="en-US" dirty="0" smtClean="0"/>
              <a:t>, lectures </a:t>
            </a:r>
            <a:endParaRPr lang="en-US" dirty="0"/>
          </a:p>
          <a:p>
            <a:r>
              <a:rPr lang="en-US" dirty="0" smtClean="0"/>
              <a:t>Audience</a:t>
            </a:r>
            <a:r>
              <a:rPr lang="en-US" dirty="0"/>
              <a:t>: festival visitors, general public, University students, and organized school students</a:t>
            </a:r>
          </a:p>
          <a:p>
            <a:r>
              <a:rPr lang="en-US" dirty="0"/>
              <a:t>Lectures by CMS and ATLAS colleagues to about </a:t>
            </a:r>
            <a:r>
              <a:rPr lang="en-US" b="1" dirty="0"/>
              <a:t>400 students </a:t>
            </a:r>
            <a:r>
              <a:rPr lang="en-US" dirty="0"/>
              <a:t>organized by the </a:t>
            </a:r>
            <a:r>
              <a:rPr lang="en-US" b="1" dirty="0"/>
              <a:t>Teachers House </a:t>
            </a:r>
            <a:r>
              <a:rPr lang="en-US" dirty="0" smtClean="0"/>
              <a:t>collaborator</a:t>
            </a:r>
          </a:p>
          <a:p>
            <a:endParaRPr lang="en-US" dirty="0" smtClean="0"/>
          </a:p>
          <a:p>
            <a:r>
              <a:rPr lang="en-US" sz="1400" dirty="0" err="1"/>
              <a:t>art@CMS</a:t>
            </a:r>
            <a:r>
              <a:rPr lang="en-US" sz="1400" dirty="0"/>
              <a:t> collaborative artists </a:t>
            </a:r>
            <a:r>
              <a:rPr lang="en-US" sz="1400" dirty="0" smtClean="0"/>
              <a:t>presented: Xavier </a:t>
            </a:r>
            <a:r>
              <a:rPr lang="en-US" sz="1400" dirty="0"/>
              <a:t>Cortada, Michael Hoch, Anastasia, Chris Henschke, Peter Bellamy, Paul Schuster,</a:t>
            </a:r>
          </a:p>
          <a:p>
            <a:endParaRPr lang="de-A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26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Science &amp; Innovation Festival </a:t>
            </a:r>
            <a:r>
              <a:rPr lang="en-US" dirty="0" smtClean="0"/>
              <a:t>2018 </a:t>
            </a:r>
            <a:r>
              <a:rPr lang="en-US" sz="2800" dirty="0" smtClean="0"/>
              <a:t>by ORIGIN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Tbilisi State University TSU - September </a:t>
            </a:r>
            <a:r>
              <a:rPr lang="en-US" sz="2800" dirty="0"/>
              <a:t>22</a:t>
            </a:r>
            <a:r>
              <a:rPr lang="en-US" sz="2800" baseline="30000" dirty="0"/>
              <a:t>nd</a:t>
            </a:r>
            <a:r>
              <a:rPr lang="en-US" sz="2800" dirty="0"/>
              <a:t> – 31</a:t>
            </a:r>
            <a:r>
              <a:rPr lang="en-US" sz="2800" baseline="30000" dirty="0"/>
              <a:t>st</a:t>
            </a:r>
            <a:r>
              <a:rPr lang="en-US" sz="2800" dirty="0"/>
              <a:t> Tbilisi / Georgia</a:t>
            </a:r>
            <a:endParaRPr lang="de-AT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51927" y="1690688"/>
            <a:ext cx="1180011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/>
              <a:t>ATLAS and CMS were represented at Tbilisi State University (TSU) at the request of, and </a:t>
            </a:r>
            <a:r>
              <a:rPr lang="en-NZ" sz="1600" b="1" dirty="0"/>
              <a:t>sponsored by, the Georgian Ministry of Science </a:t>
            </a:r>
            <a:r>
              <a:rPr lang="en-NZ" sz="1600" dirty="0"/>
              <a:t>and Education. </a:t>
            </a:r>
            <a:endParaRPr lang="de-AT" sz="1600" dirty="0"/>
          </a:p>
          <a:p>
            <a:r>
              <a:rPr lang="en-NZ" sz="1600" dirty="0"/>
              <a:t>The occasion was a </a:t>
            </a:r>
            <a:r>
              <a:rPr lang="en-NZ" sz="1600" b="1" dirty="0"/>
              <a:t>Science and Innovation Festival</a:t>
            </a:r>
            <a:r>
              <a:rPr lang="en-NZ" sz="1600" dirty="0"/>
              <a:t> organised in the context of the </a:t>
            </a:r>
            <a:r>
              <a:rPr lang="en-NZ" sz="1600" b="1" dirty="0"/>
              <a:t>100</a:t>
            </a:r>
            <a:r>
              <a:rPr lang="en-NZ" sz="1600" b="1" baseline="30000" dirty="0"/>
              <a:t>th</a:t>
            </a:r>
            <a:r>
              <a:rPr lang="en-NZ" sz="1600" b="1" dirty="0"/>
              <a:t> anniversary of the university </a:t>
            </a:r>
            <a:r>
              <a:rPr lang="en-NZ" sz="1600" dirty="0"/>
              <a:t>attended by general public, university and school students with their teachers. </a:t>
            </a:r>
            <a:endParaRPr lang="de-AT" sz="1600" dirty="0"/>
          </a:p>
          <a:p>
            <a:r>
              <a:rPr lang="en-NZ" sz="1600" dirty="0"/>
              <a:t>ATLAS and CMS combined forces to present an exhibition based on the recently developed ORIGINS format in a large central hall that would have just accommodated CMS (but not ATLAS). </a:t>
            </a:r>
          </a:p>
          <a:p>
            <a:r>
              <a:rPr lang="en-NZ" sz="1600" dirty="0"/>
              <a:t>Small displays of </a:t>
            </a:r>
            <a:r>
              <a:rPr lang="en-NZ" sz="1600" dirty="0" err="1"/>
              <a:t>Muongrapher</a:t>
            </a:r>
            <a:r>
              <a:rPr lang="en-NZ" sz="1600" dirty="0"/>
              <a:t> and LIGO were included, alongside ATLAS, CMS, and </a:t>
            </a:r>
            <a:r>
              <a:rPr lang="en-NZ" sz="1600" dirty="0" err="1"/>
              <a:t>art@CMS</a:t>
            </a:r>
            <a:r>
              <a:rPr lang="en-NZ" sz="1600" dirty="0"/>
              <a:t> posters and hardware.</a:t>
            </a:r>
            <a:endParaRPr lang="de-AT" sz="1600" dirty="0"/>
          </a:p>
          <a:p>
            <a:r>
              <a:rPr lang="en-NZ" sz="1600" dirty="0"/>
              <a:t>Georgian ATLAS and CMS colleagues supported the exhibition acting as guides and interpreters.</a:t>
            </a:r>
          </a:p>
          <a:p>
            <a:endParaRPr lang="de-AT" sz="1600" dirty="0"/>
          </a:p>
          <a:p>
            <a:r>
              <a:rPr lang="en-NZ" sz="1600" dirty="0"/>
              <a:t>Special presentations on CERN, particle physics, ATLAS and CMS were organized each afternoon for school students and teachers. In total about </a:t>
            </a:r>
            <a:r>
              <a:rPr lang="en-NZ" sz="1600" b="1" dirty="0"/>
              <a:t>400 students ranging in age from 9 to 18 years from 15 schools attended</a:t>
            </a:r>
            <a:r>
              <a:rPr lang="en-NZ" sz="1600" dirty="0"/>
              <a:t>.</a:t>
            </a:r>
            <a:endParaRPr lang="de-AT" sz="1600" dirty="0"/>
          </a:p>
          <a:p>
            <a:r>
              <a:rPr lang="en-NZ" sz="1600" dirty="0"/>
              <a:t>The </a:t>
            </a:r>
            <a:r>
              <a:rPr lang="en-NZ" sz="1600" b="1" dirty="0"/>
              <a:t>Deputy Minister for Science and Education and the Rector of the TSU University </a:t>
            </a:r>
            <a:r>
              <a:rPr lang="en-NZ" sz="1600" dirty="0"/>
              <a:t>thanked everyone involved and expressed the desire to continue this very successful educational and outreach collaboration.</a:t>
            </a:r>
            <a:endParaRPr lang="de-AT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9" y="5019869"/>
            <a:ext cx="2432180" cy="18241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387" y="5026867"/>
            <a:ext cx="2438400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3" y="5024535"/>
            <a:ext cx="2425959" cy="18194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2" y="5024535"/>
            <a:ext cx="2444618" cy="18334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820" y="5033864"/>
            <a:ext cx="2432180" cy="18241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2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857" y="-8877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CERN Cognitive Festival in Georgia,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22-25 October,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8905"/>
            <a:ext cx="10515600" cy="84645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IPPOG Masterclasses –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3 Days; 96 schoolkids from 9 schools; ~70 guests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18" y="2332860"/>
            <a:ext cx="3299695" cy="1879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480560"/>
            <a:ext cx="3341513" cy="18796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013" y="1398905"/>
            <a:ext cx="3261082" cy="460936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937500" y="5814525"/>
            <a:ext cx="4071620" cy="605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Junior Scientist Diary awarded to each participant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1" y="4540568"/>
            <a:ext cx="3341512" cy="1879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33" t="3466" r="6855" b="21738"/>
          <a:stretch/>
        </p:blipFill>
        <p:spPr>
          <a:xfrm>
            <a:off x="4767260" y="2434286"/>
            <a:ext cx="3305975" cy="1917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380113" y="6550223"/>
            <a:ext cx="480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/>
              <a:t>b</a:t>
            </a:r>
            <a:r>
              <a:rPr lang="de-AT" sz="1400" dirty="0" err="1" smtClean="0"/>
              <a:t>y</a:t>
            </a:r>
            <a:r>
              <a:rPr lang="de-AT" sz="1400" dirty="0" smtClean="0"/>
              <a:t> Alexander </a:t>
            </a:r>
            <a:r>
              <a:rPr lang="de-AT" sz="1400" dirty="0"/>
              <a:t>Sharmazanashvili </a:t>
            </a:r>
            <a:r>
              <a:rPr lang="de-AT" sz="1400" dirty="0" smtClean="0">
                <a:hlinkClick r:id="rId9"/>
              </a:rPr>
              <a:t>lasha.sharmazanashvili@cern.ch</a:t>
            </a:r>
            <a:endParaRPr lang="de-AT" sz="14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1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356" y="4675030"/>
            <a:ext cx="1305061" cy="13271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8307" y="161611"/>
            <a:ext cx="8382431" cy="66126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i="1" u="sng" dirty="0" smtClean="0"/>
              <a:t>ORIGIN </a:t>
            </a:r>
            <a:r>
              <a:rPr lang="en-GB" sz="1000" b="1" i="1" u="sng" dirty="0"/>
              <a:t>scientific collaboration coordinators:</a:t>
            </a:r>
            <a:endParaRPr lang="de-AT" sz="1000" b="1" dirty="0"/>
          </a:p>
          <a:p>
            <a:pPr marL="0" indent="0">
              <a:buNone/>
            </a:pPr>
            <a:r>
              <a:rPr lang="en-GB" sz="1000" b="1" dirty="0"/>
              <a:t>ALICE</a:t>
            </a:r>
            <a:r>
              <a:rPr lang="en-GB" sz="1000" dirty="0"/>
              <a:t> - Despina Hatzifotiadou </a:t>
            </a:r>
            <a:r>
              <a:rPr lang="en-GB" sz="1000" u="sng" dirty="0">
                <a:hlinkClick r:id="rId3"/>
              </a:rPr>
              <a:t>despina.hatzifotiadou@cern.ch</a:t>
            </a:r>
            <a:r>
              <a:rPr lang="en-GB" sz="1000" dirty="0"/>
              <a:t> 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/>
              <a:t>ATLAS</a:t>
            </a:r>
            <a:r>
              <a:rPr lang="en-GB" sz="1000" dirty="0"/>
              <a:t> - James Beacham </a:t>
            </a:r>
            <a:r>
              <a:rPr lang="en-GB" sz="1000" u="sng" dirty="0">
                <a:hlinkClick r:id="rId4"/>
              </a:rPr>
              <a:t>j.beacham@cern.ch</a:t>
            </a:r>
            <a:r>
              <a:rPr lang="en-GB" sz="1000" dirty="0"/>
              <a:t>  Claire Adam Bourdarios </a:t>
            </a:r>
            <a:r>
              <a:rPr lang="en-GB" sz="1000" u="sng" dirty="0">
                <a:hlinkClick r:id="rId5"/>
              </a:rPr>
              <a:t>claire.bourdarios@cern.ch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/>
              <a:t>CMS</a:t>
            </a:r>
            <a:r>
              <a:rPr lang="en-GB" sz="1000" dirty="0"/>
              <a:t> - Michael Hoch </a:t>
            </a:r>
            <a:r>
              <a:rPr lang="en-GB" sz="1000" u="sng" dirty="0">
                <a:hlinkClick r:id="rId6"/>
              </a:rPr>
              <a:t>Michael.Hoch@cern.ch</a:t>
            </a:r>
            <a:r>
              <a:rPr lang="en-GB" sz="1000" dirty="0"/>
              <a:t> Chiara Mariotti </a:t>
            </a:r>
            <a:r>
              <a:rPr lang="en-GB" sz="1000" u="sng" dirty="0">
                <a:hlinkClick r:id="rId7"/>
              </a:rPr>
              <a:t>chiara.mariotti@cern.ch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 err="1"/>
              <a:t>ICEcube</a:t>
            </a:r>
            <a:r>
              <a:rPr lang="en-GB" sz="1000" dirty="0"/>
              <a:t> - James Madsen </a:t>
            </a:r>
            <a:r>
              <a:rPr lang="en-GB" sz="1000" u="sng" dirty="0">
                <a:hlinkClick r:id="rId8"/>
              </a:rPr>
              <a:t>james.madsen@uwrf.edu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 err="1"/>
              <a:t>LHCb</a:t>
            </a:r>
            <a:r>
              <a:rPr lang="en-GB" sz="1000" dirty="0"/>
              <a:t> - Bolek Pietrzyk </a:t>
            </a:r>
            <a:r>
              <a:rPr lang="en-GB" sz="1000" u="sng" dirty="0">
                <a:hlinkClick r:id="rId9"/>
              </a:rPr>
              <a:t>Bolek.Pietrzyk@cern.ch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/>
              <a:t>LIGO </a:t>
            </a:r>
            <a:r>
              <a:rPr lang="en-GB" sz="1000" dirty="0"/>
              <a:t>- Martin Hendry &lt;</a:t>
            </a:r>
            <a:r>
              <a:rPr lang="en-GB" sz="1000" u="sng" dirty="0">
                <a:hlinkClick r:id="rId10"/>
              </a:rPr>
              <a:t>martin.hendry@glasgow.ac.uk</a:t>
            </a:r>
            <a:r>
              <a:rPr lang="en-GB" sz="1000" dirty="0"/>
              <a:t> Heather Fong </a:t>
            </a:r>
            <a:r>
              <a:rPr lang="en-GB" sz="1000" u="sng" dirty="0">
                <a:hlinkClick r:id="rId11"/>
              </a:rPr>
              <a:t>hfong@resceu.s.u-tokyo.ac.jp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 err="1"/>
              <a:t>Muographers</a:t>
            </a:r>
            <a:r>
              <a:rPr lang="en-GB" sz="1000" dirty="0"/>
              <a:t> - Sara Steigerwald </a:t>
            </a:r>
            <a:r>
              <a:rPr lang="en-GB" sz="1000" u="sng" dirty="0">
                <a:hlinkClick r:id="rId12"/>
              </a:rPr>
              <a:t>steigerwald@virtual-muography-institute.org</a:t>
            </a:r>
            <a:r>
              <a:rPr lang="en-GB" sz="1000" dirty="0"/>
              <a:t>  </a:t>
            </a:r>
            <a:r>
              <a:rPr lang="de-AT" sz="1000" dirty="0"/>
              <a:t>Hiroyuki Tanaka </a:t>
            </a:r>
            <a:r>
              <a:rPr lang="en-GB" sz="1000" u="sng" dirty="0">
                <a:hlinkClick r:id="rId13"/>
              </a:rPr>
              <a:t>ht@eri.u-tokyo.ac.jp</a:t>
            </a:r>
            <a:endParaRPr lang="de-AT" sz="1000" dirty="0"/>
          </a:p>
          <a:p>
            <a:pPr marL="0" indent="0">
              <a:buNone/>
            </a:pPr>
            <a:r>
              <a:rPr lang="en-GB" sz="1000" b="1" dirty="0"/>
              <a:t>VIRGO </a:t>
            </a:r>
            <a:r>
              <a:rPr lang="en-GB" sz="1000" dirty="0"/>
              <a:t>- Livia Conti </a:t>
            </a:r>
            <a:r>
              <a:rPr lang="en-GB" sz="1000" u="sng" dirty="0" smtClean="0">
                <a:hlinkClick r:id="rId14"/>
              </a:rPr>
              <a:t>livia.conti@pd.infn.it</a:t>
            </a:r>
            <a:endParaRPr lang="de-AT" sz="1000" dirty="0"/>
          </a:p>
          <a:p>
            <a:r>
              <a:rPr lang="en-GB" sz="1000" b="1" i="1" u="sng" dirty="0"/>
              <a:t>ORIGIN regional scientific institutes collaborating</a:t>
            </a:r>
            <a:r>
              <a:rPr lang="en-GB" sz="1000" i="1" u="sng" dirty="0"/>
              <a:t>:</a:t>
            </a:r>
            <a:endParaRPr lang="de-AT" sz="1000" dirty="0"/>
          </a:p>
          <a:p>
            <a:pPr marL="0" indent="0">
              <a:buNone/>
            </a:pPr>
            <a:r>
              <a:rPr lang="en-GB" sz="1000" dirty="0"/>
              <a:t>Perimeter Institute Canada – Greg Dick </a:t>
            </a:r>
            <a:r>
              <a:rPr lang="en-GB" sz="1000" u="sng" dirty="0">
                <a:hlinkClick r:id="rId15"/>
              </a:rPr>
              <a:t>gdick@perimeterinstitute.ca</a:t>
            </a:r>
            <a:r>
              <a:rPr lang="en-GB" sz="1000" dirty="0"/>
              <a:t> Marie Strickland </a:t>
            </a:r>
            <a:r>
              <a:rPr lang="en-GB" sz="1000" u="sng" dirty="0">
                <a:hlinkClick r:id="rId16"/>
              </a:rPr>
              <a:t>mstrickland@perimeterinstitute.ca</a:t>
            </a:r>
            <a:endParaRPr lang="de-AT" sz="1000" dirty="0"/>
          </a:p>
          <a:p>
            <a:pPr marL="0" indent="0">
              <a:buNone/>
            </a:pPr>
            <a:r>
              <a:rPr lang="en-GB" sz="1000" dirty="0"/>
              <a:t>Canadian Light Source Canada - Sandra Ribeiro </a:t>
            </a:r>
            <a:r>
              <a:rPr lang="en-GB" sz="1000" u="sng" dirty="0">
                <a:hlinkClick r:id="rId17"/>
              </a:rPr>
              <a:t>Sandra.Ribeiro@lightsource.ca</a:t>
            </a:r>
            <a:r>
              <a:rPr lang="en-GB" sz="1000" dirty="0"/>
              <a:t> 'Mark Boland' </a:t>
            </a:r>
            <a:r>
              <a:rPr lang="en-GB" sz="1000" u="sng" dirty="0">
                <a:hlinkClick r:id="rId18"/>
              </a:rPr>
              <a:t>Mark.Boland@lightsource.ca</a:t>
            </a:r>
            <a:endParaRPr lang="de-AT" sz="1000" dirty="0"/>
          </a:p>
          <a:p>
            <a:pPr marL="0" indent="0">
              <a:buNone/>
            </a:pPr>
            <a:r>
              <a:rPr lang="en-GB" sz="1000" dirty="0"/>
              <a:t>University of Split Croatia –  Ivica Puljak </a:t>
            </a:r>
            <a:r>
              <a:rPr lang="en-GB" sz="1000" u="sng" dirty="0">
                <a:hlinkClick r:id="rId19"/>
              </a:rPr>
              <a:t>puljak@fesb.hr</a:t>
            </a:r>
            <a:r>
              <a:rPr lang="en-GB" sz="1000" dirty="0"/>
              <a:t> Nikola Godinovic </a:t>
            </a:r>
            <a:r>
              <a:rPr lang="en-GB" sz="1000" u="sng" dirty="0">
                <a:hlinkClick r:id="rId20"/>
              </a:rPr>
              <a:t>ngod@fesb.hr</a:t>
            </a:r>
            <a:endParaRPr lang="de-AT" sz="1000" dirty="0"/>
          </a:p>
          <a:p>
            <a:pPr marL="0" indent="0">
              <a:buNone/>
            </a:pPr>
            <a:r>
              <a:rPr lang="de-AT" sz="1000" dirty="0"/>
              <a:t>SEENET-MTP </a:t>
            </a:r>
            <a:r>
              <a:rPr lang="de-AT" sz="1000" dirty="0" err="1"/>
              <a:t>Centre</a:t>
            </a:r>
            <a:r>
              <a:rPr lang="de-AT" sz="1000" dirty="0"/>
              <a:t> </a:t>
            </a:r>
            <a:r>
              <a:rPr lang="de-AT" sz="1000" dirty="0" err="1"/>
              <a:t>Serbia</a:t>
            </a:r>
            <a:r>
              <a:rPr lang="de-AT" sz="1000" dirty="0"/>
              <a:t>- </a:t>
            </a:r>
            <a:r>
              <a:rPr lang="en-GB" sz="1000" dirty="0"/>
              <a:t>Goran Dordevic </a:t>
            </a:r>
            <a:r>
              <a:rPr lang="en-GB" sz="1000" u="sng" dirty="0">
                <a:hlinkClick r:id="rId21"/>
              </a:rPr>
              <a:t>gorandj@junis.ni.ac.rs</a:t>
            </a:r>
            <a:r>
              <a:rPr lang="en-GB" sz="1000" dirty="0"/>
              <a:t>    </a:t>
            </a:r>
            <a:r>
              <a:rPr lang="en-GB" sz="1000" u="sng" dirty="0">
                <a:hlinkClick r:id="rId22"/>
              </a:rPr>
              <a:t>office@seenet-mtp.info</a:t>
            </a:r>
            <a:endParaRPr lang="de-AT" sz="1000" dirty="0"/>
          </a:p>
          <a:p>
            <a:pPr marL="0" indent="0">
              <a:buNone/>
            </a:pPr>
            <a:r>
              <a:rPr lang="de-AT" sz="1000" dirty="0"/>
              <a:t>University of Montenegro - Edin Jasarovic </a:t>
            </a:r>
            <a:r>
              <a:rPr lang="de-AT" sz="1000" u="sng" dirty="0">
                <a:hlinkClick r:id="rId23"/>
              </a:rPr>
              <a:t>edinjasarovic1982@gmail.com</a:t>
            </a:r>
            <a:endParaRPr lang="de-AT" sz="1000" dirty="0"/>
          </a:p>
          <a:p>
            <a:pPr marL="0" indent="0">
              <a:buNone/>
            </a:pPr>
            <a:r>
              <a:rPr lang="de-AT" sz="1000" dirty="0"/>
              <a:t>HEPHY Vienna Austria - Brigitte DeMonte </a:t>
            </a:r>
            <a:r>
              <a:rPr lang="de-AT" sz="1000" u="sng" dirty="0">
                <a:hlinkClick r:id="rId24"/>
              </a:rPr>
              <a:t>brigitte.de.monte@oeaw.ac.at</a:t>
            </a:r>
            <a:endParaRPr lang="de-AT" sz="1000" dirty="0"/>
          </a:p>
          <a:p>
            <a:pPr marL="0" indent="0">
              <a:buNone/>
            </a:pPr>
            <a:r>
              <a:rPr lang="de-AT" sz="1000" dirty="0"/>
              <a:t>University of Toronto Canada - Peter Krieger </a:t>
            </a:r>
            <a:r>
              <a:rPr lang="de-AT" sz="1000" u="sng" dirty="0">
                <a:hlinkClick r:id="rId25"/>
              </a:rPr>
              <a:t>krieger@physics.utoronto.ca</a:t>
            </a:r>
            <a:r>
              <a:rPr lang="de-AT" sz="1000" dirty="0"/>
              <a:t> Karola Dette </a:t>
            </a:r>
            <a:r>
              <a:rPr lang="de-AT" sz="1000" u="sng" dirty="0">
                <a:hlinkClick r:id="rId26"/>
              </a:rPr>
              <a:t>karola.dette@cern.ch</a:t>
            </a:r>
            <a:endParaRPr lang="de-AT" sz="1000" dirty="0"/>
          </a:p>
          <a:p>
            <a:pPr marL="0" indent="0">
              <a:buNone/>
            </a:pPr>
            <a:r>
              <a:rPr lang="de-AT" sz="1000" dirty="0"/>
              <a:t>University </a:t>
            </a:r>
            <a:r>
              <a:rPr lang="de-AT" sz="1000" dirty="0" err="1"/>
              <a:t>Ghent</a:t>
            </a:r>
            <a:r>
              <a:rPr lang="de-AT" sz="1000" dirty="0"/>
              <a:t> </a:t>
            </a:r>
            <a:r>
              <a:rPr lang="de-AT" sz="1000" dirty="0" err="1"/>
              <a:t>Belgium</a:t>
            </a:r>
            <a:r>
              <a:rPr lang="de-AT" sz="1000" dirty="0"/>
              <a:t> - Michael Tytgat </a:t>
            </a:r>
            <a:r>
              <a:rPr lang="de-AT" sz="1000" u="sng" dirty="0" smtClean="0">
                <a:hlinkClick r:id="rId27"/>
              </a:rPr>
              <a:t>michael.tytgat@cern.ch</a:t>
            </a:r>
            <a:endParaRPr lang="de-AT" sz="1000" dirty="0"/>
          </a:p>
          <a:p>
            <a:r>
              <a:rPr lang="de-AT" sz="1000" b="1" i="1" u="sng" dirty="0" err="1"/>
              <a:t>Collaborators</a:t>
            </a:r>
            <a:r>
              <a:rPr lang="de-AT" sz="1000" b="1" i="1" u="sng" dirty="0"/>
              <a:t> in </a:t>
            </a:r>
            <a:r>
              <a:rPr lang="de-AT" sz="1000" b="1" i="1" u="sng" dirty="0" err="1"/>
              <a:t>the</a:t>
            </a:r>
            <a:r>
              <a:rPr lang="de-AT" sz="1000" b="1" i="1" u="sng" dirty="0"/>
              <a:t> Arts: </a:t>
            </a:r>
            <a:endParaRPr lang="de-AT" sz="1000" b="1" dirty="0"/>
          </a:p>
          <a:p>
            <a:pPr marL="0" indent="0">
              <a:buNone/>
            </a:pPr>
            <a:r>
              <a:rPr lang="de-AT" sz="1000" dirty="0" smtClean="0"/>
              <a:t>Robin </a:t>
            </a:r>
            <a:r>
              <a:rPr lang="de-AT" sz="1000" dirty="0"/>
              <a:t>Kingsburgh </a:t>
            </a:r>
            <a:r>
              <a:rPr lang="de-AT" sz="1000" u="sng" dirty="0" smtClean="0">
                <a:hlinkClick r:id="rId28"/>
              </a:rPr>
              <a:t>robin.kingsburgh@gmail.com</a:t>
            </a:r>
            <a:r>
              <a:rPr lang="de-AT" sz="1000" u="sng" dirty="0" smtClean="0"/>
              <a:t>  </a:t>
            </a:r>
            <a:r>
              <a:rPr lang="de-AT" sz="1000" dirty="0" smtClean="0"/>
              <a:t>Mark-David </a:t>
            </a:r>
            <a:r>
              <a:rPr lang="de-AT" sz="1000" dirty="0"/>
              <a:t>Hosale </a:t>
            </a:r>
            <a:r>
              <a:rPr lang="de-AT" sz="1000" u="sng" dirty="0" smtClean="0">
                <a:hlinkClick r:id="rId29"/>
              </a:rPr>
              <a:t>markdavid@mdhosale.com</a:t>
            </a:r>
            <a:r>
              <a:rPr lang="de-AT" sz="1000" u="sng" dirty="0" smtClean="0"/>
              <a:t> </a:t>
            </a:r>
            <a:r>
              <a:rPr lang="de-AT" sz="1000" dirty="0" smtClean="0"/>
              <a:t>Griffin</a:t>
            </a:r>
            <a:r>
              <a:rPr lang="de-AT" sz="1000" dirty="0"/>
              <a:t>, David </a:t>
            </a:r>
            <a:r>
              <a:rPr lang="de-AT" sz="1000" u="sng" dirty="0" smtClean="0">
                <a:hlinkClick r:id="rId30"/>
              </a:rPr>
              <a:t>dgriffin@faculty.ocadu.ca</a:t>
            </a:r>
            <a:r>
              <a:rPr lang="de-AT" sz="1000" u="sng" dirty="0" smtClean="0"/>
              <a:t> </a:t>
            </a:r>
            <a:r>
              <a:rPr lang="de-AT" sz="1000" dirty="0" smtClean="0"/>
              <a:t>Antoine </a:t>
            </a:r>
            <a:r>
              <a:rPr lang="de-AT" sz="1000" dirty="0" err="1"/>
              <a:t>Gitten</a:t>
            </a:r>
            <a:r>
              <a:rPr lang="de-AT" sz="1000" dirty="0"/>
              <a:t>-Jackson - Consensus </a:t>
            </a:r>
            <a:r>
              <a:rPr lang="de-AT" sz="1000" u="sng" dirty="0" smtClean="0">
                <a:hlinkClick r:id="rId31"/>
              </a:rPr>
              <a:t>avr.truth@gmail.com</a:t>
            </a:r>
            <a:r>
              <a:rPr lang="de-AT" sz="1000" u="sng" dirty="0" smtClean="0"/>
              <a:t>  </a:t>
            </a:r>
            <a:r>
              <a:rPr lang="de-AT" sz="1000" dirty="0" smtClean="0"/>
              <a:t>Virgil </a:t>
            </a:r>
            <a:r>
              <a:rPr lang="de-AT" sz="1000" dirty="0"/>
              <a:t>Widrich </a:t>
            </a:r>
            <a:r>
              <a:rPr lang="de-AT" sz="1000" u="sng" dirty="0" smtClean="0">
                <a:hlinkClick r:id="rId32"/>
              </a:rPr>
              <a:t>virgil.widrich@uni-ak.ac.at</a:t>
            </a:r>
            <a:r>
              <a:rPr lang="de-AT" sz="1000" u="sng" dirty="0" smtClean="0"/>
              <a:t>  </a:t>
            </a:r>
            <a:r>
              <a:rPr lang="de-AT" sz="1000" dirty="0" smtClean="0"/>
              <a:t>andrew </a:t>
            </a:r>
            <a:r>
              <a:rPr lang="de-AT" sz="1000" dirty="0"/>
              <a:t>charalambous </a:t>
            </a:r>
            <a:r>
              <a:rPr lang="de-AT" sz="1000" u="sng" dirty="0" smtClean="0">
                <a:hlinkClick r:id="rId33"/>
              </a:rPr>
              <a:t>ucapach@ucl.ac.uk</a:t>
            </a:r>
            <a:r>
              <a:rPr lang="de-AT" sz="1000" u="sng" dirty="0" smtClean="0"/>
              <a:t>  </a:t>
            </a:r>
            <a:r>
              <a:rPr lang="de-AT" sz="1000" dirty="0" smtClean="0"/>
              <a:t>Heather </a:t>
            </a:r>
            <a:r>
              <a:rPr lang="de-AT" sz="1000" dirty="0"/>
              <a:t>Barnett </a:t>
            </a:r>
            <a:r>
              <a:rPr lang="de-AT" sz="1000" u="sng" dirty="0" smtClean="0">
                <a:hlinkClick r:id="rId34"/>
              </a:rPr>
              <a:t>h.barnett@csm.arts.ac.uk</a:t>
            </a:r>
            <a:r>
              <a:rPr lang="de-AT" sz="1000" u="sng" dirty="0" smtClean="0"/>
              <a:t> </a:t>
            </a:r>
            <a:r>
              <a:rPr lang="de-AT" sz="1000" dirty="0" smtClean="0"/>
              <a:t> Chris </a:t>
            </a:r>
            <a:r>
              <a:rPr lang="de-AT" sz="1000" dirty="0"/>
              <a:t>Henschke </a:t>
            </a:r>
            <a:r>
              <a:rPr lang="de-AT" sz="1000" u="sng" dirty="0" smtClean="0">
                <a:hlinkClick r:id="rId35"/>
              </a:rPr>
              <a:t>chris.henschke@rmit.edu.au</a:t>
            </a:r>
            <a:r>
              <a:rPr lang="de-AT" sz="1000" u="sng" dirty="0" smtClean="0"/>
              <a:t> </a:t>
            </a:r>
            <a:r>
              <a:rPr lang="de-AT" sz="1000" dirty="0" smtClean="0"/>
              <a:t> Katrien </a:t>
            </a:r>
            <a:r>
              <a:rPr lang="de-AT" sz="1000" dirty="0"/>
              <a:t>Vuylsteke Vanfleteren </a:t>
            </a:r>
            <a:r>
              <a:rPr lang="de-AT" sz="1000" u="sng" dirty="0" smtClean="0">
                <a:hlinkClick r:id="rId36"/>
              </a:rPr>
              <a:t>katrien.vuylstekevanfleteren@hogent.be</a:t>
            </a:r>
            <a:r>
              <a:rPr lang="de-AT" sz="1000" u="sng" dirty="0" smtClean="0"/>
              <a:t> </a:t>
            </a:r>
            <a:r>
              <a:rPr lang="de-AT" sz="1000" dirty="0" smtClean="0"/>
              <a:t>Laura </a:t>
            </a:r>
            <a:r>
              <a:rPr lang="de-AT" sz="1000" dirty="0"/>
              <a:t>Mené </a:t>
            </a:r>
            <a:r>
              <a:rPr lang="de-AT" sz="1000" u="sng" dirty="0" smtClean="0">
                <a:hlinkClick r:id="rId37"/>
              </a:rPr>
              <a:t>menelaura@yahoo.fr</a:t>
            </a:r>
            <a:r>
              <a:rPr lang="de-AT" sz="1000" dirty="0" smtClean="0"/>
              <a:t> Nathalie </a:t>
            </a:r>
            <a:r>
              <a:rPr lang="de-AT" sz="1000" dirty="0" err="1"/>
              <a:t>Stefanov</a:t>
            </a:r>
            <a:r>
              <a:rPr lang="de-AT" sz="1000" dirty="0"/>
              <a:t> </a:t>
            </a:r>
            <a:r>
              <a:rPr lang="de-AT" sz="1000" u="sng" dirty="0">
                <a:hlinkClick r:id="rId38"/>
              </a:rPr>
              <a:t>nathalie.stefanov@esa-n.info</a:t>
            </a:r>
            <a:endParaRPr lang="de-AT" sz="1000" dirty="0"/>
          </a:p>
          <a:p>
            <a:r>
              <a:rPr lang="de-AT" sz="1000" b="1" i="1" u="sng" dirty="0" smtClean="0"/>
              <a:t>Regional </a:t>
            </a:r>
            <a:r>
              <a:rPr lang="de-AT" sz="1000" b="1" i="1" u="sng" dirty="0" err="1"/>
              <a:t>partners</a:t>
            </a:r>
            <a:r>
              <a:rPr lang="de-AT" sz="1000" b="1" i="1" u="sng" dirty="0"/>
              <a:t>: </a:t>
            </a:r>
            <a:endParaRPr lang="de-AT" sz="1000" b="1" dirty="0"/>
          </a:p>
          <a:p>
            <a:pPr marL="0" indent="0">
              <a:buNone/>
            </a:pPr>
            <a:r>
              <a:rPr lang="en-GB" sz="1000" dirty="0"/>
              <a:t>Ontario Ministry of Education - Cole, Lisa S. (EDU) </a:t>
            </a:r>
            <a:r>
              <a:rPr lang="en-GB" sz="1000" u="sng" dirty="0" smtClean="0">
                <a:hlinkClick r:id="rId39"/>
              </a:rPr>
              <a:t>Lisa.S.Cole@ontario.ca</a:t>
            </a:r>
            <a:r>
              <a:rPr lang="en-GB" sz="1000" dirty="0" smtClean="0"/>
              <a:t> Science </a:t>
            </a:r>
            <a:r>
              <a:rPr lang="en-GB" sz="1000" dirty="0"/>
              <a:t>Ministry Montenegro -  Sanja Damjanovic </a:t>
            </a:r>
            <a:r>
              <a:rPr lang="en-GB" sz="1000" u="sng" dirty="0">
                <a:hlinkClick r:id="rId40"/>
              </a:rPr>
              <a:t>sanja.damjanovic@mna.gov.me</a:t>
            </a:r>
            <a:r>
              <a:rPr lang="en-GB" sz="1000" dirty="0"/>
              <a:t> Djurdjina Bulatovic </a:t>
            </a:r>
            <a:r>
              <a:rPr lang="en-GB" sz="1000" u="sng" dirty="0" smtClean="0">
                <a:hlinkClick r:id="rId41"/>
              </a:rPr>
              <a:t>djurdjina.bulatovic@mna.gov.me</a:t>
            </a:r>
            <a:r>
              <a:rPr lang="de-AT" sz="1000" dirty="0"/>
              <a:t> </a:t>
            </a:r>
            <a:r>
              <a:rPr lang="de-AT" sz="1000" dirty="0" smtClean="0"/>
              <a:t> </a:t>
            </a:r>
            <a:r>
              <a:rPr lang="en-GB" sz="1000" dirty="0" smtClean="0"/>
              <a:t>Ontario </a:t>
            </a:r>
            <a:r>
              <a:rPr lang="en-GB" sz="1000" dirty="0"/>
              <a:t>Science Centre OSC Canada - 'Lorrie Ann Smith' </a:t>
            </a:r>
            <a:r>
              <a:rPr lang="en-GB" sz="1000" u="sng" dirty="0">
                <a:hlinkClick r:id="rId42"/>
              </a:rPr>
              <a:t>LorrieAnn.Smith@osc.on.ca</a:t>
            </a:r>
            <a:r>
              <a:rPr lang="en-GB" sz="1000" dirty="0"/>
              <a:t>  </a:t>
            </a:r>
            <a:r>
              <a:rPr lang="en-GB" sz="1000" dirty="0" smtClean="0"/>
              <a:t>Natural </a:t>
            </a:r>
            <a:r>
              <a:rPr lang="en-GB" sz="1000" dirty="0"/>
              <a:t>History Museum Vienna Austria - 'Mair Agnes' </a:t>
            </a:r>
            <a:r>
              <a:rPr lang="en-GB" sz="1000" u="sng" dirty="0">
                <a:hlinkClick r:id="rId43"/>
              </a:rPr>
              <a:t>Agnes.Mair@NHM-WIEN.AC.AT</a:t>
            </a:r>
            <a:endParaRPr lang="en-GB" sz="1000" b="1" dirty="0" smtClean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3920" y="3730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sp>
        <p:nvSpPr>
          <p:cNvPr id="14" name="TextBox 13"/>
          <p:cNvSpPr txBox="1"/>
          <p:nvPr/>
        </p:nvSpPr>
        <p:spPr>
          <a:xfrm>
            <a:off x="8842294" y="6267414"/>
            <a:ext cx="3349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j-lt"/>
                <a:hlinkClick r:id="rId44"/>
              </a:rPr>
              <a:t>http://</a:t>
            </a:r>
            <a:r>
              <a:rPr lang="en-GB" b="1" dirty="0" smtClean="0">
                <a:solidFill>
                  <a:schemeClr val="bg1"/>
                </a:solidFill>
                <a:latin typeface="+mj-lt"/>
                <a:hlinkClick r:id="rId44"/>
              </a:rPr>
              <a:t>originnetwork.web.cern.ch</a:t>
            </a:r>
            <a:endParaRPr lang="en-GB" b="1" dirty="0" smtClean="0">
              <a:solidFill>
                <a:schemeClr val="bg1"/>
              </a:solidFill>
              <a:latin typeface="+mj-lt"/>
            </a:endParaRPr>
          </a:p>
          <a:p>
            <a:endParaRPr lang="de-AT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951" y="-16611"/>
            <a:ext cx="4691641" cy="469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5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339" y="2559191"/>
            <a:ext cx="3286409" cy="1849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894" y="15964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CERN Cognitive Festival in Georgia,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22-25 October,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688" y="1482535"/>
            <a:ext cx="11823700" cy="846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u="sng" dirty="0" smtClean="0">
                <a:solidFill>
                  <a:schemeClr val="tx2">
                    <a:lumMod val="50000"/>
                  </a:schemeClr>
                </a:solidFill>
              </a:rPr>
              <a:t>Format: </a:t>
            </a: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Art &amp; Science exhibition, masterclass workshops, public lectures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Settings: 20 </a:t>
            </a: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art works (80x80cm); 40 </a:t>
            </a: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science art photos </a:t>
            </a: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(50x50cm); 18 </a:t>
            </a: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art prints (80x80cm</a:t>
            </a: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); 3 </a:t>
            </a: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photo walls; </a:t>
            </a: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3 v</a:t>
            </a:r>
            <a:r>
              <a:rPr lang="en-GB" sz="1800" dirty="0" smtClean="0">
                <a:solidFill>
                  <a:schemeClr val="tx2">
                    <a:lumMod val="50000"/>
                  </a:schemeClr>
                </a:solidFill>
              </a:rPr>
              <a:t>ideo screens</a:t>
            </a:r>
            <a:endParaRPr lang="en-GB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89" y="2572465"/>
            <a:ext cx="3231160" cy="18228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4" r="2164"/>
          <a:stretch/>
        </p:blipFill>
        <p:spPr>
          <a:xfrm>
            <a:off x="3858867" y="4531360"/>
            <a:ext cx="3231160" cy="1972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1"/>
          <a:stretch/>
        </p:blipFill>
        <p:spPr>
          <a:xfrm>
            <a:off x="518691" y="4531360"/>
            <a:ext cx="3231160" cy="19914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t="19107" b="9002"/>
          <a:stretch/>
        </p:blipFill>
        <p:spPr>
          <a:xfrm>
            <a:off x="6848694" y="3533165"/>
            <a:ext cx="5046563" cy="2375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7178631" y="2501450"/>
            <a:ext cx="4926757" cy="1029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Festival open ceremony with participation of Georgian minister of education and science, culture and sport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98438" y="6289873"/>
            <a:ext cx="480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err="1"/>
              <a:t>b</a:t>
            </a:r>
            <a:r>
              <a:rPr lang="de-AT" sz="1400" dirty="0" err="1" smtClean="0"/>
              <a:t>y</a:t>
            </a:r>
            <a:r>
              <a:rPr lang="de-AT" sz="1400" dirty="0" smtClean="0"/>
              <a:t> Alexander </a:t>
            </a:r>
            <a:r>
              <a:rPr lang="de-AT" sz="1400" dirty="0"/>
              <a:t>Sharmazanashvili </a:t>
            </a:r>
            <a:r>
              <a:rPr lang="de-AT" sz="1400" dirty="0" smtClean="0">
                <a:hlinkClick r:id="rId7"/>
              </a:rPr>
              <a:t>lasha.sharmazanashvili@cern.ch</a:t>
            </a:r>
            <a:endParaRPr lang="de-AT" sz="14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262" y="4522872"/>
            <a:ext cx="4151338" cy="2335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038" y="94669"/>
            <a:ext cx="6705409" cy="2162324"/>
          </a:xfrm>
        </p:spPr>
        <p:txBody>
          <a:bodyPr>
            <a:normAutofit/>
          </a:bodyPr>
          <a:lstStyle/>
          <a:p>
            <a:r>
              <a:rPr lang="en-US" sz="2800" dirty="0"/>
              <a:t>Cultural </a:t>
            </a:r>
            <a:r>
              <a:rPr lang="en-US" sz="2800" dirty="0" smtClean="0"/>
              <a:t>Collisions-Natural </a:t>
            </a:r>
            <a:r>
              <a:rPr lang="en-US" sz="2800" dirty="0"/>
              <a:t>History Museum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2400" dirty="0"/>
              <a:t>September 2018-April 2019, Vienna /</a:t>
            </a:r>
            <a:r>
              <a:rPr lang="en-US" sz="2400" dirty="0" smtClean="0"/>
              <a:t>Austria by ORIGIN</a:t>
            </a:r>
            <a:endParaRPr lang="de-AT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48" y="4608675"/>
            <a:ext cx="4108552" cy="2311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24" y="213620"/>
            <a:ext cx="4113475" cy="2313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24" y="2527450"/>
            <a:ext cx="4108552" cy="231106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2873"/>
            <a:ext cx="4151338" cy="2335128"/>
          </a:xfrm>
        </p:spPr>
      </p:pic>
      <p:sp>
        <p:nvSpPr>
          <p:cNvPr id="9" name="TextBox 8"/>
          <p:cNvSpPr txBox="1"/>
          <p:nvPr/>
        </p:nvSpPr>
        <p:spPr>
          <a:xfrm>
            <a:off x="260688" y="2256993"/>
            <a:ext cx="74185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Format:</a:t>
            </a:r>
            <a:r>
              <a:rPr lang="en-US" dirty="0" smtClean="0"/>
              <a:t> Cultural Collisions, lectures, workshops exhibition “Code of Universe”</a:t>
            </a:r>
            <a:endParaRPr lang="en-US" dirty="0"/>
          </a:p>
          <a:p>
            <a:r>
              <a:rPr lang="en-US" dirty="0"/>
              <a:t>80 students of 3 different schools </a:t>
            </a:r>
          </a:p>
          <a:p>
            <a:r>
              <a:rPr lang="en-US" dirty="0"/>
              <a:t>Venue: </a:t>
            </a:r>
            <a:r>
              <a:rPr lang="en-US" dirty="0" smtClean="0"/>
              <a:t>NHM - Natural </a:t>
            </a:r>
            <a:r>
              <a:rPr lang="en-US" dirty="0"/>
              <a:t>History Museum </a:t>
            </a:r>
            <a:r>
              <a:rPr lang="en-US" dirty="0" smtClean="0"/>
              <a:t>Vienna</a:t>
            </a:r>
            <a:endParaRPr lang="en-US" dirty="0"/>
          </a:p>
          <a:p>
            <a:r>
              <a:rPr lang="en-US" dirty="0" smtClean="0"/>
              <a:t>Used existing temporary exhibition</a:t>
            </a:r>
            <a:r>
              <a:rPr lang="en-US" dirty="0"/>
              <a:t>: “Code of Universe” </a:t>
            </a:r>
          </a:p>
          <a:p>
            <a:r>
              <a:rPr lang="en-GB" sz="1400" u="sng" dirty="0">
                <a:hlinkClick r:id="rId7"/>
              </a:rPr>
              <a:t>http://mhoch.web.cern.ch/mhoch/Art@CMS/Science_and_Art_Workshop_2018.pdf</a:t>
            </a:r>
            <a:endParaRPr lang="de-AT" sz="1400" dirty="0"/>
          </a:p>
          <a:p>
            <a:endParaRPr lang="de-A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399" y="1587"/>
            <a:ext cx="10515600" cy="1325563"/>
          </a:xfrm>
        </p:spPr>
        <p:txBody>
          <a:bodyPr/>
          <a:lstStyle/>
          <a:p>
            <a:r>
              <a:rPr lang="en-US" b="1" dirty="0" smtClean="0"/>
              <a:t>New start of </a:t>
            </a:r>
            <a:r>
              <a:rPr lang="en-US" b="1" dirty="0" err="1" smtClean="0"/>
              <a:t>artUniversities</a:t>
            </a:r>
            <a:r>
              <a:rPr lang="en-US" b="1" dirty="0" smtClean="0"/>
              <a:t> </a:t>
            </a:r>
            <a:r>
              <a:rPr lang="en-US" b="1" dirty="0" err="1" smtClean="0"/>
              <a:t>Collaboraiton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dirty="0" smtClean="0"/>
              <a:t>Semester 2018 - 2019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294" y="1825625"/>
            <a:ext cx="10515600" cy="3800475"/>
          </a:xfrm>
        </p:spPr>
        <p:txBody>
          <a:bodyPr/>
          <a:lstStyle/>
          <a:p>
            <a:r>
              <a:rPr lang="en-US" sz="2000" dirty="0" smtClean="0"/>
              <a:t>Central Saint Martins 	CERN visit Jan.14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2019</a:t>
            </a:r>
          </a:p>
          <a:p>
            <a:r>
              <a:rPr lang="en-US" sz="2000" dirty="0" smtClean="0"/>
              <a:t>Applied Arts Vienna 	CERN visit Jan.14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2019</a:t>
            </a:r>
          </a:p>
          <a:p>
            <a:r>
              <a:rPr lang="en-US" sz="2000" dirty="0" smtClean="0"/>
              <a:t>KASK 			CERN visit February March 2019</a:t>
            </a:r>
          </a:p>
          <a:p>
            <a:r>
              <a:rPr lang="en-US" sz="2000" dirty="0" smtClean="0"/>
              <a:t>ORPHEUS and ESA Lille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i="1" u="sng" dirty="0" smtClean="0"/>
              <a:t>Possible Shows of final art works to be discussed for: </a:t>
            </a:r>
          </a:p>
          <a:p>
            <a:pPr marL="0" indent="0">
              <a:buNone/>
            </a:pPr>
            <a:r>
              <a:rPr lang="en-US" sz="2000" dirty="0" smtClean="0"/>
              <a:t>EPS2019 </a:t>
            </a:r>
            <a:r>
              <a:rPr lang="en-US" sz="2000" dirty="0"/>
              <a:t>J</a:t>
            </a:r>
            <a:r>
              <a:rPr lang="en-US" sz="2000" dirty="0" smtClean="0"/>
              <a:t>uly , </a:t>
            </a:r>
          </a:p>
          <a:p>
            <a:pPr marL="0" indent="0">
              <a:buNone/>
            </a:pPr>
            <a:r>
              <a:rPr lang="en-US" sz="2000" dirty="0" smtClean="0"/>
              <a:t>CERN open Day,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September 2019 </a:t>
            </a:r>
          </a:p>
          <a:p>
            <a:pPr marL="0" indent="0">
              <a:buNone/>
            </a:pPr>
            <a:r>
              <a:rPr lang="en-US" sz="2000" dirty="0" smtClean="0"/>
              <a:t>Vienna ORIGIN exhibition, first two weeks in September 2019</a:t>
            </a:r>
            <a:endParaRPr lang="en-US" dirty="0" smtClean="0"/>
          </a:p>
          <a:p>
            <a:endParaRPr lang="de-A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678" y="4288259"/>
            <a:ext cx="3426321" cy="2569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678" y="1718518"/>
            <a:ext cx="3426321" cy="25697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4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709" y="34829"/>
            <a:ext cx="10515600" cy="1325563"/>
          </a:xfrm>
        </p:spPr>
        <p:txBody>
          <a:bodyPr/>
          <a:lstStyle/>
          <a:p>
            <a:r>
              <a:rPr lang="en-US" dirty="0" err="1" smtClean="0"/>
              <a:t>Muographer</a:t>
            </a:r>
            <a:r>
              <a:rPr lang="en-US" dirty="0" smtClean="0"/>
              <a:t> collaboration with ORIGIN </a:t>
            </a:r>
            <a:br>
              <a:rPr lang="en-US" dirty="0" smtClean="0"/>
            </a:br>
            <a:r>
              <a:rPr lang="en-US" sz="3200" dirty="0" smtClean="0"/>
              <a:t>November 28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– December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2018</a:t>
            </a:r>
            <a:endParaRPr lang="de-AT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6981" y="1727739"/>
            <a:ext cx="9745648" cy="54819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271" y="1360392"/>
            <a:ext cx="11751364" cy="889827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Invitation of our ORIGIN partners ‘</a:t>
            </a:r>
            <a:r>
              <a:rPr lang="en-US" sz="2000" dirty="0" err="1" smtClean="0"/>
              <a:t>Muographer</a:t>
            </a:r>
            <a:r>
              <a:rPr lang="en-US" sz="2000" dirty="0" smtClean="0"/>
              <a:t>’ for their annual conference and workshop in foster cross disciplinary international collaboration. -&gt; brainstorming session for ORIGIN events 2019 and 2020 (parallel to Olympic games in Tokyo)</a:t>
            </a:r>
          </a:p>
          <a:p>
            <a:pPr marL="0" indent="0">
              <a:buNone/>
            </a:pPr>
            <a:r>
              <a:rPr lang="de-AT" sz="1500" dirty="0" smtClean="0">
                <a:hlinkClick r:id="rId3"/>
              </a:rPr>
              <a:t>http://muographers2018.muographers.org/attend/program-schedule-at-a-glance/origin/</a:t>
            </a:r>
            <a:endParaRPr lang="de-AT" sz="1500" dirty="0" smtClean="0"/>
          </a:p>
          <a:p>
            <a:pPr marL="0" indent="0">
              <a:buNone/>
            </a:pPr>
            <a:endParaRPr lang="de-AT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921" y="2748684"/>
            <a:ext cx="4586714" cy="34400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743" y="1963729"/>
            <a:ext cx="2501848" cy="18763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639" y="1970124"/>
            <a:ext cx="3343996" cy="2068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60265" y="6233375"/>
            <a:ext cx="6531735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Possible exhibition opportunities Autumn 2019 and 2020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Note ! 2020 Tokyo Olympics   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0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10" y="70927"/>
            <a:ext cx="5462789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Consensus </a:t>
            </a:r>
            <a:r>
              <a:rPr lang="en-US" sz="3600" b="1" dirty="0" err="1" smtClean="0">
                <a:solidFill>
                  <a:srgbClr val="0070C0"/>
                </a:solidFill>
              </a:rPr>
              <a:t>ConCERNed</a:t>
            </a:r>
            <a:r>
              <a:rPr lang="en-US" sz="3600" dirty="0" smtClean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US tour </a:t>
            </a:r>
            <a:r>
              <a:rPr lang="en-US" sz="2800" dirty="0" smtClean="0"/>
              <a:t>November </a:t>
            </a:r>
            <a:r>
              <a:rPr lang="en-US" sz="2800" dirty="0" smtClean="0"/>
              <a:t>2019 </a:t>
            </a:r>
            <a:endParaRPr lang="de-A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4" y="1602988"/>
            <a:ext cx="6726804" cy="4932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Financial </a:t>
            </a:r>
            <a:r>
              <a:rPr lang="en-GB" sz="2000" dirty="0"/>
              <a:t>Times </a:t>
            </a:r>
            <a:r>
              <a:rPr lang="en-GB" sz="2000" dirty="0" smtClean="0"/>
              <a:t>article; Oct 2018</a:t>
            </a:r>
          </a:p>
          <a:p>
            <a:pPr marL="0" indent="0">
              <a:buNone/>
            </a:pPr>
            <a:r>
              <a:rPr lang="en-GB" sz="1600" dirty="0" smtClean="0"/>
              <a:t> </a:t>
            </a:r>
            <a:r>
              <a:rPr lang="en-GB" sz="1200" u="sng" dirty="0" smtClean="0">
                <a:hlinkClick r:id="rId2"/>
              </a:rPr>
              <a:t>https</a:t>
            </a:r>
            <a:r>
              <a:rPr lang="en-GB" sz="1200" u="sng" dirty="0">
                <a:hlinkClick r:id="rId2"/>
              </a:rPr>
              <a:t>://</a:t>
            </a:r>
            <a:r>
              <a:rPr lang="en-GB" sz="1200" u="sng" dirty="0" smtClean="0">
                <a:hlinkClick r:id="rId2"/>
              </a:rPr>
              <a:t>www.ft.com/content/b4ecf4d8-d940-11e8-aa22-36538487e3d0</a:t>
            </a:r>
            <a:endParaRPr lang="de-AT" sz="1200" dirty="0"/>
          </a:p>
          <a:p>
            <a:pPr marL="0" indent="0">
              <a:buNone/>
            </a:pPr>
            <a:r>
              <a:rPr lang="en-GB" sz="2000" dirty="0" smtClean="0"/>
              <a:t>Interview BBC, Nov 2018</a:t>
            </a:r>
          </a:p>
          <a:p>
            <a:pPr marL="0" indent="0">
              <a:buNone/>
            </a:pPr>
            <a:r>
              <a:rPr lang="en-GB" sz="1600" dirty="0" smtClean="0"/>
              <a:t> </a:t>
            </a:r>
            <a:r>
              <a:rPr lang="de-AT" sz="1200" u="sng" dirty="0">
                <a:hlinkClick r:id="rId3"/>
              </a:rPr>
              <a:t>https://www.bbc.co.uk/sounds/play/p06qfhr5</a:t>
            </a:r>
            <a:endParaRPr lang="en-GB" sz="1200" dirty="0" smtClean="0"/>
          </a:p>
          <a:p>
            <a:pPr marL="0" indent="0">
              <a:buNone/>
            </a:pPr>
            <a:r>
              <a:rPr lang="en-US" sz="2000" b="1" u="sng" dirty="0" smtClean="0">
                <a:solidFill>
                  <a:schemeClr val="accent2">
                    <a:lumMod val="75000"/>
                  </a:schemeClr>
                </a:solidFill>
              </a:rPr>
              <a:t>released Videos of his 9 track album “</a:t>
            </a:r>
            <a:r>
              <a:rPr lang="en-US" sz="2000" b="1" u="sng" dirty="0" err="1" smtClean="0">
                <a:solidFill>
                  <a:schemeClr val="accent2">
                    <a:lumMod val="75000"/>
                  </a:schemeClr>
                </a:solidFill>
              </a:rPr>
              <a:t>ConCERNed</a:t>
            </a:r>
            <a:r>
              <a:rPr lang="en-US" sz="2000" b="1" u="sng" dirty="0" smtClean="0">
                <a:solidFill>
                  <a:schemeClr val="accent2">
                    <a:lumMod val="75000"/>
                  </a:schemeClr>
                </a:solidFill>
              </a:rPr>
              <a:t>”:</a:t>
            </a:r>
          </a:p>
          <a:p>
            <a:pPr marL="0" indent="0">
              <a:buNone/>
            </a:pPr>
            <a:r>
              <a:rPr lang="en-GB" sz="1600" b="1" dirty="0" smtClean="0"/>
              <a:t>“Dark Matter” </a:t>
            </a:r>
            <a:r>
              <a:rPr lang="en-GB" sz="1600" dirty="0" smtClean="0"/>
              <a:t>	              </a:t>
            </a:r>
            <a:r>
              <a:rPr lang="en-GB" sz="1200" u="sng" dirty="0">
                <a:hlinkClick r:id="rId4"/>
              </a:rPr>
              <a:t>https://www.youtube.com/watch?v=OkeA2ePJGK8</a:t>
            </a:r>
            <a:endParaRPr lang="en-GB" sz="1200" u="sng" dirty="0"/>
          </a:p>
          <a:p>
            <a:pPr marL="0" indent="0">
              <a:buNone/>
            </a:pPr>
            <a:r>
              <a:rPr lang="en-US" sz="2000" b="1" dirty="0" smtClean="0"/>
              <a:t>“</a:t>
            </a:r>
            <a:r>
              <a:rPr lang="de-AT" sz="1600" b="1" dirty="0" err="1" smtClean="0"/>
              <a:t>Method</a:t>
            </a:r>
            <a:r>
              <a:rPr lang="de-AT" sz="1600" b="1" dirty="0" smtClean="0"/>
              <a:t> </a:t>
            </a:r>
            <a:r>
              <a:rPr lang="de-AT" sz="1600" b="1" dirty="0" err="1" smtClean="0"/>
              <a:t>to</a:t>
            </a:r>
            <a:r>
              <a:rPr lang="de-AT" sz="1600" b="1" dirty="0" smtClean="0"/>
              <a:t> </a:t>
            </a:r>
            <a:r>
              <a:rPr lang="de-AT" sz="1600" b="1" dirty="0" err="1" smtClean="0"/>
              <a:t>the</a:t>
            </a:r>
            <a:r>
              <a:rPr lang="de-AT" sz="1600" b="1" dirty="0" smtClean="0"/>
              <a:t> </a:t>
            </a:r>
            <a:r>
              <a:rPr lang="de-AT" sz="1600" b="1" dirty="0" err="1" smtClean="0"/>
              <a:t>Madness</a:t>
            </a:r>
            <a:r>
              <a:rPr lang="de-AT" sz="1600" b="1" dirty="0" smtClean="0"/>
              <a:t>“ </a:t>
            </a:r>
            <a:r>
              <a:rPr lang="de-AT" sz="1600" dirty="0" smtClean="0"/>
              <a:t>      </a:t>
            </a:r>
            <a:r>
              <a:rPr lang="en-US" sz="1100" u="sng" dirty="0" smtClean="0">
                <a:hlinkClick r:id="rId5"/>
              </a:rPr>
              <a:t>https://www.youtube.com/watch?v=tJl8-ArzkBg&amp;feature=youtu.be</a:t>
            </a:r>
            <a:endParaRPr lang="en-US" sz="1100" u="sng" dirty="0" smtClean="0"/>
          </a:p>
          <a:p>
            <a:pPr marL="0" indent="0">
              <a:buNone/>
            </a:pPr>
            <a:r>
              <a:rPr lang="en-GB" sz="1600" b="1" dirty="0" smtClean="0"/>
              <a:t>“CMS [Grime Music in CERN]” </a:t>
            </a:r>
            <a:r>
              <a:rPr lang="en-GB" sz="1100" dirty="0" smtClean="0">
                <a:solidFill>
                  <a:srgbClr val="105395"/>
                </a:solidFill>
                <a:hlinkClick r:id="rId6"/>
              </a:rPr>
              <a:t>ttps://www.youtube.com/watch?v=1ju3fo37yLE&amp;feature=youtu.be</a:t>
            </a:r>
            <a:endParaRPr lang="en-GB" sz="1100" dirty="0" smtClean="0">
              <a:solidFill>
                <a:srgbClr val="105395"/>
              </a:solidFill>
            </a:endParaRPr>
          </a:p>
          <a:p>
            <a:pPr marL="0" indent="0">
              <a:buNone/>
            </a:pPr>
            <a:r>
              <a:rPr lang="en-GB" sz="1600" b="1" dirty="0" smtClean="0"/>
              <a:t>“Antimatter” </a:t>
            </a:r>
            <a:r>
              <a:rPr lang="en-GB" sz="1600" dirty="0" smtClean="0"/>
              <a:t>	               </a:t>
            </a:r>
            <a:r>
              <a:rPr lang="en-GB" sz="1100" dirty="0" smtClean="0">
                <a:solidFill>
                  <a:srgbClr val="105395"/>
                </a:solidFill>
                <a:hlinkClick r:id="rId7"/>
              </a:rPr>
              <a:t>https://www.youtube.com/watch?v=2UupDCfq-LA</a:t>
            </a:r>
            <a:endParaRPr lang="en-GB" sz="1100" dirty="0" smtClean="0">
              <a:solidFill>
                <a:srgbClr val="105395"/>
              </a:solidFill>
            </a:endParaRPr>
          </a:p>
          <a:p>
            <a:pPr marL="0" indent="0">
              <a:buNone/>
            </a:pPr>
            <a:endParaRPr lang="en-GB" sz="1100" dirty="0">
              <a:solidFill>
                <a:srgbClr val="105395"/>
              </a:solidFill>
            </a:endParaRPr>
          </a:p>
          <a:p>
            <a:pPr marL="0" indent="0">
              <a:buNone/>
            </a:pPr>
            <a:r>
              <a:rPr lang="en-US" sz="1100" dirty="0" smtClean="0"/>
              <a:t>FERMILAB talk: </a:t>
            </a:r>
          </a:p>
          <a:p>
            <a:pPr marL="0" indent="0">
              <a:buNone/>
            </a:pPr>
            <a:r>
              <a:rPr lang="en-US" sz="1100" dirty="0" smtClean="0"/>
              <a:t> </a:t>
            </a:r>
            <a:r>
              <a:rPr lang="en-US" sz="1100" dirty="0" smtClean="0">
                <a:solidFill>
                  <a:schemeClr val="bg1"/>
                </a:solidFill>
                <a:hlinkClick r:id="rId8"/>
              </a:rPr>
              <a:t>http://events.fnal.gov/arts-lecture-series/events/event/rapper-consensus-free-lecture-demonstration/</a:t>
            </a:r>
            <a:endParaRPr lang="en-US" sz="1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1100" dirty="0" smtClean="0">
              <a:solidFill>
                <a:srgbClr val="10539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54864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86474"/>
            <a:ext cx="10515600" cy="1325563"/>
          </a:xfrm>
        </p:spPr>
        <p:txBody>
          <a:bodyPr/>
          <a:lstStyle/>
          <a:p>
            <a:r>
              <a:rPr lang="en-US" dirty="0" smtClean="0"/>
              <a:t>Swiss Cultural Festival – and Swiss outlook</a:t>
            </a:r>
            <a:br>
              <a:rPr lang="en-US" dirty="0" smtClean="0"/>
            </a:br>
            <a:r>
              <a:rPr lang="en-US" sz="3600" dirty="0" smtClean="0"/>
              <a:t>October November 2018 </a:t>
            </a:r>
            <a:endParaRPr lang="de-AT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6662"/>
            <a:ext cx="8040989" cy="4351338"/>
          </a:xfrm>
        </p:spPr>
      </p:pic>
      <p:sp>
        <p:nvSpPr>
          <p:cNvPr id="10" name="TextBox 9"/>
          <p:cNvSpPr txBox="1"/>
          <p:nvPr/>
        </p:nvSpPr>
        <p:spPr>
          <a:xfrm>
            <a:off x="111369" y="1498511"/>
            <a:ext cx="11969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Format: </a:t>
            </a:r>
            <a:r>
              <a:rPr lang="en-US" dirty="0" smtClean="0"/>
              <a:t>participation with lectures, workshops and performances</a:t>
            </a:r>
            <a:endParaRPr lang="en-US" dirty="0"/>
          </a:p>
          <a:p>
            <a:r>
              <a:rPr lang="en-US" dirty="0" smtClean="0"/>
              <a:t>Participation of Guenther Dissertori ETH </a:t>
            </a:r>
            <a:r>
              <a:rPr lang="en-US" dirty="0" err="1" smtClean="0"/>
              <a:t>Zuerich</a:t>
            </a:r>
            <a:r>
              <a:rPr lang="en-US" dirty="0" smtClean="0"/>
              <a:t>, Hans-Peter Beck </a:t>
            </a:r>
            <a:r>
              <a:rPr lang="en-US" dirty="0" err="1" smtClean="0"/>
              <a:t>UniBern</a:t>
            </a:r>
            <a:r>
              <a:rPr lang="en-US" dirty="0" smtClean="0"/>
              <a:t>, Michael Hoch </a:t>
            </a:r>
            <a:r>
              <a:rPr lang="en-US" dirty="0" err="1" smtClean="0"/>
              <a:t>art@CMS</a:t>
            </a:r>
            <a:endParaRPr lang="en-US" dirty="0" smtClean="0"/>
          </a:p>
          <a:p>
            <a:r>
              <a:rPr lang="en-US" dirty="0" smtClean="0"/>
              <a:t>Launch of study to bring the Natural History Museum Vienna exhibition to Switzerland (after Hamburg / Germany)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305061" cy="1327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33008" y="2835671"/>
            <a:ext cx="3522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Future exhibition project:</a:t>
            </a:r>
          </a:p>
          <a:p>
            <a:endParaRPr lang="en-US" b="1" u="sng" dirty="0" smtClean="0"/>
          </a:p>
          <a:p>
            <a:r>
              <a:rPr lang="en-US" dirty="0" smtClean="0"/>
              <a:t>Funding launched to get the exhibition to Switzerland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88781" y="109001"/>
            <a:ext cx="5731568" cy="57315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99" y="1659649"/>
            <a:ext cx="8240204" cy="51105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sz="1300" i="1" dirty="0" smtClean="0">
              <a:solidFill>
                <a:srgbClr val="A51E24"/>
              </a:solidFill>
            </a:endParaRPr>
          </a:p>
          <a:p>
            <a:pPr marL="0" indent="0">
              <a:buNone/>
            </a:pPr>
            <a:r>
              <a:rPr lang="en-GB" sz="1500" b="1" i="1" u="sng" dirty="0" smtClean="0">
                <a:solidFill>
                  <a:srgbClr val="A51E24"/>
                </a:solidFill>
              </a:rPr>
              <a:t>List of upcoming opportunities and events 2019, 2020, …</a:t>
            </a:r>
          </a:p>
          <a:p>
            <a:r>
              <a:rPr lang="en-GB" sz="1500" i="1" dirty="0" smtClean="0">
                <a:solidFill>
                  <a:srgbClr val="A51E24"/>
                </a:solidFill>
              </a:rPr>
              <a:t>South East Europe Tour ongoing Croatia, Montenegro, Serbia, Bosnia, …</a:t>
            </a:r>
          </a:p>
          <a:p>
            <a:r>
              <a:rPr lang="en-GB" sz="1500" i="1" dirty="0" smtClean="0">
                <a:solidFill>
                  <a:srgbClr val="C00000"/>
                </a:solidFill>
              </a:rPr>
              <a:t>Cultural Collisions </a:t>
            </a:r>
            <a:r>
              <a:rPr lang="en-GB" sz="1500" i="1" dirty="0" smtClean="0">
                <a:solidFill>
                  <a:srgbClr val="A51E24"/>
                </a:solidFill>
              </a:rPr>
              <a:t>Vienna ongoing Austria</a:t>
            </a:r>
          </a:p>
          <a:p>
            <a:r>
              <a:rPr lang="en-GB" sz="1500" i="1" dirty="0" smtClean="0">
                <a:solidFill>
                  <a:srgbClr val="C00000"/>
                </a:solidFill>
              </a:rPr>
              <a:t>Art in Science </a:t>
            </a:r>
            <a:r>
              <a:rPr lang="de-AT" sz="1500" dirty="0">
                <a:solidFill>
                  <a:srgbClr val="C00000"/>
                </a:solidFill>
              </a:rPr>
              <a:t>Institute </a:t>
            </a:r>
            <a:r>
              <a:rPr lang="de-AT" sz="1500" dirty="0" err="1">
                <a:solidFill>
                  <a:srgbClr val="C00000"/>
                </a:solidFill>
              </a:rPr>
              <a:t>for</a:t>
            </a:r>
            <a:r>
              <a:rPr lang="de-AT" sz="1500" dirty="0">
                <a:solidFill>
                  <a:srgbClr val="C00000"/>
                </a:solidFill>
              </a:rPr>
              <a:t> Basic Science (IBS) in </a:t>
            </a:r>
            <a:r>
              <a:rPr lang="de-AT" sz="1500" dirty="0" smtClean="0">
                <a:solidFill>
                  <a:srgbClr val="C00000"/>
                </a:solidFill>
              </a:rPr>
              <a:t>Korea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LHCP 2019 Mexico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EPS2019 Belgium</a:t>
            </a:r>
          </a:p>
          <a:p>
            <a:r>
              <a:rPr lang="en-US" sz="1500" dirty="0" err="1" smtClean="0">
                <a:solidFill>
                  <a:srgbClr val="C00000"/>
                </a:solidFill>
              </a:rPr>
              <a:t>Muography</a:t>
            </a:r>
            <a:r>
              <a:rPr lang="en-US" sz="1500" dirty="0" smtClean="0">
                <a:solidFill>
                  <a:srgbClr val="C00000"/>
                </a:solidFill>
              </a:rPr>
              <a:t> Art Japan (2019, 2020)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Thyssen Museum Spain (request for 2020)</a:t>
            </a:r>
          </a:p>
          <a:p>
            <a:pPr marL="0" indent="0">
              <a:buNone/>
            </a:pPr>
            <a:endParaRPr lang="en-US" sz="15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500" b="1" u="sng" dirty="0" smtClean="0">
                <a:solidFill>
                  <a:srgbClr val="C00000"/>
                </a:solidFill>
              </a:rPr>
              <a:t>List of topics to create to improve: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Poster design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Hardware collection </a:t>
            </a:r>
          </a:p>
          <a:p>
            <a:r>
              <a:rPr lang="en-US" sz="1500" dirty="0" smtClean="0">
                <a:solidFill>
                  <a:srgbClr val="C00000"/>
                </a:solidFill>
              </a:rPr>
              <a:t>Art Work and Network in the Art Community </a:t>
            </a:r>
            <a:endParaRPr lang="de-AT" sz="15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1300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1000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6000" i="1" dirty="0" smtClean="0">
                <a:solidFill>
                  <a:srgbClr val="A51E24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66043" cy="159255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86474"/>
            <a:ext cx="7003961" cy="1325563"/>
          </a:xfrm>
        </p:spPr>
        <p:txBody>
          <a:bodyPr/>
          <a:lstStyle/>
          <a:p>
            <a:r>
              <a:rPr lang="en-US" dirty="0" smtClean="0"/>
              <a:t>Topics to discuss</a:t>
            </a:r>
            <a:endParaRPr lang="de-AT" sz="3600" dirty="0"/>
          </a:p>
        </p:txBody>
      </p:sp>
    </p:spTree>
    <p:extLst>
      <p:ext uri="{BB962C8B-B14F-4D97-AF65-F5344CB8AC3E}">
        <p14:creationId xmlns:p14="http://schemas.microsoft.com/office/powerpoint/2010/main" val="22960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97"/>
            <a:ext cx="12192000" cy="26325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0" y="2685799"/>
            <a:ext cx="5334699" cy="2049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</a:rPr>
              <a:t>Venue: </a:t>
            </a:r>
            <a:r>
              <a:rPr lang="en-US" sz="1800" b="1" dirty="0">
                <a:solidFill>
                  <a:srgbClr val="002060"/>
                </a:solidFill>
              </a:rPr>
              <a:t>Ontario Science Centre, OSC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First </a:t>
            </a:r>
            <a:r>
              <a:rPr lang="en-US" sz="1800" dirty="0">
                <a:solidFill>
                  <a:srgbClr val="C00000"/>
                </a:solidFill>
              </a:rPr>
              <a:t>exhibition </a:t>
            </a:r>
            <a:r>
              <a:rPr lang="en-US" sz="1800" b="1" dirty="0">
                <a:solidFill>
                  <a:srgbClr val="002060"/>
                </a:solidFill>
              </a:rPr>
              <a:t>April 9</a:t>
            </a:r>
            <a:r>
              <a:rPr lang="en-US" sz="1800" b="1" baseline="30000" dirty="0">
                <a:solidFill>
                  <a:srgbClr val="002060"/>
                </a:solidFill>
              </a:rPr>
              <a:t>th</a:t>
            </a:r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mr-IN" sz="1800" b="1" dirty="0">
                <a:solidFill>
                  <a:srgbClr val="002060"/>
                </a:solidFill>
              </a:rPr>
              <a:t>–</a:t>
            </a:r>
            <a:r>
              <a:rPr lang="en-US" sz="1800" b="1" dirty="0">
                <a:solidFill>
                  <a:srgbClr val="002060"/>
                </a:solidFill>
              </a:rPr>
              <a:t> 15</a:t>
            </a:r>
            <a:r>
              <a:rPr lang="en-US" sz="1800" b="1" baseline="30000" dirty="0">
                <a:solidFill>
                  <a:srgbClr val="002060"/>
                </a:solidFill>
              </a:rPr>
              <a:t>th</a:t>
            </a:r>
            <a:r>
              <a:rPr lang="en-US" sz="1800" b="1" dirty="0">
                <a:solidFill>
                  <a:srgbClr val="002060"/>
                </a:solidFill>
              </a:rPr>
              <a:t> 2018 </a:t>
            </a:r>
            <a:r>
              <a:rPr lang="en-US" sz="1800" b="1" dirty="0" smtClean="0">
                <a:solidFill>
                  <a:srgbClr val="002060"/>
                </a:solidFill>
              </a:rPr>
              <a:t>                               </a:t>
            </a:r>
            <a:r>
              <a:rPr lang="en-US" sz="1800" dirty="0" smtClean="0">
                <a:solidFill>
                  <a:srgbClr val="002060"/>
                </a:solidFill>
              </a:rPr>
              <a:t>student research and inspiration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Second </a:t>
            </a:r>
            <a:r>
              <a:rPr lang="en-US" sz="1800" dirty="0">
                <a:solidFill>
                  <a:srgbClr val="C00000"/>
                </a:solidFill>
              </a:rPr>
              <a:t>exhibition</a:t>
            </a:r>
            <a:r>
              <a:rPr lang="en-US" sz="1800" dirty="0">
                <a:solidFill>
                  <a:srgbClr val="002060"/>
                </a:solidFill>
              </a:rPr>
              <a:t>: </a:t>
            </a:r>
            <a:r>
              <a:rPr lang="en-US" sz="1800" b="1" dirty="0">
                <a:solidFill>
                  <a:srgbClr val="002060"/>
                </a:solidFill>
              </a:rPr>
              <a:t>May 29</a:t>
            </a:r>
            <a:r>
              <a:rPr lang="en-US" sz="1800" b="1" baseline="30000" dirty="0">
                <a:solidFill>
                  <a:srgbClr val="002060"/>
                </a:solidFill>
              </a:rPr>
              <a:t>th</a:t>
            </a:r>
            <a:r>
              <a:rPr lang="en-US" sz="1800" b="1" dirty="0">
                <a:solidFill>
                  <a:srgbClr val="002060"/>
                </a:solidFill>
              </a:rPr>
              <a:t> – June 3</a:t>
            </a:r>
            <a:r>
              <a:rPr lang="en-US" sz="1800" b="1" baseline="30000" dirty="0">
                <a:solidFill>
                  <a:srgbClr val="002060"/>
                </a:solidFill>
              </a:rPr>
              <a:t>rd</a:t>
            </a:r>
            <a:r>
              <a:rPr lang="en-US" sz="1800" b="1" dirty="0">
                <a:solidFill>
                  <a:srgbClr val="002060"/>
                </a:solidFill>
              </a:rPr>
              <a:t>  </a:t>
            </a:r>
            <a:r>
              <a:rPr lang="en-US" sz="1800" dirty="0">
                <a:solidFill>
                  <a:srgbClr val="002060"/>
                </a:solidFill>
              </a:rPr>
              <a:t>at OSC : students art-works presentation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002060"/>
                </a:solidFill>
              </a:rPr>
              <a:t>A </a:t>
            </a:r>
            <a:r>
              <a:rPr lang="fr-FR" sz="1800" dirty="0" err="1">
                <a:solidFill>
                  <a:srgbClr val="002060"/>
                </a:solidFill>
              </a:rPr>
              <a:t>formal</a:t>
            </a:r>
            <a:r>
              <a:rPr lang="fr-FR" sz="1800" dirty="0">
                <a:solidFill>
                  <a:srgbClr val="002060"/>
                </a:solidFill>
              </a:rPr>
              <a:t> </a:t>
            </a:r>
            <a:r>
              <a:rPr lang="fr-FR" sz="1800" dirty="0" err="1">
                <a:solidFill>
                  <a:srgbClr val="002060"/>
                </a:solidFill>
              </a:rPr>
              <a:t>evaluation</a:t>
            </a:r>
            <a:r>
              <a:rPr lang="fr-FR" sz="1800" dirty="0">
                <a:solidFill>
                  <a:srgbClr val="002060"/>
                </a:solidFill>
              </a:rPr>
              <a:t> by the Ministry of </a:t>
            </a:r>
            <a:r>
              <a:rPr lang="fr-FR" sz="1800" dirty="0" smtClean="0">
                <a:solidFill>
                  <a:srgbClr val="002060"/>
                </a:solidFill>
              </a:rPr>
              <a:t>Education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36071" y="1497204"/>
            <a:ext cx="55273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</a:rPr>
              <a:t>Cultural Collisions </a:t>
            </a:r>
          </a:p>
          <a:p>
            <a:pPr algn="r"/>
            <a:r>
              <a:rPr lang="fr-FR" sz="2700" dirty="0">
                <a:solidFill>
                  <a:schemeClr val="bg1"/>
                </a:solidFill>
                <a:latin typeface="Arial" panose="020B0604020202020204" pitchFamily="34" charset="0"/>
              </a:rPr>
              <a:t>by </a:t>
            </a:r>
            <a:r>
              <a:rPr lang="fr-FR" sz="2700" b="1" dirty="0">
                <a:solidFill>
                  <a:schemeClr val="bg1"/>
                </a:solidFill>
                <a:latin typeface="Arial" panose="020B0604020202020204" pitchFamily="34" charset="0"/>
              </a:rPr>
              <a:t>ORIGIN</a:t>
            </a:r>
            <a:r>
              <a:rPr lang="fr-FR" sz="2700" dirty="0">
                <a:solidFill>
                  <a:schemeClr val="bg1"/>
                </a:solidFill>
                <a:latin typeface="Arial" panose="020B0604020202020204" pitchFamily="34" charset="0"/>
              </a:rPr>
              <a:t> - Canada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CF8199-04C5-EE4C-ABFD-0C4DF07F8F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249" y="4828301"/>
            <a:ext cx="1427019" cy="14511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739E9B-22F9-7248-A354-60D93368DE76}"/>
              </a:ext>
            </a:extLst>
          </p:cNvPr>
          <p:cNvSpPr txBox="1"/>
          <p:nvPr/>
        </p:nvSpPr>
        <p:spPr>
          <a:xfrm>
            <a:off x="10993228" y="627947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ORIGIN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2190"/>
            <a:ext cx="10334984" cy="2231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6149" y="2875592"/>
            <a:ext cx="6640119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Organization</a:t>
            </a:r>
            <a:r>
              <a:rPr lang="en-US" b="1" dirty="0" smtClean="0">
                <a:solidFill>
                  <a:srgbClr val="002060"/>
                </a:solidFill>
              </a:rPr>
              <a:t>:                   </a:t>
            </a:r>
            <a:r>
              <a:rPr lang="en-US" b="1" dirty="0" smtClean="0">
                <a:solidFill>
                  <a:srgbClr val="C00000"/>
                </a:solidFill>
              </a:rPr>
              <a:t>creation of ORIGIN 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Toronto Ministry of Education</a:t>
            </a:r>
            <a:r>
              <a:rPr lang="en-US" sz="1600" dirty="0">
                <a:solidFill>
                  <a:srgbClr val="002060"/>
                </a:solidFill>
              </a:rPr>
              <a:t>: general </a:t>
            </a:r>
            <a:r>
              <a:rPr lang="en-US" sz="1600" dirty="0" smtClean="0">
                <a:solidFill>
                  <a:srgbClr val="002060"/>
                </a:solidFill>
              </a:rPr>
              <a:t>and education organization, evaluation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b="1" dirty="0" err="1">
                <a:solidFill>
                  <a:srgbClr val="002060"/>
                </a:solidFill>
              </a:rPr>
              <a:t>art@CMS</a:t>
            </a:r>
            <a:r>
              <a:rPr lang="en-US" sz="1600" b="1" dirty="0">
                <a:solidFill>
                  <a:srgbClr val="002060"/>
                </a:solidFill>
              </a:rPr>
              <a:t>: Exhibition </a:t>
            </a:r>
            <a:r>
              <a:rPr lang="en-US" sz="1600" b="1" dirty="0" smtClean="0">
                <a:solidFill>
                  <a:srgbClr val="002060"/>
                </a:solidFill>
              </a:rPr>
              <a:t>curation           ORIGIN</a:t>
            </a:r>
            <a:r>
              <a:rPr lang="en-US" sz="1600" b="1" dirty="0">
                <a:solidFill>
                  <a:srgbClr val="002060"/>
                </a:solidFill>
              </a:rPr>
              <a:t>: Scientific curation</a:t>
            </a:r>
          </a:p>
          <a:p>
            <a:r>
              <a:rPr lang="en-US" sz="1600" b="1" dirty="0" err="1">
                <a:solidFill>
                  <a:srgbClr val="C00000"/>
                </a:solidFill>
              </a:rPr>
              <a:t>art@CMS</a:t>
            </a:r>
            <a:r>
              <a:rPr lang="en-US" sz="1600" b="1" dirty="0">
                <a:solidFill>
                  <a:srgbClr val="C00000"/>
                </a:solidFill>
              </a:rPr>
              <a:t>, ATLAS, </a:t>
            </a:r>
            <a:r>
              <a:rPr lang="en-US" sz="1600" b="1" dirty="0" smtClean="0">
                <a:solidFill>
                  <a:srgbClr val="C00000"/>
                </a:solidFill>
              </a:rPr>
              <a:t>CLS, </a:t>
            </a:r>
            <a:r>
              <a:rPr lang="en-US" sz="1600" b="1" dirty="0">
                <a:solidFill>
                  <a:srgbClr val="C00000"/>
                </a:solidFill>
              </a:rPr>
              <a:t>CMS, LIGO/VIRGO, </a:t>
            </a:r>
            <a:r>
              <a:rPr lang="en-US" sz="1600" b="1" dirty="0" err="1" smtClean="0">
                <a:solidFill>
                  <a:srgbClr val="C00000"/>
                </a:solidFill>
              </a:rPr>
              <a:t>Muography</a:t>
            </a:r>
            <a:r>
              <a:rPr lang="en-US" sz="1600" b="1" dirty="0" smtClean="0">
                <a:solidFill>
                  <a:srgbClr val="C00000"/>
                </a:solidFill>
              </a:rPr>
              <a:t>, Perimeter Institute </a:t>
            </a:r>
            <a:endParaRPr lang="en-US" sz="1600" b="1" dirty="0">
              <a:solidFill>
                <a:srgbClr val="C00000"/>
              </a:solidFill>
            </a:endParaRPr>
          </a:p>
          <a:p>
            <a:pPr lvl="1"/>
            <a:r>
              <a:rPr lang="en-US" sz="1600" b="1" dirty="0">
                <a:solidFill>
                  <a:srgbClr val="C00000"/>
                </a:solidFill>
              </a:rPr>
              <a:t>          </a:t>
            </a:r>
            <a:r>
              <a:rPr lang="en-US" sz="1600" b="1" dirty="0">
                <a:solidFill>
                  <a:srgbClr val="002060"/>
                </a:solidFill>
              </a:rPr>
              <a:t>More institutions are interested to join: </a:t>
            </a:r>
            <a:r>
              <a:rPr lang="en-US" sz="1600" b="1" dirty="0">
                <a:solidFill>
                  <a:srgbClr val="C00000"/>
                </a:solidFill>
              </a:rPr>
              <a:t>TRIUMF, </a:t>
            </a:r>
            <a:r>
              <a:rPr lang="en-US" sz="1600" b="1" dirty="0" err="1" smtClean="0">
                <a:solidFill>
                  <a:srgbClr val="C00000"/>
                </a:solidFill>
              </a:rPr>
              <a:t>Snowlab</a:t>
            </a:r>
            <a:endParaRPr lang="en-GB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6200" y="5364"/>
            <a:ext cx="7360236" cy="2773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Science: </a:t>
            </a:r>
            <a:r>
              <a:rPr lang="en-US" sz="2000" b="1" dirty="0" smtClean="0">
                <a:solidFill>
                  <a:schemeClr val="bg1"/>
                </a:solidFill>
              </a:rPr>
              <a:t>from Astrophysics to Particle Physics   </a:t>
            </a:r>
            <a:r>
              <a:rPr lang="en-US" sz="2000" dirty="0" smtClean="0">
                <a:solidFill>
                  <a:schemeClr val="bg1"/>
                </a:solidFill>
              </a:rPr>
              <a:t>	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	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Art: </a:t>
            </a:r>
            <a:r>
              <a:rPr lang="en-US" sz="2000" dirty="0" smtClean="0">
                <a:solidFill>
                  <a:schemeClr val="bg1"/>
                </a:solidFill>
              </a:rPr>
              <a:t>International </a:t>
            </a:r>
            <a:r>
              <a:rPr lang="en-US" sz="2000" dirty="0" err="1" smtClean="0">
                <a:solidFill>
                  <a:schemeClr val="bg1"/>
                </a:solidFill>
              </a:rPr>
              <a:t>art@CMS</a:t>
            </a:r>
            <a:r>
              <a:rPr lang="en-US" sz="2000" dirty="0" smtClean="0">
                <a:solidFill>
                  <a:schemeClr val="bg1"/>
                </a:solidFill>
              </a:rPr>
              <a:t> collaborative artists and local artists</a:t>
            </a:r>
          </a:p>
        </p:txBody>
      </p:sp>
    </p:spTree>
    <p:extLst>
      <p:ext uri="{BB962C8B-B14F-4D97-AF65-F5344CB8AC3E}">
        <p14:creationId xmlns:p14="http://schemas.microsoft.com/office/powerpoint/2010/main" val="12556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4604" y="0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Cultural Collisions Canada – week schedule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375"/>
            <a:ext cx="12192000" cy="52238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CF8199-04C5-EE4C-ABFD-0C4DF07F8F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" y="86675"/>
            <a:ext cx="1220907" cy="124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9075406" y="872645"/>
            <a:ext cx="3989241" cy="22439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8" y="0"/>
            <a:ext cx="5318986" cy="3989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937" y="-2"/>
            <a:ext cx="5318990" cy="39892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921" y="3989240"/>
            <a:ext cx="13414183" cy="2896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79429" y="3248842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Science personal dialogues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9154" y="602350"/>
            <a:ext cx="3828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Science &amp; Creative demonstrations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98401" y="6049192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General science talks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049192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Specialized topic talks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06455" y="248407"/>
            <a:ext cx="1885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Creative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workshops</a:t>
            </a:r>
            <a:endParaRPr lang="de-A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058" y="1781817"/>
            <a:ext cx="5016137" cy="2821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891" y="-457199"/>
            <a:ext cx="5016137" cy="2821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119" y="-457199"/>
            <a:ext cx="5016137" cy="28215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018" y="-457199"/>
            <a:ext cx="5016137" cy="28215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1315" y="1781817"/>
            <a:ext cx="5016137" cy="28215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72" y="1852783"/>
            <a:ext cx="5016137" cy="2821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5186" y="4162765"/>
            <a:ext cx="12819498" cy="32077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5265B70-354E-6F4D-A2B8-0A61F78F50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5048" y="1852783"/>
            <a:ext cx="4449026" cy="23099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666" y="1699608"/>
            <a:ext cx="3966334" cy="29747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5128" y="0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Young audience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1974" y="3691689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Rap Workshop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97522" y="3546924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Creative Photo Wall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33423" y="1258394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Cloud Chamber Workshop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091" y="1273842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Life Size Photo Wall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18701" y="3862235"/>
            <a:ext cx="3143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ICEcube</a:t>
            </a:r>
            <a:r>
              <a:rPr lang="en-US" sz="2000" dirty="0" smtClean="0">
                <a:solidFill>
                  <a:schemeClr val="bg1"/>
                </a:solidFill>
              </a:rPr>
              <a:t> data art work &amp;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Educational App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6473486"/>
            <a:ext cx="506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General Science Morning Introduction Talk</a:t>
            </a:r>
            <a:endParaRPr lang="de-A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8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363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Exhibition &amp; Great Conversation Evening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“</a:t>
            </a:r>
            <a:r>
              <a:rPr lang="en-US" sz="2400" dirty="0">
                <a:solidFill>
                  <a:schemeClr val="bg1"/>
                </a:solidFill>
              </a:rPr>
              <a:t>Science engagement through the Arts</a:t>
            </a:r>
            <a:r>
              <a:rPr lang="en-US" sz="2400" dirty="0" smtClean="0">
                <a:solidFill>
                  <a:schemeClr val="bg1"/>
                </a:solidFill>
              </a:rPr>
              <a:t>”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3933" y="3916516"/>
            <a:ext cx="4406367" cy="2941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80" y="967411"/>
            <a:ext cx="4404848" cy="2936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505" y="953728"/>
            <a:ext cx="4419495" cy="2950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80" y="3921187"/>
            <a:ext cx="4404848" cy="29368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774" y="3916516"/>
            <a:ext cx="4412226" cy="29414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2802" y="967411"/>
            <a:ext cx="4405236" cy="29365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84915" y="3333330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LHC tunnel Photo wall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0549" y="3305992"/>
            <a:ext cx="4155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Science Centre CEO Maurice </a:t>
            </a:r>
            <a:r>
              <a:rPr lang="en-US" sz="2000" dirty="0" err="1" smtClean="0">
                <a:solidFill>
                  <a:schemeClr val="bg1"/>
                </a:solidFill>
              </a:rPr>
              <a:t>Bitrain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4013" y="6248684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presentation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9335" y="6227189"/>
            <a:ext cx="4590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Guided tour through the exhibition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34307" y="6227189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Entrance CMS life size photo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00620" y="3285705"/>
            <a:ext cx="3419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Direct dialogue</a:t>
            </a:r>
            <a:endParaRPr lang="de-A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9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0" y="1411287"/>
            <a:ext cx="3967666" cy="29757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07" y="3444674"/>
            <a:ext cx="4626774" cy="3470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19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Concert at the Royal Music Conservatory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Scott Wilson </a:t>
            </a:r>
            <a:r>
              <a:rPr lang="en-US" sz="2800" dirty="0" smtClean="0">
                <a:solidFill>
                  <a:schemeClr val="bg1"/>
                </a:solidFill>
              </a:rPr>
              <a:t>(BEER) world premier “Dark Matter” 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08" y="1412284"/>
            <a:ext cx="4063134" cy="2712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424" y="1412284"/>
            <a:ext cx="4063135" cy="27335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424" y="4145858"/>
            <a:ext cx="4063134" cy="2712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260" y="4145858"/>
            <a:ext cx="4063135" cy="2712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502831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Data </a:t>
            </a:r>
            <a:r>
              <a:rPr lang="en-US" sz="2000" dirty="0" err="1" smtClean="0">
                <a:solidFill>
                  <a:schemeClr val="bg1"/>
                </a:solidFill>
              </a:rPr>
              <a:t>Sonification</a:t>
            </a:r>
            <a:r>
              <a:rPr lang="en-US" sz="2000" dirty="0" smtClean="0">
                <a:solidFill>
                  <a:schemeClr val="bg1"/>
                </a:solidFill>
              </a:rPr>
              <a:t> Workshop 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278525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Pre Concert Conversation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33875" y="1493056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World Premier “Dark Matter”</a:t>
            </a:r>
          </a:p>
          <a:p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48750" y="1446889"/>
            <a:ext cx="314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Pre Concert Conversation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9244" y="4177279"/>
            <a:ext cx="3143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OSC data </a:t>
            </a:r>
            <a:r>
              <a:rPr lang="en-US" sz="2000" dirty="0" err="1" smtClean="0">
                <a:solidFill>
                  <a:schemeClr val="bg1"/>
                </a:solidFill>
              </a:rPr>
              <a:t>sonification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Life demonstration </a:t>
            </a:r>
            <a:endParaRPr lang="de-A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01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1874</Words>
  <Application>Microsoft Office PowerPoint</Application>
  <PresentationFormat>Widescreen</PresentationFormat>
  <Paragraphs>294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Mangal</vt:lpstr>
      <vt:lpstr>Times New Roman</vt:lpstr>
      <vt:lpstr>Office Theme</vt:lpstr>
      <vt:lpstr>ORIGIN  summary 2018  a scientific network to support   cross-disciplinary science education  engagement &amp; networking  </vt:lpstr>
      <vt:lpstr>PowerPoint Presentation</vt:lpstr>
      <vt:lpstr>PowerPoint Presentation</vt:lpstr>
      <vt:lpstr>PowerPoint Presentation</vt:lpstr>
      <vt:lpstr>Cultural Collisions Canada – week schedule </vt:lpstr>
      <vt:lpstr>PowerPoint Presentation</vt:lpstr>
      <vt:lpstr>PowerPoint Presentation</vt:lpstr>
      <vt:lpstr>Exhibition &amp; Great Conversation Evening “Science engagement through the Arts”</vt:lpstr>
      <vt:lpstr>Concert at the Royal Music Conservatory Scott Wilson (BEER) world premier “Dark Matter” </vt:lpstr>
      <vt:lpstr>Second Exhibition - Student Results - artWorks </vt:lpstr>
      <vt:lpstr>Student Exhibition Opening – Rap &amp; Dance Performances </vt:lpstr>
      <vt:lpstr>PowerPoint Presentation</vt:lpstr>
      <vt:lpstr>“South East European cross disciplinary science education, engagement and networking Initiative”</vt:lpstr>
      <vt:lpstr>Cultural Collisions – Split /Croatia by ORIGIN  Old City Hall – Sept. 17th -22nd 2018</vt:lpstr>
      <vt:lpstr>Cultural Collisions – Split /Croatia by ORIGIN  train the trainers</vt:lpstr>
      <vt:lpstr>Cultural Collisions – Split /Croatia by ORIGIN  Researchers night – September 28th </vt:lpstr>
      <vt:lpstr>Cultural Collisions – Split /Croatia  Visiting primary school – October 2nd </vt:lpstr>
      <vt:lpstr>Cultural Collisions – Split /Croatia by ORIGIN  Four secondary schools – October 3rd  </vt:lpstr>
      <vt:lpstr>Cultural Collisions – Split /Croatia by ORIGIN  Primary school visit – October 29th   </vt:lpstr>
      <vt:lpstr>art@CMS – Art University Collaboration Gallery National Museum,  Cetinje/ Montenegro  October 2018 </vt:lpstr>
      <vt:lpstr>LHC workshop &amp; cross disciplinary exhibition   -  October 2018 Akademia Shkencave  Tirana / Albania</vt:lpstr>
      <vt:lpstr>Science &amp; Art, Sarajevo /Bosnia by ORIGIN    -   Fine Art Academy,  15th -22nd October 2018</vt:lpstr>
      <vt:lpstr>Cultural Collisions,  Imotski / Croatia by ORIGIN Exhibition and Concert, October 27th 2018</vt:lpstr>
      <vt:lpstr>Cultural Collisions, Imotski / Croatia by ORIGIN City Hall, October 27th 2018</vt:lpstr>
      <vt:lpstr>Fundraising : “South East European cross disciplinary science education, engagement and networking Initiative”</vt:lpstr>
      <vt:lpstr>recent / ongoing / past events and methods </vt:lpstr>
      <vt:lpstr>Science &amp; Innovation Festival 2018 by ORIGIN September 22nd – 31st Tbilisi / Georgia</vt:lpstr>
      <vt:lpstr>Science &amp; Innovation Festival 2018 by ORIGIN Tbilisi State University TSU - September 22nd – 31st Tbilisi / Georgia</vt:lpstr>
      <vt:lpstr>CERN Cognitive Festival in Georgia, 22-25 October, 2018</vt:lpstr>
      <vt:lpstr>CERN Cognitive Festival in Georgia, 22-25 October, 2018</vt:lpstr>
      <vt:lpstr>Cultural Collisions-Natural History Museum September 2018-April 2019, Vienna /Austria by ORIGIN</vt:lpstr>
      <vt:lpstr>New start of artUniversities Collaboraiton Semester 2018 - 2019</vt:lpstr>
      <vt:lpstr>Muographer collaboration with ORIGIN  November 28th – December 1st 2018</vt:lpstr>
      <vt:lpstr>Consensus ConCERNed  US tour November 2019 </vt:lpstr>
      <vt:lpstr>Swiss Cultural Festival – and Swiss outlook October November 2018 </vt:lpstr>
      <vt:lpstr>Topics to discuss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art@CMS / ORIGIN</dc:title>
  <dc:creator>Michael Hoch</dc:creator>
  <cp:lastModifiedBy>Michael Hoch</cp:lastModifiedBy>
  <cp:revision>85</cp:revision>
  <cp:lastPrinted>2018-11-05T10:30:59Z</cp:lastPrinted>
  <dcterms:created xsi:type="dcterms:W3CDTF">2018-11-04T08:49:09Z</dcterms:created>
  <dcterms:modified xsi:type="dcterms:W3CDTF">2019-01-10T13:43:06Z</dcterms:modified>
</cp:coreProperties>
</file>