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48" r:id="rId1"/>
  </p:sldMasterIdLst>
  <p:notesMasterIdLst>
    <p:notesMasterId r:id="rId23"/>
  </p:notesMasterIdLst>
  <p:sldIdLst>
    <p:sldId id="256" r:id="rId2"/>
    <p:sldId id="257" r:id="rId3"/>
    <p:sldId id="263" r:id="rId4"/>
    <p:sldId id="299" r:id="rId5"/>
    <p:sldId id="280" r:id="rId6"/>
    <p:sldId id="295" r:id="rId7"/>
    <p:sldId id="282" r:id="rId8"/>
    <p:sldId id="283" r:id="rId9"/>
    <p:sldId id="284" r:id="rId10"/>
    <p:sldId id="285" r:id="rId11"/>
    <p:sldId id="286" r:id="rId12"/>
    <p:sldId id="294" r:id="rId13"/>
    <p:sldId id="258" r:id="rId14"/>
    <p:sldId id="306" r:id="rId15"/>
    <p:sldId id="316" r:id="rId16"/>
    <p:sldId id="310" r:id="rId17"/>
    <p:sldId id="308" r:id="rId18"/>
    <p:sldId id="317" r:id="rId19"/>
    <p:sldId id="318" r:id="rId20"/>
    <p:sldId id="339" r:id="rId21"/>
    <p:sldId id="30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70C0"/>
    <a:srgbClr val="0296FF"/>
    <a:srgbClr val="002D8E"/>
    <a:srgbClr val="FFE670"/>
    <a:srgbClr val="FFBA55"/>
    <a:srgbClr val="FFFFA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235"/>
    <p:restoredTop sz="87898"/>
  </p:normalViewPr>
  <p:slideViewPr>
    <p:cSldViewPr snapToGrid="0" snapToObjects="1" showGuides="1">
      <p:cViewPr varScale="1">
        <p:scale>
          <a:sx n="90" d="100"/>
          <a:sy n="90" d="100"/>
        </p:scale>
        <p:origin x="1176" y="192"/>
      </p:cViewPr>
      <p:guideLst>
        <p:guide orient="horz" pos="2205"/>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73F45D-A610-C046-BBE4-AA4190814F5C}" type="datetimeFigureOut">
              <a:rPr lang="en-US" smtClean="0"/>
              <a:t>1/8/19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0F6ACE-F63F-F84A-BCB0-64DBA95E7BCA}" type="slidenum">
              <a:rPr lang="en-US" smtClean="0"/>
              <a:t>‹#›</a:t>
            </a:fld>
            <a:endParaRPr lang="en-US"/>
          </a:p>
        </p:txBody>
      </p:sp>
    </p:spTree>
    <p:extLst>
      <p:ext uri="{BB962C8B-B14F-4D97-AF65-F5344CB8AC3E}">
        <p14:creationId xmlns:p14="http://schemas.microsoft.com/office/powerpoint/2010/main" val="4216592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For the three cases can be noted that the shunt impedance slowly decays with the aperture, while the intrinsic Q increases with it. However, the differences are not dramatic from case to case.</a:t>
            </a:r>
          </a:p>
          <a:p>
            <a:endParaRPr lang="en-US" dirty="0"/>
          </a:p>
        </p:txBody>
      </p:sp>
      <p:sp>
        <p:nvSpPr>
          <p:cNvPr id="4" name="Slide Number Placeholder 3"/>
          <p:cNvSpPr>
            <a:spLocks noGrp="1"/>
          </p:cNvSpPr>
          <p:nvPr>
            <p:ph type="sldNum" sz="quarter" idx="5"/>
          </p:nvPr>
        </p:nvSpPr>
        <p:spPr/>
        <p:txBody>
          <a:bodyPr/>
          <a:lstStyle/>
          <a:p>
            <a:fld id="{140F6ACE-F63F-F84A-BCB0-64DBA95E7BCA}" type="slidenum">
              <a:rPr lang="en-US" smtClean="0"/>
              <a:t>2</a:t>
            </a:fld>
            <a:endParaRPr lang="en-US"/>
          </a:p>
        </p:txBody>
      </p:sp>
    </p:spTree>
    <p:extLst>
      <p:ext uri="{BB962C8B-B14F-4D97-AF65-F5344CB8AC3E}">
        <p14:creationId xmlns:p14="http://schemas.microsoft.com/office/powerpoint/2010/main" val="42547411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Similar to the simple cell design, for the three cases can be noted that the shunt impedance slowly decays with the aperture, while the intrinsic Q seems to have a local minima near a 3.5mm aperture. However, the differences are not dramatic from case to case.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These plots show what perhaps is the most relevant result from this study and is related to the fact that for 150deg phase advance, both the group velocity and the intrinsic Q are higher compared to the 120deg case. Thus the attenuation per unit length seems to be considerably lower than the attenuation for 120deg, at low apertures, reaching similar values around a 4mm aperture (radius of 2mm).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p:txBody>
      </p:sp>
      <p:sp>
        <p:nvSpPr>
          <p:cNvPr id="4" name="Slide Number Placeholder 3"/>
          <p:cNvSpPr>
            <a:spLocks noGrp="1"/>
          </p:cNvSpPr>
          <p:nvPr>
            <p:ph type="sldNum" sz="quarter" idx="5"/>
          </p:nvPr>
        </p:nvSpPr>
        <p:spPr/>
        <p:txBody>
          <a:bodyPr/>
          <a:lstStyle/>
          <a:p>
            <a:fld id="{140F6ACE-F63F-F84A-BCB0-64DBA95E7BCA}" type="slidenum">
              <a:rPr lang="en-US" smtClean="0"/>
              <a:t>10</a:t>
            </a:fld>
            <a:endParaRPr lang="en-US"/>
          </a:p>
        </p:txBody>
      </p:sp>
    </p:spTree>
    <p:extLst>
      <p:ext uri="{BB962C8B-B14F-4D97-AF65-F5344CB8AC3E}">
        <p14:creationId xmlns:p14="http://schemas.microsoft.com/office/powerpoint/2010/main" val="16205452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BC646FD-0293-BA4B-BD07-6E6BF1E7543A}" type="slidenum">
              <a:rPr lang="en-US" smtClean="0"/>
              <a:t>12</a:t>
            </a:fld>
            <a:endParaRPr lang="en-US"/>
          </a:p>
        </p:txBody>
      </p:sp>
    </p:spTree>
    <p:extLst>
      <p:ext uri="{BB962C8B-B14F-4D97-AF65-F5344CB8AC3E}">
        <p14:creationId xmlns:p14="http://schemas.microsoft.com/office/powerpoint/2010/main" val="7963656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BC646FD-0293-BA4B-BD07-6E6BF1E7543A}" type="slidenum">
              <a:rPr lang="en-US" smtClean="0"/>
              <a:t>13</a:t>
            </a:fld>
            <a:endParaRPr lang="en-US"/>
          </a:p>
        </p:txBody>
      </p:sp>
    </p:spTree>
    <p:extLst>
      <p:ext uri="{BB962C8B-B14F-4D97-AF65-F5344CB8AC3E}">
        <p14:creationId xmlns:p14="http://schemas.microsoft.com/office/powerpoint/2010/main" val="3568491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BC646FD-0293-BA4B-BD07-6E6BF1E7543A}" type="slidenum">
              <a:rPr lang="en-US" smtClean="0"/>
              <a:t>14</a:t>
            </a:fld>
            <a:endParaRPr lang="en-US"/>
          </a:p>
        </p:txBody>
      </p:sp>
    </p:spTree>
    <p:extLst>
      <p:ext uri="{BB962C8B-B14F-4D97-AF65-F5344CB8AC3E}">
        <p14:creationId xmlns:p14="http://schemas.microsoft.com/office/powerpoint/2010/main" val="29376520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BC646FD-0293-BA4B-BD07-6E6BF1E7543A}" type="slidenum">
              <a:rPr lang="en-US" smtClean="0"/>
              <a:t>15</a:t>
            </a:fld>
            <a:endParaRPr lang="en-US"/>
          </a:p>
        </p:txBody>
      </p:sp>
    </p:spTree>
    <p:extLst>
      <p:ext uri="{BB962C8B-B14F-4D97-AF65-F5344CB8AC3E}">
        <p14:creationId xmlns:p14="http://schemas.microsoft.com/office/powerpoint/2010/main" val="6813075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BC646FD-0293-BA4B-BD07-6E6BF1E7543A}" type="slidenum">
              <a:rPr lang="en-US" smtClean="0"/>
              <a:t>20</a:t>
            </a:fld>
            <a:endParaRPr lang="en-US"/>
          </a:p>
        </p:txBody>
      </p:sp>
    </p:spTree>
    <p:extLst>
      <p:ext uri="{BB962C8B-B14F-4D97-AF65-F5344CB8AC3E}">
        <p14:creationId xmlns:p14="http://schemas.microsoft.com/office/powerpoint/2010/main" val="39721673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1.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1.jpe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1.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1.jpe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1.jpe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1.jpeg"/><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1.jpeg"/><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1.jpeg"/><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1.jpe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B3001-7C1C-1F42-B7E6-63ED57F054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D1D38A0-3CA3-9E4E-9D7D-93052E5FD4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Slide Number Placeholder 5">
            <a:extLst>
              <a:ext uri="{FF2B5EF4-FFF2-40B4-BE49-F238E27FC236}">
                <a16:creationId xmlns:a16="http://schemas.microsoft.com/office/drawing/2014/main" id="{D4DABCA6-54E3-DD42-AE04-8D1C072D5B38}"/>
              </a:ext>
            </a:extLst>
          </p:cNvPr>
          <p:cNvSpPr>
            <a:spLocks noGrp="1"/>
          </p:cNvSpPr>
          <p:nvPr>
            <p:ph type="sldNum" sz="quarter" idx="12"/>
          </p:nvPr>
        </p:nvSpPr>
        <p:spPr/>
        <p:txBody>
          <a:bodyPr/>
          <a:lstStyle/>
          <a:p>
            <a:fld id="{A5748963-2E1B-4143-8405-1EF03CF31100}" type="slidenum">
              <a:rPr lang="en-US" smtClean="0"/>
              <a:t>‹#›</a:t>
            </a:fld>
            <a:endParaRPr lang="en-US"/>
          </a:p>
        </p:txBody>
      </p:sp>
      <p:pic>
        <p:nvPicPr>
          <p:cNvPr id="7" name="Picture 6" descr="Image result for Lancaster University Logo">
            <a:extLst>
              <a:ext uri="{FF2B5EF4-FFF2-40B4-BE49-F238E27FC236}">
                <a16:creationId xmlns:a16="http://schemas.microsoft.com/office/drawing/2014/main" id="{ACA0A552-2079-EB48-A345-37AB85BF3EBA}"/>
              </a:ext>
            </a:extLst>
          </p:cNvPr>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52491" y="5757239"/>
            <a:ext cx="1782008" cy="110076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Image result for cockroft institute logo">
            <a:extLst>
              <a:ext uri="{FF2B5EF4-FFF2-40B4-BE49-F238E27FC236}">
                <a16:creationId xmlns:a16="http://schemas.microsoft.com/office/drawing/2014/main" id="{EAC3E87E-6802-674D-BB45-15ED39908562}"/>
              </a:ext>
            </a:extLst>
          </p:cNvPr>
          <p:cNvPicPr>
            <a:picLocks noChangeAspect="1" noChangeArrowheads="1"/>
          </p:cNvPicPr>
          <p:nvPr userDrawn="1"/>
        </p:nvPicPr>
        <p:blipFill>
          <a:blip r:embed="rId3">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214693" y="5649648"/>
            <a:ext cx="1812670" cy="1024161"/>
          </a:xfrm>
          <a:prstGeom prst="rect">
            <a:avLst/>
          </a:prstGeom>
          <a:noFill/>
          <a:extLst>
            <a:ext uri="{909E8E84-426E-40DD-AFC4-6F175D3DCCD1}">
              <a14:hiddenFill xmlns:a14="http://schemas.microsoft.com/office/drawing/2010/main">
                <a:solidFill>
                  <a:srgbClr val="FFFFFF"/>
                </a:solidFill>
              </a14:hiddenFill>
            </a:ext>
          </a:extLst>
        </p:spPr>
      </p:pic>
      <p:pic>
        <p:nvPicPr>
          <p:cNvPr id="9" name="Immagine 1">
            <a:extLst>
              <a:ext uri="{FF2B5EF4-FFF2-40B4-BE49-F238E27FC236}">
                <a16:creationId xmlns:a16="http://schemas.microsoft.com/office/drawing/2014/main" id="{2D9C88C4-7631-6744-BD63-064323943B2D}"/>
              </a:ext>
            </a:extLst>
          </p:cNvPr>
          <p:cNvPicPr>
            <a:picLocks noChangeAspect="1"/>
          </p:cNvPicPr>
          <p:nvPr userDrawn="1"/>
        </p:nvPicPr>
        <p:blipFill>
          <a:blip r:embed="rId4"/>
          <a:stretch>
            <a:fillRect/>
          </a:stretch>
        </p:blipFill>
        <p:spPr bwMode="auto">
          <a:xfrm>
            <a:off x="252491" y="40274"/>
            <a:ext cx="867763" cy="578754"/>
          </a:xfrm>
          <a:prstGeom prst="rect">
            <a:avLst/>
          </a:prstGeom>
          <a:noFill/>
          <a:ln w="9525">
            <a:noFill/>
            <a:miter lim="800000"/>
            <a:headEnd/>
            <a:tailEnd/>
          </a:ln>
        </p:spPr>
      </p:pic>
      <p:pic>
        <p:nvPicPr>
          <p:cNvPr id="10" name="Picture 9" descr="Compact.png">
            <a:extLst>
              <a:ext uri="{FF2B5EF4-FFF2-40B4-BE49-F238E27FC236}">
                <a16:creationId xmlns:a16="http://schemas.microsoft.com/office/drawing/2014/main" id="{4445A439-8DA7-5A46-B60E-69C8F22113E7}"/>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10214693" y="40274"/>
            <a:ext cx="1812670" cy="599051"/>
          </a:xfrm>
          <a:prstGeom prst="rect">
            <a:avLst/>
          </a:prstGeom>
        </p:spPr>
      </p:pic>
    </p:spTree>
    <p:extLst>
      <p:ext uri="{BB962C8B-B14F-4D97-AF65-F5344CB8AC3E}">
        <p14:creationId xmlns:p14="http://schemas.microsoft.com/office/powerpoint/2010/main" val="2811135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3A601-5DC8-834E-8150-9EB02CA418A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AACB446-71F1-434C-9C49-1FFE2E6C9BF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E6999A81-F3A7-C148-851F-1A9B216993F0}"/>
              </a:ext>
            </a:extLst>
          </p:cNvPr>
          <p:cNvSpPr>
            <a:spLocks noGrp="1"/>
          </p:cNvSpPr>
          <p:nvPr>
            <p:ph type="sldNum" sz="quarter" idx="12"/>
          </p:nvPr>
        </p:nvSpPr>
        <p:spPr/>
        <p:txBody>
          <a:bodyPr/>
          <a:lstStyle/>
          <a:p>
            <a:fld id="{A5748963-2E1B-4143-8405-1EF03CF31100}" type="slidenum">
              <a:rPr lang="en-US" smtClean="0"/>
              <a:t>‹#›</a:t>
            </a:fld>
            <a:endParaRPr lang="en-US"/>
          </a:p>
        </p:txBody>
      </p:sp>
      <p:grpSp>
        <p:nvGrpSpPr>
          <p:cNvPr id="7" name="Group 6">
            <a:extLst>
              <a:ext uri="{FF2B5EF4-FFF2-40B4-BE49-F238E27FC236}">
                <a16:creationId xmlns:a16="http://schemas.microsoft.com/office/drawing/2014/main" id="{48CE9943-B568-6440-B4C0-0EE5DDD79D08}"/>
              </a:ext>
            </a:extLst>
          </p:cNvPr>
          <p:cNvGrpSpPr/>
          <p:nvPr userDrawn="1"/>
        </p:nvGrpSpPr>
        <p:grpSpPr>
          <a:xfrm>
            <a:off x="8462736" y="102649"/>
            <a:ext cx="3706268" cy="522993"/>
            <a:chOff x="8462736" y="102649"/>
            <a:chExt cx="3706268" cy="522993"/>
          </a:xfrm>
        </p:grpSpPr>
        <p:pic>
          <p:nvPicPr>
            <p:cNvPr id="8" name="Immagine 1">
              <a:extLst>
                <a:ext uri="{FF2B5EF4-FFF2-40B4-BE49-F238E27FC236}">
                  <a16:creationId xmlns:a16="http://schemas.microsoft.com/office/drawing/2014/main" id="{4C8FB4B1-8E06-994C-A3CD-69CB9BF79252}"/>
                </a:ext>
              </a:extLst>
            </p:cNvPr>
            <p:cNvPicPr>
              <a:picLocks noChangeAspect="1"/>
            </p:cNvPicPr>
            <p:nvPr userDrawn="1"/>
          </p:nvPicPr>
          <p:blipFill>
            <a:blip r:embed="rId2"/>
            <a:stretch>
              <a:fillRect/>
            </a:stretch>
          </p:blipFill>
          <p:spPr bwMode="auto">
            <a:xfrm>
              <a:off x="10163287" y="109991"/>
              <a:ext cx="757588" cy="505273"/>
            </a:xfrm>
            <a:prstGeom prst="rect">
              <a:avLst/>
            </a:prstGeom>
            <a:noFill/>
            <a:ln w="9525">
              <a:noFill/>
              <a:miter lim="800000"/>
              <a:headEnd/>
              <a:tailEnd/>
            </a:ln>
          </p:spPr>
        </p:pic>
        <p:pic>
          <p:nvPicPr>
            <p:cNvPr id="9" name="Picture 8" descr="Compact.png">
              <a:extLst>
                <a:ext uri="{FF2B5EF4-FFF2-40B4-BE49-F238E27FC236}">
                  <a16:creationId xmlns:a16="http://schemas.microsoft.com/office/drawing/2014/main" id="{2F87F524-3C8F-E44D-A4D0-01A2BD955DD7}"/>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8462736" y="102649"/>
              <a:ext cx="1582526" cy="522993"/>
            </a:xfrm>
            <a:prstGeom prst="rect">
              <a:avLst/>
            </a:prstGeom>
          </p:spPr>
        </p:pic>
        <p:sp>
          <p:nvSpPr>
            <p:cNvPr id="10" name="Textfeld 2">
              <a:extLst>
                <a:ext uri="{FF2B5EF4-FFF2-40B4-BE49-F238E27FC236}">
                  <a16:creationId xmlns:a16="http://schemas.microsoft.com/office/drawing/2014/main" id="{1AA89A08-E8F3-AC48-AB9C-E99CEE0A4B37}"/>
                </a:ext>
              </a:extLst>
            </p:cNvPr>
            <p:cNvSpPr txBox="1"/>
            <p:nvPr userDrawn="1"/>
          </p:nvSpPr>
          <p:spPr>
            <a:xfrm>
              <a:off x="11038900" y="149681"/>
              <a:ext cx="1130104" cy="430887"/>
            </a:xfrm>
            <a:prstGeom prst="rect">
              <a:avLst/>
            </a:prstGeom>
            <a:noFill/>
          </p:spPr>
          <p:txBody>
            <a:bodyPr wrap="square" rtlCol="0">
              <a:spAutoFit/>
            </a:bodyPr>
            <a:lstStyle/>
            <a:p>
              <a:r>
                <a:rPr lang="de-DE" sz="1100" dirty="0" err="1">
                  <a:solidFill>
                    <a:schemeClr val="tx1"/>
                  </a:solidFill>
                </a:rPr>
                <a:t>Funded</a:t>
              </a:r>
              <a:r>
                <a:rPr lang="de-DE" sz="1100" dirty="0">
                  <a:solidFill>
                    <a:schemeClr val="tx1"/>
                  </a:solidFill>
                </a:rPr>
                <a:t> </a:t>
              </a:r>
              <a:r>
                <a:rPr lang="de-DE" sz="1100" dirty="0" err="1">
                  <a:solidFill>
                    <a:schemeClr val="tx1"/>
                  </a:solidFill>
                </a:rPr>
                <a:t>by</a:t>
              </a:r>
              <a:r>
                <a:rPr lang="de-DE" sz="1100" dirty="0">
                  <a:solidFill>
                    <a:schemeClr val="tx1"/>
                  </a:solidFill>
                </a:rPr>
                <a:t> </a:t>
              </a:r>
              <a:r>
                <a:rPr lang="de-DE" sz="1100" dirty="0" err="1">
                  <a:solidFill>
                    <a:schemeClr val="tx1"/>
                  </a:solidFill>
                </a:rPr>
                <a:t>the</a:t>
              </a:r>
              <a:r>
                <a:rPr lang="de-DE" sz="1100" dirty="0">
                  <a:solidFill>
                    <a:schemeClr val="tx1"/>
                  </a:solidFill>
                </a:rPr>
                <a:t> </a:t>
              </a:r>
            </a:p>
            <a:p>
              <a:r>
                <a:rPr lang="de-DE" sz="1100" dirty="0">
                  <a:solidFill>
                    <a:schemeClr val="tx1"/>
                  </a:solidFill>
                </a:rPr>
                <a:t>European Union</a:t>
              </a:r>
            </a:p>
          </p:txBody>
        </p:sp>
      </p:grpSp>
      <p:pic>
        <p:nvPicPr>
          <p:cNvPr id="12" name="Picture 11" descr="Image result for Lancaster University Logo">
            <a:extLst>
              <a:ext uri="{FF2B5EF4-FFF2-40B4-BE49-F238E27FC236}">
                <a16:creationId xmlns:a16="http://schemas.microsoft.com/office/drawing/2014/main" id="{17AB5BF4-A9A8-DA44-BECD-DF3D10B06EB9}"/>
              </a:ext>
            </a:extLst>
          </p:cNvPr>
          <p:cNvPicPr>
            <a:picLocks noChangeAspect="1" noChangeArrowheads="1"/>
          </p:cNvPicPr>
          <p:nvPr userDrawn="1"/>
        </p:nvPicPr>
        <p:blipFill>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46165" y="6200702"/>
            <a:ext cx="1095046" cy="676419"/>
          </a:xfrm>
          <a:prstGeom prst="rect">
            <a:avLst/>
          </a:prstGeom>
          <a:noFill/>
          <a:extLst>
            <a:ext uri="{909E8E84-426E-40DD-AFC4-6F175D3DCCD1}">
              <a14:hiddenFill xmlns:a14="http://schemas.microsoft.com/office/drawing/2010/main">
                <a:solidFill>
                  <a:srgbClr val="FFFFFF"/>
                </a:solidFill>
              </a14:hiddenFill>
            </a:ext>
          </a:extLst>
        </p:spPr>
      </p:pic>
      <p:sp>
        <p:nvSpPr>
          <p:cNvPr id="13" name="Footer Placeholder 4">
            <a:extLst>
              <a:ext uri="{FF2B5EF4-FFF2-40B4-BE49-F238E27FC236}">
                <a16:creationId xmlns:a16="http://schemas.microsoft.com/office/drawing/2014/main" id="{CDDA3814-D51D-B64D-8C6D-12FB003D1B9D}"/>
              </a:ext>
            </a:extLst>
          </p:cNvPr>
          <p:cNvSpPr>
            <a:spLocks noGrp="1"/>
          </p:cNvSpPr>
          <p:nvPr>
            <p:ph type="ftr" sz="quarter" idx="3"/>
          </p:nvPr>
        </p:nvSpPr>
        <p:spPr>
          <a:xfrm>
            <a:off x="1347537" y="6356350"/>
            <a:ext cx="68058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A. Castilla			</a:t>
            </a:r>
            <a:r>
              <a:rPr lang="en-US" dirty="0" err="1"/>
              <a:t>CompactLight</a:t>
            </a:r>
            <a:r>
              <a:rPr lang="en-US" dirty="0"/>
              <a:t> - Internal Meeting, 8</a:t>
            </a:r>
            <a:r>
              <a:rPr lang="en-US" baseline="30000" dirty="0"/>
              <a:t>th</a:t>
            </a:r>
            <a:r>
              <a:rPr lang="en-US" dirty="0"/>
              <a:t>  January 2019</a:t>
            </a:r>
          </a:p>
        </p:txBody>
      </p:sp>
    </p:spTree>
    <p:extLst>
      <p:ext uri="{BB962C8B-B14F-4D97-AF65-F5344CB8AC3E}">
        <p14:creationId xmlns:p14="http://schemas.microsoft.com/office/powerpoint/2010/main" val="3794259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76C9C7B-1EAE-694C-BAB4-04E181F65E7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2EBE2A7-25E0-5C44-B218-58A3BE5348B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8C3ADDF9-79C0-1441-BE7E-1E99FB512693}"/>
              </a:ext>
            </a:extLst>
          </p:cNvPr>
          <p:cNvSpPr>
            <a:spLocks noGrp="1"/>
          </p:cNvSpPr>
          <p:nvPr>
            <p:ph type="sldNum" sz="quarter" idx="12"/>
          </p:nvPr>
        </p:nvSpPr>
        <p:spPr/>
        <p:txBody>
          <a:bodyPr/>
          <a:lstStyle/>
          <a:p>
            <a:fld id="{A5748963-2E1B-4143-8405-1EF03CF31100}" type="slidenum">
              <a:rPr lang="en-US" smtClean="0"/>
              <a:t>‹#›</a:t>
            </a:fld>
            <a:endParaRPr lang="en-US"/>
          </a:p>
        </p:txBody>
      </p:sp>
      <p:grpSp>
        <p:nvGrpSpPr>
          <p:cNvPr id="7" name="Group 6">
            <a:extLst>
              <a:ext uri="{FF2B5EF4-FFF2-40B4-BE49-F238E27FC236}">
                <a16:creationId xmlns:a16="http://schemas.microsoft.com/office/drawing/2014/main" id="{27060041-05A5-1E40-BDBD-99B36421F596}"/>
              </a:ext>
            </a:extLst>
          </p:cNvPr>
          <p:cNvGrpSpPr/>
          <p:nvPr userDrawn="1"/>
        </p:nvGrpSpPr>
        <p:grpSpPr>
          <a:xfrm>
            <a:off x="8462736" y="102649"/>
            <a:ext cx="3706268" cy="522993"/>
            <a:chOff x="8462736" y="102649"/>
            <a:chExt cx="3706268" cy="522993"/>
          </a:xfrm>
        </p:grpSpPr>
        <p:pic>
          <p:nvPicPr>
            <p:cNvPr id="8" name="Immagine 1">
              <a:extLst>
                <a:ext uri="{FF2B5EF4-FFF2-40B4-BE49-F238E27FC236}">
                  <a16:creationId xmlns:a16="http://schemas.microsoft.com/office/drawing/2014/main" id="{6B433DBD-BF2D-7D4A-B87B-B72849A668CD}"/>
                </a:ext>
              </a:extLst>
            </p:cNvPr>
            <p:cNvPicPr>
              <a:picLocks noChangeAspect="1"/>
            </p:cNvPicPr>
            <p:nvPr userDrawn="1"/>
          </p:nvPicPr>
          <p:blipFill>
            <a:blip r:embed="rId2"/>
            <a:stretch>
              <a:fillRect/>
            </a:stretch>
          </p:blipFill>
          <p:spPr bwMode="auto">
            <a:xfrm>
              <a:off x="10163287" y="109991"/>
              <a:ext cx="757588" cy="505273"/>
            </a:xfrm>
            <a:prstGeom prst="rect">
              <a:avLst/>
            </a:prstGeom>
            <a:noFill/>
            <a:ln w="9525">
              <a:noFill/>
              <a:miter lim="800000"/>
              <a:headEnd/>
              <a:tailEnd/>
            </a:ln>
          </p:spPr>
        </p:pic>
        <p:pic>
          <p:nvPicPr>
            <p:cNvPr id="9" name="Picture 8" descr="Compact.png">
              <a:extLst>
                <a:ext uri="{FF2B5EF4-FFF2-40B4-BE49-F238E27FC236}">
                  <a16:creationId xmlns:a16="http://schemas.microsoft.com/office/drawing/2014/main" id="{E553D692-2F9D-794D-98A7-63019096D07D}"/>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8462736" y="102649"/>
              <a:ext cx="1582526" cy="522993"/>
            </a:xfrm>
            <a:prstGeom prst="rect">
              <a:avLst/>
            </a:prstGeom>
          </p:spPr>
        </p:pic>
        <p:sp>
          <p:nvSpPr>
            <p:cNvPr id="10" name="Textfeld 2">
              <a:extLst>
                <a:ext uri="{FF2B5EF4-FFF2-40B4-BE49-F238E27FC236}">
                  <a16:creationId xmlns:a16="http://schemas.microsoft.com/office/drawing/2014/main" id="{5C876778-361E-344B-B6F2-59413807D8B7}"/>
                </a:ext>
              </a:extLst>
            </p:cNvPr>
            <p:cNvSpPr txBox="1"/>
            <p:nvPr userDrawn="1"/>
          </p:nvSpPr>
          <p:spPr>
            <a:xfrm>
              <a:off x="11038900" y="149681"/>
              <a:ext cx="1130104" cy="430887"/>
            </a:xfrm>
            <a:prstGeom prst="rect">
              <a:avLst/>
            </a:prstGeom>
            <a:noFill/>
          </p:spPr>
          <p:txBody>
            <a:bodyPr wrap="square" rtlCol="0">
              <a:spAutoFit/>
            </a:bodyPr>
            <a:lstStyle/>
            <a:p>
              <a:r>
                <a:rPr lang="de-DE" sz="1100" dirty="0" err="1">
                  <a:solidFill>
                    <a:schemeClr val="tx1"/>
                  </a:solidFill>
                </a:rPr>
                <a:t>Funded</a:t>
              </a:r>
              <a:r>
                <a:rPr lang="de-DE" sz="1100" dirty="0">
                  <a:solidFill>
                    <a:schemeClr val="tx1"/>
                  </a:solidFill>
                </a:rPr>
                <a:t> </a:t>
              </a:r>
              <a:r>
                <a:rPr lang="de-DE" sz="1100" dirty="0" err="1">
                  <a:solidFill>
                    <a:schemeClr val="tx1"/>
                  </a:solidFill>
                </a:rPr>
                <a:t>by</a:t>
              </a:r>
              <a:r>
                <a:rPr lang="de-DE" sz="1100" dirty="0">
                  <a:solidFill>
                    <a:schemeClr val="tx1"/>
                  </a:solidFill>
                </a:rPr>
                <a:t> </a:t>
              </a:r>
              <a:r>
                <a:rPr lang="de-DE" sz="1100" dirty="0" err="1">
                  <a:solidFill>
                    <a:schemeClr val="tx1"/>
                  </a:solidFill>
                </a:rPr>
                <a:t>the</a:t>
              </a:r>
              <a:r>
                <a:rPr lang="de-DE" sz="1100" dirty="0">
                  <a:solidFill>
                    <a:schemeClr val="tx1"/>
                  </a:solidFill>
                </a:rPr>
                <a:t> </a:t>
              </a:r>
            </a:p>
            <a:p>
              <a:r>
                <a:rPr lang="de-DE" sz="1100" dirty="0">
                  <a:solidFill>
                    <a:schemeClr val="tx1"/>
                  </a:solidFill>
                </a:rPr>
                <a:t>European Union</a:t>
              </a:r>
            </a:p>
          </p:txBody>
        </p:sp>
      </p:grpSp>
      <p:pic>
        <p:nvPicPr>
          <p:cNvPr id="12" name="Picture 11" descr="Image result for Lancaster University Logo">
            <a:extLst>
              <a:ext uri="{FF2B5EF4-FFF2-40B4-BE49-F238E27FC236}">
                <a16:creationId xmlns:a16="http://schemas.microsoft.com/office/drawing/2014/main" id="{3353CD3F-0518-D647-B59B-13E01226519E}"/>
              </a:ext>
            </a:extLst>
          </p:cNvPr>
          <p:cNvPicPr>
            <a:picLocks noChangeAspect="1" noChangeArrowheads="1"/>
          </p:cNvPicPr>
          <p:nvPr userDrawn="1"/>
        </p:nvPicPr>
        <p:blipFill>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46165" y="6200702"/>
            <a:ext cx="1095046" cy="676419"/>
          </a:xfrm>
          <a:prstGeom prst="rect">
            <a:avLst/>
          </a:prstGeom>
          <a:noFill/>
          <a:extLst>
            <a:ext uri="{909E8E84-426E-40DD-AFC4-6F175D3DCCD1}">
              <a14:hiddenFill xmlns:a14="http://schemas.microsoft.com/office/drawing/2010/main">
                <a:solidFill>
                  <a:srgbClr val="FFFFFF"/>
                </a:solidFill>
              </a14:hiddenFill>
            </a:ext>
          </a:extLst>
        </p:spPr>
      </p:pic>
      <p:sp>
        <p:nvSpPr>
          <p:cNvPr id="13" name="Footer Placeholder 4">
            <a:extLst>
              <a:ext uri="{FF2B5EF4-FFF2-40B4-BE49-F238E27FC236}">
                <a16:creationId xmlns:a16="http://schemas.microsoft.com/office/drawing/2014/main" id="{113CC9DC-58E5-084B-9441-891BFEE8BBE1}"/>
              </a:ext>
            </a:extLst>
          </p:cNvPr>
          <p:cNvSpPr>
            <a:spLocks noGrp="1"/>
          </p:cNvSpPr>
          <p:nvPr>
            <p:ph type="ftr" sz="quarter" idx="3"/>
          </p:nvPr>
        </p:nvSpPr>
        <p:spPr>
          <a:xfrm>
            <a:off x="1347537" y="6356350"/>
            <a:ext cx="68058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A. Castilla			</a:t>
            </a:r>
            <a:r>
              <a:rPr lang="en-US" dirty="0" err="1"/>
              <a:t>CompactLight</a:t>
            </a:r>
            <a:r>
              <a:rPr lang="en-US" dirty="0"/>
              <a:t> - Internal Meeting, 8</a:t>
            </a:r>
            <a:r>
              <a:rPr lang="en-US" baseline="30000" dirty="0"/>
              <a:t>th</a:t>
            </a:r>
            <a:r>
              <a:rPr lang="en-US" dirty="0"/>
              <a:t>  January 2019</a:t>
            </a:r>
          </a:p>
        </p:txBody>
      </p:sp>
    </p:spTree>
    <p:extLst>
      <p:ext uri="{BB962C8B-B14F-4D97-AF65-F5344CB8AC3E}">
        <p14:creationId xmlns:p14="http://schemas.microsoft.com/office/powerpoint/2010/main" val="2907518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285F86FC-3772-5441-A9CC-4B918270ACF2}"/>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4664710" y="5590540"/>
            <a:ext cx="7534910" cy="1275080"/>
          </a:xfrm>
          <a:prstGeom prst="rect">
            <a:avLst/>
          </a:prstGeom>
        </p:spPr>
      </p:pic>
      <p:sp>
        <p:nvSpPr>
          <p:cNvPr id="2" name="Title 1">
            <a:extLst>
              <a:ext uri="{FF2B5EF4-FFF2-40B4-BE49-F238E27FC236}">
                <a16:creationId xmlns:a16="http://schemas.microsoft.com/office/drawing/2014/main" id="{4F1F714C-2160-9949-A860-501CE853A0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2DA1856-D1D6-7D44-8977-0904B5D75CE4}"/>
              </a:ext>
            </a:extLst>
          </p:cNvPr>
          <p:cNvSpPr>
            <a:spLocks noGrp="1"/>
          </p:cNvSpPr>
          <p:nvPr>
            <p:ph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2445A573-2328-6547-BCD4-87E1D30CCCBF}"/>
              </a:ext>
            </a:extLst>
          </p:cNvPr>
          <p:cNvSpPr>
            <a:spLocks noGrp="1"/>
          </p:cNvSpPr>
          <p:nvPr>
            <p:ph type="sldNum" sz="quarter" idx="12"/>
          </p:nvPr>
        </p:nvSpPr>
        <p:spPr/>
        <p:txBody>
          <a:bodyPr/>
          <a:lstStyle/>
          <a:p>
            <a:fld id="{A5748963-2E1B-4143-8405-1EF03CF31100}" type="slidenum">
              <a:rPr lang="en-US" smtClean="0"/>
              <a:t>‹#›</a:t>
            </a:fld>
            <a:endParaRPr lang="en-US"/>
          </a:p>
        </p:txBody>
      </p:sp>
      <p:grpSp>
        <p:nvGrpSpPr>
          <p:cNvPr id="7" name="Group 6">
            <a:extLst>
              <a:ext uri="{FF2B5EF4-FFF2-40B4-BE49-F238E27FC236}">
                <a16:creationId xmlns:a16="http://schemas.microsoft.com/office/drawing/2014/main" id="{E9664D8C-B12E-3A43-8E0F-FC12BAADB437}"/>
              </a:ext>
            </a:extLst>
          </p:cNvPr>
          <p:cNvGrpSpPr/>
          <p:nvPr userDrawn="1"/>
        </p:nvGrpSpPr>
        <p:grpSpPr>
          <a:xfrm>
            <a:off x="8462736" y="102649"/>
            <a:ext cx="3706268" cy="522993"/>
            <a:chOff x="8462736" y="102649"/>
            <a:chExt cx="3706268" cy="522993"/>
          </a:xfrm>
        </p:grpSpPr>
        <p:pic>
          <p:nvPicPr>
            <p:cNvPr id="8" name="Immagine 1">
              <a:extLst>
                <a:ext uri="{FF2B5EF4-FFF2-40B4-BE49-F238E27FC236}">
                  <a16:creationId xmlns:a16="http://schemas.microsoft.com/office/drawing/2014/main" id="{31AF41C0-98BA-8642-B196-332990010F58}"/>
                </a:ext>
              </a:extLst>
            </p:cNvPr>
            <p:cNvPicPr>
              <a:picLocks noChangeAspect="1"/>
            </p:cNvPicPr>
            <p:nvPr userDrawn="1"/>
          </p:nvPicPr>
          <p:blipFill>
            <a:blip r:embed="rId3"/>
            <a:stretch>
              <a:fillRect/>
            </a:stretch>
          </p:blipFill>
          <p:spPr bwMode="auto">
            <a:xfrm>
              <a:off x="10163287" y="109991"/>
              <a:ext cx="757588" cy="505273"/>
            </a:xfrm>
            <a:prstGeom prst="rect">
              <a:avLst/>
            </a:prstGeom>
            <a:noFill/>
            <a:ln w="9525">
              <a:noFill/>
              <a:miter lim="800000"/>
              <a:headEnd/>
              <a:tailEnd/>
            </a:ln>
          </p:spPr>
        </p:pic>
        <p:pic>
          <p:nvPicPr>
            <p:cNvPr id="9" name="Picture 8" descr="Compact.png">
              <a:extLst>
                <a:ext uri="{FF2B5EF4-FFF2-40B4-BE49-F238E27FC236}">
                  <a16:creationId xmlns:a16="http://schemas.microsoft.com/office/drawing/2014/main" id="{63884E70-B1B8-1D4C-9C53-98A0E6126B7D}"/>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8462736" y="102649"/>
              <a:ext cx="1582526" cy="522993"/>
            </a:xfrm>
            <a:prstGeom prst="rect">
              <a:avLst/>
            </a:prstGeom>
          </p:spPr>
        </p:pic>
        <p:sp>
          <p:nvSpPr>
            <p:cNvPr id="10" name="Textfeld 2">
              <a:extLst>
                <a:ext uri="{FF2B5EF4-FFF2-40B4-BE49-F238E27FC236}">
                  <a16:creationId xmlns:a16="http://schemas.microsoft.com/office/drawing/2014/main" id="{808C44B9-F832-024E-BB7F-007B967EDCC9}"/>
                </a:ext>
              </a:extLst>
            </p:cNvPr>
            <p:cNvSpPr txBox="1"/>
            <p:nvPr userDrawn="1"/>
          </p:nvSpPr>
          <p:spPr>
            <a:xfrm>
              <a:off x="11038900" y="149681"/>
              <a:ext cx="1130104" cy="430887"/>
            </a:xfrm>
            <a:prstGeom prst="rect">
              <a:avLst/>
            </a:prstGeom>
            <a:noFill/>
          </p:spPr>
          <p:txBody>
            <a:bodyPr wrap="square" rtlCol="0">
              <a:spAutoFit/>
            </a:bodyPr>
            <a:lstStyle/>
            <a:p>
              <a:r>
                <a:rPr lang="de-DE" sz="1100" dirty="0" err="1">
                  <a:solidFill>
                    <a:schemeClr val="tx1"/>
                  </a:solidFill>
                </a:rPr>
                <a:t>Funded</a:t>
              </a:r>
              <a:r>
                <a:rPr lang="de-DE" sz="1100" dirty="0">
                  <a:solidFill>
                    <a:schemeClr val="tx1"/>
                  </a:solidFill>
                </a:rPr>
                <a:t> </a:t>
              </a:r>
              <a:r>
                <a:rPr lang="de-DE" sz="1100" dirty="0" err="1">
                  <a:solidFill>
                    <a:schemeClr val="tx1"/>
                  </a:solidFill>
                </a:rPr>
                <a:t>by</a:t>
              </a:r>
              <a:r>
                <a:rPr lang="de-DE" sz="1100" dirty="0">
                  <a:solidFill>
                    <a:schemeClr val="tx1"/>
                  </a:solidFill>
                </a:rPr>
                <a:t> </a:t>
              </a:r>
              <a:r>
                <a:rPr lang="de-DE" sz="1100" dirty="0" err="1">
                  <a:solidFill>
                    <a:schemeClr val="tx1"/>
                  </a:solidFill>
                </a:rPr>
                <a:t>the</a:t>
              </a:r>
              <a:r>
                <a:rPr lang="de-DE" sz="1100" dirty="0">
                  <a:solidFill>
                    <a:schemeClr val="tx1"/>
                  </a:solidFill>
                </a:rPr>
                <a:t> </a:t>
              </a:r>
            </a:p>
            <a:p>
              <a:r>
                <a:rPr lang="de-DE" sz="1100" dirty="0">
                  <a:solidFill>
                    <a:schemeClr val="tx1"/>
                  </a:solidFill>
                </a:rPr>
                <a:t>European Union</a:t>
              </a:r>
            </a:p>
          </p:txBody>
        </p:sp>
      </p:grpSp>
      <p:sp>
        <p:nvSpPr>
          <p:cNvPr id="25" name="Rectangle 24">
            <a:extLst>
              <a:ext uri="{FF2B5EF4-FFF2-40B4-BE49-F238E27FC236}">
                <a16:creationId xmlns:a16="http://schemas.microsoft.com/office/drawing/2014/main" id="{461C713E-5923-A14B-8CC1-C103B5C0C333}"/>
              </a:ext>
            </a:extLst>
          </p:cNvPr>
          <p:cNvSpPr/>
          <p:nvPr userDrawn="1"/>
        </p:nvSpPr>
        <p:spPr>
          <a:xfrm>
            <a:off x="2759" y="514312"/>
            <a:ext cx="6472428" cy="77648"/>
          </a:xfrm>
          <a:prstGeom prst="rect">
            <a:avLst/>
          </a:prstGeom>
          <a:gradFill flip="none" rotWithShape="1">
            <a:gsLst>
              <a:gs pos="10000">
                <a:srgbClr val="3566BD"/>
              </a:gs>
              <a:gs pos="0">
                <a:srgbClr val="002D8E"/>
              </a:gs>
              <a:gs pos="33000">
                <a:srgbClr val="9EB8E7"/>
              </a:gs>
              <a:gs pos="50000">
                <a:srgbClr val="BBCDEE"/>
              </a:gs>
              <a:gs pos="84000">
                <a:schemeClr val="bg1"/>
              </a:gs>
              <a:gs pos="21000">
                <a:schemeClr val="accent1">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Image result for Lancaster University Logo">
            <a:extLst>
              <a:ext uri="{FF2B5EF4-FFF2-40B4-BE49-F238E27FC236}">
                <a16:creationId xmlns:a16="http://schemas.microsoft.com/office/drawing/2014/main" id="{E410D3C5-F454-CD43-BDB4-240ACACF5B9D}"/>
              </a:ext>
            </a:extLst>
          </p:cNvPr>
          <p:cNvPicPr>
            <a:picLocks noChangeAspect="1" noChangeArrowheads="1"/>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46165" y="6200702"/>
            <a:ext cx="1095046" cy="676419"/>
          </a:xfrm>
          <a:prstGeom prst="rect">
            <a:avLst/>
          </a:prstGeom>
          <a:noFill/>
          <a:extLst>
            <a:ext uri="{909E8E84-426E-40DD-AFC4-6F175D3DCCD1}">
              <a14:hiddenFill xmlns:a14="http://schemas.microsoft.com/office/drawing/2010/main">
                <a:solidFill>
                  <a:srgbClr val="FFFFFF"/>
                </a:solidFill>
              </a14:hiddenFill>
            </a:ext>
          </a:extLst>
        </p:spPr>
      </p:pic>
      <p:sp>
        <p:nvSpPr>
          <p:cNvPr id="13" name="Footer Placeholder 4">
            <a:extLst>
              <a:ext uri="{FF2B5EF4-FFF2-40B4-BE49-F238E27FC236}">
                <a16:creationId xmlns:a16="http://schemas.microsoft.com/office/drawing/2014/main" id="{8A2CC16A-A5B7-0E47-8933-C8831F0EED94}"/>
              </a:ext>
            </a:extLst>
          </p:cNvPr>
          <p:cNvSpPr>
            <a:spLocks noGrp="1"/>
          </p:cNvSpPr>
          <p:nvPr>
            <p:ph type="ftr" sz="quarter" idx="3"/>
          </p:nvPr>
        </p:nvSpPr>
        <p:spPr>
          <a:xfrm>
            <a:off x="1347537" y="6356350"/>
            <a:ext cx="68058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A. Castilla			</a:t>
            </a:r>
            <a:r>
              <a:rPr lang="en-US" dirty="0" err="1"/>
              <a:t>CompactLight</a:t>
            </a:r>
            <a:r>
              <a:rPr lang="en-US" dirty="0"/>
              <a:t> - Internal Meeting, 8</a:t>
            </a:r>
            <a:r>
              <a:rPr lang="en-US" baseline="30000" dirty="0"/>
              <a:t>th</a:t>
            </a:r>
            <a:r>
              <a:rPr lang="en-US" dirty="0"/>
              <a:t>  January 2019</a:t>
            </a:r>
          </a:p>
        </p:txBody>
      </p:sp>
    </p:spTree>
    <p:extLst>
      <p:ext uri="{BB962C8B-B14F-4D97-AF65-F5344CB8AC3E}">
        <p14:creationId xmlns:p14="http://schemas.microsoft.com/office/powerpoint/2010/main" val="3963605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396231-F8FE-3043-B563-48D6A9074B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E0CC2E6-2B76-BB4B-9A98-66E41307A36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5F4D774A-B29C-EF44-93F3-74C147FAD52F}"/>
              </a:ext>
            </a:extLst>
          </p:cNvPr>
          <p:cNvSpPr>
            <a:spLocks noGrp="1"/>
          </p:cNvSpPr>
          <p:nvPr>
            <p:ph type="sldNum" sz="quarter" idx="12"/>
          </p:nvPr>
        </p:nvSpPr>
        <p:spPr/>
        <p:txBody>
          <a:bodyPr/>
          <a:lstStyle/>
          <a:p>
            <a:fld id="{A5748963-2E1B-4143-8405-1EF03CF31100}" type="slidenum">
              <a:rPr lang="en-US" smtClean="0"/>
              <a:t>‹#›</a:t>
            </a:fld>
            <a:endParaRPr lang="en-US"/>
          </a:p>
        </p:txBody>
      </p:sp>
      <p:grpSp>
        <p:nvGrpSpPr>
          <p:cNvPr id="7" name="Group 6">
            <a:extLst>
              <a:ext uri="{FF2B5EF4-FFF2-40B4-BE49-F238E27FC236}">
                <a16:creationId xmlns:a16="http://schemas.microsoft.com/office/drawing/2014/main" id="{CC63A36A-1EC8-734A-92A0-AC26DF2F6A79}"/>
              </a:ext>
            </a:extLst>
          </p:cNvPr>
          <p:cNvGrpSpPr/>
          <p:nvPr userDrawn="1"/>
        </p:nvGrpSpPr>
        <p:grpSpPr>
          <a:xfrm>
            <a:off x="8462736" y="102649"/>
            <a:ext cx="3706268" cy="522993"/>
            <a:chOff x="8462736" y="102649"/>
            <a:chExt cx="3706268" cy="522993"/>
          </a:xfrm>
        </p:grpSpPr>
        <p:pic>
          <p:nvPicPr>
            <p:cNvPr id="8" name="Immagine 1">
              <a:extLst>
                <a:ext uri="{FF2B5EF4-FFF2-40B4-BE49-F238E27FC236}">
                  <a16:creationId xmlns:a16="http://schemas.microsoft.com/office/drawing/2014/main" id="{910F8A79-4583-AA4B-B156-16D2C28D9763}"/>
                </a:ext>
              </a:extLst>
            </p:cNvPr>
            <p:cNvPicPr>
              <a:picLocks noChangeAspect="1"/>
            </p:cNvPicPr>
            <p:nvPr userDrawn="1"/>
          </p:nvPicPr>
          <p:blipFill>
            <a:blip r:embed="rId2"/>
            <a:stretch>
              <a:fillRect/>
            </a:stretch>
          </p:blipFill>
          <p:spPr bwMode="auto">
            <a:xfrm>
              <a:off x="10163287" y="109991"/>
              <a:ext cx="757588" cy="505273"/>
            </a:xfrm>
            <a:prstGeom prst="rect">
              <a:avLst/>
            </a:prstGeom>
            <a:noFill/>
            <a:ln w="9525">
              <a:noFill/>
              <a:miter lim="800000"/>
              <a:headEnd/>
              <a:tailEnd/>
            </a:ln>
          </p:spPr>
        </p:pic>
        <p:pic>
          <p:nvPicPr>
            <p:cNvPr id="9" name="Picture 8" descr="Compact.png">
              <a:extLst>
                <a:ext uri="{FF2B5EF4-FFF2-40B4-BE49-F238E27FC236}">
                  <a16:creationId xmlns:a16="http://schemas.microsoft.com/office/drawing/2014/main" id="{F31338CA-AE98-5144-A0DE-100D55D0F01D}"/>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8462736" y="102649"/>
              <a:ext cx="1582526" cy="522993"/>
            </a:xfrm>
            <a:prstGeom prst="rect">
              <a:avLst/>
            </a:prstGeom>
          </p:spPr>
        </p:pic>
        <p:sp>
          <p:nvSpPr>
            <p:cNvPr id="10" name="Textfeld 2">
              <a:extLst>
                <a:ext uri="{FF2B5EF4-FFF2-40B4-BE49-F238E27FC236}">
                  <a16:creationId xmlns:a16="http://schemas.microsoft.com/office/drawing/2014/main" id="{77AB5E0C-221D-CA43-AE17-452F5DED57AD}"/>
                </a:ext>
              </a:extLst>
            </p:cNvPr>
            <p:cNvSpPr txBox="1"/>
            <p:nvPr userDrawn="1"/>
          </p:nvSpPr>
          <p:spPr>
            <a:xfrm>
              <a:off x="11038900" y="149681"/>
              <a:ext cx="1130104" cy="430887"/>
            </a:xfrm>
            <a:prstGeom prst="rect">
              <a:avLst/>
            </a:prstGeom>
            <a:noFill/>
          </p:spPr>
          <p:txBody>
            <a:bodyPr wrap="square" rtlCol="0">
              <a:spAutoFit/>
            </a:bodyPr>
            <a:lstStyle/>
            <a:p>
              <a:r>
                <a:rPr lang="de-DE" sz="1100" dirty="0" err="1">
                  <a:solidFill>
                    <a:schemeClr val="tx1"/>
                  </a:solidFill>
                </a:rPr>
                <a:t>Funded</a:t>
              </a:r>
              <a:r>
                <a:rPr lang="de-DE" sz="1100" dirty="0">
                  <a:solidFill>
                    <a:schemeClr val="tx1"/>
                  </a:solidFill>
                </a:rPr>
                <a:t> </a:t>
              </a:r>
              <a:r>
                <a:rPr lang="de-DE" sz="1100" dirty="0" err="1">
                  <a:solidFill>
                    <a:schemeClr val="tx1"/>
                  </a:solidFill>
                </a:rPr>
                <a:t>by</a:t>
              </a:r>
              <a:r>
                <a:rPr lang="de-DE" sz="1100" dirty="0">
                  <a:solidFill>
                    <a:schemeClr val="tx1"/>
                  </a:solidFill>
                </a:rPr>
                <a:t> </a:t>
              </a:r>
              <a:r>
                <a:rPr lang="de-DE" sz="1100" dirty="0" err="1">
                  <a:solidFill>
                    <a:schemeClr val="tx1"/>
                  </a:solidFill>
                </a:rPr>
                <a:t>the</a:t>
              </a:r>
              <a:r>
                <a:rPr lang="de-DE" sz="1100" dirty="0">
                  <a:solidFill>
                    <a:schemeClr val="tx1"/>
                  </a:solidFill>
                </a:rPr>
                <a:t> </a:t>
              </a:r>
            </a:p>
            <a:p>
              <a:r>
                <a:rPr lang="de-DE" sz="1100" dirty="0">
                  <a:solidFill>
                    <a:schemeClr val="tx1"/>
                  </a:solidFill>
                </a:rPr>
                <a:t>European Union</a:t>
              </a:r>
            </a:p>
          </p:txBody>
        </p:sp>
      </p:grpSp>
      <p:pic>
        <p:nvPicPr>
          <p:cNvPr id="12" name="Picture 11" descr="Image result for Lancaster University Logo">
            <a:extLst>
              <a:ext uri="{FF2B5EF4-FFF2-40B4-BE49-F238E27FC236}">
                <a16:creationId xmlns:a16="http://schemas.microsoft.com/office/drawing/2014/main" id="{2340AD92-9D02-FC46-946B-9FA76C5B16E6}"/>
              </a:ext>
            </a:extLst>
          </p:cNvPr>
          <p:cNvPicPr>
            <a:picLocks noChangeAspect="1" noChangeArrowheads="1"/>
          </p:cNvPicPr>
          <p:nvPr userDrawn="1"/>
        </p:nvPicPr>
        <p:blipFill>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46165" y="6200702"/>
            <a:ext cx="1095046" cy="676419"/>
          </a:xfrm>
          <a:prstGeom prst="rect">
            <a:avLst/>
          </a:prstGeom>
          <a:noFill/>
          <a:extLst>
            <a:ext uri="{909E8E84-426E-40DD-AFC4-6F175D3DCCD1}">
              <a14:hiddenFill xmlns:a14="http://schemas.microsoft.com/office/drawing/2010/main">
                <a:solidFill>
                  <a:srgbClr val="FFFFFF"/>
                </a:solidFill>
              </a14:hiddenFill>
            </a:ext>
          </a:extLst>
        </p:spPr>
      </p:pic>
      <p:sp>
        <p:nvSpPr>
          <p:cNvPr id="13" name="Footer Placeholder 4">
            <a:extLst>
              <a:ext uri="{FF2B5EF4-FFF2-40B4-BE49-F238E27FC236}">
                <a16:creationId xmlns:a16="http://schemas.microsoft.com/office/drawing/2014/main" id="{F092E2BA-909A-B446-878F-558CFD60C7F8}"/>
              </a:ext>
            </a:extLst>
          </p:cNvPr>
          <p:cNvSpPr>
            <a:spLocks noGrp="1"/>
          </p:cNvSpPr>
          <p:nvPr>
            <p:ph type="ftr" sz="quarter" idx="3"/>
          </p:nvPr>
        </p:nvSpPr>
        <p:spPr>
          <a:xfrm>
            <a:off x="1347537" y="6356350"/>
            <a:ext cx="68058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A. Castilla			</a:t>
            </a:r>
            <a:r>
              <a:rPr lang="en-US" dirty="0" err="1"/>
              <a:t>CompactLight</a:t>
            </a:r>
            <a:r>
              <a:rPr lang="en-US" dirty="0"/>
              <a:t> - Internal Meeting, 8</a:t>
            </a:r>
            <a:r>
              <a:rPr lang="en-US" baseline="30000" dirty="0"/>
              <a:t>th</a:t>
            </a:r>
            <a:r>
              <a:rPr lang="en-US" dirty="0"/>
              <a:t>  January 2019</a:t>
            </a:r>
          </a:p>
        </p:txBody>
      </p:sp>
    </p:spTree>
    <p:extLst>
      <p:ext uri="{BB962C8B-B14F-4D97-AF65-F5344CB8AC3E}">
        <p14:creationId xmlns:p14="http://schemas.microsoft.com/office/powerpoint/2010/main" val="785223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C4E90A31-702F-DE47-9DB2-B80AA3A1A0F5}"/>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4664710" y="5590540"/>
            <a:ext cx="7534910" cy="1275080"/>
          </a:xfrm>
          <a:prstGeom prst="rect">
            <a:avLst/>
          </a:prstGeom>
        </p:spPr>
      </p:pic>
      <p:sp>
        <p:nvSpPr>
          <p:cNvPr id="2" name="Title 1">
            <a:extLst>
              <a:ext uri="{FF2B5EF4-FFF2-40B4-BE49-F238E27FC236}">
                <a16:creationId xmlns:a16="http://schemas.microsoft.com/office/drawing/2014/main" id="{37805EE9-FA25-324D-A991-FE34F1E12E7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6F86D4D-E01B-F046-B21E-15E8E9F1CC3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27B5779-8167-9D40-928C-625A001FC4C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F43A6608-84BE-8A43-87B8-C2FDD0DD2D32}"/>
              </a:ext>
            </a:extLst>
          </p:cNvPr>
          <p:cNvSpPr>
            <a:spLocks noGrp="1"/>
          </p:cNvSpPr>
          <p:nvPr>
            <p:ph type="sldNum" sz="quarter" idx="12"/>
          </p:nvPr>
        </p:nvSpPr>
        <p:spPr/>
        <p:txBody>
          <a:bodyPr/>
          <a:lstStyle/>
          <a:p>
            <a:fld id="{A5748963-2E1B-4143-8405-1EF03CF31100}" type="slidenum">
              <a:rPr lang="en-US" smtClean="0"/>
              <a:t>‹#›</a:t>
            </a:fld>
            <a:endParaRPr lang="en-US"/>
          </a:p>
        </p:txBody>
      </p:sp>
      <p:grpSp>
        <p:nvGrpSpPr>
          <p:cNvPr id="8" name="Group 7">
            <a:extLst>
              <a:ext uri="{FF2B5EF4-FFF2-40B4-BE49-F238E27FC236}">
                <a16:creationId xmlns:a16="http://schemas.microsoft.com/office/drawing/2014/main" id="{CCB00346-E2F0-2541-ACBB-91CECEB29DE6}"/>
              </a:ext>
            </a:extLst>
          </p:cNvPr>
          <p:cNvGrpSpPr/>
          <p:nvPr userDrawn="1"/>
        </p:nvGrpSpPr>
        <p:grpSpPr>
          <a:xfrm>
            <a:off x="8462736" y="102649"/>
            <a:ext cx="3706268" cy="522993"/>
            <a:chOff x="8462736" y="102649"/>
            <a:chExt cx="3706268" cy="522993"/>
          </a:xfrm>
        </p:grpSpPr>
        <p:pic>
          <p:nvPicPr>
            <p:cNvPr id="9" name="Immagine 1">
              <a:extLst>
                <a:ext uri="{FF2B5EF4-FFF2-40B4-BE49-F238E27FC236}">
                  <a16:creationId xmlns:a16="http://schemas.microsoft.com/office/drawing/2014/main" id="{F1BA9C6F-5465-EE40-80D3-BB8D958E1FA5}"/>
                </a:ext>
              </a:extLst>
            </p:cNvPr>
            <p:cNvPicPr>
              <a:picLocks noChangeAspect="1"/>
            </p:cNvPicPr>
            <p:nvPr userDrawn="1"/>
          </p:nvPicPr>
          <p:blipFill>
            <a:blip r:embed="rId3"/>
            <a:stretch>
              <a:fillRect/>
            </a:stretch>
          </p:blipFill>
          <p:spPr bwMode="auto">
            <a:xfrm>
              <a:off x="10163287" y="109991"/>
              <a:ext cx="757588" cy="505273"/>
            </a:xfrm>
            <a:prstGeom prst="rect">
              <a:avLst/>
            </a:prstGeom>
            <a:noFill/>
            <a:ln w="9525">
              <a:noFill/>
              <a:miter lim="800000"/>
              <a:headEnd/>
              <a:tailEnd/>
            </a:ln>
          </p:spPr>
        </p:pic>
        <p:pic>
          <p:nvPicPr>
            <p:cNvPr id="10" name="Picture 9" descr="Compact.png">
              <a:extLst>
                <a:ext uri="{FF2B5EF4-FFF2-40B4-BE49-F238E27FC236}">
                  <a16:creationId xmlns:a16="http://schemas.microsoft.com/office/drawing/2014/main" id="{7FFC282B-97C3-3541-A5CC-05DCB9610008}"/>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8462736" y="102649"/>
              <a:ext cx="1582526" cy="522993"/>
            </a:xfrm>
            <a:prstGeom prst="rect">
              <a:avLst/>
            </a:prstGeom>
          </p:spPr>
        </p:pic>
        <p:sp>
          <p:nvSpPr>
            <p:cNvPr id="11" name="Textfeld 2">
              <a:extLst>
                <a:ext uri="{FF2B5EF4-FFF2-40B4-BE49-F238E27FC236}">
                  <a16:creationId xmlns:a16="http://schemas.microsoft.com/office/drawing/2014/main" id="{24099F52-3C17-6B41-B834-18A0CE7F42D9}"/>
                </a:ext>
              </a:extLst>
            </p:cNvPr>
            <p:cNvSpPr txBox="1"/>
            <p:nvPr userDrawn="1"/>
          </p:nvSpPr>
          <p:spPr>
            <a:xfrm>
              <a:off x="11038900" y="149681"/>
              <a:ext cx="1130104" cy="430887"/>
            </a:xfrm>
            <a:prstGeom prst="rect">
              <a:avLst/>
            </a:prstGeom>
            <a:noFill/>
          </p:spPr>
          <p:txBody>
            <a:bodyPr wrap="square" rtlCol="0">
              <a:spAutoFit/>
            </a:bodyPr>
            <a:lstStyle/>
            <a:p>
              <a:r>
                <a:rPr lang="de-DE" sz="1100" dirty="0" err="1">
                  <a:solidFill>
                    <a:schemeClr val="tx1"/>
                  </a:solidFill>
                </a:rPr>
                <a:t>Funded</a:t>
              </a:r>
              <a:r>
                <a:rPr lang="de-DE" sz="1100" dirty="0">
                  <a:solidFill>
                    <a:schemeClr val="tx1"/>
                  </a:solidFill>
                </a:rPr>
                <a:t> </a:t>
              </a:r>
              <a:r>
                <a:rPr lang="de-DE" sz="1100" dirty="0" err="1">
                  <a:solidFill>
                    <a:schemeClr val="tx1"/>
                  </a:solidFill>
                </a:rPr>
                <a:t>by</a:t>
              </a:r>
              <a:r>
                <a:rPr lang="de-DE" sz="1100" dirty="0">
                  <a:solidFill>
                    <a:schemeClr val="tx1"/>
                  </a:solidFill>
                </a:rPr>
                <a:t> </a:t>
              </a:r>
              <a:r>
                <a:rPr lang="de-DE" sz="1100" dirty="0" err="1">
                  <a:solidFill>
                    <a:schemeClr val="tx1"/>
                  </a:solidFill>
                </a:rPr>
                <a:t>the</a:t>
              </a:r>
              <a:r>
                <a:rPr lang="de-DE" sz="1100" dirty="0">
                  <a:solidFill>
                    <a:schemeClr val="tx1"/>
                  </a:solidFill>
                </a:rPr>
                <a:t> </a:t>
              </a:r>
            </a:p>
            <a:p>
              <a:r>
                <a:rPr lang="de-DE" sz="1100" dirty="0">
                  <a:solidFill>
                    <a:schemeClr val="tx1"/>
                  </a:solidFill>
                </a:rPr>
                <a:t>European Union</a:t>
              </a:r>
            </a:p>
          </p:txBody>
        </p:sp>
      </p:grpSp>
      <p:sp>
        <p:nvSpPr>
          <p:cNvPr id="25" name="Rectangle 24">
            <a:extLst>
              <a:ext uri="{FF2B5EF4-FFF2-40B4-BE49-F238E27FC236}">
                <a16:creationId xmlns:a16="http://schemas.microsoft.com/office/drawing/2014/main" id="{1B52CFC3-AD43-3743-9DC1-1D41812B8703}"/>
              </a:ext>
            </a:extLst>
          </p:cNvPr>
          <p:cNvSpPr/>
          <p:nvPr userDrawn="1"/>
        </p:nvSpPr>
        <p:spPr>
          <a:xfrm>
            <a:off x="2759" y="514312"/>
            <a:ext cx="6472428" cy="77648"/>
          </a:xfrm>
          <a:prstGeom prst="rect">
            <a:avLst/>
          </a:prstGeom>
          <a:gradFill flip="none" rotWithShape="1">
            <a:gsLst>
              <a:gs pos="10000">
                <a:srgbClr val="3566BD"/>
              </a:gs>
              <a:gs pos="0">
                <a:srgbClr val="002D8E"/>
              </a:gs>
              <a:gs pos="33000">
                <a:srgbClr val="9EB8E7"/>
              </a:gs>
              <a:gs pos="50000">
                <a:srgbClr val="BBCDEE"/>
              </a:gs>
              <a:gs pos="84000">
                <a:schemeClr val="bg1"/>
              </a:gs>
              <a:gs pos="21000">
                <a:schemeClr val="accent1">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descr="Image result for Lancaster University Logo">
            <a:extLst>
              <a:ext uri="{FF2B5EF4-FFF2-40B4-BE49-F238E27FC236}">
                <a16:creationId xmlns:a16="http://schemas.microsoft.com/office/drawing/2014/main" id="{168EDCF7-352D-AD45-A25D-89B3431BD860}"/>
              </a:ext>
            </a:extLst>
          </p:cNvPr>
          <p:cNvPicPr>
            <a:picLocks noChangeAspect="1" noChangeArrowheads="1"/>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46165" y="6200702"/>
            <a:ext cx="1095046" cy="676419"/>
          </a:xfrm>
          <a:prstGeom prst="rect">
            <a:avLst/>
          </a:prstGeom>
          <a:noFill/>
          <a:extLst>
            <a:ext uri="{909E8E84-426E-40DD-AFC4-6F175D3DCCD1}">
              <a14:hiddenFill xmlns:a14="http://schemas.microsoft.com/office/drawing/2010/main">
                <a:solidFill>
                  <a:srgbClr val="FFFFFF"/>
                </a:solidFill>
              </a14:hiddenFill>
            </a:ext>
          </a:extLst>
        </p:spPr>
      </p:pic>
      <p:sp>
        <p:nvSpPr>
          <p:cNvPr id="15" name="Footer Placeholder 4">
            <a:extLst>
              <a:ext uri="{FF2B5EF4-FFF2-40B4-BE49-F238E27FC236}">
                <a16:creationId xmlns:a16="http://schemas.microsoft.com/office/drawing/2014/main" id="{0797D358-821D-3F47-BD53-E650D64BF300}"/>
              </a:ext>
            </a:extLst>
          </p:cNvPr>
          <p:cNvSpPr>
            <a:spLocks noGrp="1"/>
          </p:cNvSpPr>
          <p:nvPr>
            <p:ph type="ftr" sz="quarter" idx="3"/>
          </p:nvPr>
        </p:nvSpPr>
        <p:spPr>
          <a:xfrm>
            <a:off x="1347537" y="6356350"/>
            <a:ext cx="68058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A. Castilla			</a:t>
            </a:r>
            <a:r>
              <a:rPr lang="en-US" dirty="0" err="1"/>
              <a:t>CompactLight</a:t>
            </a:r>
            <a:r>
              <a:rPr lang="en-US" dirty="0"/>
              <a:t> - Internal Meeting, 8</a:t>
            </a:r>
            <a:r>
              <a:rPr lang="en-US" baseline="30000" dirty="0"/>
              <a:t>th</a:t>
            </a:r>
            <a:r>
              <a:rPr lang="en-US" dirty="0"/>
              <a:t>  January 2019</a:t>
            </a:r>
          </a:p>
        </p:txBody>
      </p:sp>
    </p:spTree>
    <p:extLst>
      <p:ext uri="{BB962C8B-B14F-4D97-AF65-F5344CB8AC3E}">
        <p14:creationId xmlns:p14="http://schemas.microsoft.com/office/powerpoint/2010/main" val="2746840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764DF556-1249-A14E-BAFA-C1649B92AB69}"/>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4664710" y="5590540"/>
            <a:ext cx="7534910" cy="1275080"/>
          </a:xfrm>
          <a:prstGeom prst="rect">
            <a:avLst/>
          </a:prstGeom>
        </p:spPr>
      </p:pic>
      <p:sp>
        <p:nvSpPr>
          <p:cNvPr id="2" name="Title 1">
            <a:extLst>
              <a:ext uri="{FF2B5EF4-FFF2-40B4-BE49-F238E27FC236}">
                <a16:creationId xmlns:a16="http://schemas.microsoft.com/office/drawing/2014/main" id="{6D7F45C8-BE85-B94D-9489-BB3D5D769E4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8DF2DB6-470A-F24E-9AA4-03973B170B4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BB954CC-5FDF-264E-BA0B-4A5F7212627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3CDD7AE-0608-E04F-B75F-634C0A6B43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4D8F4E9-D0C4-4D44-B293-74762F85EAC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a:extLst>
              <a:ext uri="{FF2B5EF4-FFF2-40B4-BE49-F238E27FC236}">
                <a16:creationId xmlns:a16="http://schemas.microsoft.com/office/drawing/2014/main" id="{0E0734F3-AF44-124A-A2CD-541F173D0F4D}"/>
              </a:ext>
            </a:extLst>
          </p:cNvPr>
          <p:cNvSpPr>
            <a:spLocks noGrp="1"/>
          </p:cNvSpPr>
          <p:nvPr>
            <p:ph type="sldNum" sz="quarter" idx="12"/>
          </p:nvPr>
        </p:nvSpPr>
        <p:spPr/>
        <p:txBody>
          <a:bodyPr/>
          <a:lstStyle/>
          <a:p>
            <a:fld id="{A5748963-2E1B-4143-8405-1EF03CF31100}" type="slidenum">
              <a:rPr lang="en-US" smtClean="0"/>
              <a:t>‹#›</a:t>
            </a:fld>
            <a:endParaRPr lang="en-US"/>
          </a:p>
        </p:txBody>
      </p:sp>
      <p:grpSp>
        <p:nvGrpSpPr>
          <p:cNvPr id="10" name="Group 9">
            <a:extLst>
              <a:ext uri="{FF2B5EF4-FFF2-40B4-BE49-F238E27FC236}">
                <a16:creationId xmlns:a16="http://schemas.microsoft.com/office/drawing/2014/main" id="{9EE980E2-4245-6D42-A4A1-F74ED5657243}"/>
              </a:ext>
            </a:extLst>
          </p:cNvPr>
          <p:cNvGrpSpPr/>
          <p:nvPr userDrawn="1"/>
        </p:nvGrpSpPr>
        <p:grpSpPr>
          <a:xfrm>
            <a:off x="8462736" y="102649"/>
            <a:ext cx="3706268" cy="522993"/>
            <a:chOff x="8462736" y="102649"/>
            <a:chExt cx="3706268" cy="522993"/>
          </a:xfrm>
        </p:grpSpPr>
        <p:pic>
          <p:nvPicPr>
            <p:cNvPr id="11" name="Immagine 1">
              <a:extLst>
                <a:ext uri="{FF2B5EF4-FFF2-40B4-BE49-F238E27FC236}">
                  <a16:creationId xmlns:a16="http://schemas.microsoft.com/office/drawing/2014/main" id="{47356B30-A841-C348-9B39-E68BA7CF721A}"/>
                </a:ext>
              </a:extLst>
            </p:cNvPr>
            <p:cNvPicPr>
              <a:picLocks noChangeAspect="1"/>
            </p:cNvPicPr>
            <p:nvPr userDrawn="1"/>
          </p:nvPicPr>
          <p:blipFill>
            <a:blip r:embed="rId3"/>
            <a:stretch>
              <a:fillRect/>
            </a:stretch>
          </p:blipFill>
          <p:spPr bwMode="auto">
            <a:xfrm>
              <a:off x="10163287" y="109991"/>
              <a:ext cx="757588" cy="505273"/>
            </a:xfrm>
            <a:prstGeom prst="rect">
              <a:avLst/>
            </a:prstGeom>
            <a:noFill/>
            <a:ln w="9525">
              <a:noFill/>
              <a:miter lim="800000"/>
              <a:headEnd/>
              <a:tailEnd/>
            </a:ln>
          </p:spPr>
        </p:pic>
        <p:pic>
          <p:nvPicPr>
            <p:cNvPr id="12" name="Picture 11" descr="Compact.png">
              <a:extLst>
                <a:ext uri="{FF2B5EF4-FFF2-40B4-BE49-F238E27FC236}">
                  <a16:creationId xmlns:a16="http://schemas.microsoft.com/office/drawing/2014/main" id="{5C3004B6-8379-C342-A5FB-84A8F8CA9FF0}"/>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8462736" y="102649"/>
              <a:ext cx="1582526" cy="522993"/>
            </a:xfrm>
            <a:prstGeom prst="rect">
              <a:avLst/>
            </a:prstGeom>
          </p:spPr>
        </p:pic>
        <p:sp>
          <p:nvSpPr>
            <p:cNvPr id="13" name="Textfeld 2">
              <a:extLst>
                <a:ext uri="{FF2B5EF4-FFF2-40B4-BE49-F238E27FC236}">
                  <a16:creationId xmlns:a16="http://schemas.microsoft.com/office/drawing/2014/main" id="{ADE0065D-0C67-D340-AA29-1DAF22F9EECE}"/>
                </a:ext>
              </a:extLst>
            </p:cNvPr>
            <p:cNvSpPr txBox="1"/>
            <p:nvPr userDrawn="1"/>
          </p:nvSpPr>
          <p:spPr>
            <a:xfrm>
              <a:off x="11038900" y="149681"/>
              <a:ext cx="1130104" cy="430887"/>
            </a:xfrm>
            <a:prstGeom prst="rect">
              <a:avLst/>
            </a:prstGeom>
            <a:noFill/>
          </p:spPr>
          <p:txBody>
            <a:bodyPr wrap="square" rtlCol="0">
              <a:spAutoFit/>
            </a:bodyPr>
            <a:lstStyle/>
            <a:p>
              <a:r>
                <a:rPr lang="de-DE" sz="1100" dirty="0" err="1">
                  <a:solidFill>
                    <a:schemeClr val="tx1"/>
                  </a:solidFill>
                </a:rPr>
                <a:t>Funded</a:t>
              </a:r>
              <a:r>
                <a:rPr lang="de-DE" sz="1100" dirty="0">
                  <a:solidFill>
                    <a:schemeClr val="tx1"/>
                  </a:solidFill>
                </a:rPr>
                <a:t> </a:t>
              </a:r>
              <a:r>
                <a:rPr lang="de-DE" sz="1100" dirty="0" err="1">
                  <a:solidFill>
                    <a:schemeClr val="tx1"/>
                  </a:solidFill>
                </a:rPr>
                <a:t>by</a:t>
              </a:r>
              <a:r>
                <a:rPr lang="de-DE" sz="1100" dirty="0">
                  <a:solidFill>
                    <a:schemeClr val="tx1"/>
                  </a:solidFill>
                </a:rPr>
                <a:t> </a:t>
              </a:r>
              <a:r>
                <a:rPr lang="de-DE" sz="1100" dirty="0" err="1">
                  <a:solidFill>
                    <a:schemeClr val="tx1"/>
                  </a:solidFill>
                </a:rPr>
                <a:t>the</a:t>
              </a:r>
              <a:r>
                <a:rPr lang="de-DE" sz="1100" dirty="0">
                  <a:solidFill>
                    <a:schemeClr val="tx1"/>
                  </a:solidFill>
                </a:rPr>
                <a:t> </a:t>
              </a:r>
            </a:p>
            <a:p>
              <a:r>
                <a:rPr lang="de-DE" sz="1100" dirty="0">
                  <a:solidFill>
                    <a:schemeClr val="tx1"/>
                  </a:solidFill>
                </a:rPr>
                <a:t>European Union</a:t>
              </a:r>
            </a:p>
          </p:txBody>
        </p:sp>
      </p:grpSp>
      <p:sp>
        <p:nvSpPr>
          <p:cNvPr id="32" name="Rectangle 31">
            <a:extLst>
              <a:ext uri="{FF2B5EF4-FFF2-40B4-BE49-F238E27FC236}">
                <a16:creationId xmlns:a16="http://schemas.microsoft.com/office/drawing/2014/main" id="{165D201D-A89B-074A-B233-9274C3C188A3}"/>
              </a:ext>
            </a:extLst>
          </p:cNvPr>
          <p:cNvSpPr/>
          <p:nvPr userDrawn="1"/>
        </p:nvSpPr>
        <p:spPr>
          <a:xfrm>
            <a:off x="2759" y="514312"/>
            <a:ext cx="6472428" cy="77648"/>
          </a:xfrm>
          <a:prstGeom prst="rect">
            <a:avLst/>
          </a:prstGeom>
          <a:gradFill flip="none" rotWithShape="1">
            <a:gsLst>
              <a:gs pos="10000">
                <a:srgbClr val="3566BD"/>
              </a:gs>
              <a:gs pos="0">
                <a:srgbClr val="002D8E"/>
              </a:gs>
              <a:gs pos="33000">
                <a:srgbClr val="9EB8E7"/>
              </a:gs>
              <a:gs pos="50000">
                <a:srgbClr val="BBCDEE"/>
              </a:gs>
              <a:gs pos="84000">
                <a:schemeClr val="bg1"/>
              </a:gs>
              <a:gs pos="21000">
                <a:schemeClr val="accent1">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Image result for Lancaster University Logo">
            <a:extLst>
              <a:ext uri="{FF2B5EF4-FFF2-40B4-BE49-F238E27FC236}">
                <a16:creationId xmlns:a16="http://schemas.microsoft.com/office/drawing/2014/main" id="{D2D01F7D-20F3-5B4D-BE32-3D504C7F78B5}"/>
              </a:ext>
            </a:extLst>
          </p:cNvPr>
          <p:cNvPicPr>
            <a:picLocks noChangeAspect="1" noChangeArrowheads="1"/>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46165" y="6200702"/>
            <a:ext cx="1095046" cy="676419"/>
          </a:xfrm>
          <a:prstGeom prst="rect">
            <a:avLst/>
          </a:prstGeom>
          <a:noFill/>
          <a:extLst>
            <a:ext uri="{909E8E84-426E-40DD-AFC4-6F175D3DCCD1}">
              <a14:hiddenFill xmlns:a14="http://schemas.microsoft.com/office/drawing/2010/main">
                <a:solidFill>
                  <a:srgbClr val="FFFFFF"/>
                </a:solidFill>
              </a14:hiddenFill>
            </a:ext>
          </a:extLst>
        </p:spPr>
      </p:pic>
      <p:sp>
        <p:nvSpPr>
          <p:cNvPr id="17" name="Footer Placeholder 4">
            <a:extLst>
              <a:ext uri="{FF2B5EF4-FFF2-40B4-BE49-F238E27FC236}">
                <a16:creationId xmlns:a16="http://schemas.microsoft.com/office/drawing/2014/main" id="{6794678E-4B09-4341-B3C6-0160B5AE1142}"/>
              </a:ext>
            </a:extLst>
          </p:cNvPr>
          <p:cNvSpPr>
            <a:spLocks noGrp="1"/>
          </p:cNvSpPr>
          <p:nvPr>
            <p:ph type="ftr" sz="quarter" idx="13"/>
          </p:nvPr>
        </p:nvSpPr>
        <p:spPr>
          <a:xfrm>
            <a:off x="1347537" y="6356350"/>
            <a:ext cx="68058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A. Castilla			</a:t>
            </a:r>
            <a:r>
              <a:rPr lang="en-US" dirty="0" err="1"/>
              <a:t>CompactLight</a:t>
            </a:r>
            <a:r>
              <a:rPr lang="en-US" dirty="0"/>
              <a:t> - Internal Meeting, 8</a:t>
            </a:r>
            <a:r>
              <a:rPr lang="en-US" baseline="30000" dirty="0"/>
              <a:t>th</a:t>
            </a:r>
            <a:r>
              <a:rPr lang="en-US" dirty="0"/>
              <a:t>  January 2019</a:t>
            </a:r>
          </a:p>
        </p:txBody>
      </p:sp>
    </p:spTree>
    <p:extLst>
      <p:ext uri="{BB962C8B-B14F-4D97-AF65-F5344CB8AC3E}">
        <p14:creationId xmlns:p14="http://schemas.microsoft.com/office/powerpoint/2010/main" val="3965831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05A2F65B-100B-D045-A537-C47D76322C86}"/>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4664710" y="5590540"/>
            <a:ext cx="7534910" cy="1275080"/>
          </a:xfrm>
          <a:prstGeom prst="rect">
            <a:avLst/>
          </a:prstGeom>
        </p:spPr>
      </p:pic>
      <p:sp>
        <p:nvSpPr>
          <p:cNvPr id="2" name="Title 1">
            <a:extLst>
              <a:ext uri="{FF2B5EF4-FFF2-40B4-BE49-F238E27FC236}">
                <a16:creationId xmlns:a16="http://schemas.microsoft.com/office/drawing/2014/main" id="{FA19506A-A84C-CA45-B098-64A95202B0D8}"/>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04BBE8A4-3255-8E47-B9DB-62BE1ED5FE8A}"/>
              </a:ext>
            </a:extLst>
          </p:cNvPr>
          <p:cNvSpPr>
            <a:spLocks noGrp="1"/>
          </p:cNvSpPr>
          <p:nvPr>
            <p:ph type="sldNum" sz="quarter" idx="12"/>
          </p:nvPr>
        </p:nvSpPr>
        <p:spPr/>
        <p:txBody>
          <a:bodyPr/>
          <a:lstStyle/>
          <a:p>
            <a:fld id="{A5748963-2E1B-4143-8405-1EF03CF31100}" type="slidenum">
              <a:rPr lang="en-US" smtClean="0"/>
              <a:t>‹#›</a:t>
            </a:fld>
            <a:endParaRPr lang="en-US"/>
          </a:p>
        </p:txBody>
      </p:sp>
      <p:grpSp>
        <p:nvGrpSpPr>
          <p:cNvPr id="6" name="Group 5">
            <a:extLst>
              <a:ext uri="{FF2B5EF4-FFF2-40B4-BE49-F238E27FC236}">
                <a16:creationId xmlns:a16="http://schemas.microsoft.com/office/drawing/2014/main" id="{5AF32399-0234-4340-B206-B17B68755866}"/>
              </a:ext>
            </a:extLst>
          </p:cNvPr>
          <p:cNvGrpSpPr/>
          <p:nvPr userDrawn="1"/>
        </p:nvGrpSpPr>
        <p:grpSpPr>
          <a:xfrm>
            <a:off x="8462736" y="102649"/>
            <a:ext cx="3706268" cy="522993"/>
            <a:chOff x="8462736" y="102649"/>
            <a:chExt cx="3706268" cy="522993"/>
          </a:xfrm>
        </p:grpSpPr>
        <p:pic>
          <p:nvPicPr>
            <p:cNvPr id="7" name="Immagine 1">
              <a:extLst>
                <a:ext uri="{FF2B5EF4-FFF2-40B4-BE49-F238E27FC236}">
                  <a16:creationId xmlns:a16="http://schemas.microsoft.com/office/drawing/2014/main" id="{5B741F78-287C-9244-9A44-043F2648DAB6}"/>
                </a:ext>
              </a:extLst>
            </p:cNvPr>
            <p:cNvPicPr>
              <a:picLocks noChangeAspect="1"/>
            </p:cNvPicPr>
            <p:nvPr userDrawn="1"/>
          </p:nvPicPr>
          <p:blipFill>
            <a:blip r:embed="rId3"/>
            <a:stretch>
              <a:fillRect/>
            </a:stretch>
          </p:blipFill>
          <p:spPr bwMode="auto">
            <a:xfrm>
              <a:off x="10163287" y="109991"/>
              <a:ext cx="757588" cy="505273"/>
            </a:xfrm>
            <a:prstGeom prst="rect">
              <a:avLst/>
            </a:prstGeom>
            <a:noFill/>
            <a:ln w="9525">
              <a:noFill/>
              <a:miter lim="800000"/>
              <a:headEnd/>
              <a:tailEnd/>
            </a:ln>
          </p:spPr>
        </p:pic>
        <p:pic>
          <p:nvPicPr>
            <p:cNvPr id="8" name="Picture 7" descr="Compact.png">
              <a:extLst>
                <a:ext uri="{FF2B5EF4-FFF2-40B4-BE49-F238E27FC236}">
                  <a16:creationId xmlns:a16="http://schemas.microsoft.com/office/drawing/2014/main" id="{9FB8D5FD-35B2-D74B-92F2-E4029B04D0C6}"/>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8462736" y="102649"/>
              <a:ext cx="1582526" cy="522993"/>
            </a:xfrm>
            <a:prstGeom prst="rect">
              <a:avLst/>
            </a:prstGeom>
          </p:spPr>
        </p:pic>
        <p:sp>
          <p:nvSpPr>
            <p:cNvPr id="9" name="Textfeld 2">
              <a:extLst>
                <a:ext uri="{FF2B5EF4-FFF2-40B4-BE49-F238E27FC236}">
                  <a16:creationId xmlns:a16="http://schemas.microsoft.com/office/drawing/2014/main" id="{4E40976E-4505-8C44-863B-6FC3F8A0206F}"/>
                </a:ext>
              </a:extLst>
            </p:cNvPr>
            <p:cNvSpPr txBox="1"/>
            <p:nvPr userDrawn="1"/>
          </p:nvSpPr>
          <p:spPr>
            <a:xfrm>
              <a:off x="11038900" y="149681"/>
              <a:ext cx="1130104" cy="430887"/>
            </a:xfrm>
            <a:prstGeom prst="rect">
              <a:avLst/>
            </a:prstGeom>
            <a:noFill/>
          </p:spPr>
          <p:txBody>
            <a:bodyPr wrap="square" rtlCol="0">
              <a:spAutoFit/>
            </a:bodyPr>
            <a:lstStyle/>
            <a:p>
              <a:r>
                <a:rPr lang="de-DE" sz="1100" dirty="0" err="1">
                  <a:solidFill>
                    <a:schemeClr val="tx1"/>
                  </a:solidFill>
                </a:rPr>
                <a:t>Funded</a:t>
              </a:r>
              <a:r>
                <a:rPr lang="de-DE" sz="1100" dirty="0">
                  <a:solidFill>
                    <a:schemeClr val="tx1"/>
                  </a:solidFill>
                </a:rPr>
                <a:t> </a:t>
              </a:r>
              <a:r>
                <a:rPr lang="de-DE" sz="1100" dirty="0" err="1">
                  <a:solidFill>
                    <a:schemeClr val="tx1"/>
                  </a:solidFill>
                </a:rPr>
                <a:t>by</a:t>
              </a:r>
              <a:r>
                <a:rPr lang="de-DE" sz="1100" dirty="0">
                  <a:solidFill>
                    <a:schemeClr val="tx1"/>
                  </a:solidFill>
                </a:rPr>
                <a:t> </a:t>
              </a:r>
              <a:r>
                <a:rPr lang="de-DE" sz="1100" dirty="0" err="1">
                  <a:solidFill>
                    <a:schemeClr val="tx1"/>
                  </a:solidFill>
                </a:rPr>
                <a:t>the</a:t>
              </a:r>
              <a:r>
                <a:rPr lang="de-DE" sz="1100" dirty="0">
                  <a:solidFill>
                    <a:schemeClr val="tx1"/>
                  </a:solidFill>
                </a:rPr>
                <a:t> </a:t>
              </a:r>
            </a:p>
            <a:p>
              <a:r>
                <a:rPr lang="de-DE" sz="1100" dirty="0">
                  <a:solidFill>
                    <a:schemeClr val="tx1"/>
                  </a:solidFill>
                </a:rPr>
                <a:t>European Union</a:t>
              </a:r>
            </a:p>
          </p:txBody>
        </p:sp>
      </p:grpSp>
      <p:sp>
        <p:nvSpPr>
          <p:cNvPr id="24" name="Rectangle 23">
            <a:extLst>
              <a:ext uri="{FF2B5EF4-FFF2-40B4-BE49-F238E27FC236}">
                <a16:creationId xmlns:a16="http://schemas.microsoft.com/office/drawing/2014/main" id="{70BA08F1-14E3-8246-B8BF-5F0DAE5DCBDF}"/>
              </a:ext>
            </a:extLst>
          </p:cNvPr>
          <p:cNvSpPr/>
          <p:nvPr userDrawn="1"/>
        </p:nvSpPr>
        <p:spPr>
          <a:xfrm>
            <a:off x="2759" y="514312"/>
            <a:ext cx="6472428" cy="77648"/>
          </a:xfrm>
          <a:prstGeom prst="rect">
            <a:avLst/>
          </a:prstGeom>
          <a:gradFill flip="none" rotWithShape="1">
            <a:gsLst>
              <a:gs pos="10000">
                <a:srgbClr val="3566BD"/>
              </a:gs>
              <a:gs pos="0">
                <a:srgbClr val="002D8E"/>
              </a:gs>
              <a:gs pos="33000">
                <a:srgbClr val="9EB8E7"/>
              </a:gs>
              <a:gs pos="50000">
                <a:srgbClr val="BBCDEE"/>
              </a:gs>
              <a:gs pos="84000">
                <a:schemeClr val="bg1"/>
              </a:gs>
              <a:gs pos="21000">
                <a:schemeClr val="accent1">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Image result for Lancaster University Logo">
            <a:extLst>
              <a:ext uri="{FF2B5EF4-FFF2-40B4-BE49-F238E27FC236}">
                <a16:creationId xmlns:a16="http://schemas.microsoft.com/office/drawing/2014/main" id="{6E5BDEC8-4583-AE40-AEF7-3EDD49607C64}"/>
              </a:ext>
            </a:extLst>
          </p:cNvPr>
          <p:cNvPicPr>
            <a:picLocks noChangeAspect="1" noChangeArrowheads="1"/>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46165" y="6200702"/>
            <a:ext cx="1095046" cy="676419"/>
          </a:xfrm>
          <a:prstGeom prst="rect">
            <a:avLst/>
          </a:prstGeom>
          <a:noFill/>
          <a:extLst>
            <a:ext uri="{909E8E84-426E-40DD-AFC4-6F175D3DCCD1}">
              <a14:hiddenFill xmlns:a14="http://schemas.microsoft.com/office/drawing/2010/main">
                <a:solidFill>
                  <a:srgbClr val="FFFFFF"/>
                </a:solidFill>
              </a14:hiddenFill>
            </a:ext>
          </a:extLst>
        </p:spPr>
      </p:pic>
      <p:sp>
        <p:nvSpPr>
          <p:cNvPr id="13" name="Footer Placeholder 4">
            <a:extLst>
              <a:ext uri="{FF2B5EF4-FFF2-40B4-BE49-F238E27FC236}">
                <a16:creationId xmlns:a16="http://schemas.microsoft.com/office/drawing/2014/main" id="{AFA76874-E20A-4644-8444-B15EE757535D}"/>
              </a:ext>
            </a:extLst>
          </p:cNvPr>
          <p:cNvSpPr>
            <a:spLocks noGrp="1"/>
          </p:cNvSpPr>
          <p:nvPr>
            <p:ph type="ftr" sz="quarter" idx="3"/>
          </p:nvPr>
        </p:nvSpPr>
        <p:spPr>
          <a:xfrm>
            <a:off x="1347537" y="6356350"/>
            <a:ext cx="68058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A. Castilla			</a:t>
            </a:r>
            <a:r>
              <a:rPr lang="en-US" dirty="0" err="1"/>
              <a:t>CompactLight</a:t>
            </a:r>
            <a:r>
              <a:rPr lang="en-US" dirty="0"/>
              <a:t> - Internal Meeting, 8</a:t>
            </a:r>
            <a:r>
              <a:rPr lang="en-US" baseline="30000" dirty="0"/>
              <a:t>th</a:t>
            </a:r>
            <a:r>
              <a:rPr lang="en-US" dirty="0"/>
              <a:t>  January 2019</a:t>
            </a:r>
          </a:p>
        </p:txBody>
      </p:sp>
    </p:spTree>
    <p:extLst>
      <p:ext uri="{BB962C8B-B14F-4D97-AF65-F5344CB8AC3E}">
        <p14:creationId xmlns:p14="http://schemas.microsoft.com/office/powerpoint/2010/main" val="1956837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0A67EA17-AAA6-EB45-86DB-DA4222B5952B}"/>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4664710" y="5590540"/>
            <a:ext cx="7534910" cy="1275080"/>
          </a:xfrm>
          <a:prstGeom prst="rect">
            <a:avLst/>
          </a:prstGeom>
        </p:spPr>
      </p:pic>
      <p:sp>
        <p:nvSpPr>
          <p:cNvPr id="4" name="Slide Number Placeholder 3">
            <a:extLst>
              <a:ext uri="{FF2B5EF4-FFF2-40B4-BE49-F238E27FC236}">
                <a16:creationId xmlns:a16="http://schemas.microsoft.com/office/drawing/2014/main" id="{B0605964-749C-D043-A2CE-4288C48AF89C}"/>
              </a:ext>
            </a:extLst>
          </p:cNvPr>
          <p:cNvSpPr>
            <a:spLocks noGrp="1"/>
          </p:cNvSpPr>
          <p:nvPr>
            <p:ph type="sldNum" sz="quarter" idx="12"/>
          </p:nvPr>
        </p:nvSpPr>
        <p:spPr/>
        <p:txBody>
          <a:bodyPr/>
          <a:lstStyle/>
          <a:p>
            <a:fld id="{A5748963-2E1B-4143-8405-1EF03CF31100}" type="slidenum">
              <a:rPr lang="en-US" smtClean="0"/>
              <a:t>‹#›</a:t>
            </a:fld>
            <a:endParaRPr lang="en-US"/>
          </a:p>
        </p:txBody>
      </p:sp>
      <p:grpSp>
        <p:nvGrpSpPr>
          <p:cNvPr id="5" name="Group 4">
            <a:extLst>
              <a:ext uri="{FF2B5EF4-FFF2-40B4-BE49-F238E27FC236}">
                <a16:creationId xmlns:a16="http://schemas.microsoft.com/office/drawing/2014/main" id="{484CCBBE-F787-A14A-9031-68E6C01AAD77}"/>
              </a:ext>
            </a:extLst>
          </p:cNvPr>
          <p:cNvGrpSpPr/>
          <p:nvPr userDrawn="1"/>
        </p:nvGrpSpPr>
        <p:grpSpPr>
          <a:xfrm>
            <a:off x="8462736" y="102649"/>
            <a:ext cx="3706268" cy="522993"/>
            <a:chOff x="8462736" y="102649"/>
            <a:chExt cx="3706268" cy="522993"/>
          </a:xfrm>
        </p:grpSpPr>
        <p:pic>
          <p:nvPicPr>
            <p:cNvPr id="6" name="Immagine 1">
              <a:extLst>
                <a:ext uri="{FF2B5EF4-FFF2-40B4-BE49-F238E27FC236}">
                  <a16:creationId xmlns:a16="http://schemas.microsoft.com/office/drawing/2014/main" id="{7795BA38-7F6B-E04E-BA30-7F8A189FA886}"/>
                </a:ext>
              </a:extLst>
            </p:cNvPr>
            <p:cNvPicPr>
              <a:picLocks noChangeAspect="1"/>
            </p:cNvPicPr>
            <p:nvPr userDrawn="1"/>
          </p:nvPicPr>
          <p:blipFill>
            <a:blip r:embed="rId3"/>
            <a:stretch>
              <a:fillRect/>
            </a:stretch>
          </p:blipFill>
          <p:spPr bwMode="auto">
            <a:xfrm>
              <a:off x="10163287" y="109991"/>
              <a:ext cx="757588" cy="505273"/>
            </a:xfrm>
            <a:prstGeom prst="rect">
              <a:avLst/>
            </a:prstGeom>
            <a:noFill/>
            <a:ln w="9525">
              <a:noFill/>
              <a:miter lim="800000"/>
              <a:headEnd/>
              <a:tailEnd/>
            </a:ln>
          </p:spPr>
        </p:pic>
        <p:pic>
          <p:nvPicPr>
            <p:cNvPr id="7" name="Picture 6" descr="Compact.png">
              <a:extLst>
                <a:ext uri="{FF2B5EF4-FFF2-40B4-BE49-F238E27FC236}">
                  <a16:creationId xmlns:a16="http://schemas.microsoft.com/office/drawing/2014/main" id="{54811247-F864-2143-8D54-CFA18F59DA2D}"/>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8462736" y="102649"/>
              <a:ext cx="1582526" cy="522993"/>
            </a:xfrm>
            <a:prstGeom prst="rect">
              <a:avLst/>
            </a:prstGeom>
          </p:spPr>
        </p:pic>
        <p:sp>
          <p:nvSpPr>
            <p:cNvPr id="8" name="Textfeld 2">
              <a:extLst>
                <a:ext uri="{FF2B5EF4-FFF2-40B4-BE49-F238E27FC236}">
                  <a16:creationId xmlns:a16="http://schemas.microsoft.com/office/drawing/2014/main" id="{CDC54905-4EBC-3545-916A-E7213D20C98B}"/>
                </a:ext>
              </a:extLst>
            </p:cNvPr>
            <p:cNvSpPr txBox="1"/>
            <p:nvPr userDrawn="1"/>
          </p:nvSpPr>
          <p:spPr>
            <a:xfrm>
              <a:off x="11038900" y="149681"/>
              <a:ext cx="1130104" cy="430887"/>
            </a:xfrm>
            <a:prstGeom prst="rect">
              <a:avLst/>
            </a:prstGeom>
            <a:noFill/>
          </p:spPr>
          <p:txBody>
            <a:bodyPr wrap="square" rtlCol="0">
              <a:spAutoFit/>
            </a:bodyPr>
            <a:lstStyle/>
            <a:p>
              <a:r>
                <a:rPr lang="de-DE" sz="1100" dirty="0" err="1">
                  <a:solidFill>
                    <a:schemeClr val="tx1"/>
                  </a:solidFill>
                </a:rPr>
                <a:t>Funded</a:t>
              </a:r>
              <a:r>
                <a:rPr lang="de-DE" sz="1100" dirty="0">
                  <a:solidFill>
                    <a:schemeClr val="tx1"/>
                  </a:solidFill>
                </a:rPr>
                <a:t> </a:t>
              </a:r>
              <a:r>
                <a:rPr lang="de-DE" sz="1100" dirty="0" err="1">
                  <a:solidFill>
                    <a:schemeClr val="tx1"/>
                  </a:solidFill>
                </a:rPr>
                <a:t>by</a:t>
              </a:r>
              <a:r>
                <a:rPr lang="de-DE" sz="1100" dirty="0">
                  <a:solidFill>
                    <a:schemeClr val="tx1"/>
                  </a:solidFill>
                </a:rPr>
                <a:t> </a:t>
              </a:r>
              <a:r>
                <a:rPr lang="de-DE" sz="1100" dirty="0" err="1">
                  <a:solidFill>
                    <a:schemeClr val="tx1"/>
                  </a:solidFill>
                </a:rPr>
                <a:t>the</a:t>
              </a:r>
              <a:r>
                <a:rPr lang="de-DE" sz="1100" dirty="0">
                  <a:solidFill>
                    <a:schemeClr val="tx1"/>
                  </a:solidFill>
                </a:rPr>
                <a:t> </a:t>
              </a:r>
            </a:p>
            <a:p>
              <a:r>
                <a:rPr lang="de-DE" sz="1100" dirty="0">
                  <a:solidFill>
                    <a:schemeClr val="tx1"/>
                  </a:solidFill>
                </a:rPr>
                <a:t>European Union</a:t>
              </a:r>
            </a:p>
          </p:txBody>
        </p:sp>
      </p:grpSp>
      <p:sp>
        <p:nvSpPr>
          <p:cNvPr id="23" name="Rectangle 22">
            <a:extLst>
              <a:ext uri="{FF2B5EF4-FFF2-40B4-BE49-F238E27FC236}">
                <a16:creationId xmlns:a16="http://schemas.microsoft.com/office/drawing/2014/main" id="{056BE686-4C10-D44F-BE95-6F52CD4D4238}"/>
              </a:ext>
            </a:extLst>
          </p:cNvPr>
          <p:cNvSpPr/>
          <p:nvPr userDrawn="1"/>
        </p:nvSpPr>
        <p:spPr>
          <a:xfrm>
            <a:off x="2759" y="514312"/>
            <a:ext cx="6472428" cy="77648"/>
          </a:xfrm>
          <a:prstGeom prst="rect">
            <a:avLst/>
          </a:prstGeom>
          <a:gradFill flip="none" rotWithShape="1">
            <a:gsLst>
              <a:gs pos="10000">
                <a:srgbClr val="3566BD"/>
              </a:gs>
              <a:gs pos="0">
                <a:srgbClr val="002D8E"/>
              </a:gs>
              <a:gs pos="33000">
                <a:srgbClr val="9EB8E7"/>
              </a:gs>
              <a:gs pos="50000">
                <a:srgbClr val="BBCDEE"/>
              </a:gs>
              <a:gs pos="84000">
                <a:schemeClr val="bg1"/>
              </a:gs>
              <a:gs pos="21000">
                <a:schemeClr val="accent1">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Image result for Lancaster University Logo">
            <a:extLst>
              <a:ext uri="{FF2B5EF4-FFF2-40B4-BE49-F238E27FC236}">
                <a16:creationId xmlns:a16="http://schemas.microsoft.com/office/drawing/2014/main" id="{4F996F13-B3C8-AE4B-BE6B-5F18425C95C4}"/>
              </a:ext>
            </a:extLst>
          </p:cNvPr>
          <p:cNvPicPr>
            <a:picLocks noChangeAspect="1" noChangeArrowheads="1"/>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46165" y="6200702"/>
            <a:ext cx="1095046" cy="676419"/>
          </a:xfrm>
          <a:prstGeom prst="rect">
            <a:avLst/>
          </a:prstGeom>
          <a:noFill/>
          <a:extLst>
            <a:ext uri="{909E8E84-426E-40DD-AFC4-6F175D3DCCD1}">
              <a14:hiddenFill xmlns:a14="http://schemas.microsoft.com/office/drawing/2010/main">
                <a:solidFill>
                  <a:srgbClr val="FFFFFF"/>
                </a:solidFill>
              </a14:hiddenFill>
            </a:ext>
          </a:extLst>
        </p:spPr>
      </p:pic>
      <p:sp>
        <p:nvSpPr>
          <p:cNvPr id="12" name="Footer Placeholder 4">
            <a:extLst>
              <a:ext uri="{FF2B5EF4-FFF2-40B4-BE49-F238E27FC236}">
                <a16:creationId xmlns:a16="http://schemas.microsoft.com/office/drawing/2014/main" id="{08971543-8C36-A341-BEDB-4646D5E03A95}"/>
              </a:ext>
            </a:extLst>
          </p:cNvPr>
          <p:cNvSpPr>
            <a:spLocks noGrp="1"/>
          </p:cNvSpPr>
          <p:nvPr>
            <p:ph type="ftr" sz="quarter" idx="3"/>
          </p:nvPr>
        </p:nvSpPr>
        <p:spPr>
          <a:xfrm>
            <a:off x="1347537" y="6356350"/>
            <a:ext cx="68058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A. Castilla			</a:t>
            </a:r>
            <a:r>
              <a:rPr lang="en-US" dirty="0" err="1"/>
              <a:t>CompactLight</a:t>
            </a:r>
            <a:r>
              <a:rPr lang="en-US" dirty="0"/>
              <a:t> - Internal Meeting, 8</a:t>
            </a:r>
            <a:r>
              <a:rPr lang="en-US" baseline="30000" dirty="0"/>
              <a:t>th</a:t>
            </a:r>
            <a:r>
              <a:rPr lang="en-US" dirty="0"/>
              <a:t>  January 2019</a:t>
            </a:r>
          </a:p>
        </p:txBody>
      </p:sp>
    </p:spTree>
    <p:extLst>
      <p:ext uri="{BB962C8B-B14F-4D97-AF65-F5344CB8AC3E}">
        <p14:creationId xmlns:p14="http://schemas.microsoft.com/office/powerpoint/2010/main" val="3500783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08E1078B-E1DF-4B43-A813-05A2C4886CA8}"/>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4664710" y="5590540"/>
            <a:ext cx="7534910" cy="1275080"/>
          </a:xfrm>
          <a:prstGeom prst="rect">
            <a:avLst/>
          </a:prstGeom>
        </p:spPr>
      </p:pic>
      <p:sp>
        <p:nvSpPr>
          <p:cNvPr id="2" name="Title 1">
            <a:extLst>
              <a:ext uri="{FF2B5EF4-FFF2-40B4-BE49-F238E27FC236}">
                <a16:creationId xmlns:a16="http://schemas.microsoft.com/office/drawing/2014/main" id="{564E851F-AD66-DE4F-B72A-C89589E1F6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BA4B35B-5933-B847-A5FF-14DDE9CC360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796121C-FB06-0C41-887A-3D7687A555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7" name="Slide Number Placeholder 6">
            <a:extLst>
              <a:ext uri="{FF2B5EF4-FFF2-40B4-BE49-F238E27FC236}">
                <a16:creationId xmlns:a16="http://schemas.microsoft.com/office/drawing/2014/main" id="{889F2294-BAD5-1645-906A-A12255947029}"/>
              </a:ext>
            </a:extLst>
          </p:cNvPr>
          <p:cNvSpPr>
            <a:spLocks noGrp="1"/>
          </p:cNvSpPr>
          <p:nvPr>
            <p:ph type="sldNum" sz="quarter" idx="12"/>
          </p:nvPr>
        </p:nvSpPr>
        <p:spPr/>
        <p:txBody>
          <a:bodyPr/>
          <a:lstStyle/>
          <a:p>
            <a:fld id="{A5748963-2E1B-4143-8405-1EF03CF31100}" type="slidenum">
              <a:rPr lang="en-US" smtClean="0"/>
              <a:t>‹#›</a:t>
            </a:fld>
            <a:endParaRPr lang="en-US"/>
          </a:p>
        </p:txBody>
      </p:sp>
      <p:grpSp>
        <p:nvGrpSpPr>
          <p:cNvPr id="8" name="Group 7">
            <a:extLst>
              <a:ext uri="{FF2B5EF4-FFF2-40B4-BE49-F238E27FC236}">
                <a16:creationId xmlns:a16="http://schemas.microsoft.com/office/drawing/2014/main" id="{C51F6041-ACEF-E341-A629-356BF8211F7D}"/>
              </a:ext>
            </a:extLst>
          </p:cNvPr>
          <p:cNvGrpSpPr/>
          <p:nvPr userDrawn="1"/>
        </p:nvGrpSpPr>
        <p:grpSpPr>
          <a:xfrm>
            <a:off x="8462736" y="102649"/>
            <a:ext cx="3706268" cy="522993"/>
            <a:chOff x="8462736" y="102649"/>
            <a:chExt cx="3706268" cy="522993"/>
          </a:xfrm>
        </p:grpSpPr>
        <p:pic>
          <p:nvPicPr>
            <p:cNvPr id="9" name="Immagine 1">
              <a:extLst>
                <a:ext uri="{FF2B5EF4-FFF2-40B4-BE49-F238E27FC236}">
                  <a16:creationId xmlns:a16="http://schemas.microsoft.com/office/drawing/2014/main" id="{96B599AC-279E-3149-8088-99E4B1C396DC}"/>
                </a:ext>
              </a:extLst>
            </p:cNvPr>
            <p:cNvPicPr>
              <a:picLocks noChangeAspect="1"/>
            </p:cNvPicPr>
            <p:nvPr userDrawn="1"/>
          </p:nvPicPr>
          <p:blipFill>
            <a:blip r:embed="rId3"/>
            <a:stretch>
              <a:fillRect/>
            </a:stretch>
          </p:blipFill>
          <p:spPr bwMode="auto">
            <a:xfrm>
              <a:off x="10163287" y="109991"/>
              <a:ext cx="757588" cy="505273"/>
            </a:xfrm>
            <a:prstGeom prst="rect">
              <a:avLst/>
            </a:prstGeom>
            <a:noFill/>
            <a:ln w="9525">
              <a:noFill/>
              <a:miter lim="800000"/>
              <a:headEnd/>
              <a:tailEnd/>
            </a:ln>
          </p:spPr>
        </p:pic>
        <p:pic>
          <p:nvPicPr>
            <p:cNvPr id="10" name="Picture 9" descr="Compact.png">
              <a:extLst>
                <a:ext uri="{FF2B5EF4-FFF2-40B4-BE49-F238E27FC236}">
                  <a16:creationId xmlns:a16="http://schemas.microsoft.com/office/drawing/2014/main" id="{83AFE90F-4D82-F741-91B2-BBA680829828}"/>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8462736" y="102649"/>
              <a:ext cx="1582526" cy="522993"/>
            </a:xfrm>
            <a:prstGeom prst="rect">
              <a:avLst/>
            </a:prstGeom>
          </p:spPr>
        </p:pic>
        <p:sp>
          <p:nvSpPr>
            <p:cNvPr id="11" name="Textfeld 2">
              <a:extLst>
                <a:ext uri="{FF2B5EF4-FFF2-40B4-BE49-F238E27FC236}">
                  <a16:creationId xmlns:a16="http://schemas.microsoft.com/office/drawing/2014/main" id="{95294969-E1A9-6145-A67A-4E86CFAD4B05}"/>
                </a:ext>
              </a:extLst>
            </p:cNvPr>
            <p:cNvSpPr txBox="1"/>
            <p:nvPr userDrawn="1"/>
          </p:nvSpPr>
          <p:spPr>
            <a:xfrm>
              <a:off x="11038900" y="149681"/>
              <a:ext cx="1130104" cy="430887"/>
            </a:xfrm>
            <a:prstGeom prst="rect">
              <a:avLst/>
            </a:prstGeom>
            <a:noFill/>
          </p:spPr>
          <p:txBody>
            <a:bodyPr wrap="square" rtlCol="0">
              <a:spAutoFit/>
            </a:bodyPr>
            <a:lstStyle/>
            <a:p>
              <a:r>
                <a:rPr lang="de-DE" sz="1100" dirty="0" err="1">
                  <a:solidFill>
                    <a:schemeClr val="tx1"/>
                  </a:solidFill>
                </a:rPr>
                <a:t>Funded</a:t>
              </a:r>
              <a:r>
                <a:rPr lang="de-DE" sz="1100" dirty="0">
                  <a:solidFill>
                    <a:schemeClr val="tx1"/>
                  </a:solidFill>
                </a:rPr>
                <a:t> </a:t>
              </a:r>
              <a:r>
                <a:rPr lang="de-DE" sz="1100" dirty="0" err="1">
                  <a:solidFill>
                    <a:schemeClr val="tx1"/>
                  </a:solidFill>
                </a:rPr>
                <a:t>by</a:t>
              </a:r>
              <a:r>
                <a:rPr lang="de-DE" sz="1100" dirty="0">
                  <a:solidFill>
                    <a:schemeClr val="tx1"/>
                  </a:solidFill>
                </a:rPr>
                <a:t> </a:t>
              </a:r>
              <a:r>
                <a:rPr lang="de-DE" sz="1100" dirty="0" err="1">
                  <a:solidFill>
                    <a:schemeClr val="tx1"/>
                  </a:solidFill>
                </a:rPr>
                <a:t>the</a:t>
              </a:r>
              <a:r>
                <a:rPr lang="de-DE" sz="1100" dirty="0">
                  <a:solidFill>
                    <a:schemeClr val="tx1"/>
                  </a:solidFill>
                </a:rPr>
                <a:t> </a:t>
              </a:r>
            </a:p>
            <a:p>
              <a:r>
                <a:rPr lang="de-DE" sz="1100" dirty="0">
                  <a:solidFill>
                    <a:schemeClr val="tx1"/>
                  </a:solidFill>
                </a:rPr>
                <a:t>European Union</a:t>
              </a:r>
            </a:p>
          </p:txBody>
        </p:sp>
      </p:grpSp>
      <p:sp>
        <p:nvSpPr>
          <p:cNvPr id="26" name="Rectangle 25">
            <a:extLst>
              <a:ext uri="{FF2B5EF4-FFF2-40B4-BE49-F238E27FC236}">
                <a16:creationId xmlns:a16="http://schemas.microsoft.com/office/drawing/2014/main" id="{DF7246EA-925F-4A45-8D94-9992A07F5BAC}"/>
              </a:ext>
            </a:extLst>
          </p:cNvPr>
          <p:cNvSpPr/>
          <p:nvPr userDrawn="1"/>
        </p:nvSpPr>
        <p:spPr>
          <a:xfrm>
            <a:off x="2759" y="514312"/>
            <a:ext cx="6472428" cy="77648"/>
          </a:xfrm>
          <a:prstGeom prst="rect">
            <a:avLst/>
          </a:prstGeom>
          <a:gradFill flip="none" rotWithShape="1">
            <a:gsLst>
              <a:gs pos="10000">
                <a:srgbClr val="3566BD"/>
              </a:gs>
              <a:gs pos="0">
                <a:srgbClr val="002D8E"/>
              </a:gs>
              <a:gs pos="33000">
                <a:srgbClr val="9EB8E7"/>
              </a:gs>
              <a:gs pos="50000">
                <a:srgbClr val="BBCDEE"/>
              </a:gs>
              <a:gs pos="84000">
                <a:schemeClr val="bg1"/>
              </a:gs>
              <a:gs pos="21000">
                <a:schemeClr val="accent1">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descr="Image result for Lancaster University Logo">
            <a:extLst>
              <a:ext uri="{FF2B5EF4-FFF2-40B4-BE49-F238E27FC236}">
                <a16:creationId xmlns:a16="http://schemas.microsoft.com/office/drawing/2014/main" id="{F95085DC-C0B0-1248-8767-A2243FBC2761}"/>
              </a:ext>
            </a:extLst>
          </p:cNvPr>
          <p:cNvPicPr>
            <a:picLocks noChangeAspect="1" noChangeArrowheads="1"/>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46165" y="6200702"/>
            <a:ext cx="1095046" cy="676419"/>
          </a:xfrm>
          <a:prstGeom prst="rect">
            <a:avLst/>
          </a:prstGeom>
          <a:noFill/>
          <a:extLst>
            <a:ext uri="{909E8E84-426E-40DD-AFC4-6F175D3DCCD1}">
              <a14:hiddenFill xmlns:a14="http://schemas.microsoft.com/office/drawing/2010/main">
                <a:solidFill>
                  <a:srgbClr val="FFFFFF"/>
                </a:solidFill>
              </a14:hiddenFill>
            </a:ext>
          </a:extLst>
        </p:spPr>
      </p:pic>
      <p:sp>
        <p:nvSpPr>
          <p:cNvPr id="15" name="Footer Placeholder 4">
            <a:extLst>
              <a:ext uri="{FF2B5EF4-FFF2-40B4-BE49-F238E27FC236}">
                <a16:creationId xmlns:a16="http://schemas.microsoft.com/office/drawing/2014/main" id="{9B30CE9C-E510-294F-AC2D-4A57B20D3A05}"/>
              </a:ext>
            </a:extLst>
          </p:cNvPr>
          <p:cNvSpPr>
            <a:spLocks noGrp="1"/>
          </p:cNvSpPr>
          <p:nvPr>
            <p:ph type="ftr" sz="quarter" idx="3"/>
          </p:nvPr>
        </p:nvSpPr>
        <p:spPr>
          <a:xfrm>
            <a:off x="1347537" y="6356350"/>
            <a:ext cx="68058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A. Castilla			</a:t>
            </a:r>
            <a:r>
              <a:rPr lang="en-US" dirty="0" err="1"/>
              <a:t>CompactLight</a:t>
            </a:r>
            <a:r>
              <a:rPr lang="en-US" dirty="0"/>
              <a:t> - Internal Meeting, 8</a:t>
            </a:r>
            <a:r>
              <a:rPr lang="en-US" baseline="30000" dirty="0"/>
              <a:t>th</a:t>
            </a:r>
            <a:r>
              <a:rPr lang="en-US" dirty="0"/>
              <a:t>  January 2019</a:t>
            </a:r>
          </a:p>
        </p:txBody>
      </p:sp>
    </p:spTree>
    <p:extLst>
      <p:ext uri="{BB962C8B-B14F-4D97-AF65-F5344CB8AC3E}">
        <p14:creationId xmlns:p14="http://schemas.microsoft.com/office/powerpoint/2010/main" val="987125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561791B0-F8AB-5D44-8868-97016A0D7B83}"/>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4664710" y="5590540"/>
            <a:ext cx="7534910" cy="1275080"/>
          </a:xfrm>
          <a:prstGeom prst="rect">
            <a:avLst/>
          </a:prstGeom>
        </p:spPr>
      </p:pic>
      <p:sp>
        <p:nvSpPr>
          <p:cNvPr id="2" name="Title 1">
            <a:extLst>
              <a:ext uri="{FF2B5EF4-FFF2-40B4-BE49-F238E27FC236}">
                <a16:creationId xmlns:a16="http://schemas.microsoft.com/office/drawing/2014/main" id="{5DD03188-7ABE-1942-8A8C-590FA5AF3E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2454F28-1D65-A447-84AC-8D57E6694E1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D16A565-025B-DE4C-B03D-06BA1CC4FB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7" name="Slide Number Placeholder 6">
            <a:extLst>
              <a:ext uri="{FF2B5EF4-FFF2-40B4-BE49-F238E27FC236}">
                <a16:creationId xmlns:a16="http://schemas.microsoft.com/office/drawing/2014/main" id="{CA68D3EF-63EA-1F48-BE77-5809634D5417}"/>
              </a:ext>
            </a:extLst>
          </p:cNvPr>
          <p:cNvSpPr>
            <a:spLocks noGrp="1"/>
          </p:cNvSpPr>
          <p:nvPr>
            <p:ph type="sldNum" sz="quarter" idx="12"/>
          </p:nvPr>
        </p:nvSpPr>
        <p:spPr/>
        <p:txBody>
          <a:bodyPr/>
          <a:lstStyle/>
          <a:p>
            <a:fld id="{A5748963-2E1B-4143-8405-1EF03CF31100}" type="slidenum">
              <a:rPr lang="en-US" smtClean="0"/>
              <a:t>‹#›</a:t>
            </a:fld>
            <a:endParaRPr lang="en-US"/>
          </a:p>
        </p:txBody>
      </p:sp>
      <p:grpSp>
        <p:nvGrpSpPr>
          <p:cNvPr id="8" name="Group 7">
            <a:extLst>
              <a:ext uri="{FF2B5EF4-FFF2-40B4-BE49-F238E27FC236}">
                <a16:creationId xmlns:a16="http://schemas.microsoft.com/office/drawing/2014/main" id="{07CE7F59-7D5B-1E4E-9CBB-2C3F71B72D39}"/>
              </a:ext>
            </a:extLst>
          </p:cNvPr>
          <p:cNvGrpSpPr/>
          <p:nvPr userDrawn="1"/>
        </p:nvGrpSpPr>
        <p:grpSpPr>
          <a:xfrm>
            <a:off x="8462736" y="102649"/>
            <a:ext cx="3706268" cy="522993"/>
            <a:chOff x="8462736" y="102649"/>
            <a:chExt cx="3706268" cy="522993"/>
          </a:xfrm>
        </p:grpSpPr>
        <p:pic>
          <p:nvPicPr>
            <p:cNvPr id="9" name="Immagine 1">
              <a:extLst>
                <a:ext uri="{FF2B5EF4-FFF2-40B4-BE49-F238E27FC236}">
                  <a16:creationId xmlns:a16="http://schemas.microsoft.com/office/drawing/2014/main" id="{7C30D23E-1B61-794D-B537-F4F3DD76ED41}"/>
                </a:ext>
              </a:extLst>
            </p:cNvPr>
            <p:cNvPicPr>
              <a:picLocks noChangeAspect="1"/>
            </p:cNvPicPr>
            <p:nvPr userDrawn="1"/>
          </p:nvPicPr>
          <p:blipFill>
            <a:blip r:embed="rId3"/>
            <a:stretch>
              <a:fillRect/>
            </a:stretch>
          </p:blipFill>
          <p:spPr bwMode="auto">
            <a:xfrm>
              <a:off x="10163287" y="109991"/>
              <a:ext cx="757588" cy="505273"/>
            </a:xfrm>
            <a:prstGeom prst="rect">
              <a:avLst/>
            </a:prstGeom>
            <a:noFill/>
            <a:ln w="9525">
              <a:noFill/>
              <a:miter lim="800000"/>
              <a:headEnd/>
              <a:tailEnd/>
            </a:ln>
          </p:spPr>
        </p:pic>
        <p:pic>
          <p:nvPicPr>
            <p:cNvPr id="10" name="Picture 9" descr="Compact.png">
              <a:extLst>
                <a:ext uri="{FF2B5EF4-FFF2-40B4-BE49-F238E27FC236}">
                  <a16:creationId xmlns:a16="http://schemas.microsoft.com/office/drawing/2014/main" id="{5B205F97-CAC2-894D-AECE-260100CD8967}"/>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8462736" y="102649"/>
              <a:ext cx="1582526" cy="522993"/>
            </a:xfrm>
            <a:prstGeom prst="rect">
              <a:avLst/>
            </a:prstGeom>
          </p:spPr>
        </p:pic>
        <p:sp>
          <p:nvSpPr>
            <p:cNvPr id="11" name="Textfeld 2">
              <a:extLst>
                <a:ext uri="{FF2B5EF4-FFF2-40B4-BE49-F238E27FC236}">
                  <a16:creationId xmlns:a16="http://schemas.microsoft.com/office/drawing/2014/main" id="{15DEB759-615E-154F-BAFD-12EDB334D26E}"/>
                </a:ext>
              </a:extLst>
            </p:cNvPr>
            <p:cNvSpPr txBox="1"/>
            <p:nvPr userDrawn="1"/>
          </p:nvSpPr>
          <p:spPr>
            <a:xfrm>
              <a:off x="11038900" y="149681"/>
              <a:ext cx="1130104" cy="430887"/>
            </a:xfrm>
            <a:prstGeom prst="rect">
              <a:avLst/>
            </a:prstGeom>
            <a:noFill/>
          </p:spPr>
          <p:txBody>
            <a:bodyPr wrap="square" rtlCol="0">
              <a:spAutoFit/>
            </a:bodyPr>
            <a:lstStyle/>
            <a:p>
              <a:r>
                <a:rPr lang="de-DE" sz="1100" dirty="0" err="1">
                  <a:solidFill>
                    <a:schemeClr val="tx1"/>
                  </a:solidFill>
                </a:rPr>
                <a:t>Funded</a:t>
              </a:r>
              <a:r>
                <a:rPr lang="de-DE" sz="1100" dirty="0">
                  <a:solidFill>
                    <a:schemeClr val="tx1"/>
                  </a:solidFill>
                </a:rPr>
                <a:t> </a:t>
              </a:r>
              <a:r>
                <a:rPr lang="de-DE" sz="1100" dirty="0" err="1">
                  <a:solidFill>
                    <a:schemeClr val="tx1"/>
                  </a:solidFill>
                </a:rPr>
                <a:t>by</a:t>
              </a:r>
              <a:r>
                <a:rPr lang="de-DE" sz="1100" dirty="0">
                  <a:solidFill>
                    <a:schemeClr val="tx1"/>
                  </a:solidFill>
                </a:rPr>
                <a:t> </a:t>
              </a:r>
              <a:r>
                <a:rPr lang="de-DE" sz="1100" dirty="0" err="1">
                  <a:solidFill>
                    <a:schemeClr val="tx1"/>
                  </a:solidFill>
                </a:rPr>
                <a:t>the</a:t>
              </a:r>
              <a:r>
                <a:rPr lang="de-DE" sz="1100" dirty="0">
                  <a:solidFill>
                    <a:schemeClr val="tx1"/>
                  </a:solidFill>
                </a:rPr>
                <a:t> </a:t>
              </a:r>
            </a:p>
            <a:p>
              <a:r>
                <a:rPr lang="de-DE" sz="1100" dirty="0">
                  <a:solidFill>
                    <a:schemeClr val="tx1"/>
                  </a:solidFill>
                </a:rPr>
                <a:t>European Union</a:t>
              </a:r>
            </a:p>
          </p:txBody>
        </p:sp>
      </p:grpSp>
      <p:sp>
        <p:nvSpPr>
          <p:cNvPr id="26" name="Rectangle 25">
            <a:extLst>
              <a:ext uri="{FF2B5EF4-FFF2-40B4-BE49-F238E27FC236}">
                <a16:creationId xmlns:a16="http://schemas.microsoft.com/office/drawing/2014/main" id="{2569B383-1FB4-A546-810C-2220BCD8C103}"/>
              </a:ext>
            </a:extLst>
          </p:cNvPr>
          <p:cNvSpPr/>
          <p:nvPr userDrawn="1"/>
        </p:nvSpPr>
        <p:spPr>
          <a:xfrm>
            <a:off x="2759" y="514312"/>
            <a:ext cx="6472428" cy="77648"/>
          </a:xfrm>
          <a:prstGeom prst="rect">
            <a:avLst/>
          </a:prstGeom>
          <a:gradFill flip="none" rotWithShape="1">
            <a:gsLst>
              <a:gs pos="10000">
                <a:srgbClr val="3566BD"/>
              </a:gs>
              <a:gs pos="0">
                <a:srgbClr val="002D8E"/>
              </a:gs>
              <a:gs pos="33000">
                <a:srgbClr val="9EB8E7"/>
              </a:gs>
              <a:gs pos="50000">
                <a:srgbClr val="BBCDEE"/>
              </a:gs>
              <a:gs pos="84000">
                <a:schemeClr val="bg1"/>
              </a:gs>
              <a:gs pos="21000">
                <a:schemeClr val="accent1">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descr="Image result for Lancaster University Logo">
            <a:extLst>
              <a:ext uri="{FF2B5EF4-FFF2-40B4-BE49-F238E27FC236}">
                <a16:creationId xmlns:a16="http://schemas.microsoft.com/office/drawing/2014/main" id="{6210745A-78A5-0D41-93A4-FBC7368B7EB3}"/>
              </a:ext>
            </a:extLst>
          </p:cNvPr>
          <p:cNvPicPr>
            <a:picLocks noChangeAspect="1" noChangeArrowheads="1"/>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46165" y="6200702"/>
            <a:ext cx="1095046" cy="676419"/>
          </a:xfrm>
          <a:prstGeom prst="rect">
            <a:avLst/>
          </a:prstGeom>
          <a:noFill/>
          <a:extLst>
            <a:ext uri="{909E8E84-426E-40DD-AFC4-6F175D3DCCD1}">
              <a14:hiddenFill xmlns:a14="http://schemas.microsoft.com/office/drawing/2010/main">
                <a:solidFill>
                  <a:srgbClr val="FFFFFF"/>
                </a:solidFill>
              </a14:hiddenFill>
            </a:ext>
          </a:extLst>
        </p:spPr>
      </p:pic>
      <p:sp>
        <p:nvSpPr>
          <p:cNvPr id="15" name="Footer Placeholder 4">
            <a:extLst>
              <a:ext uri="{FF2B5EF4-FFF2-40B4-BE49-F238E27FC236}">
                <a16:creationId xmlns:a16="http://schemas.microsoft.com/office/drawing/2014/main" id="{637F980D-7AE8-CE41-A695-518EF977E2CD}"/>
              </a:ext>
            </a:extLst>
          </p:cNvPr>
          <p:cNvSpPr>
            <a:spLocks noGrp="1"/>
          </p:cNvSpPr>
          <p:nvPr>
            <p:ph type="ftr" sz="quarter" idx="3"/>
          </p:nvPr>
        </p:nvSpPr>
        <p:spPr>
          <a:xfrm>
            <a:off x="1347537" y="6356350"/>
            <a:ext cx="68058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A. Castilla			</a:t>
            </a:r>
            <a:r>
              <a:rPr lang="en-US" dirty="0" err="1"/>
              <a:t>CompactLight</a:t>
            </a:r>
            <a:r>
              <a:rPr lang="en-US" dirty="0"/>
              <a:t> - Internal Meeting, 8</a:t>
            </a:r>
            <a:r>
              <a:rPr lang="en-US" baseline="30000" dirty="0"/>
              <a:t>th</a:t>
            </a:r>
            <a:r>
              <a:rPr lang="en-US" dirty="0"/>
              <a:t>  January 2019</a:t>
            </a:r>
          </a:p>
        </p:txBody>
      </p:sp>
    </p:spTree>
    <p:extLst>
      <p:ext uri="{BB962C8B-B14F-4D97-AF65-F5344CB8AC3E}">
        <p14:creationId xmlns:p14="http://schemas.microsoft.com/office/powerpoint/2010/main" val="1813641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190E42F-F81E-1A4E-B433-FBA76E5F2E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75F258F-B3CC-4B4F-B8F7-7C80525AFD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0D564DA3-97CF-924E-925C-035EEDB33046}"/>
              </a:ext>
            </a:extLst>
          </p:cNvPr>
          <p:cNvSpPr>
            <a:spLocks noGrp="1"/>
          </p:cNvSpPr>
          <p:nvPr>
            <p:ph type="ftr" sz="quarter" idx="3"/>
          </p:nvPr>
        </p:nvSpPr>
        <p:spPr>
          <a:xfrm>
            <a:off x="1347537" y="6356350"/>
            <a:ext cx="68058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A. Castilla			</a:t>
            </a:r>
            <a:r>
              <a:rPr lang="en-US" dirty="0" err="1"/>
              <a:t>CompactLight</a:t>
            </a:r>
            <a:r>
              <a:rPr lang="en-US" dirty="0"/>
              <a:t> - Internal Meeting, 8</a:t>
            </a:r>
            <a:r>
              <a:rPr lang="en-US" baseline="30000" dirty="0"/>
              <a:t>th</a:t>
            </a:r>
            <a:r>
              <a:rPr lang="en-US" dirty="0"/>
              <a:t>  January 2019</a:t>
            </a:r>
          </a:p>
        </p:txBody>
      </p:sp>
      <p:sp>
        <p:nvSpPr>
          <p:cNvPr id="6" name="Slide Number Placeholder 5">
            <a:extLst>
              <a:ext uri="{FF2B5EF4-FFF2-40B4-BE49-F238E27FC236}">
                <a16:creationId xmlns:a16="http://schemas.microsoft.com/office/drawing/2014/main" id="{1D637B96-E28C-0141-9F21-42B506BABD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748963-2E1B-4143-8405-1EF03CF31100}" type="slidenum">
              <a:rPr lang="en-US" smtClean="0"/>
              <a:t>‹#›</a:t>
            </a:fld>
            <a:endParaRPr lang="en-US"/>
          </a:p>
        </p:txBody>
      </p:sp>
    </p:spTree>
    <p:extLst>
      <p:ext uri="{BB962C8B-B14F-4D97-AF65-F5344CB8AC3E}">
        <p14:creationId xmlns:p14="http://schemas.microsoft.com/office/powerpoint/2010/main" val="41359313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7.png"/><Relationship Id="rId7" Type="http://schemas.openxmlformats.org/officeDocument/2006/relationships/image" Target="../media/image32.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31.png"/><Relationship Id="rId5" Type="http://schemas.openxmlformats.org/officeDocument/2006/relationships/image" Target="../media/image29.pn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70.png"/><Relationship Id="rId7" Type="http://schemas.openxmlformats.org/officeDocument/2006/relationships/image" Target="../media/image3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8" Type="http://schemas.openxmlformats.org/officeDocument/2006/relationships/image" Target="../media/image210.png"/><Relationship Id="rId3" Type="http://schemas.openxmlformats.org/officeDocument/2006/relationships/image" Target="../media/image160.png"/><Relationship Id="rId7" Type="http://schemas.openxmlformats.org/officeDocument/2006/relationships/image" Target="../media/image200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90.png"/><Relationship Id="rId11" Type="http://schemas.openxmlformats.org/officeDocument/2006/relationships/image" Target="../media/image41.png"/><Relationship Id="rId5" Type="http://schemas.openxmlformats.org/officeDocument/2006/relationships/image" Target="../media/image180.png"/><Relationship Id="rId10" Type="http://schemas.openxmlformats.org/officeDocument/2006/relationships/image" Target="../media/image251.png"/><Relationship Id="rId4" Type="http://schemas.openxmlformats.org/officeDocument/2006/relationships/image" Target="../media/image170.png"/><Relationship Id="rId9" Type="http://schemas.openxmlformats.org/officeDocument/2006/relationships/image" Target="../media/image240.png"/></Relationships>
</file>

<file path=ppt/slides/_rels/slide15.xml.rels><?xml version="1.0" encoding="UTF-8" standalone="yes"?>
<Relationships xmlns="http://schemas.openxmlformats.org/package/2006/relationships"><Relationship Id="rId3" Type="http://schemas.openxmlformats.org/officeDocument/2006/relationships/image" Target="../media/image250.png"/><Relationship Id="rId7"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16.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8.png"/><Relationship Id="rId1" Type="http://schemas.openxmlformats.org/officeDocument/2006/relationships/slideLayout" Target="../slideLayouts/slideLayout5.xml"/><Relationship Id="rId4" Type="http://schemas.openxmlformats.org/officeDocument/2006/relationships/image" Target="../media/image4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9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9.png"/><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0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5.xml"/><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1F77D-2152-D349-BEE9-168F8505FDB9}"/>
              </a:ext>
            </a:extLst>
          </p:cNvPr>
          <p:cNvSpPr>
            <a:spLocks noGrp="1"/>
          </p:cNvSpPr>
          <p:nvPr>
            <p:ph type="ctrTitle"/>
          </p:nvPr>
        </p:nvSpPr>
        <p:spPr>
          <a:xfrm>
            <a:off x="1524000" y="1828211"/>
            <a:ext cx="9144000" cy="2387600"/>
          </a:xfrm>
        </p:spPr>
        <p:txBody>
          <a:bodyPr/>
          <a:lstStyle/>
          <a:p>
            <a:r>
              <a:rPr lang="en-US" dirty="0"/>
              <a:t>K-Band Low Gradient Design</a:t>
            </a:r>
          </a:p>
        </p:txBody>
      </p:sp>
      <p:sp>
        <p:nvSpPr>
          <p:cNvPr id="3" name="Subtitle 2">
            <a:extLst>
              <a:ext uri="{FF2B5EF4-FFF2-40B4-BE49-F238E27FC236}">
                <a16:creationId xmlns:a16="http://schemas.microsoft.com/office/drawing/2014/main" id="{0B4F7A8B-93B4-CF46-A882-E3E708B9361C}"/>
              </a:ext>
            </a:extLst>
          </p:cNvPr>
          <p:cNvSpPr>
            <a:spLocks noGrp="1"/>
          </p:cNvSpPr>
          <p:nvPr>
            <p:ph type="subTitle" idx="1"/>
          </p:nvPr>
        </p:nvSpPr>
        <p:spPr>
          <a:xfrm>
            <a:off x="1524000" y="4361676"/>
            <a:ext cx="9144000" cy="1655762"/>
          </a:xfrm>
        </p:spPr>
        <p:txBody>
          <a:bodyPr>
            <a:normAutofit/>
          </a:bodyPr>
          <a:lstStyle/>
          <a:p>
            <a:r>
              <a:rPr lang="en-US" b="1" dirty="0">
                <a:solidFill>
                  <a:schemeClr val="tx1">
                    <a:lumMod val="50000"/>
                    <a:lumOff val="50000"/>
                  </a:schemeClr>
                </a:solidFill>
              </a:rPr>
              <a:t>A. Castilla</a:t>
            </a:r>
            <a:r>
              <a:rPr lang="en-US" sz="1800" b="1" dirty="0">
                <a:solidFill>
                  <a:schemeClr val="tx1">
                    <a:lumMod val="50000"/>
                    <a:lumOff val="50000"/>
                  </a:schemeClr>
                </a:solidFill>
              </a:rPr>
              <a:t>*</a:t>
            </a:r>
            <a:r>
              <a:rPr lang="en-US" sz="2000" dirty="0">
                <a:solidFill>
                  <a:schemeClr val="tx1">
                    <a:lumMod val="50000"/>
                    <a:lumOff val="50000"/>
                  </a:schemeClr>
                </a:solidFill>
              </a:rPr>
              <a:t>, </a:t>
            </a:r>
            <a:r>
              <a:rPr lang="en-US" dirty="0">
                <a:solidFill>
                  <a:schemeClr val="tx1">
                    <a:lumMod val="50000"/>
                    <a:lumOff val="50000"/>
                  </a:schemeClr>
                </a:solidFill>
              </a:rPr>
              <a:t>G. Burt, W.L. Millar - Lancaster University</a:t>
            </a:r>
          </a:p>
        </p:txBody>
      </p:sp>
      <p:pic>
        <p:nvPicPr>
          <p:cNvPr id="5" name="Picture 4" descr="Image result for Lancaster University Logo">
            <a:extLst>
              <a:ext uri="{FF2B5EF4-FFF2-40B4-BE49-F238E27FC236}">
                <a16:creationId xmlns:a16="http://schemas.microsoft.com/office/drawing/2014/main" id="{6F80806F-C9A0-AF44-A102-ECD81494C36E}"/>
              </a:ext>
            </a:extLst>
          </p:cNvPr>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52491" y="5757239"/>
            <a:ext cx="1782008" cy="110076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Image result for cockroft institute logo">
            <a:extLst>
              <a:ext uri="{FF2B5EF4-FFF2-40B4-BE49-F238E27FC236}">
                <a16:creationId xmlns:a16="http://schemas.microsoft.com/office/drawing/2014/main" id="{9C782FAB-4BF3-5B46-AD74-F1CCA910F62B}"/>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214693" y="5649648"/>
            <a:ext cx="1812670" cy="1024161"/>
          </a:xfrm>
          <a:prstGeom prst="rect">
            <a:avLst/>
          </a:prstGeom>
          <a:noFill/>
          <a:extLst>
            <a:ext uri="{909E8E84-426E-40DD-AFC4-6F175D3DCCD1}">
              <a14:hiddenFill xmlns:a14="http://schemas.microsoft.com/office/drawing/2010/main">
                <a:solidFill>
                  <a:srgbClr val="FFFFFF"/>
                </a:solidFill>
              </a14:hiddenFill>
            </a:ext>
          </a:extLst>
        </p:spPr>
      </p:pic>
      <p:sp>
        <p:nvSpPr>
          <p:cNvPr id="7" name="Espace réservé du texte 19">
            <a:extLst>
              <a:ext uri="{FF2B5EF4-FFF2-40B4-BE49-F238E27FC236}">
                <a16:creationId xmlns:a16="http://schemas.microsoft.com/office/drawing/2014/main" id="{EC6EAD30-7D52-F148-9E18-86D482B5EC01}"/>
              </a:ext>
            </a:extLst>
          </p:cNvPr>
          <p:cNvSpPr txBox="1">
            <a:spLocks/>
          </p:cNvSpPr>
          <p:nvPr/>
        </p:nvSpPr>
        <p:spPr>
          <a:xfrm>
            <a:off x="2864568" y="6288188"/>
            <a:ext cx="6548591" cy="33027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dirty="0" err="1"/>
              <a:t>CompactLight</a:t>
            </a:r>
            <a:r>
              <a:rPr lang="en-US" sz="1800" dirty="0"/>
              <a:t> - Internal Meeting, 8</a:t>
            </a:r>
            <a:r>
              <a:rPr lang="en-US" sz="1800" baseline="30000" dirty="0"/>
              <a:t>th</a:t>
            </a:r>
            <a:r>
              <a:rPr lang="en-US" sz="1800" dirty="0"/>
              <a:t> January 2019</a:t>
            </a:r>
            <a:endParaRPr lang="en-GB" sz="1800" dirty="0"/>
          </a:p>
        </p:txBody>
      </p:sp>
      <p:pic>
        <p:nvPicPr>
          <p:cNvPr id="8" name="Picture 7">
            <a:extLst>
              <a:ext uri="{FF2B5EF4-FFF2-40B4-BE49-F238E27FC236}">
                <a16:creationId xmlns:a16="http://schemas.microsoft.com/office/drawing/2014/main" id="{E2A52C31-3E25-AA40-B3A6-6B456E23C59C}"/>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a:ext>
            </a:extLst>
          </a:blip>
          <a:srcRect t="39065" b="40693"/>
          <a:stretch/>
        </p:blipFill>
        <p:spPr>
          <a:xfrm>
            <a:off x="1683168" y="1947037"/>
            <a:ext cx="8879306" cy="1123366"/>
          </a:xfrm>
          <a:prstGeom prst="rect">
            <a:avLst/>
          </a:prstGeom>
        </p:spPr>
      </p:pic>
      <p:pic>
        <p:nvPicPr>
          <p:cNvPr id="9" name="Immagine 1">
            <a:extLst>
              <a:ext uri="{FF2B5EF4-FFF2-40B4-BE49-F238E27FC236}">
                <a16:creationId xmlns:a16="http://schemas.microsoft.com/office/drawing/2014/main" id="{B02B3E1B-FEC4-8347-ABB0-54C7BA665194}"/>
              </a:ext>
            </a:extLst>
          </p:cNvPr>
          <p:cNvPicPr>
            <a:picLocks noChangeAspect="1"/>
          </p:cNvPicPr>
          <p:nvPr/>
        </p:nvPicPr>
        <p:blipFill>
          <a:blip r:embed="rId5"/>
          <a:stretch>
            <a:fillRect/>
          </a:stretch>
        </p:blipFill>
        <p:spPr bwMode="auto">
          <a:xfrm>
            <a:off x="252491" y="40274"/>
            <a:ext cx="867763" cy="578754"/>
          </a:xfrm>
          <a:prstGeom prst="rect">
            <a:avLst/>
          </a:prstGeom>
          <a:noFill/>
          <a:ln w="9525">
            <a:noFill/>
            <a:miter lim="800000"/>
            <a:headEnd/>
            <a:tailEnd/>
          </a:ln>
        </p:spPr>
      </p:pic>
      <p:pic>
        <p:nvPicPr>
          <p:cNvPr id="10" name="Picture 9" descr="Compact.png">
            <a:extLst>
              <a:ext uri="{FF2B5EF4-FFF2-40B4-BE49-F238E27FC236}">
                <a16:creationId xmlns:a16="http://schemas.microsoft.com/office/drawing/2014/main" id="{3D3EF8A5-6234-E04C-B5F6-DFC0BD59B858}"/>
              </a:ext>
            </a:extLst>
          </p:cNvPr>
          <p:cNvPicPr>
            <a:picLocks noChangeAspect="1"/>
          </p:cNvPicPr>
          <p:nvPr/>
        </p:nvPicPr>
        <p:blipFill rotWithShape="1">
          <a:blip r:embed="rId6">
            <a:extLst>
              <a:ext uri="{28A0092B-C50C-407E-A947-70E740481C1C}">
                <a14:useLocalDpi xmlns:a14="http://schemas.microsoft.com/office/drawing/2010/main"/>
              </a:ext>
            </a:extLst>
          </a:blip>
          <a:srcRect/>
          <a:stretch/>
        </p:blipFill>
        <p:spPr>
          <a:xfrm>
            <a:off x="10214693" y="40274"/>
            <a:ext cx="1812670" cy="599051"/>
          </a:xfrm>
          <a:prstGeom prst="rect">
            <a:avLst/>
          </a:prstGeom>
        </p:spPr>
      </p:pic>
      <p:sp>
        <p:nvSpPr>
          <p:cNvPr id="11" name="Textfeld 2">
            <a:extLst>
              <a:ext uri="{FF2B5EF4-FFF2-40B4-BE49-F238E27FC236}">
                <a16:creationId xmlns:a16="http://schemas.microsoft.com/office/drawing/2014/main" id="{C83081A8-7E39-5340-9B12-1771BC50A9C9}"/>
              </a:ext>
            </a:extLst>
          </p:cNvPr>
          <p:cNvSpPr txBox="1"/>
          <p:nvPr/>
        </p:nvSpPr>
        <p:spPr>
          <a:xfrm>
            <a:off x="1220837" y="114208"/>
            <a:ext cx="1294452" cy="430887"/>
          </a:xfrm>
          <a:prstGeom prst="rect">
            <a:avLst/>
          </a:prstGeom>
          <a:noFill/>
        </p:spPr>
        <p:txBody>
          <a:bodyPr wrap="square" rtlCol="0">
            <a:spAutoFit/>
          </a:bodyPr>
          <a:lstStyle/>
          <a:p>
            <a:r>
              <a:rPr lang="de-DE" sz="1100" dirty="0" err="1">
                <a:solidFill>
                  <a:schemeClr val="tx1"/>
                </a:solidFill>
              </a:rPr>
              <a:t>Funded</a:t>
            </a:r>
            <a:r>
              <a:rPr lang="de-DE" sz="1100" dirty="0">
                <a:solidFill>
                  <a:schemeClr val="tx1"/>
                </a:solidFill>
              </a:rPr>
              <a:t> </a:t>
            </a:r>
            <a:r>
              <a:rPr lang="de-DE" sz="1100" dirty="0" err="1">
                <a:solidFill>
                  <a:schemeClr val="tx1"/>
                </a:solidFill>
              </a:rPr>
              <a:t>by</a:t>
            </a:r>
            <a:r>
              <a:rPr lang="de-DE" sz="1100" dirty="0">
                <a:solidFill>
                  <a:schemeClr val="tx1"/>
                </a:solidFill>
              </a:rPr>
              <a:t> </a:t>
            </a:r>
            <a:r>
              <a:rPr lang="de-DE" sz="1100" dirty="0" err="1">
                <a:solidFill>
                  <a:schemeClr val="tx1"/>
                </a:solidFill>
              </a:rPr>
              <a:t>the</a:t>
            </a:r>
            <a:r>
              <a:rPr lang="de-DE" sz="1100" dirty="0">
                <a:solidFill>
                  <a:schemeClr val="tx1"/>
                </a:solidFill>
              </a:rPr>
              <a:t> </a:t>
            </a:r>
          </a:p>
          <a:p>
            <a:r>
              <a:rPr lang="de-DE" sz="1100" dirty="0">
                <a:solidFill>
                  <a:schemeClr val="tx1"/>
                </a:solidFill>
              </a:rPr>
              <a:t>European Union</a:t>
            </a:r>
          </a:p>
        </p:txBody>
      </p:sp>
      <p:sp>
        <p:nvSpPr>
          <p:cNvPr id="12" name="TextBox 11">
            <a:extLst>
              <a:ext uri="{FF2B5EF4-FFF2-40B4-BE49-F238E27FC236}">
                <a16:creationId xmlns:a16="http://schemas.microsoft.com/office/drawing/2014/main" id="{443BB005-2C5E-4D46-BDEA-291EFF09EE75}"/>
              </a:ext>
            </a:extLst>
          </p:cNvPr>
          <p:cNvSpPr txBox="1"/>
          <p:nvPr/>
        </p:nvSpPr>
        <p:spPr>
          <a:xfrm>
            <a:off x="5157981" y="5741638"/>
            <a:ext cx="1883016" cy="677108"/>
          </a:xfrm>
          <a:prstGeom prst="rect">
            <a:avLst/>
          </a:prstGeom>
          <a:noFill/>
        </p:spPr>
        <p:txBody>
          <a:bodyPr wrap="none" rtlCol="0">
            <a:spAutoFit/>
          </a:bodyPr>
          <a:lstStyle/>
          <a:p>
            <a:r>
              <a:rPr lang="en-US" sz="2000" dirty="0">
                <a:solidFill>
                  <a:schemeClr val="tx1">
                    <a:lumMod val="50000"/>
                    <a:lumOff val="50000"/>
                  </a:schemeClr>
                </a:solidFill>
              </a:rPr>
              <a:t>* </a:t>
            </a:r>
            <a:r>
              <a:rPr lang="en-US" sz="1600" dirty="0" err="1">
                <a:solidFill>
                  <a:srgbClr val="0296FF"/>
                </a:solidFill>
              </a:rPr>
              <a:t>a.castilla@cern.ch</a:t>
            </a:r>
            <a:endParaRPr lang="en-US" sz="1600" dirty="0">
              <a:solidFill>
                <a:srgbClr val="0296FF"/>
              </a:solidFill>
            </a:endParaRPr>
          </a:p>
          <a:p>
            <a:endParaRPr lang="en-US" dirty="0"/>
          </a:p>
        </p:txBody>
      </p:sp>
    </p:spTree>
    <p:extLst>
      <p:ext uri="{BB962C8B-B14F-4D97-AF65-F5344CB8AC3E}">
        <p14:creationId xmlns:p14="http://schemas.microsoft.com/office/powerpoint/2010/main" val="4286744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471ED-FFD5-2E41-8919-53937DC0042B}"/>
              </a:ext>
            </a:extLst>
          </p:cNvPr>
          <p:cNvSpPr>
            <a:spLocks noGrp="1"/>
          </p:cNvSpPr>
          <p:nvPr>
            <p:ph type="title"/>
          </p:nvPr>
        </p:nvSpPr>
        <p:spPr/>
        <p:txBody>
          <a:bodyPr/>
          <a:lstStyle/>
          <a:p>
            <a:r>
              <a:rPr lang="en-US" dirty="0"/>
              <a:t>No Blends: Group Velocity</a:t>
            </a:r>
          </a:p>
        </p:txBody>
      </p:sp>
      <p:sp>
        <p:nvSpPr>
          <p:cNvPr id="13" name="Content Placeholder 12">
            <a:extLst>
              <a:ext uri="{FF2B5EF4-FFF2-40B4-BE49-F238E27FC236}">
                <a16:creationId xmlns:a16="http://schemas.microsoft.com/office/drawing/2014/main" id="{FEBEA16E-50EF-4E45-BA12-D3F7D425BBE7}"/>
              </a:ext>
            </a:extLst>
          </p:cNvPr>
          <p:cNvSpPr>
            <a:spLocks noGrp="1"/>
          </p:cNvSpPr>
          <p:nvPr>
            <p:ph sz="quarter" idx="4"/>
          </p:nvPr>
        </p:nvSpPr>
        <p:spPr>
          <a:xfrm>
            <a:off x="6153514" y="1630688"/>
            <a:ext cx="5587112" cy="4290269"/>
          </a:xfrm>
        </p:spPr>
        <p:txBody>
          <a:bodyPr>
            <a:normAutofit fontScale="70000" lnSpcReduction="20000"/>
          </a:bodyPr>
          <a:lstStyle/>
          <a:p>
            <a:pPr>
              <a:lnSpc>
                <a:spcPct val="120000"/>
              </a:lnSpc>
            </a:pPr>
            <a:r>
              <a:rPr lang="en-US" dirty="0"/>
              <a:t>For completeness, we show other significant figures for the parameter space studied for the no-blend reentrant cell. The labels have been omitted due to space restrictions on the plot.</a:t>
            </a:r>
          </a:p>
          <a:p>
            <a:pPr>
              <a:lnSpc>
                <a:spcPct val="120000"/>
              </a:lnSpc>
            </a:pPr>
            <a:endParaRPr lang="en-US" sz="600" dirty="0"/>
          </a:p>
          <a:p>
            <a:pPr>
              <a:lnSpc>
                <a:spcPct val="120000"/>
              </a:lnSpc>
            </a:pPr>
            <a:r>
              <a:rPr lang="en-US" b="1" dirty="0"/>
              <a:t>This is perhaps the most important point to highlight, the attenuation per unit length, for the 150deg case is considerably lower for low apertures, but at around 2mm radius and above, this difference is less important.</a:t>
            </a:r>
          </a:p>
          <a:p>
            <a:pPr>
              <a:lnSpc>
                <a:spcPct val="120000"/>
              </a:lnSpc>
            </a:pPr>
            <a:endParaRPr lang="en-US" sz="600" b="1" dirty="0"/>
          </a:p>
          <a:p>
            <a:pPr>
              <a:lnSpc>
                <a:spcPct val="120000"/>
              </a:lnSpc>
            </a:pPr>
            <a:r>
              <a:rPr lang="en-US" dirty="0"/>
              <a:t>Having chosen the point ‘</a:t>
            </a:r>
            <a:r>
              <a:rPr lang="en-US" dirty="0" err="1"/>
              <a:t>hh</a:t>
            </a:r>
            <a:r>
              <a:rPr lang="en-US" dirty="0"/>
              <a:t>=h1=0.3mm’ we can proceed with a comparison of the 3-models</a:t>
            </a:r>
          </a:p>
        </p:txBody>
      </p:sp>
      <p:pic>
        <p:nvPicPr>
          <p:cNvPr id="5" name="Content Placeholder 4">
            <a:extLst>
              <a:ext uri="{FF2B5EF4-FFF2-40B4-BE49-F238E27FC236}">
                <a16:creationId xmlns:a16="http://schemas.microsoft.com/office/drawing/2014/main" id="{1C3EDBC8-A097-E342-A93D-778D2D758FF9}"/>
              </a:ext>
            </a:extLst>
          </p:cNvPr>
          <p:cNvPicPr>
            <a:picLocks noGrp="1" noChangeAspect="1"/>
          </p:cNvPicPr>
          <p:nvPr>
            <p:ph sz="half" idx="2"/>
          </p:nvPr>
        </p:nvPicPr>
        <p:blipFill>
          <a:blip r:embed="rId2"/>
          <a:stretch>
            <a:fillRect/>
          </a:stretch>
        </p:blipFill>
        <p:spPr>
          <a:xfrm>
            <a:off x="131048" y="1963083"/>
            <a:ext cx="6041152" cy="3624691"/>
          </a:xfrm>
        </p:spPr>
      </p:pic>
      <p:sp>
        <p:nvSpPr>
          <p:cNvPr id="7" name="Rounded Rectangle 6">
            <a:extLst>
              <a:ext uri="{FF2B5EF4-FFF2-40B4-BE49-F238E27FC236}">
                <a16:creationId xmlns:a16="http://schemas.microsoft.com/office/drawing/2014/main" id="{3B916133-20D9-884C-90D2-82FC1FB088ED}"/>
              </a:ext>
            </a:extLst>
          </p:cNvPr>
          <p:cNvSpPr/>
          <p:nvPr/>
        </p:nvSpPr>
        <p:spPr>
          <a:xfrm>
            <a:off x="989012" y="4725466"/>
            <a:ext cx="1428073" cy="287748"/>
          </a:xfrm>
          <a:prstGeom prst="roundRect">
            <a:avLst/>
          </a:prstGeom>
          <a:noFill/>
          <a:ln w="571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7B8F45A2-465F-7347-BAB0-5755708A68C8}"/>
              </a:ext>
            </a:extLst>
          </p:cNvPr>
          <p:cNvCxnSpPr>
            <a:stCxn id="7" idx="2"/>
          </p:cNvCxnSpPr>
          <p:nvPr/>
        </p:nvCxnSpPr>
        <p:spPr>
          <a:xfrm>
            <a:off x="1703049" y="5013214"/>
            <a:ext cx="496627" cy="792906"/>
          </a:xfrm>
          <a:prstGeom prst="straightConnector1">
            <a:avLst/>
          </a:prstGeom>
          <a:ln w="5715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688AC0E4-A995-0949-A0A7-EEE705F05B09}"/>
              </a:ext>
            </a:extLst>
          </p:cNvPr>
          <p:cNvSpPr txBox="1"/>
          <p:nvPr/>
        </p:nvSpPr>
        <p:spPr>
          <a:xfrm>
            <a:off x="1611389" y="5860169"/>
            <a:ext cx="1330037" cy="646331"/>
          </a:xfrm>
          <a:prstGeom prst="rect">
            <a:avLst/>
          </a:prstGeom>
          <a:noFill/>
        </p:spPr>
        <p:txBody>
          <a:bodyPr wrap="square" rtlCol="0">
            <a:spAutoFit/>
          </a:bodyPr>
          <a:lstStyle/>
          <a:p>
            <a:r>
              <a:rPr lang="en-US" dirty="0">
                <a:solidFill>
                  <a:srgbClr val="FF0000"/>
                </a:solidFill>
              </a:rPr>
              <a:t>Attenuation for 150deg</a:t>
            </a:r>
          </a:p>
        </p:txBody>
      </p:sp>
      <p:grpSp>
        <p:nvGrpSpPr>
          <p:cNvPr id="11" name="Group 10">
            <a:extLst>
              <a:ext uri="{FF2B5EF4-FFF2-40B4-BE49-F238E27FC236}">
                <a16:creationId xmlns:a16="http://schemas.microsoft.com/office/drawing/2014/main" id="{1649D31C-1352-A94D-A1A6-3BD0B0E5B5FE}"/>
              </a:ext>
            </a:extLst>
          </p:cNvPr>
          <p:cNvGrpSpPr/>
          <p:nvPr/>
        </p:nvGrpSpPr>
        <p:grpSpPr>
          <a:xfrm>
            <a:off x="989012" y="4731861"/>
            <a:ext cx="1952414" cy="1781034"/>
            <a:chOff x="989012" y="4731861"/>
            <a:chExt cx="1952414" cy="1781034"/>
          </a:xfrm>
        </p:grpSpPr>
        <p:sp>
          <p:nvSpPr>
            <p:cNvPr id="12" name="Rounded Rectangle 11">
              <a:extLst>
                <a:ext uri="{FF2B5EF4-FFF2-40B4-BE49-F238E27FC236}">
                  <a16:creationId xmlns:a16="http://schemas.microsoft.com/office/drawing/2014/main" id="{FE215F5C-4B33-1840-8EE6-B9C48641D4EE}"/>
                </a:ext>
              </a:extLst>
            </p:cNvPr>
            <p:cNvSpPr/>
            <p:nvPr/>
          </p:nvSpPr>
          <p:spPr>
            <a:xfrm>
              <a:off x="989012" y="4731861"/>
              <a:ext cx="1428073" cy="287748"/>
            </a:xfrm>
            <a:prstGeom prst="roundRect">
              <a:avLst/>
            </a:prstGeom>
            <a:noFill/>
            <a:ln w="571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a:extLst>
                <a:ext uri="{FF2B5EF4-FFF2-40B4-BE49-F238E27FC236}">
                  <a16:creationId xmlns:a16="http://schemas.microsoft.com/office/drawing/2014/main" id="{528A259E-D529-CC4E-8C76-D5FC5BFFACDA}"/>
                </a:ext>
              </a:extLst>
            </p:cNvPr>
            <p:cNvCxnSpPr>
              <a:stCxn id="12" idx="2"/>
            </p:cNvCxnSpPr>
            <p:nvPr/>
          </p:nvCxnSpPr>
          <p:spPr>
            <a:xfrm>
              <a:off x="1703049" y="5019609"/>
              <a:ext cx="496627" cy="792906"/>
            </a:xfrm>
            <a:prstGeom prst="straightConnector1">
              <a:avLst/>
            </a:prstGeom>
            <a:ln w="5715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102C75E1-9235-AE48-A942-29BB63ADD467}"/>
                </a:ext>
              </a:extLst>
            </p:cNvPr>
            <p:cNvSpPr txBox="1"/>
            <p:nvPr/>
          </p:nvSpPr>
          <p:spPr>
            <a:xfrm>
              <a:off x="1611389" y="5866564"/>
              <a:ext cx="1330037" cy="646331"/>
            </a:xfrm>
            <a:prstGeom prst="rect">
              <a:avLst/>
            </a:prstGeom>
            <a:noFill/>
          </p:spPr>
          <p:txBody>
            <a:bodyPr wrap="square" rtlCol="0">
              <a:spAutoFit/>
            </a:bodyPr>
            <a:lstStyle/>
            <a:p>
              <a:r>
                <a:rPr lang="en-US" dirty="0">
                  <a:solidFill>
                    <a:srgbClr val="FF0000"/>
                  </a:solidFill>
                </a:rPr>
                <a:t>Attenuation for 150deg</a:t>
              </a:r>
            </a:p>
          </p:txBody>
        </p:sp>
      </p:grpSp>
    </p:spTree>
    <p:extLst>
      <p:ext uri="{BB962C8B-B14F-4D97-AF65-F5344CB8AC3E}">
        <p14:creationId xmlns:p14="http://schemas.microsoft.com/office/powerpoint/2010/main" val="25227138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471ED-FFD5-2E41-8919-53937DC0042B}"/>
              </a:ext>
            </a:extLst>
          </p:cNvPr>
          <p:cNvSpPr>
            <a:spLocks noGrp="1"/>
          </p:cNvSpPr>
          <p:nvPr>
            <p:ph type="title"/>
          </p:nvPr>
        </p:nvSpPr>
        <p:spPr/>
        <p:txBody>
          <a:bodyPr/>
          <a:lstStyle/>
          <a:p>
            <a:r>
              <a:rPr lang="en-US" dirty="0"/>
              <a:t>Reentrant Cell</a:t>
            </a:r>
          </a:p>
        </p:txBody>
      </p:sp>
      <p:sp>
        <p:nvSpPr>
          <p:cNvPr id="3" name="Text Placeholder 2">
            <a:extLst>
              <a:ext uri="{FF2B5EF4-FFF2-40B4-BE49-F238E27FC236}">
                <a16:creationId xmlns:a16="http://schemas.microsoft.com/office/drawing/2014/main" id="{12E0F472-DA20-B742-A56D-129637BA3E55}"/>
              </a:ext>
            </a:extLst>
          </p:cNvPr>
          <p:cNvSpPr>
            <a:spLocks noGrp="1"/>
          </p:cNvSpPr>
          <p:nvPr>
            <p:ph type="body" idx="1"/>
          </p:nvPr>
        </p:nvSpPr>
        <p:spPr>
          <a:xfrm>
            <a:off x="320243" y="1272547"/>
            <a:ext cx="4048657" cy="646738"/>
          </a:xfrm>
        </p:spPr>
        <p:txBody>
          <a:bodyPr/>
          <a:lstStyle/>
          <a:p>
            <a:pPr algn="ctr"/>
            <a:r>
              <a:rPr lang="en-US" dirty="0"/>
              <a:t>No- Blend</a:t>
            </a:r>
          </a:p>
        </p:txBody>
      </p:sp>
      <p:sp>
        <p:nvSpPr>
          <p:cNvPr id="21" name="Text Placeholder 2">
            <a:extLst>
              <a:ext uri="{FF2B5EF4-FFF2-40B4-BE49-F238E27FC236}">
                <a16:creationId xmlns:a16="http://schemas.microsoft.com/office/drawing/2014/main" id="{15635FA2-F5F3-484D-826C-948E79B98041}"/>
              </a:ext>
            </a:extLst>
          </p:cNvPr>
          <p:cNvSpPr txBox="1">
            <a:spLocks/>
          </p:cNvSpPr>
          <p:nvPr/>
        </p:nvSpPr>
        <p:spPr>
          <a:xfrm>
            <a:off x="4071670" y="1272547"/>
            <a:ext cx="4048657" cy="646738"/>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US" dirty="0"/>
              <a:t>1- Blend</a:t>
            </a:r>
          </a:p>
        </p:txBody>
      </p:sp>
      <p:sp>
        <p:nvSpPr>
          <p:cNvPr id="22" name="Text Placeholder 2">
            <a:extLst>
              <a:ext uri="{FF2B5EF4-FFF2-40B4-BE49-F238E27FC236}">
                <a16:creationId xmlns:a16="http://schemas.microsoft.com/office/drawing/2014/main" id="{AF2D2A26-B0B5-3B49-B49D-2B6610C6FBE4}"/>
              </a:ext>
            </a:extLst>
          </p:cNvPr>
          <p:cNvSpPr txBox="1">
            <a:spLocks/>
          </p:cNvSpPr>
          <p:nvPr/>
        </p:nvSpPr>
        <p:spPr>
          <a:xfrm>
            <a:off x="7921674" y="1272547"/>
            <a:ext cx="4048657" cy="646738"/>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US" dirty="0"/>
              <a:t>2- Blends</a:t>
            </a:r>
          </a:p>
        </p:txBody>
      </p:sp>
      <p:pic>
        <p:nvPicPr>
          <p:cNvPr id="5" name="Picture 4">
            <a:extLst>
              <a:ext uri="{FF2B5EF4-FFF2-40B4-BE49-F238E27FC236}">
                <a16:creationId xmlns:a16="http://schemas.microsoft.com/office/drawing/2014/main" id="{AEBC49E8-05E5-5143-875D-92FDBF48B543}"/>
              </a:ext>
            </a:extLst>
          </p:cNvPr>
          <p:cNvPicPr>
            <a:picLocks noChangeAspect="1"/>
          </p:cNvPicPr>
          <p:nvPr/>
        </p:nvPicPr>
        <p:blipFill>
          <a:blip r:embed="rId3"/>
          <a:stretch>
            <a:fillRect/>
          </a:stretch>
        </p:blipFill>
        <p:spPr>
          <a:xfrm>
            <a:off x="10628" y="1913500"/>
            <a:ext cx="4056229" cy="2433737"/>
          </a:xfrm>
          <a:prstGeom prst="rect">
            <a:avLst/>
          </a:prstGeom>
        </p:spPr>
      </p:pic>
      <p:pic>
        <p:nvPicPr>
          <p:cNvPr id="9" name="Picture 8">
            <a:extLst>
              <a:ext uri="{FF2B5EF4-FFF2-40B4-BE49-F238E27FC236}">
                <a16:creationId xmlns:a16="http://schemas.microsoft.com/office/drawing/2014/main" id="{D03A7271-9722-2A4C-9E85-F6B8B4844C5A}"/>
              </a:ext>
            </a:extLst>
          </p:cNvPr>
          <p:cNvPicPr>
            <a:picLocks noChangeAspect="1"/>
          </p:cNvPicPr>
          <p:nvPr/>
        </p:nvPicPr>
        <p:blipFill>
          <a:blip r:embed="rId4"/>
          <a:stretch>
            <a:fillRect/>
          </a:stretch>
        </p:blipFill>
        <p:spPr>
          <a:xfrm>
            <a:off x="4066857" y="1913500"/>
            <a:ext cx="4064710" cy="2438826"/>
          </a:xfrm>
          <a:prstGeom prst="rect">
            <a:avLst/>
          </a:prstGeom>
        </p:spPr>
      </p:pic>
      <p:pic>
        <p:nvPicPr>
          <p:cNvPr id="12" name="Picture 11">
            <a:extLst>
              <a:ext uri="{FF2B5EF4-FFF2-40B4-BE49-F238E27FC236}">
                <a16:creationId xmlns:a16="http://schemas.microsoft.com/office/drawing/2014/main" id="{9E3068CE-6E08-8E40-A22B-91D9F6BAC3F6}"/>
              </a:ext>
            </a:extLst>
          </p:cNvPr>
          <p:cNvPicPr>
            <a:picLocks noChangeAspect="1"/>
          </p:cNvPicPr>
          <p:nvPr/>
        </p:nvPicPr>
        <p:blipFill>
          <a:blip r:embed="rId5"/>
          <a:stretch>
            <a:fillRect/>
          </a:stretch>
        </p:blipFill>
        <p:spPr>
          <a:xfrm>
            <a:off x="8133684" y="1913500"/>
            <a:ext cx="4058316" cy="2434990"/>
          </a:xfrm>
          <a:prstGeom prst="rect">
            <a:avLst/>
          </a:prstGeom>
        </p:spPr>
      </p:pic>
      <p:pic>
        <p:nvPicPr>
          <p:cNvPr id="10" name="Picture 9">
            <a:extLst>
              <a:ext uri="{FF2B5EF4-FFF2-40B4-BE49-F238E27FC236}">
                <a16:creationId xmlns:a16="http://schemas.microsoft.com/office/drawing/2014/main" id="{B8B18A4D-2013-874F-BB1A-0B3E8920DB1D}"/>
              </a:ext>
            </a:extLst>
          </p:cNvPr>
          <p:cNvPicPr>
            <a:picLocks noChangeAspect="1"/>
          </p:cNvPicPr>
          <p:nvPr/>
        </p:nvPicPr>
        <p:blipFill>
          <a:blip r:embed="rId6"/>
          <a:stretch>
            <a:fillRect/>
          </a:stretch>
        </p:blipFill>
        <p:spPr>
          <a:xfrm>
            <a:off x="13931" y="4418373"/>
            <a:ext cx="4048657" cy="2429194"/>
          </a:xfrm>
          <a:prstGeom prst="rect">
            <a:avLst/>
          </a:prstGeom>
        </p:spPr>
      </p:pic>
      <p:pic>
        <p:nvPicPr>
          <p:cNvPr id="11" name="Picture 10">
            <a:extLst>
              <a:ext uri="{FF2B5EF4-FFF2-40B4-BE49-F238E27FC236}">
                <a16:creationId xmlns:a16="http://schemas.microsoft.com/office/drawing/2014/main" id="{DE6F6491-4A79-6D48-BEB4-AE8486EDA303}"/>
              </a:ext>
            </a:extLst>
          </p:cNvPr>
          <p:cNvPicPr>
            <a:picLocks noChangeAspect="1"/>
          </p:cNvPicPr>
          <p:nvPr/>
        </p:nvPicPr>
        <p:blipFill>
          <a:blip r:embed="rId7"/>
          <a:stretch>
            <a:fillRect/>
          </a:stretch>
        </p:blipFill>
        <p:spPr>
          <a:xfrm>
            <a:off x="4062588" y="4424087"/>
            <a:ext cx="4039133" cy="2423480"/>
          </a:xfrm>
          <a:prstGeom prst="rect">
            <a:avLst/>
          </a:prstGeom>
        </p:spPr>
      </p:pic>
      <p:pic>
        <p:nvPicPr>
          <p:cNvPr id="13" name="Picture 12">
            <a:extLst>
              <a:ext uri="{FF2B5EF4-FFF2-40B4-BE49-F238E27FC236}">
                <a16:creationId xmlns:a16="http://schemas.microsoft.com/office/drawing/2014/main" id="{265B5E77-82AB-F046-BA35-C16C72BD8375}"/>
              </a:ext>
            </a:extLst>
          </p:cNvPr>
          <p:cNvPicPr>
            <a:picLocks noChangeAspect="1"/>
          </p:cNvPicPr>
          <p:nvPr/>
        </p:nvPicPr>
        <p:blipFill>
          <a:blip r:embed="rId8"/>
          <a:stretch>
            <a:fillRect/>
          </a:stretch>
        </p:blipFill>
        <p:spPr>
          <a:xfrm>
            <a:off x="8133683" y="4418373"/>
            <a:ext cx="4058317" cy="2434990"/>
          </a:xfrm>
          <a:prstGeom prst="rect">
            <a:avLst/>
          </a:prstGeom>
        </p:spPr>
      </p:pic>
    </p:spTree>
    <p:extLst>
      <p:ext uri="{BB962C8B-B14F-4D97-AF65-F5344CB8AC3E}">
        <p14:creationId xmlns:p14="http://schemas.microsoft.com/office/powerpoint/2010/main" val="26436669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471ED-FFD5-2E41-8919-53937DC0042B}"/>
              </a:ext>
            </a:extLst>
          </p:cNvPr>
          <p:cNvSpPr>
            <a:spLocks noGrp="1"/>
          </p:cNvSpPr>
          <p:nvPr>
            <p:ph type="title"/>
          </p:nvPr>
        </p:nvSpPr>
        <p:spPr/>
        <p:txBody>
          <a:bodyPr/>
          <a:lstStyle/>
          <a:p>
            <a:r>
              <a:rPr lang="en-US" dirty="0"/>
              <a:t>Reentrant </a:t>
            </a:r>
            <a:r>
              <a:rPr lang="en-US"/>
              <a:t>2- Blends</a:t>
            </a:r>
            <a:endParaRPr lang="en-US" dirty="0"/>
          </a:p>
        </p:txBody>
      </p:sp>
      <p:sp>
        <p:nvSpPr>
          <p:cNvPr id="3" name="Text Placeholder 2">
            <a:extLst>
              <a:ext uri="{FF2B5EF4-FFF2-40B4-BE49-F238E27FC236}">
                <a16:creationId xmlns:a16="http://schemas.microsoft.com/office/drawing/2014/main" id="{12E0F472-DA20-B742-A56D-129637BA3E55}"/>
              </a:ext>
            </a:extLst>
          </p:cNvPr>
          <p:cNvSpPr>
            <a:spLocks noGrp="1"/>
          </p:cNvSpPr>
          <p:nvPr>
            <p:ph type="body" idx="1"/>
          </p:nvPr>
        </p:nvSpPr>
        <p:spPr/>
        <p:txBody>
          <a:bodyPr/>
          <a:lstStyle/>
          <a:p>
            <a:pPr algn="ctr"/>
            <a:r>
              <a:rPr lang="en-US" dirty="0"/>
              <a:t>120deg</a:t>
            </a:r>
          </a:p>
        </p:txBody>
      </p:sp>
      <p:sp>
        <p:nvSpPr>
          <p:cNvPr id="5" name="Text Placeholder 4">
            <a:extLst>
              <a:ext uri="{FF2B5EF4-FFF2-40B4-BE49-F238E27FC236}">
                <a16:creationId xmlns:a16="http://schemas.microsoft.com/office/drawing/2014/main" id="{0BE3023D-40B2-5444-B8F7-58C712713C76}"/>
              </a:ext>
            </a:extLst>
          </p:cNvPr>
          <p:cNvSpPr>
            <a:spLocks noGrp="1"/>
          </p:cNvSpPr>
          <p:nvPr>
            <p:ph type="body" sz="quarter" idx="3"/>
          </p:nvPr>
        </p:nvSpPr>
        <p:spPr/>
        <p:txBody>
          <a:bodyPr/>
          <a:lstStyle/>
          <a:p>
            <a:pPr algn="ctr"/>
            <a:r>
              <a:rPr lang="en-US" dirty="0"/>
              <a:t>150deg</a:t>
            </a:r>
          </a:p>
        </p:txBody>
      </p:sp>
      <p:sp>
        <p:nvSpPr>
          <p:cNvPr id="25" name="TextBox 24">
            <a:extLst>
              <a:ext uri="{FF2B5EF4-FFF2-40B4-BE49-F238E27FC236}">
                <a16:creationId xmlns:a16="http://schemas.microsoft.com/office/drawing/2014/main" id="{E5EBCCFE-9CB4-6240-966C-4D46BEC8AACC}"/>
              </a:ext>
            </a:extLst>
          </p:cNvPr>
          <p:cNvSpPr txBox="1"/>
          <p:nvPr/>
        </p:nvSpPr>
        <p:spPr>
          <a:xfrm>
            <a:off x="1719527" y="5991437"/>
            <a:ext cx="8752946" cy="738664"/>
          </a:xfrm>
          <a:prstGeom prst="rect">
            <a:avLst/>
          </a:prstGeom>
          <a:noFill/>
        </p:spPr>
        <p:txBody>
          <a:bodyPr wrap="square" rtlCol="0">
            <a:spAutoFit/>
          </a:bodyPr>
          <a:lstStyle/>
          <a:p>
            <a:pPr marL="285750" indent="-285750">
              <a:buFont typeface="Arial" panose="020B0604020202020204" pitchFamily="34" charset="0"/>
              <a:buChar char="•"/>
            </a:pPr>
            <a:r>
              <a:rPr lang="en-US" sz="1400" dirty="0"/>
              <a:t>The numbers suggest that still at an aperture of 4mm diameter, the simple single cell with 120deg gives better voltage values.</a:t>
            </a:r>
          </a:p>
          <a:p>
            <a:pPr marL="285750" indent="-285750">
              <a:buFont typeface="Arial" panose="020B0604020202020204" pitchFamily="34" charset="0"/>
              <a:buChar char="•"/>
            </a:pPr>
            <a:r>
              <a:rPr lang="en-US" sz="1400" dirty="0"/>
              <a:t>If we are willing to go to lower apertures, the 150deg case can reach higher gradients for a given initial power.</a:t>
            </a:r>
          </a:p>
        </p:txBody>
      </p:sp>
      <p:pic>
        <p:nvPicPr>
          <p:cNvPr id="7" name="Content Placeholder 6">
            <a:extLst>
              <a:ext uri="{FF2B5EF4-FFF2-40B4-BE49-F238E27FC236}">
                <a16:creationId xmlns:a16="http://schemas.microsoft.com/office/drawing/2014/main" id="{1F6FC8D5-7F1D-5344-B85B-725E80FA7BFD}"/>
              </a:ext>
            </a:extLst>
          </p:cNvPr>
          <p:cNvPicPr>
            <a:picLocks noGrp="1" noChangeAspect="1"/>
          </p:cNvPicPr>
          <p:nvPr>
            <p:ph sz="half" idx="2"/>
          </p:nvPr>
        </p:nvPicPr>
        <p:blipFill>
          <a:blip r:embed="rId2"/>
          <a:stretch>
            <a:fillRect/>
          </a:stretch>
        </p:blipFill>
        <p:spPr>
          <a:xfrm>
            <a:off x="839788" y="2800033"/>
            <a:ext cx="5157787" cy="3094672"/>
          </a:xfrm>
        </p:spPr>
      </p:pic>
      <p:pic>
        <p:nvPicPr>
          <p:cNvPr id="10" name="Content Placeholder 9">
            <a:extLst>
              <a:ext uri="{FF2B5EF4-FFF2-40B4-BE49-F238E27FC236}">
                <a16:creationId xmlns:a16="http://schemas.microsoft.com/office/drawing/2014/main" id="{43FC712C-3DEF-174A-995C-7096352B634F}"/>
              </a:ext>
            </a:extLst>
          </p:cNvPr>
          <p:cNvPicPr>
            <a:picLocks noGrp="1" noChangeAspect="1"/>
          </p:cNvPicPr>
          <p:nvPr>
            <p:ph sz="quarter" idx="4"/>
          </p:nvPr>
        </p:nvPicPr>
        <p:blipFill>
          <a:blip r:embed="rId3"/>
          <a:stretch>
            <a:fillRect/>
          </a:stretch>
        </p:blipFill>
        <p:spPr>
          <a:xfrm>
            <a:off x="6172200" y="2792413"/>
            <a:ext cx="5183188" cy="3109912"/>
          </a:xfrm>
        </p:spPr>
      </p:pic>
    </p:spTree>
    <p:extLst>
      <p:ext uri="{BB962C8B-B14F-4D97-AF65-F5344CB8AC3E}">
        <p14:creationId xmlns:p14="http://schemas.microsoft.com/office/powerpoint/2010/main" val="42013739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C2803-72E7-5646-A020-18522C8DBE55}"/>
              </a:ext>
            </a:extLst>
          </p:cNvPr>
          <p:cNvSpPr>
            <a:spLocks noGrp="1"/>
          </p:cNvSpPr>
          <p:nvPr>
            <p:ph type="title"/>
          </p:nvPr>
        </p:nvSpPr>
        <p:spPr>
          <a:xfrm>
            <a:off x="874713" y="465138"/>
            <a:ext cx="10515600" cy="1325563"/>
          </a:xfrm>
        </p:spPr>
        <p:txBody>
          <a:bodyPr/>
          <a:lstStyle/>
          <a:p>
            <a:r>
              <a:rPr lang="en-US" dirty="0"/>
              <a:t>Single Cell Revisited: Candidates</a:t>
            </a:r>
          </a:p>
        </p:txBody>
      </p:sp>
      <mc:AlternateContent xmlns:mc="http://schemas.openxmlformats.org/markup-compatibility/2006" xmlns:a14="http://schemas.microsoft.com/office/drawing/2010/main">
        <mc:Choice Requires="a14">
          <p:sp>
            <p:nvSpPr>
              <p:cNvPr id="149" name="Content Placeholder 3">
                <a:extLst>
                  <a:ext uri="{FF2B5EF4-FFF2-40B4-BE49-F238E27FC236}">
                    <a16:creationId xmlns:a16="http://schemas.microsoft.com/office/drawing/2014/main" id="{121953DE-60E3-AB48-B098-AC3E857E7620}"/>
                  </a:ext>
                </a:extLst>
              </p:cNvPr>
              <p:cNvSpPr>
                <a:spLocks noGrp="1"/>
              </p:cNvSpPr>
              <p:nvPr>
                <p:ph idx="1"/>
              </p:nvPr>
            </p:nvSpPr>
            <p:spPr>
              <a:xfrm>
                <a:off x="553366" y="1618155"/>
                <a:ext cx="5605528" cy="4494527"/>
              </a:xfrm>
            </p:spPr>
            <p:txBody>
              <a:bodyPr>
                <a:normAutofit fontScale="85000" lnSpcReduction="20000"/>
              </a:bodyPr>
              <a:lstStyle/>
              <a:p>
                <a:r>
                  <a:rPr lang="en-US" dirty="0"/>
                  <a:t>2 basic geometries studied:</a:t>
                </a:r>
              </a:p>
              <a:p>
                <a:endParaRPr lang="en-US" sz="200" dirty="0"/>
              </a:p>
              <a:p>
                <a:pPr marL="914400" lvl="1" indent="-457200">
                  <a:buFont typeface="+mj-lt"/>
                  <a:buAutoNum type="arabicPeriod"/>
                </a:pPr>
                <a:r>
                  <a:rPr lang="en-US" dirty="0"/>
                  <a:t>Simple.</a:t>
                </a:r>
              </a:p>
              <a:p>
                <a:pPr lvl="1">
                  <a:buFont typeface="+mj-lt"/>
                  <a:buAutoNum type="arabicPeriod"/>
                </a:pPr>
                <a:endParaRPr lang="en-US" sz="200" dirty="0"/>
              </a:p>
              <a:p>
                <a:pPr marL="914400" lvl="1" indent="-457200">
                  <a:buFont typeface="+mj-lt"/>
                  <a:buAutoNum type="arabicPeriod"/>
                </a:pPr>
                <a:r>
                  <a:rPr lang="en-US" dirty="0"/>
                  <a:t>Reentrant.</a:t>
                </a:r>
              </a:p>
              <a:p>
                <a:endParaRPr lang="en-US" sz="500" dirty="0"/>
              </a:p>
              <a:p>
                <a:r>
                  <a:rPr lang="en-US" dirty="0"/>
                  <a:t>For each of this geometries, 3 variations were evaluated:</a:t>
                </a:r>
              </a:p>
              <a:p>
                <a:endParaRPr lang="en-US" sz="200" dirty="0"/>
              </a:p>
              <a:p>
                <a:pPr marL="914400" lvl="1" indent="-457200">
                  <a:buFont typeface="+mj-lt"/>
                  <a:buAutoNum type="alphaLcPeriod"/>
                </a:pPr>
                <a:r>
                  <a:rPr lang="en-US" dirty="0"/>
                  <a:t>No-blends at the equator (“Pillbox”).</a:t>
                </a:r>
              </a:p>
              <a:p>
                <a:pPr lvl="1">
                  <a:buFont typeface="+mj-lt"/>
                  <a:buAutoNum type="alphaLcPeriod"/>
                </a:pPr>
                <a:endParaRPr lang="en-US" sz="200" dirty="0"/>
              </a:p>
              <a:p>
                <a:pPr marL="914400" lvl="1" indent="-457200">
                  <a:buFont typeface="+mj-lt"/>
                  <a:buAutoNum type="alphaLcPeriod"/>
                </a:pPr>
                <a:r>
                  <a:rPr lang="en-US" dirty="0"/>
                  <a:t>1-blend at the equator (“CLARA-style”).</a:t>
                </a:r>
              </a:p>
              <a:p>
                <a:pPr lvl="1">
                  <a:buFont typeface="+mj-lt"/>
                  <a:buAutoNum type="alphaLcPeriod"/>
                </a:pPr>
                <a:endParaRPr lang="en-US" sz="200" dirty="0"/>
              </a:p>
              <a:p>
                <a:pPr marL="914400" lvl="1" indent="-457200">
                  <a:buFont typeface="+mj-lt"/>
                  <a:buAutoNum type="alphaLcPeriod"/>
                </a:pPr>
                <a:r>
                  <a:rPr lang="en-US" dirty="0"/>
                  <a:t>2-blends at equator (“Classic”).</a:t>
                </a:r>
              </a:p>
              <a:p>
                <a:pPr marL="914400" lvl="1" indent="-457200">
                  <a:buFont typeface="+mj-lt"/>
                  <a:buAutoNum type="alphaLcPeriod"/>
                </a:pPr>
                <a:endParaRPr lang="en-US" sz="500" dirty="0"/>
              </a:p>
              <a:p>
                <a:r>
                  <a:rPr lang="en-US" dirty="0"/>
                  <a:t>Each for 2 phase advances:</a:t>
                </a:r>
              </a:p>
              <a:p>
                <a:endParaRPr lang="en-US" sz="200" dirty="0"/>
              </a:p>
              <a:p>
                <a:pPr lvl="1"/>
                <a14:m>
                  <m:oMath xmlns:m="http://schemas.openxmlformats.org/officeDocument/2006/math">
                    <m:f>
                      <m:fPr>
                        <m:type m:val="skw"/>
                        <m:ctrlPr>
                          <a:rPr lang="en-US" i="1">
                            <a:latin typeface="Cambria Math" panose="02040503050406030204" pitchFamily="18" charset="0"/>
                          </a:rPr>
                        </m:ctrlPr>
                      </m:fPr>
                      <m:num>
                        <m:r>
                          <a:rPr lang="en-US" i="1">
                            <a:latin typeface="Cambria Math" panose="02040503050406030204" pitchFamily="18" charset="0"/>
                          </a:rPr>
                          <m:t>2</m:t>
                        </m:r>
                        <m:r>
                          <a:rPr lang="en-US" i="1">
                            <a:latin typeface="Cambria Math" panose="02040503050406030204" pitchFamily="18" charset="0"/>
                            <a:ea typeface="Cambria Math" panose="02040503050406030204" pitchFamily="18" charset="0"/>
                          </a:rPr>
                          <m:t>𝜋</m:t>
                        </m:r>
                      </m:num>
                      <m:den>
                        <m:r>
                          <a:rPr lang="en-US" i="1">
                            <a:latin typeface="Cambria Math" panose="02040503050406030204" pitchFamily="18" charset="0"/>
                          </a:rPr>
                          <m:t>3</m:t>
                        </m:r>
                      </m:den>
                    </m:f>
                  </m:oMath>
                </a14:m>
                <a:r>
                  <a:rPr lang="en-US" dirty="0"/>
                  <a:t>.</a:t>
                </a:r>
              </a:p>
              <a:p>
                <a:pPr lvl="1"/>
                <a14:m>
                  <m:oMath xmlns:m="http://schemas.openxmlformats.org/officeDocument/2006/math">
                    <m:f>
                      <m:fPr>
                        <m:type m:val="skw"/>
                        <m:ctrlPr>
                          <a:rPr lang="en-US" i="1">
                            <a:latin typeface="Cambria Math" panose="02040503050406030204" pitchFamily="18" charset="0"/>
                          </a:rPr>
                        </m:ctrlPr>
                      </m:fPr>
                      <m:num>
                        <m:r>
                          <a:rPr lang="en-US" b="0" i="1" smtClean="0">
                            <a:latin typeface="Cambria Math" panose="02040503050406030204" pitchFamily="18" charset="0"/>
                          </a:rPr>
                          <m:t>5</m:t>
                        </m:r>
                        <m:r>
                          <a:rPr lang="en-US" i="1">
                            <a:latin typeface="Cambria Math" panose="02040503050406030204" pitchFamily="18" charset="0"/>
                            <a:ea typeface="Cambria Math" panose="02040503050406030204" pitchFamily="18" charset="0"/>
                          </a:rPr>
                          <m:t>𝜋</m:t>
                        </m:r>
                      </m:num>
                      <m:den>
                        <m:r>
                          <a:rPr lang="en-US" b="0" i="1" smtClean="0">
                            <a:latin typeface="Cambria Math" panose="02040503050406030204" pitchFamily="18" charset="0"/>
                            <a:ea typeface="Cambria Math" panose="02040503050406030204" pitchFamily="18" charset="0"/>
                          </a:rPr>
                          <m:t>6</m:t>
                        </m:r>
                      </m:den>
                    </m:f>
                  </m:oMath>
                </a14:m>
                <a:r>
                  <a:rPr lang="en-US" dirty="0"/>
                  <a:t>.</a:t>
                </a:r>
              </a:p>
            </p:txBody>
          </p:sp>
        </mc:Choice>
        <mc:Fallback xmlns="">
          <p:sp>
            <p:nvSpPr>
              <p:cNvPr id="149" name="Content Placeholder 3">
                <a:extLst>
                  <a:ext uri="{FF2B5EF4-FFF2-40B4-BE49-F238E27FC236}">
                    <a16:creationId xmlns:a16="http://schemas.microsoft.com/office/drawing/2014/main" id="{121953DE-60E3-AB48-B098-AC3E857E7620}"/>
                  </a:ext>
                </a:extLst>
              </p:cNvPr>
              <p:cNvSpPr>
                <a:spLocks noGrp="1" noRot="1" noChangeAspect="1" noMove="1" noResize="1" noEditPoints="1" noAdjustHandles="1" noChangeArrowheads="1" noChangeShapeType="1" noTextEdit="1"/>
              </p:cNvSpPr>
              <p:nvPr>
                <p:ph idx="1"/>
              </p:nvPr>
            </p:nvSpPr>
            <p:spPr>
              <a:xfrm>
                <a:off x="553366" y="1618155"/>
                <a:ext cx="5605528" cy="4494527"/>
              </a:xfrm>
              <a:blipFill>
                <a:blip r:embed="rId3"/>
                <a:stretch>
                  <a:fillRect l="-1584" t="-2817" b="-12958"/>
                </a:stretch>
              </a:blipFill>
            </p:spPr>
            <p:txBody>
              <a:bodyPr/>
              <a:lstStyle/>
              <a:p>
                <a:r>
                  <a:rPr lang="en-US">
                    <a:noFill/>
                  </a:rPr>
                  <a:t> </a:t>
                </a:r>
              </a:p>
            </p:txBody>
          </p:sp>
        </mc:Fallback>
      </mc:AlternateContent>
      <p:grpSp>
        <p:nvGrpSpPr>
          <p:cNvPr id="8" name="Group 7">
            <a:extLst>
              <a:ext uri="{FF2B5EF4-FFF2-40B4-BE49-F238E27FC236}">
                <a16:creationId xmlns:a16="http://schemas.microsoft.com/office/drawing/2014/main" id="{60CAFC37-F160-B440-A5BA-14A05BB2FF1A}"/>
              </a:ext>
            </a:extLst>
          </p:cNvPr>
          <p:cNvGrpSpPr/>
          <p:nvPr/>
        </p:nvGrpSpPr>
        <p:grpSpPr>
          <a:xfrm>
            <a:off x="6389925" y="1263956"/>
            <a:ext cx="2479763" cy="2275013"/>
            <a:chOff x="6140491" y="1349684"/>
            <a:chExt cx="2729197" cy="2503852"/>
          </a:xfrm>
        </p:grpSpPr>
        <p:pic>
          <p:nvPicPr>
            <p:cNvPr id="153" name="Picture 152">
              <a:extLst>
                <a:ext uri="{FF2B5EF4-FFF2-40B4-BE49-F238E27FC236}">
                  <a16:creationId xmlns:a16="http://schemas.microsoft.com/office/drawing/2014/main" id="{FA9BE5AE-39BC-3D48-8CBE-CECEDD0FD231}"/>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6140491" y="1349684"/>
              <a:ext cx="2729197" cy="2503852"/>
            </a:xfrm>
            <a:prstGeom prst="rect">
              <a:avLst/>
            </a:prstGeom>
          </p:spPr>
        </p:pic>
        <p:sp>
          <p:nvSpPr>
            <p:cNvPr id="4" name="TextBox 3">
              <a:extLst>
                <a:ext uri="{FF2B5EF4-FFF2-40B4-BE49-F238E27FC236}">
                  <a16:creationId xmlns:a16="http://schemas.microsoft.com/office/drawing/2014/main" id="{C93F6670-C884-794C-93E7-293E2AFCE1F3}"/>
                </a:ext>
              </a:extLst>
            </p:cNvPr>
            <p:cNvSpPr txBox="1"/>
            <p:nvPr/>
          </p:nvSpPr>
          <p:spPr>
            <a:xfrm>
              <a:off x="8513778" y="3422648"/>
              <a:ext cx="327334" cy="430887"/>
            </a:xfrm>
            <a:prstGeom prst="rect">
              <a:avLst/>
            </a:prstGeom>
            <a:noFill/>
          </p:spPr>
          <p:txBody>
            <a:bodyPr wrap="none" rtlCol="0">
              <a:spAutoFit/>
            </a:bodyPr>
            <a:lstStyle/>
            <a:p>
              <a:r>
                <a:rPr lang="en-US" sz="2200" b="1" dirty="0"/>
                <a:t>1</a:t>
              </a:r>
            </a:p>
          </p:txBody>
        </p:sp>
      </p:grpSp>
      <p:grpSp>
        <p:nvGrpSpPr>
          <p:cNvPr id="7" name="Group 6">
            <a:extLst>
              <a:ext uri="{FF2B5EF4-FFF2-40B4-BE49-F238E27FC236}">
                <a16:creationId xmlns:a16="http://schemas.microsoft.com/office/drawing/2014/main" id="{4EC571B1-DBAD-4949-8139-2E666B694BC1}"/>
              </a:ext>
            </a:extLst>
          </p:cNvPr>
          <p:cNvGrpSpPr/>
          <p:nvPr/>
        </p:nvGrpSpPr>
        <p:grpSpPr>
          <a:xfrm>
            <a:off x="6389925" y="4140498"/>
            <a:ext cx="2479763" cy="2141846"/>
            <a:chOff x="6140491" y="4226226"/>
            <a:chExt cx="2729197" cy="2357290"/>
          </a:xfrm>
        </p:grpSpPr>
        <p:pic>
          <p:nvPicPr>
            <p:cNvPr id="154" name="Content Placeholder 5">
              <a:extLst>
                <a:ext uri="{FF2B5EF4-FFF2-40B4-BE49-F238E27FC236}">
                  <a16:creationId xmlns:a16="http://schemas.microsoft.com/office/drawing/2014/main" id="{7AD37163-57E7-1C4E-BBD2-EE7458C72AE0}"/>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6140491" y="4226226"/>
              <a:ext cx="2729197" cy="2357290"/>
            </a:xfrm>
            <a:prstGeom prst="rect">
              <a:avLst/>
            </a:prstGeom>
          </p:spPr>
        </p:pic>
        <p:sp>
          <p:nvSpPr>
            <p:cNvPr id="155" name="TextBox 154">
              <a:extLst>
                <a:ext uri="{FF2B5EF4-FFF2-40B4-BE49-F238E27FC236}">
                  <a16:creationId xmlns:a16="http://schemas.microsoft.com/office/drawing/2014/main" id="{449DEFFC-65AC-3345-BC7C-70CE7C0A7C2E}"/>
                </a:ext>
              </a:extLst>
            </p:cNvPr>
            <p:cNvSpPr txBox="1"/>
            <p:nvPr/>
          </p:nvSpPr>
          <p:spPr>
            <a:xfrm>
              <a:off x="8497919" y="6152629"/>
              <a:ext cx="327334" cy="430887"/>
            </a:xfrm>
            <a:prstGeom prst="rect">
              <a:avLst/>
            </a:prstGeom>
            <a:noFill/>
          </p:spPr>
          <p:txBody>
            <a:bodyPr wrap="none" rtlCol="0">
              <a:spAutoFit/>
            </a:bodyPr>
            <a:lstStyle/>
            <a:p>
              <a:r>
                <a:rPr lang="en-US" sz="2200" b="1" dirty="0"/>
                <a:t>2</a:t>
              </a:r>
            </a:p>
          </p:txBody>
        </p:sp>
      </p:grpSp>
      <p:grpSp>
        <p:nvGrpSpPr>
          <p:cNvPr id="9" name="Group 8">
            <a:extLst>
              <a:ext uri="{FF2B5EF4-FFF2-40B4-BE49-F238E27FC236}">
                <a16:creationId xmlns:a16="http://schemas.microsoft.com/office/drawing/2014/main" id="{22BB1A7C-8F6A-C94A-8A42-3899BCD8299C}"/>
              </a:ext>
            </a:extLst>
          </p:cNvPr>
          <p:cNvGrpSpPr/>
          <p:nvPr/>
        </p:nvGrpSpPr>
        <p:grpSpPr>
          <a:xfrm>
            <a:off x="9547809" y="949448"/>
            <a:ext cx="2026443" cy="1468617"/>
            <a:chOff x="9370349" y="1254984"/>
            <a:chExt cx="2230279" cy="1616342"/>
          </a:xfrm>
        </p:grpSpPr>
        <p:pic>
          <p:nvPicPr>
            <p:cNvPr id="150" name="Content Placeholder 6">
              <a:extLst>
                <a:ext uri="{FF2B5EF4-FFF2-40B4-BE49-F238E27FC236}">
                  <a16:creationId xmlns:a16="http://schemas.microsoft.com/office/drawing/2014/main" id="{82AF3581-66C2-744D-A906-6E1ABDB41C23}"/>
                </a:ext>
              </a:extLst>
            </p:cNvPr>
            <p:cNvPicPr>
              <a:picLocks noChangeAspect="1"/>
            </p:cNvPicPr>
            <p:nvPr/>
          </p:nvPicPr>
          <p:blipFill rotWithShape="1">
            <a:blip r:embed="rId6">
              <a:extLst>
                <a:ext uri="{28A0092B-C50C-407E-A947-70E740481C1C}">
                  <a14:useLocalDpi xmlns:a14="http://schemas.microsoft.com/office/drawing/2010/main"/>
                </a:ext>
              </a:extLst>
            </a:blip>
            <a:srcRect/>
            <a:stretch/>
          </p:blipFill>
          <p:spPr>
            <a:xfrm>
              <a:off x="9370349" y="1254984"/>
              <a:ext cx="2230279" cy="1611491"/>
            </a:xfrm>
            <a:prstGeom prst="rect">
              <a:avLst/>
            </a:prstGeom>
          </p:spPr>
        </p:pic>
        <p:sp>
          <p:nvSpPr>
            <p:cNvPr id="156" name="TextBox 155">
              <a:extLst>
                <a:ext uri="{FF2B5EF4-FFF2-40B4-BE49-F238E27FC236}">
                  <a16:creationId xmlns:a16="http://schemas.microsoft.com/office/drawing/2014/main" id="{AE8C2F20-CE56-B543-8BB1-785F558DE282}"/>
                </a:ext>
              </a:extLst>
            </p:cNvPr>
            <p:cNvSpPr txBox="1"/>
            <p:nvPr/>
          </p:nvSpPr>
          <p:spPr>
            <a:xfrm>
              <a:off x="11204421" y="2440439"/>
              <a:ext cx="327334" cy="430887"/>
            </a:xfrm>
            <a:prstGeom prst="rect">
              <a:avLst/>
            </a:prstGeom>
            <a:noFill/>
          </p:spPr>
          <p:txBody>
            <a:bodyPr wrap="none" rtlCol="0">
              <a:spAutoFit/>
            </a:bodyPr>
            <a:lstStyle/>
            <a:p>
              <a:r>
                <a:rPr lang="en-US" sz="2200" b="1" dirty="0"/>
                <a:t>a</a:t>
              </a:r>
            </a:p>
          </p:txBody>
        </p:sp>
      </p:grpSp>
      <p:grpSp>
        <p:nvGrpSpPr>
          <p:cNvPr id="10" name="Group 9">
            <a:extLst>
              <a:ext uri="{FF2B5EF4-FFF2-40B4-BE49-F238E27FC236}">
                <a16:creationId xmlns:a16="http://schemas.microsoft.com/office/drawing/2014/main" id="{BB7F04F5-A9C7-604B-A7E8-863F669E0819}"/>
              </a:ext>
            </a:extLst>
          </p:cNvPr>
          <p:cNvGrpSpPr/>
          <p:nvPr/>
        </p:nvGrpSpPr>
        <p:grpSpPr>
          <a:xfrm>
            <a:off x="9513491" y="2817127"/>
            <a:ext cx="2061296" cy="1465812"/>
            <a:chOff x="9332525" y="3122662"/>
            <a:chExt cx="2268638" cy="1613255"/>
          </a:xfrm>
        </p:grpSpPr>
        <p:pic>
          <p:nvPicPr>
            <p:cNvPr id="151" name="Content Placeholder 14">
              <a:extLst>
                <a:ext uri="{FF2B5EF4-FFF2-40B4-BE49-F238E27FC236}">
                  <a16:creationId xmlns:a16="http://schemas.microsoft.com/office/drawing/2014/main" id="{C804B95D-7297-0747-BE89-9971ED1BAE75}"/>
                </a:ext>
              </a:extLst>
            </p:cNvPr>
            <p:cNvPicPr>
              <a:picLocks noChangeAspect="1"/>
            </p:cNvPicPr>
            <p:nvPr/>
          </p:nvPicPr>
          <p:blipFill rotWithShape="1">
            <a:blip r:embed="rId7">
              <a:extLst>
                <a:ext uri="{28A0092B-C50C-407E-A947-70E740481C1C}">
                  <a14:useLocalDpi xmlns:a14="http://schemas.microsoft.com/office/drawing/2010/main"/>
                </a:ext>
              </a:extLst>
            </a:blip>
            <a:srcRect/>
            <a:stretch/>
          </p:blipFill>
          <p:spPr>
            <a:xfrm>
              <a:off x="9332525" y="3122662"/>
              <a:ext cx="2268638" cy="1613255"/>
            </a:xfrm>
            <a:prstGeom prst="rect">
              <a:avLst/>
            </a:prstGeom>
          </p:spPr>
        </p:pic>
        <p:sp>
          <p:nvSpPr>
            <p:cNvPr id="157" name="TextBox 156">
              <a:extLst>
                <a:ext uri="{FF2B5EF4-FFF2-40B4-BE49-F238E27FC236}">
                  <a16:creationId xmlns:a16="http://schemas.microsoft.com/office/drawing/2014/main" id="{B3C868C4-C6DC-E347-8511-1235175EC14A}"/>
                </a:ext>
              </a:extLst>
            </p:cNvPr>
            <p:cNvSpPr txBox="1"/>
            <p:nvPr/>
          </p:nvSpPr>
          <p:spPr>
            <a:xfrm>
              <a:off x="11228990" y="4302155"/>
              <a:ext cx="335348" cy="430887"/>
            </a:xfrm>
            <a:prstGeom prst="rect">
              <a:avLst/>
            </a:prstGeom>
            <a:noFill/>
          </p:spPr>
          <p:txBody>
            <a:bodyPr wrap="none" rtlCol="0">
              <a:spAutoFit/>
            </a:bodyPr>
            <a:lstStyle/>
            <a:p>
              <a:r>
                <a:rPr lang="en-US" sz="2200" b="1" dirty="0"/>
                <a:t>b</a:t>
              </a:r>
            </a:p>
          </p:txBody>
        </p:sp>
      </p:grpSp>
      <p:grpSp>
        <p:nvGrpSpPr>
          <p:cNvPr id="11" name="Group 10">
            <a:extLst>
              <a:ext uri="{FF2B5EF4-FFF2-40B4-BE49-F238E27FC236}">
                <a16:creationId xmlns:a16="http://schemas.microsoft.com/office/drawing/2014/main" id="{0F8665DC-A6F2-B04B-A4AC-2D6CD1D89D79}"/>
              </a:ext>
            </a:extLst>
          </p:cNvPr>
          <p:cNvGrpSpPr/>
          <p:nvPr/>
        </p:nvGrpSpPr>
        <p:grpSpPr>
          <a:xfrm>
            <a:off x="9526356" y="4649732"/>
            <a:ext cx="2052276" cy="1467337"/>
            <a:chOff x="9346297" y="4955268"/>
            <a:chExt cx="2258711" cy="1614934"/>
          </a:xfrm>
        </p:grpSpPr>
        <p:pic>
          <p:nvPicPr>
            <p:cNvPr id="152" name="Picture 151">
              <a:extLst>
                <a:ext uri="{FF2B5EF4-FFF2-40B4-BE49-F238E27FC236}">
                  <a16:creationId xmlns:a16="http://schemas.microsoft.com/office/drawing/2014/main" id="{1A16A3BC-7296-5A47-897C-BCB7D86A4993}"/>
                </a:ext>
              </a:extLst>
            </p:cNvPr>
            <p:cNvPicPr>
              <a:picLocks noChangeAspect="1"/>
            </p:cNvPicPr>
            <p:nvPr/>
          </p:nvPicPr>
          <p:blipFill rotWithShape="1">
            <a:blip r:embed="rId8">
              <a:extLst>
                <a:ext uri="{28A0092B-C50C-407E-A947-70E740481C1C}">
                  <a14:useLocalDpi xmlns:a14="http://schemas.microsoft.com/office/drawing/2010/main"/>
                </a:ext>
              </a:extLst>
            </a:blip>
            <a:srcRect/>
            <a:stretch/>
          </p:blipFill>
          <p:spPr>
            <a:xfrm>
              <a:off x="9346297" y="4955268"/>
              <a:ext cx="2258711" cy="1610107"/>
            </a:xfrm>
            <a:prstGeom prst="rect">
              <a:avLst/>
            </a:prstGeom>
          </p:spPr>
        </p:pic>
        <p:sp>
          <p:nvSpPr>
            <p:cNvPr id="158" name="TextBox 157">
              <a:extLst>
                <a:ext uri="{FF2B5EF4-FFF2-40B4-BE49-F238E27FC236}">
                  <a16:creationId xmlns:a16="http://schemas.microsoft.com/office/drawing/2014/main" id="{0B9D0C3E-F3DD-2F42-B0DF-A52C61C87A58}"/>
                </a:ext>
              </a:extLst>
            </p:cNvPr>
            <p:cNvSpPr txBox="1"/>
            <p:nvPr/>
          </p:nvSpPr>
          <p:spPr>
            <a:xfrm>
              <a:off x="11232997" y="6139315"/>
              <a:ext cx="303288" cy="430887"/>
            </a:xfrm>
            <a:prstGeom prst="rect">
              <a:avLst/>
            </a:prstGeom>
            <a:noFill/>
          </p:spPr>
          <p:txBody>
            <a:bodyPr wrap="none" rtlCol="0">
              <a:spAutoFit/>
            </a:bodyPr>
            <a:lstStyle/>
            <a:p>
              <a:r>
                <a:rPr lang="en-US" sz="2200" b="1" dirty="0"/>
                <a:t>c</a:t>
              </a:r>
            </a:p>
          </p:txBody>
        </p:sp>
      </p:grpSp>
      <p:sp>
        <p:nvSpPr>
          <p:cNvPr id="6" name="Slide Number Placeholder 5">
            <a:extLst>
              <a:ext uri="{FF2B5EF4-FFF2-40B4-BE49-F238E27FC236}">
                <a16:creationId xmlns:a16="http://schemas.microsoft.com/office/drawing/2014/main" id="{AFF155F6-E07A-214D-A523-70FABC339102}"/>
              </a:ext>
            </a:extLst>
          </p:cNvPr>
          <p:cNvSpPr>
            <a:spLocks noGrp="1"/>
          </p:cNvSpPr>
          <p:nvPr>
            <p:ph type="sldNum" sz="quarter" idx="12"/>
          </p:nvPr>
        </p:nvSpPr>
        <p:spPr/>
        <p:txBody>
          <a:bodyPr/>
          <a:lstStyle/>
          <a:p>
            <a:fld id="{A5748963-2E1B-4143-8405-1EF03CF31100}" type="slidenum">
              <a:rPr lang="en-US" smtClean="0"/>
              <a:t>12</a:t>
            </a:fld>
            <a:endParaRPr lang="en-US"/>
          </a:p>
        </p:txBody>
      </p:sp>
      <p:sp>
        <p:nvSpPr>
          <p:cNvPr id="21" name="Footer Placeholder 4">
            <a:extLst>
              <a:ext uri="{FF2B5EF4-FFF2-40B4-BE49-F238E27FC236}">
                <a16:creationId xmlns:a16="http://schemas.microsoft.com/office/drawing/2014/main" id="{1404128A-D4E3-F243-A5AE-401AAE2F9004}"/>
              </a:ext>
            </a:extLst>
          </p:cNvPr>
          <p:cNvSpPr>
            <a:spLocks noGrp="1"/>
          </p:cNvSpPr>
          <p:nvPr>
            <p:ph type="ftr" sz="quarter" idx="3"/>
          </p:nvPr>
        </p:nvSpPr>
        <p:spPr>
          <a:xfrm>
            <a:off x="1347537" y="6356350"/>
            <a:ext cx="68058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A. Castilla			</a:t>
            </a:r>
            <a:r>
              <a:rPr lang="en-US" dirty="0" err="1"/>
              <a:t>CompactLight</a:t>
            </a:r>
            <a:r>
              <a:rPr lang="en-US" dirty="0"/>
              <a:t> - Internal Meeting, 8</a:t>
            </a:r>
            <a:r>
              <a:rPr lang="en-US" baseline="30000" dirty="0"/>
              <a:t>th</a:t>
            </a:r>
            <a:r>
              <a:rPr lang="en-US" dirty="0"/>
              <a:t>  January 2019</a:t>
            </a:r>
          </a:p>
        </p:txBody>
      </p:sp>
    </p:spTree>
    <p:extLst>
      <p:ext uri="{BB962C8B-B14F-4D97-AF65-F5344CB8AC3E}">
        <p14:creationId xmlns:p14="http://schemas.microsoft.com/office/powerpoint/2010/main" val="33895554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C2803-72E7-5646-A020-18522C8DBE55}"/>
              </a:ext>
            </a:extLst>
          </p:cNvPr>
          <p:cNvSpPr>
            <a:spLocks noGrp="1"/>
          </p:cNvSpPr>
          <p:nvPr>
            <p:ph type="title"/>
          </p:nvPr>
        </p:nvSpPr>
        <p:spPr>
          <a:xfrm>
            <a:off x="838200" y="457270"/>
            <a:ext cx="10515600" cy="1325563"/>
          </a:xfrm>
        </p:spPr>
        <p:txBody>
          <a:bodyPr/>
          <a:lstStyle/>
          <a:p>
            <a:r>
              <a:rPr lang="en-US" dirty="0"/>
              <a:t>Cell Design</a:t>
            </a:r>
          </a:p>
        </p:txBody>
      </p:sp>
      <p:grpSp>
        <p:nvGrpSpPr>
          <p:cNvPr id="97" name="Group 96">
            <a:extLst>
              <a:ext uri="{FF2B5EF4-FFF2-40B4-BE49-F238E27FC236}">
                <a16:creationId xmlns:a16="http://schemas.microsoft.com/office/drawing/2014/main" id="{72E3A5F8-BFA7-644D-88A2-9137B8DC8556}"/>
              </a:ext>
            </a:extLst>
          </p:cNvPr>
          <p:cNvGrpSpPr/>
          <p:nvPr/>
        </p:nvGrpSpPr>
        <p:grpSpPr>
          <a:xfrm>
            <a:off x="66608" y="3204188"/>
            <a:ext cx="3684809" cy="3307144"/>
            <a:chOff x="2323526" y="2314718"/>
            <a:chExt cx="4150945" cy="3725508"/>
          </a:xfrm>
        </p:grpSpPr>
        <p:grpSp>
          <p:nvGrpSpPr>
            <p:cNvPr id="95" name="Group 94">
              <a:extLst>
                <a:ext uri="{FF2B5EF4-FFF2-40B4-BE49-F238E27FC236}">
                  <a16:creationId xmlns:a16="http://schemas.microsoft.com/office/drawing/2014/main" id="{FF34907A-3F40-464D-A39E-6ED1B7DCD375}"/>
                </a:ext>
              </a:extLst>
            </p:cNvPr>
            <p:cNvGrpSpPr/>
            <p:nvPr/>
          </p:nvGrpSpPr>
          <p:grpSpPr>
            <a:xfrm>
              <a:off x="2323526" y="2314718"/>
              <a:ext cx="4150945" cy="3725508"/>
              <a:chOff x="2323526" y="2314718"/>
              <a:chExt cx="4150945" cy="3725508"/>
            </a:xfrm>
          </p:grpSpPr>
          <p:grpSp>
            <p:nvGrpSpPr>
              <p:cNvPr id="90" name="Group 89">
                <a:extLst>
                  <a:ext uri="{FF2B5EF4-FFF2-40B4-BE49-F238E27FC236}">
                    <a16:creationId xmlns:a16="http://schemas.microsoft.com/office/drawing/2014/main" id="{ADEC19EE-C3F3-9049-A633-D33239CD4ABA}"/>
                  </a:ext>
                </a:extLst>
              </p:cNvPr>
              <p:cNvGrpSpPr/>
              <p:nvPr/>
            </p:nvGrpSpPr>
            <p:grpSpPr>
              <a:xfrm>
                <a:off x="2323526" y="2314718"/>
                <a:ext cx="4150945" cy="3725508"/>
                <a:chOff x="3577041" y="2357107"/>
                <a:chExt cx="4150945" cy="3725508"/>
              </a:xfrm>
            </p:grpSpPr>
            <p:grpSp>
              <p:nvGrpSpPr>
                <p:cNvPr id="88" name="Group 87">
                  <a:extLst>
                    <a:ext uri="{FF2B5EF4-FFF2-40B4-BE49-F238E27FC236}">
                      <a16:creationId xmlns:a16="http://schemas.microsoft.com/office/drawing/2014/main" id="{9045C88C-AF4C-8B47-8A4F-B8360DB18653}"/>
                    </a:ext>
                  </a:extLst>
                </p:cNvPr>
                <p:cNvGrpSpPr/>
                <p:nvPr/>
              </p:nvGrpSpPr>
              <p:grpSpPr>
                <a:xfrm>
                  <a:off x="3577041" y="2357107"/>
                  <a:ext cx="4150945" cy="3244820"/>
                  <a:chOff x="3764767" y="2357107"/>
                  <a:chExt cx="4150945" cy="3244820"/>
                </a:xfrm>
              </p:grpSpPr>
              <p:grpSp>
                <p:nvGrpSpPr>
                  <p:cNvPr id="66" name="Group 65">
                    <a:extLst>
                      <a:ext uri="{FF2B5EF4-FFF2-40B4-BE49-F238E27FC236}">
                        <a16:creationId xmlns:a16="http://schemas.microsoft.com/office/drawing/2014/main" id="{2F4F1FCE-E887-BB4A-B8E5-D0148C420005}"/>
                      </a:ext>
                    </a:extLst>
                  </p:cNvPr>
                  <p:cNvGrpSpPr/>
                  <p:nvPr/>
                </p:nvGrpSpPr>
                <p:grpSpPr>
                  <a:xfrm>
                    <a:off x="4450887" y="2357107"/>
                    <a:ext cx="3464825" cy="3178242"/>
                    <a:chOff x="1780355" y="2490331"/>
                    <a:chExt cx="3464825" cy="3178242"/>
                  </a:xfrm>
                </p:grpSpPr>
                <p:grpSp>
                  <p:nvGrpSpPr>
                    <p:cNvPr id="42" name="Group 41">
                      <a:extLst>
                        <a:ext uri="{FF2B5EF4-FFF2-40B4-BE49-F238E27FC236}">
                          <a16:creationId xmlns:a16="http://schemas.microsoft.com/office/drawing/2014/main" id="{499C7654-F659-F14E-9C8D-A9CFA5C3A408}"/>
                        </a:ext>
                      </a:extLst>
                    </p:cNvPr>
                    <p:cNvGrpSpPr/>
                    <p:nvPr/>
                  </p:nvGrpSpPr>
                  <p:grpSpPr>
                    <a:xfrm>
                      <a:off x="1793055" y="2507701"/>
                      <a:ext cx="969500" cy="1579848"/>
                      <a:chOff x="1926286" y="2507701"/>
                      <a:chExt cx="969500" cy="1579848"/>
                    </a:xfrm>
                  </p:grpSpPr>
                  <p:cxnSp>
                    <p:nvCxnSpPr>
                      <p:cNvPr id="5" name="Straight Connector 4">
                        <a:extLst>
                          <a:ext uri="{FF2B5EF4-FFF2-40B4-BE49-F238E27FC236}">
                            <a16:creationId xmlns:a16="http://schemas.microsoft.com/office/drawing/2014/main" id="{70D7F828-8447-E84B-BB07-213A43358804}"/>
                          </a:ext>
                        </a:extLst>
                      </p:cNvPr>
                      <p:cNvCxnSpPr>
                        <a:cxnSpLocks/>
                      </p:cNvCxnSpPr>
                      <p:nvPr/>
                    </p:nvCxnSpPr>
                    <p:spPr>
                      <a:xfrm>
                        <a:off x="1926286" y="2507701"/>
                        <a:ext cx="437953" cy="35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356D3FDF-8983-FC4E-BF40-623ECABBB369}"/>
                          </a:ext>
                        </a:extLst>
                      </p:cNvPr>
                      <p:cNvCxnSpPr>
                        <a:cxnSpLocks/>
                      </p:cNvCxnSpPr>
                      <p:nvPr/>
                    </p:nvCxnSpPr>
                    <p:spPr>
                      <a:xfrm>
                        <a:off x="2895786" y="3071147"/>
                        <a:ext cx="0" cy="1016402"/>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0C05BB65-D192-5344-A9DA-2B4AA62C706E}"/>
                        </a:ext>
                      </a:extLst>
                    </p:cNvPr>
                    <p:cNvGrpSpPr/>
                    <p:nvPr/>
                  </p:nvGrpSpPr>
                  <p:grpSpPr>
                    <a:xfrm>
                      <a:off x="4062256" y="2526632"/>
                      <a:ext cx="1182924" cy="1560917"/>
                      <a:chOff x="4062256" y="2526632"/>
                      <a:chExt cx="1182924" cy="1560917"/>
                    </a:xfrm>
                  </p:grpSpPr>
                  <p:cxnSp>
                    <p:nvCxnSpPr>
                      <p:cNvPr id="6" name="Straight Connector 5">
                        <a:extLst>
                          <a:ext uri="{FF2B5EF4-FFF2-40B4-BE49-F238E27FC236}">
                            <a16:creationId xmlns:a16="http://schemas.microsoft.com/office/drawing/2014/main" id="{87014799-BA06-9945-8643-F6942F90067B}"/>
                          </a:ext>
                        </a:extLst>
                      </p:cNvPr>
                      <p:cNvCxnSpPr>
                        <a:cxnSpLocks/>
                      </p:cNvCxnSpPr>
                      <p:nvPr/>
                    </p:nvCxnSpPr>
                    <p:spPr>
                      <a:xfrm>
                        <a:off x="4602081" y="2526632"/>
                        <a:ext cx="569905" cy="0"/>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79F23286-8BDC-ED46-9D12-A7716F09779E}"/>
                          </a:ext>
                        </a:extLst>
                      </p:cNvPr>
                      <p:cNvGrpSpPr/>
                      <p:nvPr/>
                    </p:nvGrpSpPr>
                    <p:grpSpPr>
                      <a:xfrm>
                        <a:off x="4062256" y="2526632"/>
                        <a:ext cx="1182924" cy="785532"/>
                        <a:chOff x="3626251" y="3362577"/>
                        <a:chExt cx="1182924" cy="785532"/>
                      </a:xfrm>
                    </p:grpSpPr>
                    <p:grpSp>
                      <p:nvGrpSpPr>
                        <p:cNvPr id="24" name="Group 23">
                          <a:extLst>
                            <a:ext uri="{FF2B5EF4-FFF2-40B4-BE49-F238E27FC236}">
                              <a16:creationId xmlns:a16="http://schemas.microsoft.com/office/drawing/2014/main" id="{37CA9F3B-5286-1349-B7C6-2CCBDBC51985}"/>
                            </a:ext>
                          </a:extLst>
                        </p:cNvPr>
                        <p:cNvGrpSpPr/>
                        <p:nvPr/>
                      </p:nvGrpSpPr>
                      <p:grpSpPr>
                        <a:xfrm>
                          <a:off x="3626251" y="3362577"/>
                          <a:ext cx="1182924" cy="533946"/>
                          <a:chOff x="3626251" y="3362577"/>
                          <a:chExt cx="1182924" cy="533946"/>
                        </a:xfrm>
                      </p:grpSpPr>
                      <p:sp>
                        <p:nvSpPr>
                          <p:cNvPr id="17" name="Freeform 16">
                            <a:extLst>
                              <a:ext uri="{FF2B5EF4-FFF2-40B4-BE49-F238E27FC236}">
                                <a16:creationId xmlns:a16="http://schemas.microsoft.com/office/drawing/2014/main" id="{9033CE07-FCCE-DD4B-955B-2E745E3C250B}"/>
                              </a:ext>
                            </a:extLst>
                          </p:cNvPr>
                          <p:cNvSpPr/>
                          <p:nvPr/>
                        </p:nvSpPr>
                        <p:spPr>
                          <a:xfrm>
                            <a:off x="3626251" y="3362577"/>
                            <a:ext cx="551937" cy="533946"/>
                          </a:xfrm>
                          <a:custGeom>
                            <a:avLst/>
                            <a:gdLst>
                              <a:gd name="connsiteX0" fmla="*/ 539390 w 551937"/>
                              <a:gd name="connsiteY0" fmla="*/ 0 h 533946"/>
                              <a:gd name="connsiteX1" fmla="*/ 551937 w 551937"/>
                              <a:gd name="connsiteY1" fmla="*/ 1107 h 533946"/>
                              <a:gd name="connsiteX2" fmla="*/ 551937 w 551937"/>
                              <a:gd name="connsiteY2" fmla="*/ 533946 h 533946"/>
                              <a:gd name="connsiteX3" fmla="*/ 0 w 551937"/>
                              <a:gd name="connsiteY3" fmla="*/ 533946 h 533946"/>
                              <a:gd name="connsiteX4" fmla="*/ 10361 w 551937"/>
                              <a:gd name="connsiteY4" fmla="*/ 431171 h 533946"/>
                              <a:gd name="connsiteX5" fmla="*/ 539390 w 551937"/>
                              <a:gd name="connsiteY5" fmla="*/ 0 h 533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1937" h="533946">
                                <a:moveTo>
                                  <a:pt x="539390" y="0"/>
                                </a:moveTo>
                                <a:lnTo>
                                  <a:pt x="551937" y="1107"/>
                                </a:lnTo>
                                <a:lnTo>
                                  <a:pt x="551937" y="533946"/>
                                </a:lnTo>
                                <a:lnTo>
                                  <a:pt x="0" y="533946"/>
                                </a:lnTo>
                                <a:lnTo>
                                  <a:pt x="10361" y="431171"/>
                                </a:lnTo>
                                <a:cubicBezTo>
                                  <a:pt x="60714" y="185102"/>
                                  <a:pt x="278436" y="0"/>
                                  <a:pt x="539390" y="0"/>
                                </a:cubicBezTo>
                                <a:close/>
                              </a:path>
                            </a:pathLst>
                          </a:cu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60E0824B-FBF6-5147-9387-AC0CE1B1FF5A}"/>
                              </a:ext>
                            </a:extLst>
                          </p:cNvPr>
                          <p:cNvGrpSpPr/>
                          <p:nvPr/>
                        </p:nvGrpSpPr>
                        <p:grpSpPr>
                          <a:xfrm>
                            <a:off x="4044964" y="3436758"/>
                            <a:ext cx="764211" cy="419958"/>
                            <a:chOff x="4044964" y="3436758"/>
                            <a:chExt cx="764211" cy="419958"/>
                          </a:xfrm>
                        </p:grpSpPr>
                        <p:cxnSp>
                          <p:nvCxnSpPr>
                            <p:cNvPr id="19" name="Straight Connector 18">
                              <a:extLst>
                                <a:ext uri="{FF2B5EF4-FFF2-40B4-BE49-F238E27FC236}">
                                  <a16:creationId xmlns:a16="http://schemas.microsoft.com/office/drawing/2014/main" id="{A7F664B5-9819-DD48-A87B-1D7EEF9F5E9A}"/>
                                </a:ext>
                              </a:extLst>
                            </p:cNvPr>
                            <p:cNvCxnSpPr>
                              <a:cxnSpLocks/>
                            </p:cNvCxnSpPr>
                            <p:nvPr/>
                          </p:nvCxnSpPr>
                          <p:spPr>
                            <a:xfrm flipV="1">
                              <a:off x="4044964" y="3436758"/>
                              <a:ext cx="684482" cy="110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F2F7BB8-6B49-034C-8F7E-49B62CC3D87E}"/>
                                </a:ext>
                              </a:extLst>
                            </p:cNvPr>
                            <p:cNvCxnSpPr>
                              <a:cxnSpLocks/>
                            </p:cNvCxnSpPr>
                            <p:nvPr/>
                          </p:nvCxnSpPr>
                          <p:spPr>
                            <a:xfrm flipV="1">
                              <a:off x="4111576" y="3583102"/>
                              <a:ext cx="684482" cy="110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19767948-CAF1-4F4E-8478-3ED6521F394B}"/>
                                </a:ext>
                              </a:extLst>
                            </p:cNvPr>
                            <p:cNvCxnSpPr>
                              <a:cxnSpLocks/>
                            </p:cNvCxnSpPr>
                            <p:nvPr/>
                          </p:nvCxnSpPr>
                          <p:spPr>
                            <a:xfrm flipV="1">
                              <a:off x="4106526" y="3734493"/>
                              <a:ext cx="684482" cy="110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7505B99-8AB9-CB41-92D7-E53A48BAC5EB}"/>
                                </a:ext>
                              </a:extLst>
                            </p:cNvPr>
                            <p:cNvCxnSpPr>
                              <a:cxnSpLocks/>
                            </p:cNvCxnSpPr>
                            <p:nvPr/>
                          </p:nvCxnSpPr>
                          <p:spPr>
                            <a:xfrm flipV="1">
                              <a:off x="4124693" y="3855609"/>
                              <a:ext cx="684482" cy="110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cxnSp>
                      <p:nvCxnSpPr>
                        <p:cNvPr id="25" name="Straight Connector 24">
                          <a:extLst>
                            <a:ext uri="{FF2B5EF4-FFF2-40B4-BE49-F238E27FC236}">
                              <a16:creationId xmlns:a16="http://schemas.microsoft.com/office/drawing/2014/main" id="{4918C05A-15F0-F842-ABF1-E62EC137F61E}"/>
                            </a:ext>
                          </a:extLst>
                        </p:cNvPr>
                        <p:cNvCxnSpPr>
                          <a:cxnSpLocks/>
                        </p:cNvCxnSpPr>
                        <p:nvPr/>
                      </p:nvCxnSpPr>
                      <p:spPr>
                        <a:xfrm flipV="1">
                          <a:off x="4106526" y="3855609"/>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CCFFA766-CF28-5C42-928F-8C73E938EC54}"/>
                            </a:ext>
                          </a:extLst>
                        </p:cNvPr>
                        <p:cNvCxnSpPr>
                          <a:cxnSpLocks/>
                        </p:cNvCxnSpPr>
                        <p:nvPr/>
                      </p:nvCxnSpPr>
                      <p:spPr>
                        <a:xfrm flipV="1">
                          <a:off x="3968256" y="3855609"/>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DB97549-098C-4B45-89F1-6D5B644B52B1}"/>
                            </a:ext>
                          </a:extLst>
                        </p:cNvPr>
                        <p:cNvCxnSpPr>
                          <a:cxnSpLocks/>
                        </p:cNvCxnSpPr>
                        <p:nvPr/>
                      </p:nvCxnSpPr>
                      <p:spPr>
                        <a:xfrm flipV="1">
                          <a:off x="3810809" y="3792760"/>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4BAB3478-69D6-C440-8B77-08D29A58BE20}"/>
                            </a:ext>
                          </a:extLst>
                        </p:cNvPr>
                        <p:cNvCxnSpPr>
                          <a:cxnSpLocks/>
                        </p:cNvCxnSpPr>
                        <p:nvPr/>
                      </p:nvCxnSpPr>
                      <p:spPr>
                        <a:xfrm flipV="1">
                          <a:off x="3689697" y="3855609"/>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39" name="Straight Connector 38">
                        <a:extLst>
                          <a:ext uri="{FF2B5EF4-FFF2-40B4-BE49-F238E27FC236}">
                            <a16:creationId xmlns:a16="http://schemas.microsoft.com/office/drawing/2014/main" id="{CECE2906-B15D-E542-B75F-1523E77148B4}"/>
                          </a:ext>
                        </a:extLst>
                      </p:cNvPr>
                      <p:cNvCxnSpPr>
                        <a:cxnSpLocks/>
                      </p:cNvCxnSpPr>
                      <p:nvPr/>
                    </p:nvCxnSpPr>
                    <p:spPr>
                      <a:xfrm>
                        <a:off x="4062256" y="3060578"/>
                        <a:ext cx="0" cy="1026971"/>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56" name="Group 55">
                      <a:extLst>
                        <a:ext uri="{FF2B5EF4-FFF2-40B4-BE49-F238E27FC236}">
                          <a16:creationId xmlns:a16="http://schemas.microsoft.com/office/drawing/2014/main" id="{2C84B6E2-DC0F-A94F-A4E1-9A8A145B1165}"/>
                        </a:ext>
                      </a:extLst>
                    </p:cNvPr>
                    <p:cNvGrpSpPr/>
                    <p:nvPr/>
                  </p:nvGrpSpPr>
                  <p:grpSpPr>
                    <a:xfrm>
                      <a:off x="2762554" y="3850294"/>
                      <a:ext cx="1299701" cy="860486"/>
                      <a:chOff x="2824396" y="4922140"/>
                      <a:chExt cx="1299701" cy="860486"/>
                    </a:xfrm>
                  </p:grpSpPr>
                  <p:sp>
                    <p:nvSpPr>
                      <p:cNvPr id="45" name="Freeform 44">
                        <a:extLst>
                          <a:ext uri="{FF2B5EF4-FFF2-40B4-BE49-F238E27FC236}">
                            <a16:creationId xmlns:a16="http://schemas.microsoft.com/office/drawing/2014/main" id="{B63C64C0-158A-2C47-979C-CF81B3832072}"/>
                          </a:ext>
                        </a:extLst>
                      </p:cNvPr>
                      <p:cNvSpPr/>
                      <p:nvPr/>
                    </p:nvSpPr>
                    <p:spPr>
                      <a:xfrm>
                        <a:off x="2824396" y="5159397"/>
                        <a:ext cx="1299701" cy="623229"/>
                      </a:xfrm>
                      <a:custGeom>
                        <a:avLst/>
                        <a:gdLst>
                          <a:gd name="connsiteX0" fmla="*/ 0 w 1297680"/>
                          <a:gd name="connsiteY0" fmla="*/ 0 h 623229"/>
                          <a:gd name="connsiteX1" fmla="*/ 1297680 w 1297680"/>
                          <a:gd name="connsiteY1" fmla="*/ 0 h 623229"/>
                          <a:gd name="connsiteX2" fmla="*/ 1286070 w 1297680"/>
                          <a:gd name="connsiteY2" fmla="*/ 113115 h 623229"/>
                          <a:gd name="connsiteX3" fmla="*/ 648840 w 1297680"/>
                          <a:gd name="connsiteY3" fmla="*/ 623229 h 623229"/>
                          <a:gd name="connsiteX4" fmla="*/ 11610 w 1297680"/>
                          <a:gd name="connsiteY4" fmla="*/ 113115 h 623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680" h="623229">
                            <a:moveTo>
                              <a:pt x="0" y="0"/>
                            </a:moveTo>
                            <a:lnTo>
                              <a:pt x="1297680" y="0"/>
                            </a:lnTo>
                            <a:lnTo>
                              <a:pt x="1286070" y="113115"/>
                            </a:lnTo>
                            <a:cubicBezTo>
                              <a:pt x="1225419" y="404237"/>
                              <a:pt x="963167" y="623229"/>
                              <a:pt x="648840" y="623229"/>
                            </a:cubicBezTo>
                            <a:cubicBezTo>
                              <a:pt x="334513" y="623229"/>
                              <a:pt x="72261" y="404237"/>
                              <a:pt x="11610" y="113115"/>
                            </a:cubicBezTo>
                            <a:close/>
                          </a:path>
                        </a:pathLst>
                      </a:cu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Straight Connector 46">
                        <a:extLst>
                          <a:ext uri="{FF2B5EF4-FFF2-40B4-BE49-F238E27FC236}">
                            <a16:creationId xmlns:a16="http://schemas.microsoft.com/office/drawing/2014/main" id="{D0F23040-D22F-D14B-8659-2A381555A17D}"/>
                          </a:ext>
                        </a:extLst>
                      </p:cNvPr>
                      <p:cNvCxnSpPr>
                        <a:cxnSpLocks/>
                      </p:cNvCxnSpPr>
                      <p:nvPr/>
                    </p:nvCxnSpPr>
                    <p:spPr>
                      <a:xfrm flipV="1">
                        <a:off x="2904630" y="4922140"/>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2DE3C35E-E761-8840-808E-6BA787BF6ABF}"/>
                          </a:ext>
                        </a:extLst>
                      </p:cNvPr>
                      <p:cNvCxnSpPr>
                        <a:cxnSpLocks/>
                      </p:cNvCxnSpPr>
                      <p:nvPr/>
                    </p:nvCxnSpPr>
                    <p:spPr>
                      <a:xfrm flipV="1">
                        <a:off x="3057030" y="4971590"/>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828F94B4-668D-1F44-9CFF-BFB2DD919818}"/>
                          </a:ext>
                        </a:extLst>
                      </p:cNvPr>
                      <p:cNvCxnSpPr>
                        <a:cxnSpLocks/>
                      </p:cNvCxnSpPr>
                      <p:nvPr/>
                    </p:nvCxnSpPr>
                    <p:spPr>
                      <a:xfrm flipV="1">
                        <a:off x="3209430" y="5002871"/>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17AA6774-39C5-7042-8669-F8F0A0287E40}"/>
                          </a:ext>
                        </a:extLst>
                      </p:cNvPr>
                      <p:cNvCxnSpPr>
                        <a:cxnSpLocks/>
                      </p:cNvCxnSpPr>
                      <p:nvPr/>
                    </p:nvCxnSpPr>
                    <p:spPr>
                      <a:xfrm flipV="1">
                        <a:off x="3361830" y="5028099"/>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C8E1D217-DA5F-0147-9871-B6EFC678FA2B}"/>
                          </a:ext>
                        </a:extLst>
                      </p:cNvPr>
                      <p:cNvCxnSpPr>
                        <a:cxnSpLocks/>
                      </p:cNvCxnSpPr>
                      <p:nvPr/>
                    </p:nvCxnSpPr>
                    <p:spPr>
                      <a:xfrm flipV="1">
                        <a:off x="3514230" y="5041214"/>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C5C8FDAA-E0DA-C241-8B04-66A7183F71B2}"/>
                          </a:ext>
                        </a:extLst>
                      </p:cNvPr>
                      <p:cNvCxnSpPr>
                        <a:cxnSpLocks/>
                      </p:cNvCxnSpPr>
                      <p:nvPr/>
                    </p:nvCxnSpPr>
                    <p:spPr>
                      <a:xfrm flipV="1">
                        <a:off x="3666630" y="5017993"/>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F89C0932-30C3-8E43-A2F7-F36C23ACAB38}"/>
                          </a:ext>
                        </a:extLst>
                      </p:cNvPr>
                      <p:cNvCxnSpPr>
                        <a:cxnSpLocks/>
                      </p:cNvCxnSpPr>
                      <p:nvPr/>
                    </p:nvCxnSpPr>
                    <p:spPr>
                      <a:xfrm flipV="1">
                        <a:off x="3819030" y="5025050"/>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800E6D72-B122-9547-8FBB-BE6185499466}"/>
                          </a:ext>
                        </a:extLst>
                      </p:cNvPr>
                      <p:cNvCxnSpPr>
                        <a:cxnSpLocks/>
                      </p:cNvCxnSpPr>
                      <p:nvPr/>
                    </p:nvCxnSpPr>
                    <p:spPr>
                      <a:xfrm flipV="1">
                        <a:off x="3971430" y="4995775"/>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58" name="Straight Connector 57">
                      <a:extLst>
                        <a:ext uri="{FF2B5EF4-FFF2-40B4-BE49-F238E27FC236}">
                          <a16:creationId xmlns:a16="http://schemas.microsoft.com/office/drawing/2014/main" id="{AF7585F8-4A74-464D-A3E9-CA25F3E96361}"/>
                        </a:ext>
                      </a:extLst>
                    </p:cNvPr>
                    <p:cNvCxnSpPr>
                      <a:cxnSpLocks/>
                    </p:cNvCxnSpPr>
                    <p:nvPr/>
                  </p:nvCxnSpPr>
                  <p:spPr>
                    <a:xfrm>
                      <a:off x="1780355" y="2490331"/>
                      <a:ext cx="0" cy="315737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ACCFA856-05B5-6E45-BC1C-2DC2DB23974A}"/>
                        </a:ext>
                      </a:extLst>
                    </p:cNvPr>
                    <p:cNvCxnSpPr>
                      <a:cxnSpLocks/>
                    </p:cNvCxnSpPr>
                    <p:nvPr/>
                  </p:nvCxnSpPr>
                  <p:spPr>
                    <a:xfrm>
                      <a:off x="5171986" y="2511200"/>
                      <a:ext cx="0" cy="3157373"/>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87" name="Group 86">
                    <a:extLst>
                      <a:ext uri="{FF2B5EF4-FFF2-40B4-BE49-F238E27FC236}">
                        <a16:creationId xmlns:a16="http://schemas.microsoft.com/office/drawing/2014/main" id="{9AC6C896-C481-D747-9E29-4C992364DF38}"/>
                      </a:ext>
                    </a:extLst>
                  </p:cNvPr>
                  <p:cNvGrpSpPr/>
                  <p:nvPr/>
                </p:nvGrpSpPr>
                <p:grpSpPr>
                  <a:xfrm>
                    <a:off x="3764767" y="2392098"/>
                    <a:ext cx="4087514" cy="3209829"/>
                    <a:chOff x="3749441" y="2399697"/>
                    <a:chExt cx="4087514" cy="3209829"/>
                  </a:xfrm>
                </p:grpSpPr>
                <p:cxnSp>
                  <p:nvCxnSpPr>
                    <p:cNvPr id="68" name="Straight Arrow Connector 67">
                      <a:extLst>
                        <a:ext uri="{FF2B5EF4-FFF2-40B4-BE49-F238E27FC236}">
                          <a16:creationId xmlns:a16="http://schemas.microsoft.com/office/drawing/2014/main" id="{BF254FB5-058C-5742-9CDD-1BA482CC04DC}"/>
                        </a:ext>
                      </a:extLst>
                    </p:cNvPr>
                    <p:cNvCxnSpPr>
                      <a:cxnSpLocks/>
                    </p:cNvCxnSpPr>
                    <p:nvPr/>
                  </p:nvCxnSpPr>
                  <p:spPr>
                    <a:xfrm>
                      <a:off x="6096000" y="4662834"/>
                      <a:ext cx="0" cy="847788"/>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2E23C314-2AD8-0C48-B8B7-89380BE1CE98}"/>
                        </a:ext>
                      </a:extLst>
                    </p:cNvPr>
                    <p:cNvCxnSpPr>
                      <a:cxnSpLocks/>
                    </p:cNvCxnSpPr>
                    <p:nvPr/>
                  </p:nvCxnSpPr>
                  <p:spPr>
                    <a:xfrm>
                      <a:off x="6096000" y="4009570"/>
                      <a:ext cx="0" cy="555288"/>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3E48DD89-9AED-BC4B-A113-707B45733988}"/>
                        </a:ext>
                      </a:extLst>
                    </p:cNvPr>
                    <p:cNvCxnSpPr>
                      <a:cxnSpLocks/>
                    </p:cNvCxnSpPr>
                    <p:nvPr/>
                  </p:nvCxnSpPr>
                  <p:spPr>
                    <a:xfrm>
                      <a:off x="7362636" y="2432267"/>
                      <a:ext cx="0" cy="513255"/>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BECAF9E1-D97B-A843-B1F1-2CD7B281B9A5}"/>
                        </a:ext>
                      </a:extLst>
                    </p:cNvPr>
                    <p:cNvCxnSpPr>
                      <a:cxnSpLocks/>
                    </p:cNvCxnSpPr>
                    <p:nvPr/>
                  </p:nvCxnSpPr>
                  <p:spPr>
                    <a:xfrm>
                      <a:off x="4189486" y="2399697"/>
                      <a:ext cx="0" cy="3110925"/>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13BB12EE-60CA-024B-B245-2A6C0EAAED03}"/>
                        </a:ext>
                      </a:extLst>
                    </p:cNvPr>
                    <p:cNvCxnSpPr>
                      <a:cxnSpLocks/>
                    </p:cNvCxnSpPr>
                    <p:nvPr/>
                  </p:nvCxnSpPr>
                  <p:spPr>
                    <a:xfrm flipH="1">
                      <a:off x="5409708" y="3467436"/>
                      <a:ext cx="1297680"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66B98253-9646-DC4D-8B7D-66C4C5A66417}"/>
                        </a:ext>
                      </a:extLst>
                    </p:cNvPr>
                    <p:cNvCxnSpPr>
                      <a:cxnSpLocks/>
                    </p:cNvCxnSpPr>
                    <p:nvPr/>
                  </p:nvCxnSpPr>
                  <p:spPr>
                    <a:xfrm flipH="1">
                      <a:off x="4447770" y="5609526"/>
                      <a:ext cx="3315543"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2" name="TextBox 81">
                          <a:extLst>
                            <a:ext uri="{FF2B5EF4-FFF2-40B4-BE49-F238E27FC236}">
                              <a16:creationId xmlns:a16="http://schemas.microsoft.com/office/drawing/2014/main" id="{B0D2DF76-C694-C94D-8D29-AA46C790542F}"/>
                            </a:ext>
                          </a:extLst>
                        </p:cNvPr>
                        <p:cNvSpPr txBox="1"/>
                        <p:nvPr/>
                      </p:nvSpPr>
                      <p:spPr>
                        <a:xfrm>
                          <a:off x="5908784" y="3073642"/>
                          <a:ext cx="490740" cy="4160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𝑖</m:t>
                                    </m:r>
                                  </m:sub>
                                </m:sSub>
                              </m:oMath>
                            </m:oMathPara>
                          </a14:m>
                          <a:endParaRPr lang="en-US" dirty="0"/>
                        </a:p>
                      </p:txBody>
                    </p:sp>
                  </mc:Choice>
                  <mc:Fallback xmlns="">
                    <p:sp>
                      <p:nvSpPr>
                        <p:cNvPr id="82" name="TextBox 81">
                          <a:extLst>
                            <a:ext uri="{FF2B5EF4-FFF2-40B4-BE49-F238E27FC236}">
                              <a16:creationId xmlns:a16="http://schemas.microsoft.com/office/drawing/2014/main" id="{B0D2DF76-C694-C94D-8D29-AA46C790542F}"/>
                            </a:ext>
                          </a:extLst>
                        </p:cNvPr>
                        <p:cNvSpPr txBox="1">
                          <a:spLocks noRot="1" noChangeAspect="1" noMove="1" noResize="1" noEditPoints="1" noAdjustHandles="1" noChangeArrowheads="1" noChangeShapeType="1" noTextEdit="1"/>
                        </p:cNvSpPr>
                        <p:nvPr/>
                      </p:nvSpPr>
                      <p:spPr>
                        <a:xfrm>
                          <a:off x="5908784" y="3073642"/>
                          <a:ext cx="490740" cy="416054"/>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3" name="TextBox 82">
                          <a:extLst>
                            <a:ext uri="{FF2B5EF4-FFF2-40B4-BE49-F238E27FC236}">
                              <a16:creationId xmlns:a16="http://schemas.microsoft.com/office/drawing/2014/main" id="{DE589AB0-F6C8-C643-BDBB-E6D7CC9B7297}"/>
                            </a:ext>
                          </a:extLst>
                        </p:cNvPr>
                        <p:cNvSpPr txBox="1"/>
                        <p:nvPr/>
                      </p:nvSpPr>
                      <p:spPr>
                        <a:xfrm>
                          <a:off x="6240534" y="4987600"/>
                          <a:ext cx="513349" cy="4160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𝑅</m:t>
                                    </m:r>
                                  </m:e>
                                  <m:sub>
                                    <m:r>
                                      <a:rPr lang="en-US" i="1">
                                        <a:latin typeface="Cambria Math" panose="02040503050406030204" pitchFamily="18" charset="0"/>
                                      </a:rPr>
                                      <m:t>𝑖</m:t>
                                    </m:r>
                                  </m:sub>
                                </m:sSub>
                              </m:oMath>
                            </m:oMathPara>
                          </a14:m>
                          <a:endParaRPr lang="en-US" dirty="0"/>
                        </a:p>
                      </p:txBody>
                    </p:sp>
                  </mc:Choice>
                  <mc:Fallback xmlns="">
                    <p:sp>
                      <p:nvSpPr>
                        <p:cNvPr id="83" name="TextBox 82">
                          <a:extLst>
                            <a:ext uri="{FF2B5EF4-FFF2-40B4-BE49-F238E27FC236}">
                              <a16:creationId xmlns:a16="http://schemas.microsoft.com/office/drawing/2014/main" id="{DE589AB0-F6C8-C643-BDBB-E6D7CC9B7297}"/>
                            </a:ext>
                          </a:extLst>
                        </p:cNvPr>
                        <p:cNvSpPr txBox="1">
                          <a:spLocks noRot="1" noChangeAspect="1" noMove="1" noResize="1" noEditPoints="1" noAdjustHandles="1" noChangeArrowheads="1" noChangeShapeType="1" noTextEdit="1"/>
                        </p:cNvSpPr>
                        <p:nvPr/>
                      </p:nvSpPr>
                      <p:spPr>
                        <a:xfrm>
                          <a:off x="6240534" y="4987600"/>
                          <a:ext cx="513349" cy="416054"/>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4" name="TextBox 83">
                          <a:extLst>
                            <a:ext uri="{FF2B5EF4-FFF2-40B4-BE49-F238E27FC236}">
                              <a16:creationId xmlns:a16="http://schemas.microsoft.com/office/drawing/2014/main" id="{0778297E-B292-4A42-B537-0ADF0A3533E0}"/>
                            </a:ext>
                          </a:extLst>
                        </p:cNvPr>
                        <p:cNvSpPr txBox="1"/>
                        <p:nvPr/>
                      </p:nvSpPr>
                      <p:spPr>
                        <a:xfrm>
                          <a:off x="3749441" y="3614434"/>
                          <a:ext cx="441334" cy="4160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𝑅</m:t>
                                </m:r>
                              </m:oMath>
                            </m:oMathPara>
                          </a14:m>
                          <a:endParaRPr lang="en-US" dirty="0"/>
                        </a:p>
                      </p:txBody>
                    </p:sp>
                  </mc:Choice>
                  <mc:Fallback xmlns="">
                    <p:sp>
                      <p:nvSpPr>
                        <p:cNvPr id="84" name="TextBox 83">
                          <a:extLst>
                            <a:ext uri="{FF2B5EF4-FFF2-40B4-BE49-F238E27FC236}">
                              <a16:creationId xmlns:a16="http://schemas.microsoft.com/office/drawing/2014/main" id="{0778297E-B292-4A42-B537-0ADF0A3533E0}"/>
                            </a:ext>
                          </a:extLst>
                        </p:cNvPr>
                        <p:cNvSpPr txBox="1">
                          <a:spLocks noRot="1" noChangeAspect="1" noMove="1" noResize="1" noEditPoints="1" noAdjustHandles="1" noChangeArrowheads="1" noChangeShapeType="1" noTextEdit="1"/>
                        </p:cNvSpPr>
                        <p:nvPr/>
                      </p:nvSpPr>
                      <p:spPr>
                        <a:xfrm>
                          <a:off x="3749441" y="3614434"/>
                          <a:ext cx="441334" cy="416054"/>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5" name="TextBox 84">
                          <a:extLst>
                            <a:ext uri="{FF2B5EF4-FFF2-40B4-BE49-F238E27FC236}">
                              <a16:creationId xmlns:a16="http://schemas.microsoft.com/office/drawing/2014/main" id="{93E94C4B-1243-E94C-B6F3-2F93A791B02D}"/>
                            </a:ext>
                          </a:extLst>
                        </p:cNvPr>
                        <p:cNvSpPr txBox="1"/>
                        <p:nvPr/>
                      </p:nvSpPr>
                      <p:spPr>
                        <a:xfrm>
                          <a:off x="6004078" y="4014776"/>
                          <a:ext cx="664096" cy="416054"/>
                        </a:xfrm>
                        <a:prstGeom prst="rect">
                          <a:avLst/>
                        </a:prstGeom>
                        <a:noFill/>
                      </p:spPr>
                      <p:txBody>
                        <a:bodyPr wrap="none" rtlCol="0">
                          <a:spAutoFit/>
                        </a:bodyPr>
                        <a:lstStyle/>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𝑖</m:t>
                                  </m:r>
                                </m:sub>
                              </m:sSub>
                            </m:oMath>
                          </a14:m>
                          <a:r>
                            <a:rPr lang="en-US" dirty="0"/>
                            <a:t>/2</a:t>
                          </a:r>
                        </a:p>
                      </p:txBody>
                    </p:sp>
                  </mc:Choice>
                  <mc:Fallback xmlns="">
                    <p:sp>
                      <p:nvSpPr>
                        <p:cNvPr id="85" name="TextBox 84">
                          <a:extLst>
                            <a:ext uri="{FF2B5EF4-FFF2-40B4-BE49-F238E27FC236}">
                              <a16:creationId xmlns:a16="http://schemas.microsoft.com/office/drawing/2014/main" id="{93E94C4B-1243-E94C-B6F3-2F93A791B02D}"/>
                            </a:ext>
                          </a:extLst>
                        </p:cNvPr>
                        <p:cNvSpPr txBox="1">
                          <a:spLocks noRot="1" noChangeAspect="1" noMove="1" noResize="1" noEditPoints="1" noAdjustHandles="1" noChangeArrowheads="1" noChangeShapeType="1" noTextEdit="1"/>
                        </p:cNvSpPr>
                        <p:nvPr/>
                      </p:nvSpPr>
                      <p:spPr>
                        <a:xfrm>
                          <a:off x="6004078" y="4014776"/>
                          <a:ext cx="664096" cy="416054"/>
                        </a:xfrm>
                        <a:prstGeom prst="rect">
                          <a:avLst/>
                        </a:prstGeom>
                        <a:blipFill>
                          <a:blip r:embed="rId6"/>
                          <a:stretch>
                            <a:fillRect t="-3226" r="-6383" b="-225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6" name="TextBox 85">
                          <a:extLst>
                            <a:ext uri="{FF2B5EF4-FFF2-40B4-BE49-F238E27FC236}">
                              <a16:creationId xmlns:a16="http://schemas.microsoft.com/office/drawing/2014/main" id="{620D045D-C43D-AB49-BD95-4678299D534E}"/>
                            </a:ext>
                          </a:extLst>
                        </p:cNvPr>
                        <p:cNvSpPr txBox="1"/>
                        <p:nvPr/>
                      </p:nvSpPr>
                      <p:spPr>
                        <a:xfrm>
                          <a:off x="7345562" y="2439225"/>
                          <a:ext cx="491393" cy="4160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𝑏</m:t>
                                    </m:r>
                                  </m:sub>
                                </m:sSub>
                              </m:oMath>
                            </m:oMathPara>
                          </a14:m>
                          <a:endParaRPr lang="en-US" dirty="0"/>
                        </a:p>
                      </p:txBody>
                    </p:sp>
                  </mc:Choice>
                  <mc:Fallback xmlns="">
                    <p:sp>
                      <p:nvSpPr>
                        <p:cNvPr id="86" name="TextBox 85">
                          <a:extLst>
                            <a:ext uri="{FF2B5EF4-FFF2-40B4-BE49-F238E27FC236}">
                              <a16:creationId xmlns:a16="http://schemas.microsoft.com/office/drawing/2014/main" id="{620D045D-C43D-AB49-BD95-4678299D534E}"/>
                            </a:ext>
                          </a:extLst>
                        </p:cNvPr>
                        <p:cNvSpPr txBox="1">
                          <a:spLocks noRot="1" noChangeAspect="1" noMove="1" noResize="1" noEditPoints="1" noAdjustHandles="1" noChangeArrowheads="1" noChangeShapeType="1" noTextEdit="1"/>
                        </p:cNvSpPr>
                        <p:nvPr/>
                      </p:nvSpPr>
                      <p:spPr>
                        <a:xfrm>
                          <a:off x="7345562" y="2439225"/>
                          <a:ext cx="491393" cy="416054"/>
                        </a:xfrm>
                        <a:prstGeom prst="rect">
                          <a:avLst/>
                        </a:prstGeom>
                        <a:blipFill>
                          <a:blip r:embed="rId7"/>
                          <a:stretch>
                            <a:fillRect/>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89" name="TextBox 88">
                      <a:extLst>
                        <a:ext uri="{FF2B5EF4-FFF2-40B4-BE49-F238E27FC236}">
                          <a16:creationId xmlns:a16="http://schemas.microsoft.com/office/drawing/2014/main" id="{9FBDF20B-FBD9-F446-ACD1-D135D466C250}"/>
                        </a:ext>
                      </a:extLst>
                    </p:cNvPr>
                    <p:cNvSpPr txBox="1"/>
                    <p:nvPr/>
                  </p:nvSpPr>
                  <p:spPr>
                    <a:xfrm>
                      <a:off x="5761784" y="5666561"/>
                      <a:ext cx="519127" cy="4160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𝐿</m:t>
                                </m:r>
                              </m:e>
                              <m:sub>
                                <m:r>
                                  <a:rPr lang="en-US" b="0" i="1" smtClean="0">
                                    <a:latin typeface="Cambria Math" panose="02040503050406030204" pitchFamily="18" charset="0"/>
                                  </a:rPr>
                                  <m:t>𝑐</m:t>
                                </m:r>
                              </m:sub>
                            </m:sSub>
                          </m:oMath>
                        </m:oMathPara>
                      </a14:m>
                      <a:endParaRPr lang="en-US" dirty="0"/>
                    </a:p>
                  </p:txBody>
                </p:sp>
              </mc:Choice>
              <mc:Fallback xmlns="">
                <p:sp>
                  <p:nvSpPr>
                    <p:cNvPr id="89" name="TextBox 88">
                      <a:extLst>
                        <a:ext uri="{FF2B5EF4-FFF2-40B4-BE49-F238E27FC236}">
                          <a16:creationId xmlns:a16="http://schemas.microsoft.com/office/drawing/2014/main" id="{9FBDF20B-FBD9-F446-ACD1-D135D466C250}"/>
                        </a:ext>
                      </a:extLst>
                    </p:cNvPr>
                    <p:cNvSpPr txBox="1">
                      <a:spLocks noRot="1" noChangeAspect="1" noMove="1" noResize="1" noEditPoints="1" noAdjustHandles="1" noChangeArrowheads="1" noChangeShapeType="1" noTextEdit="1"/>
                    </p:cNvSpPr>
                    <p:nvPr/>
                  </p:nvSpPr>
                  <p:spPr>
                    <a:xfrm>
                      <a:off x="5761784" y="5666561"/>
                      <a:ext cx="519127" cy="416054"/>
                    </a:xfrm>
                    <a:prstGeom prst="rect">
                      <a:avLst/>
                    </a:prstGeom>
                    <a:blipFill>
                      <a:blip r:embed="rId8"/>
                      <a:stretch>
                        <a:fillRect/>
                      </a:stretch>
                    </a:blipFill>
                  </p:spPr>
                  <p:txBody>
                    <a:bodyPr/>
                    <a:lstStyle/>
                    <a:p>
                      <a:r>
                        <a:rPr lang="en-US">
                          <a:noFill/>
                        </a:rPr>
                        <a:t> </a:t>
                      </a:r>
                    </a:p>
                  </p:txBody>
                </p:sp>
              </mc:Fallback>
            </mc:AlternateContent>
          </p:grpSp>
          <p:sp>
            <p:nvSpPr>
              <p:cNvPr id="93" name="Freeform 92">
                <a:extLst>
                  <a:ext uri="{FF2B5EF4-FFF2-40B4-BE49-F238E27FC236}">
                    <a16:creationId xmlns:a16="http://schemas.microsoft.com/office/drawing/2014/main" id="{39B41B4C-4A75-DA40-8C4A-0486633C07A6}"/>
                  </a:ext>
                </a:extLst>
              </p:cNvPr>
              <p:cNvSpPr/>
              <p:nvPr/>
            </p:nvSpPr>
            <p:spPr>
              <a:xfrm rot="5400000">
                <a:off x="3445306" y="2342952"/>
                <a:ext cx="555594" cy="537485"/>
              </a:xfrm>
              <a:custGeom>
                <a:avLst/>
                <a:gdLst>
                  <a:gd name="connsiteX0" fmla="*/ 539390 w 551937"/>
                  <a:gd name="connsiteY0" fmla="*/ 0 h 533946"/>
                  <a:gd name="connsiteX1" fmla="*/ 551937 w 551937"/>
                  <a:gd name="connsiteY1" fmla="*/ 1107 h 533946"/>
                  <a:gd name="connsiteX2" fmla="*/ 551937 w 551937"/>
                  <a:gd name="connsiteY2" fmla="*/ 533946 h 533946"/>
                  <a:gd name="connsiteX3" fmla="*/ 0 w 551937"/>
                  <a:gd name="connsiteY3" fmla="*/ 533946 h 533946"/>
                  <a:gd name="connsiteX4" fmla="*/ 10361 w 551937"/>
                  <a:gd name="connsiteY4" fmla="*/ 431171 h 533946"/>
                  <a:gd name="connsiteX5" fmla="*/ 539390 w 551937"/>
                  <a:gd name="connsiteY5" fmla="*/ 0 h 533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1937" h="533946">
                    <a:moveTo>
                      <a:pt x="539390" y="0"/>
                    </a:moveTo>
                    <a:lnTo>
                      <a:pt x="551937" y="1107"/>
                    </a:lnTo>
                    <a:lnTo>
                      <a:pt x="551937" y="533946"/>
                    </a:lnTo>
                    <a:lnTo>
                      <a:pt x="0" y="533946"/>
                    </a:lnTo>
                    <a:lnTo>
                      <a:pt x="10361" y="431171"/>
                    </a:lnTo>
                    <a:cubicBezTo>
                      <a:pt x="60714" y="185102"/>
                      <a:pt x="278436" y="0"/>
                      <a:pt x="539390" y="0"/>
                    </a:cubicBezTo>
                    <a:close/>
                  </a:path>
                </a:pathLst>
              </a:cu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6" name="Freeform 95">
              <a:extLst>
                <a:ext uri="{FF2B5EF4-FFF2-40B4-BE49-F238E27FC236}">
                  <a16:creationId xmlns:a16="http://schemas.microsoft.com/office/drawing/2014/main" id="{DBED8E47-9D6A-7E4B-AEA3-2601EFC81DA1}"/>
                </a:ext>
              </a:extLst>
            </p:cNvPr>
            <p:cNvSpPr/>
            <p:nvPr/>
          </p:nvSpPr>
          <p:spPr>
            <a:xfrm rot="5400000">
              <a:off x="3384273" y="2406790"/>
              <a:ext cx="603790" cy="533946"/>
            </a:xfrm>
            <a:custGeom>
              <a:avLst/>
              <a:gdLst>
                <a:gd name="connsiteX0" fmla="*/ 539390 w 551937"/>
                <a:gd name="connsiteY0" fmla="*/ 0 h 533946"/>
                <a:gd name="connsiteX1" fmla="*/ 551937 w 551937"/>
                <a:gd name="connsiteY1" fmla="*/ 1107 h 533946"/>
                <a:gd name="connsiteX2" fmla="*/ 551937 w 551937"/>
                <a:gd name="connsiteY2" fmla="*/ 533946 h 533946"/>
                <a:gd name="connsiteX3" fmla="*/ 0 w 551937"/>
                <a:gd name="connsiteY3" fmla="*/ 533946 h 533946"/>
                <a:gd name="connsiteX4" fmla="*/ 10361 w 551937"/>
                <a:gd name="connsiteY4" fmla="*/ 431171 h 533946"/>
                <a:gd name="connsiteX5" fmla="*/ 539390 w 551937"/>
                <a:gd name="connsiteY5" fmla="*/ 0 h 533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1937" h="533946">
                  <a:moveTo>
                    <a:pt x="539390" y="0"/>
                  </a:moveTo>
                  <a:lnTo>
                    <a:pt x="551937" y="1107"/>
                  </a:lnTo>
                  <a:lnTo>
                    <a:pt x="551937" y="533946"/>
                  </a:lnTo>
                  <a:lnTo>
                    <a:pt x="0" y="533946"/>
                  </a:lnTo>
                  <a:lnTo>
                    <a:pt x="10361" y="431171"/>
                  </a:lnTo>
                  <a:cubicBezTo>
                    <a:pt x="60714" y="185102"/>
                    <a:pt x="278436" y="0"/>
                    <a:pt x="539390" y="0"/>
                  </a:cubicBez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57" name="Content Placeholder 3">
                <a:extLst>
                  <a:ext uri="{FF2B5EF4-FFF2-40B4-BE49-F238E27FC236}">
                    <a16:creationId xmlns:a16="http://schemas.microsoft.com/office/drawing/2014/main" id="{AEFC13E9-72D9-BE40-BE4C-40872C21DEFD}"/>
                  </a:ext>
                </a:extLst>
              </p:cNvPr>
              <p:cNvSpPr>
                <a:spLocks noGrp="1"/>
              </p:cNvSpPr>
              <p:nvPr>
                <p:ph idx="1"/>
              </p:nvPr>
            </p:nvSpPr>
            <p:spPr>
              <a:xfrm>
                <a:off x="526984" y="1617559"/>
                <a:ext cx="7108724" cy="1901536"/>
              </a:xfrm>
            </p:spPr>
            <p:txBody>
              <a:bodyPr>
                <a:normAutofit/>
              </a:bodyPr>
              <a:lstStyle/>
              <a:p>
                <a:r>
                  <a:rPr lang="en-US" dirty="0"/>
                  <a:t>Simple cell = less manufacturing constraints.</a:t>
                </a:r>
              </a:p>
              <a:p>
                <a:r>
                  <a:rPr lang="en-US" dirty="0"/>
                  <a:t>A geometry is proposed.</a:t>
                </a:r>
              </a:p>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𝐻</m:t>
                        </m:r>
                      </m:e>
                      <m:sub>
                        <m:r>
                          <a:rPr lang="en-US" b="0" i="1" smtClean="0">
                            <a:latin typeface="Cambria Math" panose="02040503050406030204" pitchFamily="18" charset="0"/>
                          </a:rPr>
                          <m:t>𝑝</m:t>
                        </m:r>
                      </m:sub>
                    </m:sSub>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90</m:t>
                    </m:r>
                  </m:oMath>
                </a14:m>
                <a:r>
                  <a:rPr lang="en-US" dirty="0"/>
                  <a:t>kA/m and </a:t>
                </a: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𝐸</m:t>
                        </m:r>
                      </m:e>
                      <m:sub>
                        <m:r>
                          <a:rPr lang="en-US" i="1">
                            <a:latin typeface="Cambria Math" panose="02040503050406030204" pitchFamily="18" charset="0"/>
                          </a:rPr>
                          <m:t>𝑝</m:t>
                        </m:r>
                      </m:sub>
                    </m:sSub>
                    <m:r>
                      <a:rPr lang="en-US" i="1">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65</m:t>
                    </m:r>
                  </m:oMath>
                </a14:m>
                <a:r>
                  <a:rPr lang="en-US" dirty="0"/>
                  <a:t>MV/m  @25MV/m</a:t>
                </a:r>
              </a:p>
            </p:txBody>
          </p:sp>
        </mc:Choice>
        <mc:Fallback xmlns="">
          <p:sp>
            <p:nvSpPr>
              <p:cNvPr id="57" name="Content Placeholder 3">
                <a:extLst>
                  <a:ext uri="{FF2B5EF4-FFF2-40B4-BE49-F238E27FC236}">
                    <a16:creationId xmlns:a16="http://schemas.microsoft.com/office/drawing/2014/main" id="{AEFC13E9-72D9-BE40-BE4C-40872C21DEFD}"/>
                  </a:ext>
                </a:extLst>
              </p:cNvPr>
              <p:cNvSpPr>
                <a:spLocks noGrp="1" noRot="1" noChangeAspect="1" noMove="1" noResize="1" noEditPoints="1" noAdjustHandles="1" noChangeArrowheads="1" noChangeShapeType="1" noTextEdit="1"/>
              </p:cNvSpPr>
              <p:nvPr>
                <p:ph idx="1"/>
              </p:nvPr>
            </p:nvSpPr>
            <p:spPr>
              <a:xfrm>
                <a:off x="526984" y="1617559"/>
                <a:ext cx="7108724" cy="1901536"/>
              </a:xfrm>
              <a:blipFill>
                <a:blip r:embed="rId9"/>
                <a:stretch>
                  <a:fillRect l="-1248" t="-4636" r="-1426"/>
                </a:stretch>
              </a:blipFill>
            </p:spPr>
            <p:txBody>
              <a:bodyPr/>
              <a:lstStyle/>
              <a:p>
                <a:r>
                  <a:rPr lang="en-US">
                    <a:noFill/>
                  </a:rPr>
                  <a:t> </a:t>
                </a:r>
              </a:p>
            </p:txBody>
          </p:sp>
        </mc:Fallback>
      </mc:AlternateContent>
      <p:sp>
        <p:nvSpPr>
          <p:cNvPr id="7" name="Slide Number Placeholder 6">
            <a:extLst>
              <a:ext uri="{FF2B5EF4-FFF2-40B4-BE49-F238E27FC236}">
                <a16:creationId xmlns:a16="http://schemas.microsoft.com/office/drawing/2014/main" id="{09CC2612-F7C9-8642-ACB1-C5D8A774D033}"/>
              </a:ext>
            </a:extLst>
          </p:cNvPr>
          <p:cNvSpPr>
            <a:spLocks noGrp="1"/>
          </p:cNvSpPr>
          <p:nvPr>
            <p:ph type="sldNum" sz="quarter" idx="12"/>
          </p:nvPr>
        </p:nvSpPr>
        <p:spPr/>
        <p:txBody>
          <a:bodyPr/>
          <a:lstStyle/>
          <a:p>
            <a:fld id="{A5748963-2E1B-4143-8405-1EF03CF31100}" type="slidenum">
              <a:rPr lang="en-US" smtClean="0"/>
              <a:t>13</a:t>
            </a:fld>
            <a:endParaRPr lang="en-US"/>
          </a:p>
        </p:txBody>
      </p:sp>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E9EB5AB8-07FD-DA42-9AB6-879591903824}"/>
                  </a:ext>
                </a:extLst>
              </p:cNvPr>
              <p:cNvGraphicFramePr>
                <a:graphicFrameLocks noGrp="1"/>
              </p:cNvGraphicFramePr>
              <p:nvPr>
                <p:extLst>
                  <p:ext uri="{D42A27DB-BD31-4B8C-83A1-F6EECF244321}">
                    <p14:modId xmlns:p14="http://schemas.microsoft.com/office/powerpoint/2010/main" val="2731342926"/>
                  </p:ext>
                </p:extLst>
              </p:nvPr>
            </p:nvGraphicFramePr>
            <p:xfrm>
              <a:off x="7836787" y="1533025"/>
              <a:ext cx="3911786" cy="4854321"/>
            </p:xfrm>
            <a:graphic>
              <a:graphicData uri="http://schemas.openxmlformats.org/drawingml/2006/table">
                <a:tbl>
                  <a:tblPr firstRow="1" bandRow="1">
                    <a:tableStyleId>{7E9639D4-E3E2-4D34-9284-5A2195B3D0D7}</a:tableStyleId>
                  </a:tblPr>
                  <a:tblGrid>
                    <a:gridCol w="1523072">
                      <a:extLst>
                        <a:ext uri="{9D8B030D-6E8A-4147-A177-3AD203B41FA5}">
                          <a16:colId xmlns:a16="http://schemas.microsoft.com/office/drawing/2014/main" val="2721068442"/>
                        </a:ext>
                      </a:extLst>
                    </a:gridCol>
                    <a:gridCol w="1035424">
                      <a:extLst>
                        <a:ext uri="{9D8B030D-6E8A-4147-A177-3AD203B41FA5}">
                          <a16:colId xmlns:a16="http://schemas.microsoft.com/office/drawing/2014/main" val="2519702041"/>
                        </a:ext>
                      </a:extLst>
                    </a:gridCol>
                    <a:gridCol w="1353290">
                      <a:extLst>
                        <a:ext uri="{9D8B030D-6E8A-4147-A177-3AD203B41FA5}">
                          <a16:colId xmlns:a16="http://schemas.microsoft.com/office/drawing/2014/main" val="3073694360"/>
                        </a:ext>
                      </a:extLst>
                    </a:gridCol>
                  </a:tblGrid>
                  <a:tr h="370840">
                    <a:tc>
                      <a:txBody>
                        <a:bodyPr/>
                        <a:lstStyle/>
                        <a:p>
                          <a:pPr algn="ctr"/>
                          <a:r>
                            <a:rPr lang="en-US" dirty="0"/>
                            <a:t>Parameter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Value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Units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7454607"/>
                      </a:ext>
                    </a:extLst>
                  </a:tr>
                  <a:tr h="370840">
                    <a:tc>
                      <a:txBody>
                        <a:bodyPr/>
                        <a:lstStyle/>
                        <a:p>
                          <a:pPr algn="ctr"/>
                          <a:r>
                            <a:rPr lang="en-US" dirty="0"/>
                            <a:t>Freq.</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GHz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18649052"/>
                      </a:ext>
                    </a:extLst>
                  </a:tr>
                  <a:tr h="370840">
                    <a:tc>
                      <a:txBody>
                        <a:bodyPr/>
                        <a:lstStyle/>
                        <a:p>
                          <a:pPr algn="ctr"/>
                          <a:r>
                            <a:rPr lang="en-US" dirty="0"/>
                            <a:t>Q</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4392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1294529"/>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𝐿</m:t>
                                    </m:r>
                                  </m:sub>
                                </m:sSub>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106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M</a:t>
                          </a:r>
                          <a14:m>
                            <m:oMath xmlns:m="http://schemas.openxmlformats.org/officeDocument/2006/math">
                              <m:r>
                                <m:rPr>
                                  <m:sty m:val="p"/>
                                </m:rPr>
                                <a:rPr lang="el-GR" i="1" smtClean="0">
                                  <a:latin typeface="Cambria Math" panose="02040503050406030204" pitchFamily="18" charset="0"/>
                                  <a:ea typeface="Cambria Math" panose="02040503050406030204" pitchFamily="18" charset="0"/>
                                </a:rPr>
                                <m:t>Ω</m:t>
                              </m:r>
                            </m:oMath>
                          </a14:m>
                          <a:r>
                            <a:rPr lang="en-US" dirty="0"/>
                            <a:t>/m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4796521"/>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𝑔</m:t>
                                    </m:r>
                                  </m:sub>
                                </m:sSub>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0.12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6797839"/>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𝛼</m:t>
                                    </m:r>
                                  </m:e>
                                  <m:sub>
                                    <m:r>
                                      <a:rPr lang="en-US" b="0" i="1" smtClean="0">
                                        <a:latin typeface="Cambria Math" panose="02040503050406030204" pitchFamily="18" charset="0"/>
                                      </a:rPr>
                                      <m:t>0</m:t>
                                    </m:r>
                                  </m:sub>
                                </m:sSub>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m</a:t>
                          </a:r>
                          <a:r>
                            <a:rPr lang="en-US" baseline="30000" dirty="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34546901"/>
                      </a:ext>
                    </a:extLst>
                  </a:tr>
                  <a:tr h="370840">
                    <a:tc>
                      <a:txBody>
                        <a:bodyPr/>
                        <a:lstStyle/>
                        <a:p>
                          <a:pPr algn="ctr"/>
                          <a14:m>
                            <m:oMathPara xmlns:m="http://schemas.openxmlformats.org/officeDocument/2006/math">
                              <m:oMathParaPr>
                                <m:jc m:val="centerGroup"/>
                              </m:oMathParaPr>
                              <m:oMath xmlns:m="http://schemas.openxmlformats.org/officeDocument/2006/math">
                                <m:sSubSup>
                                  <m:sSubSupPr>
                                    <m:ctrlPr>
                                      <a:rPr lang="en-US" i="1" smtClean="0">
                                        <a:latin typeface="Cambria Math" panose="02040503050406030204" pitchFamily="18" charset="0"/>
                                      </a:rPr>
                                    </m:ctrlPr>
                                  </m:sSubSupPr>
                                  <m:e>
                                    <m:r>
                                      <a:rPr lang="en-US" b="0" i="1" smtClean="0">
                                        <a:latin typeface="Cambria Math" panose="02040503050406030204" pitchFamily="18" charset="0"/>
                                      </a:rPr>
                                      <m:t>𝐸</m:t>
                                    </m:r>
                                  </m:e>
                                  <m:sub>
                                    <m:r>
                                      <a:rPr lang="en-US" b="0" i="1" smtClean="0">
                                        <a:latin typeface="Cambria Math" panose="02040503050406030204" pitchFamily="18" charset="0"/>
                                      </a:rPr>
                                      <m:t>𝑝</m:t>
                                    </m:r>
                                  </m:sub>
                                  <m:sup>
                                    <m:r>
                                      <a:rPr lang="en-US" b="0" i="1" smtClean="0">
                                        <a:latin typeface="Cambria Math" panose="02040503050406030204" pitchFamily="18" charset="0"/>
                                      </a:rPr>
                                      <m:t>∗</m:t>
                                    </m:r>
                                  </m:sup>
                                </m:sSubSup>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MV/m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96189136"/>
                      </a:ext>
                    </a:extLst>
                  </a:tr>
                  <a:tr h="370840">
                    <a:tc>
                      <a:txBody>
                        <a:bodyPr/>
                        <a:lstStyle/>
                        <a:p>
                          <a:pPr algn="ct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𝑅</m:t>
                                </m:r>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3.96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mm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59378138"/>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𝑖</m:t>
                                    </m:r>
                                  </m:sub>
                                </m:sSub>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2.00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mm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80226759"/>
                      </a:ext>
                    </a:extLst>
                  </a:tr>
                  <a:tr h="370840">
                    <a:tc>
                      <a:txBody>
                        <a:bodyPr/>
                        <a:lstStyle/>
                        <a:p>
                          <a:pPr algn="ct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𝑐</m:t>
                                  </m:r>
                                </m:sub>
                              </m:sSub>
                            </m:oMath>
                          </a14:m>
                          <a:r>
                            <a:rPr lang="en-US" dirty="0"/>
                            <a:t> </a:t>
                          </a:r>
                          <a:r>
                            <a:rPr lang="en-US" sz="1400" dirty="0"/>
                            <a:t>(</a:t>
                          </a:r>
                          <a14:m>
                            <m:oMath xmlns:m="http://schemas.openxmlformats.org/officeDocument/2006/math">
                              <m:r>
                                <a:rPr lang="el-GR" sz="1400" i="1" smtClean="0">
                                  <a:latin typeface="Cambria Math" panose="02040503050406030204" pitchFamily="18" charset="0"/>
                                  <a:ea typeface="Cambria Math" panose="02040503050406030204" pitchFamily="18" charset="0"/>
                                </a:rPr>
                                <m:t>𝜑</m:t>
                              </m:r>
                              <m:r>
                                <a:rPr lang="en-US" sz="1400" b="0" i="1" smtClean="0">
                                  <a:latin typeface="Cambria Math" panose="02040503050406030204" pitchFamily="18" charset="0"/>
                                  <a:ea typeface="Cambria Math" panose="02040503050406030204" pitchFamily="18" charset="0"/>
                                </a:rPr>
                                <m:t>=</m:t>
                              </m:r>
                              <m:f>
                                <m:fPr>
                                  <m:type m:val="skw"/>
                                  <m:ctrlPr>
                                    <a:rPr lang="el-GR" sz="1400" i="1" smtClean="0">
                                      <a:latin typeface="Cambria Math" panose="02040503050406030204" pitchFamily="18" charset="0"/>
                                    </a:rPr>
                                  </m:ctrlPr>
                                </m:fPr>
                                <m:num>
                                  <m:r>
                                    <a:rPr lang="en-US" sz="1400" b="0" i="1" smtClean="0">
                                      <a:latin typeface="Cambria Math" panose="02040503050406030204" pitchFamily="18" charset="0"/>
                                    </a:rPr>
                                    <m:t>2</m:t>
                                  </m:r>
                                  <m:r>
                                    <a:rPr lang="el-GR" sz="1400" i="1" smtClean="0">
                                      <a:latin typeface="Cambria Math" panose="02040503050406030204" pitchFamily="18" charset="0"/>
                                    </a:rPr>
                                    <m:t>𝜋</m:t>
                                  </m:r>
                                </m:num>
                                <m:den>
                                  <m:r>
                                    <a:rPr lang="en-US" sz="1400" b="0" i="1" smtClean="0">
                                      <a:latin typeface="Cambria Math" panose="02040503050406030204" pitchFamily="18" charset="0"/>
                                    </a:rPr>
                                    <m:t>3</m:t>
                                  </m:r>
                                </m:den>
                              </m:f>
                            </m:oMath>
                          </a14:m>
                          <a:r>
                            <a:rPr lang="en-US" sz="1400"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2.78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mm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7462806"/>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𝑖</m:t>
                                    </m:r>
                                  </m:sub>
                                </m:sSub>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0.60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mm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26426873"/>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𝑏</m:t>
                                    </m:r>
                                  </m:sub>
                                </m:sSub>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1.00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mm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0093760"/>
                      </a:ext>
                    </a:extLst>
                  </a:tr>
                  <a:tr h="370840">
                    <a:tc gridSpan="2">
                      <a:txBody>
                        <a:bodyPr/>
                        <a:lstStyle/>
                        <a:p>
                          <a:pPr algn="ctr"/>
                          <a:r>
                            <a:rPr lang="en-US" sz="1400" dirty="0"/>
                            <a:t>*normalized to </a:t>
                          </a:r>
                          <a14:m>
                            <m:oMath xmlns:m="http://schemas.openxmlformats.org/officeDocument/2006/math">
                              <m:sSub>
                                <m:sSubPr>
                                  <m:ctrlPr>
                                    <a:rPr lang="en-US" sz="1400" i="1" smtClean="0">
                                      <a:latin typeface="Cambria Math" panose="02040503050406030204" pitchFamily="18" charset="0"/>
                                    </a:rPr>
                                  </m:ctrlPr>
                                </m:sSubPr>
                                <m:e>
                                  <m:r>
                                    <a:rPr lang="en-US" sz="1400" b="0" i="1" smtClean="0">
                                      <a:latin typeface="Cambria Math" panose="02040503050406030204" pitchFamily="18" charset="0"/>
                                    </a:rPr>
                                    <m:t>𝐸</m:t>
                                  </m:r>
                                </m:e>
                                <m:sub>
                                  <m:r>
                                    <a:rPr lang="en-US" sz="1400" b="0" i="1" smtClean="0">
                                      <a:latin typeface="Cambria Math" panose="02040503050406030204" pitchFamily="18" charset="0"/>
                                    </a:rPr>
                                    <m:t>𝑧</m:t>
                                  </m:r>
                                </m:sub>
                              </m:sSub>
                              <m:r>
                                <a:rPr lang="en-US" sz="1400" b="0" i="1" smtClean="0">
                                  <a:latin typeface="Cambria Math" panose="02040503050406030204" pitchFamily="18" charset="0"/>
                                </a:rPr>
                                <m:t>=1 </m:t>
                              </m:r>
                              <m:r>
                                <a:rPr lang="en-US" sz="1400" b="0" i="1" smtClean="0">
                                  <a:latin typeface="Cambria Math" panose="02040503050406030204" pitchFamily="18" charset="0"/>
                                </a:rPr>
                                <m:t>𝑀𝑉</m:t>
                              </m:r>
                              <m:r>
                                <a:rPr lang="en-US" sz="1400" b="0" i="1" smtClean="0">
                                  <a:latin typeface="Cambria Math" panose="02040503050406030204" pitchFamily="18" charset="0"/>
                                </a:rPr>
                                <m:t>/</m:t>
                              </m:r>
                              <m:r>
                                <a:rPr lang="en-US" sz="1400" b="0" i="1" smtClean="0">
                                  <a:latin typeface="Cambria Math" panose="02040503050406030204" pitchFamily="18" charset="0"/>
                                </a:rPr>
                                <m:t>𝑚</m:t>
                              </m:r>
                            </m:oMath>
                          </a14:m>
                          <a:endParaRPr lang="en-US"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algn="ctr"/>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047992830"/>
                      </a:ext>
                    </a:extLst>
                  </a:tr>
                </a:tbl>
              </a:graphicData>
            </a:graphic>
          </p:graphicFrame>
        </mc:Choice>
        <mc:Fallback xmlns="">
          <p:graphicFrame>
            <p:nvGraphicFramePr>
              <p:cNvPr id="3" name="Table 2">
                <a:extLst>
                  <a:ext uri="{FF2B5EF4-FFF2-40B4-BE49-F238E27FC236}">
                    <a16:creationId xmlns:a16="http://schemas.microsoft.com/office/drawing/2014/main" id="{E9EB5AB8-07FD-DA42-9AB6-879591903824}"/>
                  </a:ext>
                </a:extLst>
              </p:cNvPr>
              <p:cNvGraphicFramePr>
                <a:graphicFrameLocks noGrp="1"/>
              </p:cNvGraphicFramePr>
              <p:nvPr>
                <p:extLst>
                  <p:ext uri="{D42A27DB-BD31-4B8C-83A1-F6EECF244321}">
                    <p14:modId xmlns:p14="http://schemas.microsoft.com/office/powerpoint/2010/main" val="2731342926"/>
                  </p:ext>
                </p:extLst>
              </p:nvPr>
            </p:nvGraphicFramePr>
            <p:xfrm>
              <a:off x="7836787" y="1533025"/>
              <a:ext cx="3911786" cy="4854321"/>
            </p:xfrm>
            <a:graphic>
              <a:graphicData uri="http://schemas.openxmlformats.org/drawingml/2006/table">
                <a:tbl>
                  <a:tblPr firstRow="1" bandRow="1">
                    <a:tableStyleId>{7E9639D4-E3E2-4D34-9284-5A2195B3D0D7}</a:tableStyleId>
                  </a:tblPr>
                  <a:tblGrid>
                    <a:gridCol w="1523072">
                      <a:extLst>
                        <a:ext uri="{9D8B030D-6E8A-4147-A177-3AD203B41FA5}">
                          <a16:colId xmlns:a16="http://schemas.microsoft.com/office/drawing/2014/main" val="2721068442"/>
                        </a:ext>
                      </a:extLst>
                    </a:gridCol>
                    <a:gridCol w="1035424">
                      <a:extLst>
                        <a:ext uri="{9D8B030D-6E8A-4147-A177-3AD203B41FA5}">
                          <a16:colId xmlns:a16="http://schemas.microsoft.com/office/drawing/2014/main" val="2519702041"/>
                        </a:ext>
                      </a:extLst>
                    </a:gridCol>
                    <a:gridCol w="1353290">
                      <a:extLst>
                        <a:ext uri="{9D8B030D-6E8A-4147-A177-3AD203B41FA5}">
                          <a16:colId xmlns:a16="http://schemas.microsoft.com/office/drawing/2014/main" val="3073694360"/>
                        </a:ext>
                      </a:extLst>
                    </a:gridCol>
                  </a:tblGrid>
                  <a:tr h="370840">
                    <a:tc>
                      <a:txBody>
                        <a:bodyPr/>
                        <a:lstStyle/>
                        <a:p>
                          <a:pPr algn="ctr"/>
                          <a:r>
                            <a:rPr lang="en-US" dirty="0"/>
                            <a:t>Parameter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Value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Units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7454607"/>
                      </a:ext>
                    </a:extLst>
                  </a:tr>
                  <a:tr h="370840">
                    <a:tc>
                      <a:txBody>
                        <a:bodyPr/>
                        <a:lstStyle/>
                        <a:p>
                          <a:pPr algn="ctr"/>
                          <a:r>
                            <a:rPr lang="en-US" dirty="0"/>
                            <a:t>Freq.</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GHz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18649052"/>
                      </a:ext>
                    </a:extLst>
                  </a:tr>
                  <a:tr h="370840">
                    <a:tc>
                      <a:txBody>
                        <a:bodyPr/>
                        <a:lstStyle/>
                        <a:p>
                          <a:pPr algn="ctr"/>
                          <a:r>
                            <a:rPr lang="en-US" dirty="0"/>
                            <a:t>Q</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4392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1294529"/>
                      </a:ext>
                    </a:extLst>
                  </a:tr>
                  <a:tr h="37084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0"/>
                          <a:stretch>
                            <a:fillRect l="-833" t="-310345" r="-157500" b="-917241"/>
                          </a:stretch>
                        </a:blipFill>
                      </a:tcPr>
                    </a:tc>
                    <a:tc>
                      <a:txBody>
                        <a:bodyPr/>
                        <a:lstStyle/>
                        <a:p>
                          <a:pPr algn="ctr"/>
                          <a:r>
                            <a:rPr lang="en-US" dirty="0"/>
                            <a:t>106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0"/>
                          <a:stretch>
                            <a:fillRect l="-189720" t="-310345" b="-917241"/>
                          </a:stretch>
                        </a:blipFill>
                      </a:tcPr>
                    </a:tc>
                    <a:extLst>
                      <a:ext uri="{0D108BD9-81ED-4DB2-BD59-A6C34878D82A}">
                        <a16:rowId xmlns:a16="http://schemas.microsoft.com/office/drawing/2014/main" val="224796521"/>
                      </a:ext>
                    </a:extLst>
                  </a:tr>
                  <a:tr h="388112">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0"/>
                          <a:stretch>
                            <a:fillRect l="-833" t="-383871" r="-157500" b="-758065"/>
                          </a:stretch>
                        </a:blipFill>
                      </a:tcPr>
                    </a:tc>
                    <a:tc>
                      <a:txBody>
                        <a:bodyPr/>
                        <a:lstStyle/>
                        <a:p>
                          <a:pPr algn="ctr"/>
                          <a:r>
                            <a:rPr lang="en-US" dirty="0"/>
                            <a:t>0.12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6797839"/>
                      </a:ext>
                    </a:extLst>
                  </a:tr>
                  <a:tr h="37084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0"/>
                          <a:stretch>
                            <a:fillRect l="-833" t="-517241" r="-157500" b="-710345"/>
                          </a:stretch>
                        </a:blipFill>
                      </a:tcPr>
                    </a:tc>
                    <a:tc>
                      <a:txBody>
                        <a:bodyPr/>
                        <a:lstStyle/>
                        <a:p>
                          <a:pPr algn="ctr"/>
                          <a:r>
                            <a:rPr lang="en-US" dirty="0"/>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m</a:t>
                          </a:r>
                          <a:r>
                            <a:rPr lang="en-US" baseline="30000" dirty="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34546901"/>
                      </a:ext>
                    </a:extLst>
                  </a:tr>
                  <a:tr h="386969">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0"/>
                          <a:stretch>
                            <a:fillRect l="-833" t="-596667" r="-157500" b="-586667"/>
                          </a:stretch>
                        </a:blipFill>
                      </a:tcPr>
                    </a:tc>
                    <a:tc>
                      <a:txBody>
                        <a:bodyPr/>
                        <a:lstStyle/>
                        <a:p>
                          <a:pPr algn="ctr"/>
                          <a:r>
                            <a:rPr lang="en-US" dirty="0"/>
                            <a:t>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MV/m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96189136"/>
                      </a:ext>
                    </a:extLst>
                  </a:tr>
                  <a:tr h="37084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0"/>
                          <a:stretch>
                            <a:fillRect l="-833" t="-696667" r="-157500" b="-486667"/>
                          </a:stretch>
                        </a:blipFill>
                      </a:tcPr>
                    </a:tc>
                    <a:tc>
                      <a:txBody>
                        <a:bodyPr/>
                        <a:lstStyle/>
                        <a:p>
                          <a:pPr algn="ctr"/>
                          <a:r>
                            <a:rPr lang="en-US" dirty="0"/>
                            <a:t>3.96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mm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59378138"/>
                      </a:ext>
                    </a:extLst>
                  </a:tr>
                  <a:tr h="37084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0"/>
                          <a:stretch>
                            <a:fillRect l="-833" t="-824138" r="-157500" b="-403448"/>
                          </a:stretch>
                        </a:blipFill>
                      </a:tcPr>
                    </a:tc>
                    <a:tc>
                      <a:txBody>
                        <a:bodyPr/>
                        <a:lstStyle/>
                        <a:p>
                          <a:pPr algn="ctr"/>
                          <a:r>
                            <a:rPr lang="en-US" dirty="0"/>
                            <a:t>2.00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mm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80226759"/>
                      </a:ext>
                    </a:extLst>
                  </a:tr>
                  <a:tr h="37084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0"/>
                          <a:stretch>
                            <a:fillRect l="-833" t="-924138" r="-157500" b="-303448"/>
                          </a:stretch>
                        </a:blipFill>
                      </a:tcPr>
                    </a:tc>
                    <a:tc>
                      <a:txBody>
                        <a:bodyPr/>
                        <a:lstStyle/>
                        <a:p>
                          <a:pPr algn="ctr"/>
                          <a:r>
                            <a:rPr lang="en-US" dirty="0"/>
                            <a:t>2.78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mm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7462806"/>
                      </a:ext>
                    </a:extLst>
                  </a:tr>
                  <a:tr h="37084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0"/>
                          <a:stretch>
                            <a:fillRect l="-833" t="-1024138" r="-157500" b="-203448"/>
                          </a:stretch>
                        </a:blipFill>
                      </a:tcPr>
                    </a:tc>
                    <a:tc>
                      <a:txBody>
                        <a:bodyPr/>
                        <a:lstStyle/>
                        <a:p>
                          <a:pPr algn="ctr"/>
                          <a:r>
                            <a:rPr lang="en-US" dirty="0"/>
                            <a:t>0.60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mm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26426873"/>
                      </a:ext>
                    </a:extLst>
                  </a:tr>
                  <a:tr h="37084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0"/>
                          <a:stretch>
                            <a:fillRect l="-833" t="-1086667" r="-157500" b="-96667"/>
                          </a:stretch>
                        </a:blipFill>
                      </a:tcPr>
                    </a:tc>
                    <a:tc>
                      <a:txBody>
                        <a:bodyPr/>
                        <a:lstStyle/>
                        <a:p>
                          <a:pPr algn="ctr"/>
                          <a:r>
                            <a:rPr lang="en-US" dirty="0"/>
                            <a:t>1.00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mm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0093760"/>
                      </a:ext>
                    </a:extLst>
                  </a:tr>
                  <a:tr h="370840">
                    <a:tc gridSpan="2">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blipFill>
                          <a:blip r:embed="rId10"/>
                          <a:stretch>
                            <a:fillRect l="-495" t="-1227586" r="-52970"/>
                          </a:stretch>
                        </a:blipFill>
                      </a:tcPr>
                    </a:tc>
                    <a:tc hMerge="1">
                      <a:txBody>
                        <a:bodyPr/>
                        <a:lstStyle/>
                        <a:p>
                          <a:pPr algn="ctr"/>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047992830"/>
                      </a:ext>
                    </a:extLst>
                  </a:tr>
                </a:tbl>
              </a:graphicData>
            </a:graphic>
          </p:graphicFrame>
        </mc:Fallback>
      </mc:AlternateContent>
      <p:pic>
        <p:nvPicPr>
          <p:cNvPr id="12" name="Picture 11">
            <a:extLst>
              <a:ext uri="{FF2B5EF4-FFF2-40B4-BE49-F238E27FC236}">
                <a16:creationId xmlns:a16="http://schemas.microsoft.com/office/drawing/2014/main" id="{341EA755-5572-804C-9718-40B7F91205BE}"/>
              </a:ext>
            </a:extLst>
          </p:cNvPr>
          <p:cNvPicPr>
            <a:picLocks noChangeAspect="1"/>
          </p:cNvPicPr>
          <p:nvPr/>
        </p:nvPicPr>
        <p:blipFill rotWithShape="1">
          <a:blip r:embed="rId11">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3911870" y="3220780"/>
            <a:ext cx="3723838" cy="2897841"/>
          </a:xfrm>
          <a:prstGeom prst="rect">
            <a:avLst/>
          </a:prstGeom>
        </p:spPr>
      </p:pic>
      <p:sp>
        <p:nvSpPr>
          <p:cNvPr id="59" name="Footer Placeholder 4">
            <a:extLst>
              <a:ext uri="{FF2B5EF4-FFF2-40B4-BE49-F238E27FC236}">
                <a16:creationId xmlns:a16="http://schemas.microsoft.com/office/drawing/2014/main" id="{750642EA-2BB2-DD43-B6D8-994D23BF7CA8}"/>
              </a:ext>
            </a:extLst>
          </p:cNvPr>
          <p:cNvSpPr>
            <a:spLocks noGrp="1"/>
          </p:cNvSpPr>
          <p:nvPr>
            <p:ph type="ftr" sz="quarter" idx="3"/>
          </p:nvPr>
        </p:nvSpPr>
        <p:spPr>
          <a:xfrm>
            <a:off x="1347537" y="6356350"/>
            <a:ext cx="68058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A. Castilla			</a:t>
            </a:r>
            <a:r>
              <a:rPr lang="en-US" dirty="0" err="1"/>
              <a:t>CompactLight</a:t>
            </a:r>
            <a:r>
              <a:rPr lang="en-US" dirty="0"/>
              <a:t> - Internal Meeting, 8</a:t>
            </a:r>
            <a:r>
              <a:rPr lang="en-US" baseline="30000" dirty="0"/>
              <a:t>th</a:t>
            </a:r>
            <a:r>
              <a:rPr lang="en-US" dirty="0"/>
              <a:t>  January 2019</a:t>
            </a:r>
          </a:p>
        </p:txBody>
      </p:sp>
    </p:spTree>
    <p:extLst>
      <p:ext uri="{BB962C8B-B14F-4D97-AF65-F5344CB8AC3E}">
        <p14:creationId xmlns:p14="http://schemas.microsoft.com/office/powerpoint/2010/main" val="27348907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C2803-72E7-5646-A020-18522C8DBE55}"/>
              </a:ext>
            </a:extLst>
          </p:cNvPr>
          <p:cNvSpPr>
            <a:spLocks noGrp="1"/>
          </p:cNvSpPr>
          <p:nvPr>
            <p:ph type="title"/>
          </p:nvPr>
        </p:nvSpPr>
        <p:spPr>
          <a:xfrm>
            <a:off x="874713" y="466787"/>
            <a:ext cx="10515600" cy="1325563"/>
          </a:xfrm>
        </p:spPr>
        <p:txBody>
          <a:bodyPr/>
          <a:lstStyle/>
          <a:p>
            <a:r>
              <a:rPr lang="en-US" dirty="0"/>
              <a:t>A Quick Look Into The Wakes</a:t>
            </a:r>
          </a:p>
        </p:txBody>
      </p:sp>
      <mc:AlternateContent xmlns:mc="http://schemas.openxmlformats.org/markup-compatibility/2006" xmlns:a14="http://schemas.microsoft.com/office/drawing/2010/main">
        <mc:Choice Requires="a14">
          <p:sp>
            <p:nvSpPr>
              <p:cNvPr id="149" name="Content Placeholder 3">
                <a:extLst>
                  <a:ext uri="{FF2B5EF4-FFF2-40B4-BE49-F238E27FC236}">
                    <a16:creationId xmlns:a16="http://schemas.microsoft.com/office/drawing/2014/main" id="{121953DE-60E3-AB48-B098-AC3E857E7620}"/>
                  </a:ext>
                </a:extLst>
              </p:cNvPr>
              <p:cNvSpPr>
                <a:spLocks noGrp="1"/>
              </p:cNvSpPr>
              <p:nvPr>
                <p:ph idx="1"/>
              </p:nvPr>
            </p:nvSpPr>
            <p:spPr>
              <a:xfrm>
                <a:off x="526984" y="1705749"/>
                <a:ext cx="10538805" cy="1813379"/>
              </a:xfrm>
            </p:spPr>
            <p:txBody>
              <a:bodyPr>
                <a:normAutofit/>
              </a:bodyPr>
              <a:lstStyle/>
              <a:p>
                <a:r>
                  <a:rPr lang="en-US" dirty="0"/>
                  <a:t>Considering a 1 meter structure for </a:t>
                </a:r>
                <a14:m>
                  <m:oMath xmlns:m="http://schemas.openxmlformats.org/officeDocument/2006/math">
                    <m:f>
                      <m:fPr>
                        <m:type m:val="skw"/>
                        <m:ctrlPr>
                          <a:rPr lang="en-US" i="1">
                            <a:latin typeface="Cambria Math" panose="02040503050406030204" pitchFamily="18" charset="0"/>
                          </a:rPr>
                        </m:ctrlPr>
                      </m:fPr>
                      <m:num>
                        <m:r>
                          <a:rPr lang="en-US" i="1">
                            <a:latin typeface="Cambria Math" panose="02040503050406030204" pitchFamily="18" charset="0"/>
                          </a:rPr>
                          <m:t>2</m:t>
                        </m:r>
                        <m:r>
                          <a:rPr lang="en-US" i="1">
                            <a:latin typeface="Cambria Math" panose="02040503050406030204" pitchFamily="18" charset="0"/>
                            <a:ea typeface="Cambria Math" panose="02040503050406030204" pitchFamily="18" charset="0"/>
                          </a:rPr>
                          <m:t>𝜋</m:t>
                        </m:r>
                      </m:num>
                      <m:den>
                        <m:r>
                          <a:rPr lang="en-US" i="1">
                            <a:latin typeface="Cambria Math" panose="02040503050406030204" pitchFamily="18" charset="0"/>
                          </a:rPr>
                          <m:t>3</m:t>
                        </m:r>
                      </m:den>
                    </m:f>
                  </m:oMath>
                </a14:m>
                <a:r>
                  <a:rPr lang="en-US" dirty="0"/>
                  <a:t> mode (i.e. 360 cells).</a:t>
                </a:r>
              </a:p>
              <a:p>
                <a:endParaRPr lang="en-US" sz="200" dirty="0"/>
              </a:p>
              <a:p>
                <a:r>
                  <a:rPr lang="en-US" dirty="0"/>
                  <a:t>The longitudinal loss factor per cell decreases with the iris aperture.</a:t>
                </a:r>
              </a:p>
              <a:p>
                <a:endParaRPr lang="en-US" sz="200" dirty="0"/>
              </a:p>
              <a:p>
                <a:r>
                  <a:rPr lang="en-US" dirty="0"/>
                  <a:t>Effect of the transverse wakes even more significant.</a:t>
                </a:r>
              </a:p>
            </p:txBody>
          </p:sp>
        </mc:Choice>
        <mc:Fallback xmlns="">
          <p:sp>
            <p:nvSpPr>
              <p:cNvPr id="149" name="Content Placeholder 3">
                <a:extLst>
                  <a:ext uri="{FF2B5EF4-FFF2-40B4-BE49-F238E27FC236}">
                    <a16:creationId xmlns:a16="http://schemas.microsoft.com/office/drawing/2014/main" id="{121953DE-60E3-AB48-B098-AC3E857E7620}"/>
                  </a:ext>
                </a:extLst>
              </p:cNvPr>
              <p:cNvSpPr>
                <a:spLocks noGrp="1" noRot="1" noChangeAspect="1" noMove="1" noResize="1" noEditPoints="1" noAdjustHandles="1" noChangeArrowheads="1" noChangeShapeType="1" noTextEdit="1"/>
              </p:cNvSpPr>
              <p:nvPr>
                <p:ph idx="1"/>
              </p:nvPr>
            </p:nvSpPr>
            <p:spPr>
              <a:xfrm>
                <a:off x="526984" y="1705749"/>
                <a:ext cx="10538805" cy="1813379"/>
              </a:xfrm>
              <a:blipFill>
                <a:blip r:embed="rId3"/>
                <a:stretch>
                  <a:fillRect l="-842" t="-38889" b="-8333"/>
                </a:stretch>
              </a:blipFill>
            </p:spPr>
            <p:txBody>
              <a:bodyPr/>
              <a:lstStyle/>
              <a:p>
                <a:r>
                  <a:rPr lang="en-US">
                    <a:noFill/>
                  </a:rPr>
                  <a:t> </a:t>
                </a:r>
              </a:p>
            </p:txBody>
          </p:sp>
        </mc:Fallback>
      </mc:AlternateContent>
      <p:sp>
        <p:nvSpPr>
          <p:cNvPr id="7" name="Slide Number Placeholder 6">
            <a:extLst>
              <a:ext uri="{FF2B5EF4-FFF2-40B4-BE49-F238E27FC236}">
                <a16:creationId xmlns:a16="http://schemas.microsoft.com/office/drawing/2014/main" id="{699A5ADF-82E4-9148-AD92-45BD0398B68A}"/>
              </a:ext>
            </a:extLst>
          </p:cNvPr>
          <p:cNvSpPr>
            <a:spLocks noGrp="1"/>
          </p:cNvSpPr>
          <p:nvPr>
            <p:ph type="sldNum" sz="quarter" idx="12"/>
          </p:nvPr>
        </p:nvSpPr>
        <p:spPr/>
        <p:txBody>
          <a:bodyPr/>
          <a:lstStyle/>
          <a:p>
            <a:fld id="{A5748963-2E1B-4143-8405-1EF03CF31100}" type="slidenum">
              <a:rPr lang="en-US" smtClean="0"/>
              <a:t>14</a:t>
            </a:fld>
            <a:endParaRPr lang="en-US"/>
          </a:p>
        </p:txBody>
      </p:sp>
      <p:grpSp>
        <p:nvGrpSpPr>
          <p:cNvPr id="17" name="Group 16">
            <a:extLst>
              <a:ext uri="{FF2B5EF4-FFF2-40B4-BE49-F238E27FC236}">
                <a16:creationId xmlns:a16="http://schemas.microsoft.com/office/drawing/2014/main" id="{C59A56D4-5334-064E-B581-C4BCF8A0A4D6}"/>
              </a:ext>
            </a:extLst>
          </p:cNvPr>
          <p:cNvGrpSpPr/>
          <p:nvPr/>
        </p:nvGrpSpPr>
        <p:grpSpPr>
          <a:xfrm>
            <a:off x="526984" y="3517698"/>
            <a:ext cx="5569016" cy="2663994"/>
            <a:chOff x="526984" y="3440208"/>
            <a:chExt cx="5569016" cy="2663994"/>
          </a:xfrm>
        </p:grpSpPr>
        <p:pic>
          <p:nvPicPr>
            <p:cNvPr id="8" name="Picture 7">
              <a:extLst>
                <a:ext uri="{FF2B5EF4-FFF2-40B4-BE49-F238E27FC236}">
                  <a16:creationId xmlns:a16="http://schemas.microsoft.com/office/drawing/2014/main" id="{08BA92CF-0D01-FD4C-901D-93EFB322BBD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26984" y="3440208"/>
              <a:ext cx="5569016" cy="2663994"/>
            </a:xfrm>
            <a:prstGeom prst="rect">
              <a:avLst/>
            </a:prstGeom>
          </p:spPr>
        </p:pic>
        <p:pic>
          <p:nvPicPr>
            <p:cNvPr id="16" name="Picture 15">
              <a:extLst>
                <a:ext uri="{FF2B5EF4-FFF2-40B4-BE49-F238E27FC236}">
                  <a16:creationId xmlns:a16="http://schemas.microsoft.com/office/drawing/2014/main" id="{9CDA92E5-4918-884D-9849-33E45992C19F}"/>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a:ext>
              </a:extLst>
            </a:blip>
            <a:srcRect l="6725" b="8927"/>
            <a:stretch/>
          </p:blipFill>
          <p:spPr>
            <a:xfrm>
              <a:off x="2584755" y="3521164"/>
              <a:ext cx="2356897" cy="1438294"/>
            </a:xfrm>
            <a:prstGeom prst="rect">
              <a:avLst/>
            </a:prstGeom>
          </p:spPr>
        </p:pic>
      </p:grpSp>
      <p:grpSp>
        <p:nvGrpSpPr>
          <p:cNvPr id="29" name="Group 28">
            <a:extLst>
              <a:ext uri="{FF2B5EF4-FFF2-40B4-BE49-F238E27FC236}">
                <a16:creationId xmlns:a16="http://schemas.microsoft.com/office/drawing/2014/main" id="{6F08C723-2DD5-D14B-9C40-A7CDDDF74083}"/>
              </a:ext>
            </a:extLst>
          </p:cNvPr>
          <p:cNvGrpSpPr/>
          <p:nvPr/>
        </p:nvGrpSpPr>
        <p:grpSpPr>
          <a:xfrm>
            <a:off x="6631982" y="3484583"/>
            <a:ext cx="4433807" cy="2660285"/>
            <a:chOff x="6631982" y="3407093"/>
            <a:chExt cx="4433807" cy="2660285"/>
          </a:xfrm>
        </p:grpSpPr>
        <p:grpSp>
          <p:nvGrpSpPr>
            <p:cNvPr id="19" name="Group 18">
              <a:extLst>
                <a:ext uri="{FF2B5EF4-FFF2-40B4-BE49-F238E27FC236}">
                  <a16:creationId xmlns:a16="http://schemas.microsoft.com/office/drawing/2014/main" id="{5189F851-4DFA-484C-88B6-4B99E7901ABB}"/>
                </a:ext>
              </a:extLst>
            </p:cNvPr>
            <p:cNvGrpSpPr/>
            <p:nvPr/>
          </p:nvGrpSpPr>
          <p:grpSpPr>
            <a:xfrm>
              <a:off x="6631982" y="3407093"/>
              <a:ext cx="4433807" cy="2660285"/>
              <a:chOff x="6631982" y="3407093"/>
              <a:chExt cx="4433807" cy="2660285"/>
            </a:xfrm>
          </p:grpSpPr>
          <p:grpSp>
            <p:nvGrpSpPr>
              <p:cNvPr id="14" name="Group 13">
                <a:extLst>
                  <a:ext uri="{FF2B5EF4-FFF2-40B4-BE49-F238E27FC236}">
                    <a16:creationId xmlns:a16="http://schemas.microsoft.com/office/drawing/2014/main" id="{CD24BB55-0FC4-6449-85EB-7C911CD0C3D4}"/>
                  </a:ext>
                </a:extLst>
              </p:cNvPr>
              <p:cNvGrpSpPr/>
              <p:nvPr/>
            </p:nvGrpSpPr>
            <p:grpSpPr>
              <a:xfrm>
                <a:off x="6631982" y="3407093"/>
                <a:ext cx="4433807" cy="2660285"/>
                <a:chOff x="6647481" y="3569236"/>
                <a:chExt cx="4433807" cy="2660285"/>
              </a:xfrm>
            </p:grpSpPr>
            <p:pic>
              <p:nvPicPr>
                <p:cNvPr id="10" name="Picture 9">
                  <a:extLst>
                    <a:ext uri="{FF2B5EF4-FFF2-40B4-BE49-F238E27FC236}">
                      <a16:creationId xmlns:a16="http://schemas.microsoft.com/office/drawing/2014/main" id="{FF4F6796-8BF1-6046-9128-00F5E82175E3}"/>
                    </a:ext>
                  </a:extLst>
                </p:cNvPr>
                <p:cNvPicPr>
                  <a:picLocks noChangeAspect="1"/>
                </p:cNvPicPr>
                <p:nvPr/>
              </p:nvPicPr>
              <p:blipFill>
                <a:blip r:embed="rId6"/>
                <a:stretch>
                  <a:fillRect/>
                </a:stretch>
              </p:blipFill>
              <p:spPr>
                <a:xfrm>
                  <a:off x="6647481" y="3569236"/>
                  <a:ext cx="4433807" cy="2660285"/>
                </a:xfrm>
                <a:prstGeom prst="rect">
                  <a:avLst/>
                </a:prstGeom>
              </p:spPr>
            </p:pic>
            <p:pic>
              <p:nvPicPr>
                <p:cNvPr id="25" name="Picture 24">
                  <a:extLst>
                    <a:ext uri="{FF2B5EF4-FFF2-40B4-BE49-F238E27FC236}">
                      <a16:creationId xmlns:a16="http://schemas.microsoft.com/office/drawing/2014/main" id="{D519C12A-37B9-A445-BE04-A8C45F81D9E3}"/>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9458572" y="3933419"/>
                  <a:ext cx="1047256" cy="960787"/>
                </a:xfrm>
                <a:prstGeom prst="rect">
                  <a:avLst/>
                </a:prstGeom>
              </p:spPr>
            </p:pic>
          </p:grpSp>
          <p:sp>
            <p:nvSpPr>
              <p:cNvPr id="18" name="Oval 17">
                <a:extLst>
                  <a:ext uri="{FF2B5EF4-FFF2-40B4-BE49-F238E27FC236}">
                    <a16:creationId xmlns:a16="http://schemas.microsoft.com/office/drawing/2014/main" id="{E07CE780-DFF9-2243-82D4-5C23C3DEDBA5}"/>
                  </a:ext>
                </a:extLst>
              </p:cNvPr>
              <p:cNvSpPr/>
              <p:nvPr/>
            </p:nvSpPr>
            <p:spPr>
              <a:xfrm>
                <a:off x="8353586" y="4813298"/>
                <a:ext cx="123986" cy="11998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Down Arrow 27">
              <a:extLst>
                <a:ext uri="{FF2B5EF4-FFF2-40B4-BE49-F238E27FC236}">
                  <a16:creationId xmlns:a16="http://schemas.microsoft.com/office/drawing/2014/main" id="{4169E74F-D03C-3244-BEEF-1FFB876BB3CD}"/>
                </a:ext>
              </a:extLst>
            </p:cNvPr>
            <p:cNvSpPr/>
            <p:nvPr/>
          </p:nvSpPr>
          <p:spPr>
            <a:xfrm rot="2515291">
              <a:off x="8576417" y="4082374"/>
              <a:ext cx="402956" cy="821410"/>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Footer Placeholder 4">
            <a:extLst>
              <a:ext uri="{FF2B5EF4-FFF2-40B4-BE49-F238E27FC236}">
                <a16:creationId xmlns:a16="http://schemas.microsoft.com/office/drawing/2014/main" id="{1C189757-4F7A-AC4C-9D5D-664C9FDAA61F}"/>
              </a:ext>
            </a:extLst>
          </p:cNvPr>
          <p:cNvSpPr>
            <a:spLocks noGrp="1"/>
          </p:cNvSpPr>
          <p:nvPr>
            <p:ph type="ftr" sz="quarter" idx="3"/>
          </p:nvPr>
        </p:nvSpPr>
        <p:spPr>
          <a:xfrm>
            <a:off x="1347537" y="6356350"/>
            <a:ext cx="68058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A. Castilla			</a:t>
            </a:r>
            <a:r>
              <a:rPr lang="en-US" dirty="0" err="1"/>
              <a:t>CompactLight</a:t>
            </a:r>
            <a:r>
              <a:rPr lang="en-US" dirty="0"/>
              <a:t> - Internal Meeting, 8</a:t>
            </a:r>
            <a:r>
              <a:rPr lang="en-US" baseline="30000" dirty="0"/>
              <a:t>th</a:t>
            </a:r>
            <a:r>
              <a:rPr lang="en-US" dirty="0"/>
              <a:t>  January 2019</a:t>
            </a:r>
          </a:p>
        </p:txBody>
      </p:sp>
    </p:spTree>
    <p:extLst>
      <p:ext uri="{BB962C8B-B14F-4D97-AF65-F5344CB8AC3E}">
        <p14:creationId xmlns:p14="http://schemas.microsoft.com/office/powerpoint/2010/main" val="1499502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C2803-72E7-5646-A020-18522C8DBE55}"/>
              </a:ext>
            </a:extLst>
          </p:cNvPr>
          <p:cNvSpPr>
            <a:spLocks noGrp="1"/>
          </p:cNvSpPr>
          <p:nvPr>
            <p:ph type="title"/>
          </p:nvPr>
        </p:nvSpPr>
        <p:spPr>
          <a:xfrm>
            <a:off x="838200" y="450182"/>
            <a:ext cx="10515600" cy="1325563"/>
          </a:xfrm>
        </p:spPr>
        <p:txBody>
          <a:bodyPr/>
          <a:lstStyle/>
          <a:p>
            <a:r>
              <a:rPr lang="en-US" dirty="0"/>
              <a:t>Other Options</a:t>
            </a:r>
          </a:p>
        </p:txBody>
      </p:sp>
      <p:grpSp>
        <p:nvGrpSpPr>
          <p:cNvPr id="20" name="Group 19">
            <a:extLst>
              <a:ext uri="{FF2B5EF4-FFF2-40B4-BE49-F238E27FC236}">
                <a16:creationId xmlns:a16="http://schemas.microsoft.com/office/drawing/2014/main" id="{0C87A79F-F527-5942-8207-88B7F55B67F5}"/>
              </a:ext>
            </a:extLst>
          </p:cNvPr>
          <p:cNvGrpSpPr/>
          <p:nvPr/>
        </p:nvGrpSpPr>
        <p:grpSpPr>
          <a:xfrm>
            <a:off x="83333" y="2734705"/>
            <a:ext cx="6150342" cy="3690205"/>
            <a:chOff x="5298114" y="3961735"/>
            <a:chExt cx="4430862" cy="2658517"/>
          </a:xfrm>
        </p:grpSpPr>
        <p:pic>
          <p:nvPicPr>
            <p:cNvPr id="21" name="Picture 20">
              <a:extLst>
                <a:ext uri="{FF2B5EF4-FFF2-40B4-BE49-F238E27FC236}">
                  <a16:creationId xmlns:a16="http://schemas.microsoft.com/office/drawing/2014/main" id="{CEE6226C-F3C4-9F4C-B647-C5B4F7277EF4}"/>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298114" y="3961735"/>
              <a:ext cx="4430862" cy="2658517"/>
            </a:xfrm>
            <a:prstGeom prst="rect">
              <a:avLst/>
            </a:prstGeom>
          </p:spPr>
        </p:pic>
        <p:pic>
          <p:nvPicPr>
            <p:cNvPr id="22" name="Picture 21">
              <a:extLst>
                <a:ext uri="{FF2B5EF4-FFF2-40B4-BE49-F238E27FC236}">
                  <a16:creationId xmlns:a16="http://schemas.microsoft.com/office/drawing/2014/main" id="{55EC529F-6675-724B-87FB-939283B032AD}"/>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6048424" y="5263003"/>
              <a:ext cx="754470" cy="692175"/>
            </a:xfrm>
            <a:prstGeom prst="rect">
              <a:avLst/>
            </a:prstGeom>
          </p:spPr>
        </p:pic>
      </p:grpSp>
      <p:sp>
        <p:nvSpPr>
          <p:cNvPr id="9" name="Slide Number Placeholder 8">
            <a:extLst>
              <a:ext uri="{FF2B5EF4-FFF2-40B4-BE49-F238E27FC236}">
                <a16:creationId xmlns:a16="http://schemas.microsoft.com/office/drawing/2014/main" id="{8725A581-0294-1944-8511-EF9D24493920}"/>
              </a:ext>
            </a:extLst>
          </p:cNvPr>
          <p:cNvSpPr>
            <a:spLocks noGrp="1"/>
          </p:cNvSpPr>
          <p:nvPr>
            <p:ph type="sldNum" sz="quarter" idx="12"/>
          </p:nvPr>
        </p:nvSpPr>
        <p:spPr/>
        <p:txBody>
          <a:bodyPr/>
          <a:lstStyle/>
          <a:p>
            <a:fld id="{A5748963-2E1B-4143-8405-1EF03CF31100}" type="slidenum">
              <a:rPr lang="en-US" smtClean="0"/>
              <a:t>15</a:t>
            </a:fld>
            <a:endParaRPr lang="en-US"/>
          </a:p>
        </p:txBody>
      </p:sp>
      <p:sp>
        <p:nvSpPr>
          <p:cNvPr id="26" name="Content Placeholder 3">
            <a:extLst>
              <a:ext uri="{FF2B5EF4-FFF2-40B4-BE49-F238E27FC236}">
                <a16:creationId xmlns:a16="http://schemas.microsoft.com/office/drawing/2014/main" id="{B8D1405F-1D17-2743-BA2A-B924A6ADF122}"/>
              </a:ext>
            </a:extLst>
          </p:cNvPr>
          <p:cNvSpPr>
            <a:spLocks noGrp="1"/>
          </p:cNvSpPr>
          <p:nvPr>
            <p:ph idx="1"/>
          </p:nvPr>
        </p:nvSpPr>
        <p:spPr>
          <a:xfrm>
            <a:off x="423862" y="1799715"/>
            <a:ext cx="11472676" cy="1327654"/>
          </a:xfrm>
        </p:spPr>
        <p:txBody>
          <a:bodyPr>
            <a:normAutofit/>
          </a:bodyPr>
          <a:lstStyle/>
          <a:p>
            <a:r>
              <a:rPr lang="en-US" dirty="0"/>
              <a:t>Power recirculation advantages bounded by the total structure attenuation: </a:t>
            </a:r>
          </a:p>
          <a:p>
            <a:pPr lvl="1"/>
            <a:r>
              <a:rPr lang="en-US" dirty="0"/>
              <a:t>It may be challenging for this aperture.</a:t>
            </a:r>
          </a:p>
        </p:txBody>
      </p:sp>
      <p:pic>
        <p:nvPicPr>
          <p:cNvPr id="4" name="Picture 3">
            <a:extLst>
              <a:ext uri="{FF2B5EF4-FFF2-40B4-BE49-F238E27FC236}">
                <a16:creationId xmlns:a16="http://schemas.microsoft.com/office/drawing/2014/main" id="{1721F8C8-241D-8147-A17C-2AA501B8E2B7}"/>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412680" y="3717595"/>
            <a:ext cx="5483858" cy="2638755"/>
          </a:xfrm>
          <a:prstGeom prst="rect">
            <a:avLst/>
          </a:prstGeom>
        </p:spPr>
      </p:pic>
      <p:pic>
        <p:nvPicPr>
          <p:cNvPr id="6" name="Picture 5">
            <a:extLst>
              <a:ext uri="{FF2B5EF4-FFF2-40B4-BE49-F238E27FC236}">
                <a16:creationId xmlns:a16="http://schemas.microsoft.com/office/drawing/2014/main" id="{88540307-D5F5-FC4A-A9B1-C169B8F0C84D}"/>
              </a:ext>
            </a:extLst>
          </p:cNvPr>
          <p:cNvPicPr>
            <a:picLocks noChangeAspect="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a:ext>
            </a:extLst>
          </a:blip>
          <a:srcRect l="963" t="21250" r="2690" b="23333"/>
          <a:stretch/>
        </p:blipFill>
        <p:spPr>
          <a:xfrm>
            <a:off x="6786563" y="2219146"/>
            <a:ext cx="4567237" cy="1641849"/>
          </a:xfrm>
          <a:prstGeom prst="rect">
            <a:avLst/>
          </a:prstGeom>
        </p:spPr>
      </p:pic>
      <p:sp>
        <p:nvSpPr>
          <p:cNvPr id="11" name="Footer Placeholder 4">
            <a:extLst>
              <a:ext uri="{FF2B5EF4-FFF2-40B4-BE49-F238E27FC236}">
                <a16:creationId xmlns:a16="http://schemas.microsoft.com/office/drawing/2014/main" id="{97EEA104-3E99-B54C-B924-4BB53A019805}"/>
              </a:ext>
            </a:extLst>
          </p:cNvPr>
          <p:cNvSpPr>
            <a:spLocks noGrp="1"/>
          </p:cNvSpPr>
          <p:nvPr>
            <p:ph type="ftr" sz="quarter" idx="3"/>
          </p:nvPr>
        </p:nvSpPr>
        <p:spPr>
          <a:xfrm>
            <a:off x="1347537" y="6356350"/>
            <a:ext cx="68058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A. Castilla			</a:t>
            </a:r>
            <a:r>
              <a:rPr lang="en-US" dirty="0" err="1"/>
              <a:t>CompactLight</a:t>
            </a:r>
            <a:r>
              <a:rPr lang="en-US" dirty="0"/>
              <a:t> - Internal Meeting, 8</a:t>
            </a:r>
            <a:r>
              <a:rPr lang="en-US" baseline="30000" dirty="0"/>
              <a:t>th</a:t>
            </a:r>
            <a:r>
              <a:rPr lang="en-US" dirty="0"/>
              <a:t>  January 2019</a:t>
            </a:r>
          </a:p>
        </p:txBody>
      </p:sp>
    </p:spTree>
    <p:extLst>
      <p:ext uri="{BB962C8B-B14F-4D97-AF65-F5344CB8AC3E}">
        <p14:creationId xmlns:p14="http://schemas.microsoft.com/office/powerpoint/2010/main" val="32807761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471ED-FFD5-2E41-8919-53937DC0042B}"/>
              </a:ext>
            </a:extLst>
          </p:cNvPr>
          <p:cNvSpPr>
            <a:spLocks noGrp="1"/>
          </p:cNvSpPr>
          <p:nvPr>
            <p:ph type="title"/>
          </p:nvPr>
        </p:nvSpPr>
        <p:spPr>
          <a:xfrm>
            <a:off x="838200" y="463031"/>
            <a:ext cx="10515600" cy="1325563"/>
          </a:xfrm>
        </p:spPr>
        <p:txBody>
          <a:bodyPr/>
          <a:lstStyle/>
          <a:p>
            <a:r>
              <a:rPr lang="en-US" dirty="0"/>
              <a:t>Simple Cell: ‘Constant Gradient’ (@8MW)</a:t>
            </a:r>
          </a:p>
        </p:txBody>
      </p:sp>
      <p:grpSp>
        <p:nvGrpSpPr>
          <p:cNvPr id="5" name="Group 4">
            <a:extLst>
              <a:ext uri="{FF2B5EF4-FFF2-40B4-BE49-F238E27FC236}">
                <a16:creationId xmlns:a16="http://schemas.microsoft.com/office/drawing/2014/main" id="{92AB3EDB-6BD6-B24A-BA3F-AB4E3166E29B}"/>
              </a:ext>
            </a:extLst>
          </p:cNvPr>
          <p:cNvGrpSpPr/>
          <p:nvPr/>
        </p:nvGrpSpPr>
        <p:grpSpPr>
          <a:xfrm>
            <a:off x="432592" y="2183127"/>
            <a:ext cx="11264109" cy="4360550"/>
            <a:chOff x="432592" y="2183127"/>
            <a:chExt cx="11264109" cy="4360550"/>
          </a:xfrm>
        </p:grpSpPr>
        <p:pic>
          <p:nvPicPr>
            <p:cNvPr id="7" name="Picture 6">
              <a:extLst>
                <a:ext uri="{FF2B5EF4-FFF2-40B4-BE49-F238E27FC236}">
                  <a16:creationId xmlns:a16="http://schemas.microsoft.com/office/drawing/2014/main" id="{B65EB774-7F5A-DF4C-AD8A-CE40FD616643}"/>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32592" y="3183256"/>
              <a:ext cx="5600702" cy="3360421"/>
            </a:xfrm>
            <a:prstGeom prst="rect">
              <a:avLst/>
            </a:prstGeom>
          </p:spPr>
        </p:pic>
        <p:pic>
          <p:nvPicPr>
            <p:cNvPr id="15" name="Picture 14">
              <a:extLst>
                <a:ext uri="{FF2B5EF4-FFF2-40B4-BE49-F238E27FC236}">
                  <a16:creationId xmlns:a16="http://schemas.microsoft.com/office/drawing/2014/main" id="{884930B1-EB4F-8940-BCB3-4A7BB8B104C8}"/>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096000" y="3183256"/>
              <a:ext cx="5600701" cy="3360421"/>
            </a:xfrm>
            <a:prstGeom prst="rect">
              <a:avLst/>
            </a:prstGeom>
          </p:spPr>
        </p:pic>
        <p:grpSp>
          <p:nvGrpSpPr>
            <p:cNvPr id="3" name="Group 2">
              <a:extLst>
                <a:ext uri="{FF2B5EF4-FFF2-40B4-BE49-F238E27FC236}">
                  <a16:creationId xmlns:a16="http://schemas.microsoft.com/office/drawing/2014/main" id="{B8655FB0-0D8C-2840-9E44-8C043AE56B44}"/>
                </a:ext>
              </a:extLst>
            </p:cNvPr>
            <p:cNvGrpSpPr/>
            <p:nvPr/>
          </p:nvGrpSpPr>
          <p:grpSpPr>
            <a:xfrm>
              <a:off x="5173087" y="2183127"/>
              <a:ext cx="6065764" cy="2149669"/>
              <a:chOff x="5173087" y="1897375"/>
              <a:chExt cx="6065764" cy="2149669"/>
            </a:xfrm>
          </p:grpSpPr>
          <p:grpSp>
            <p:nvGrpSpPr>
              <p:cNvPr id="23" name="Group 22">
                <a:extLst>
                  <a:ext uri="{FF2B5EF4-FFF2-40B4-BE49-F238E27FC236}">
                    <a16:creationId xmlns:a16="http://schemas.microsoft.com/office/drawing/2014/main" id="{7F6D538D-C4E9-4541-8C42-E6178313FF19}"/>
                  </a:ext>
                </a:extLst>
              </p:cNvPr>
              <p:cNvGrpSpPr/>
              <p:nvPr/>
            </p:nvGrpSpPr>
            <p:grpSpPr>
              <a:xfrm>
                <a:off x="5173087" y="1897375"/>
                <a:ext cx="6065764" cy="2145935"/>
                <a:chOff x="4877811" y="1868800"/>
                <a:chExt cx="6065764" cy="2145935"/>
              </a:xfrm>
            </p:grpSpPr>
            <p:sp>
              <p:nvSpPr>
                <p:cNvPr id="21" name="TextBox 20">
                  <a:extLst>
                    <a:ext uri="{FF2B5EF4-FFF2-40B4-BE49-F238E27FC236}">
                      <a16:creationId xmlns:a16="http://schemas.microsoft.com/office/drawing/2014/main" id="{5507FD06-A39E-CA4C-A964-3409DB8E2AB3}"/>
                    </a:ext>
                  </a:extLst>
                </p:cNvPr>
                <p:cNvSpPr txBox="1"/>
                <p:nvPr/>
              </p:nvSpPr>
              <p:spPr>
                <a:xfrm>
                  <a:off x="9497073" y="1868800"/>
                  <a:ext cx="1446502" cy="646331"/>
                </a:xfrm>
                <a:prstGeom prst="rect">
                  <a:avLst/>
                </a:prstGeom>
                <a:noFill/>
                <a:ln>
                  <a:solidFill>
                    <a:srgbClr val="7030A0"/>
                  </a:solidFill>
                </a:ln>
              </p:spPr>
              <p:txBody>
                <a:bodyPr wrap="square" rtlCol="0">
                  <a:spAutoFit/>
                </a:bodyPr>
                <a:lstStyle/>
                <a:p>
                  <a:pPr algn="ctr"/>
                  <a:r>
                    <a:rPr lang="en-US" dirty="0">
                      <a:solidFill>
                        <a:srgbClr val="7030A0"/>
                      </a:solidFill>
                    </a:rPr>
                    <a:t>Constant Impedance</a:t>
                  </a:r>
                </a:p>
              </p:txBody>
            </p:sp>
            <p:sp>
              <p:nvSpPr>
                <p:cNvPr id="22" name="5-Point Star 21">
                  <a:extLst>
                    <a:ext uri="{FF2B5EF4-FFF2-40B4-BE49-F238E27FC236}">
                      <a16:creationId xmlns:a16="http://schemas.microsoft.com/office/drawing/2014/main" id="{42326E90-BE61-9F40-BF26-AFE6A2EB4101}"/>
                    </a:ext>
                  </a:extLst>
                </p:cNvPr>
                <p:cNvSpPr/>
                <p:nvPr/>
              </p:nvSpPr>
              <p:spPr>
                <a:xfrm>
                  <a:off x="4877811" y="3815234"/>
                  <a:ext cx="257175" cy="199501"/>
                </a:xfrm>
                <a:prstGeom prst="star5">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9" name="Straight Arrow Connector 28">
                <a:extLst>
                  <a:ext uri="{FF2B5EF4-FFF2-40B4-BE49-F238E27FC236}">
                    <a16:creationId xmlns:a16="http://schemas.microsoft.com/office/drawing/2014/main" id="{10FDF772-62FB-AD47-8EEB-85FCBD8E9088}"/>
                  </a:ext>
                </a:extLst>
              </p:cNvPr>
              <p:cNvCxnSpPr>
                <a:cxnSpLocks/>
                <a:stCxn id="30" idx="0"/>
              </p:cNvCxnSpPr>
              <p:nvPr/>
            </p:nvCxnSpPr>
            <p:spPr>
              <a:xfrm flipH="1" flipV="1">
                <a:off x="10515600" y="2700332"/>
                <a:ext cx="486789" cy="1147211"/>
              </a:xfrm>
              <a:prstGeom prst="straightConnector1">
                <a:avLst/>
              </a:prstGeom>
              <a:ln w="38100">
                <a:solidFill>
                  <a:srgbClr val="7030A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30" name="5-Point Star 29">
                <a:extLst>
                  <a:ext uri="{FF2B5EF4-FFF2-40B4-BE49-F238E27FC236}">
                    <a16:creationId xmlns:a16="http://schemas.microsoft.com/office/drawing/2014/main" id="{D8B57CB3-410B-554B-A245-E28120690929}"/>
                  </a:ext>
                </a:extLst>
              </p:cNvPr>
              <p:cNvSpPr/>
              <p:nvPr/>
            </p:nvSpPr>
            <p:spPr>
              <a:xfrm>
                <a:off x="10873801" y="3847543"/>
                <a:ext cx="257175" cy="199501"/>
              </a:xfrm>
              <a:prstGeom prst="star5">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8" name="Content Placeholder 3">
            <a:extLst>
              <a:ext uri="{FF2B5EF4-FFF2-40B4-BE49-F238E27FC236}">
                <a16:creationId xmlns:a16="http://schemas.microsoft.com/office/drawing/2014/main" id="{F8031CCE-B3F4-A04E-8958-A129D84F3A60}"/>
              </a:ext>
            </a:extLst>
          </p:cNvPr>
          <p:cNvSpPr txBox="1">
            <a:spLocks/>
          </p:cNvSpPr>
          <p:nvPr/>
        </p:nvSpPr>
        <p:spPr>
          <a:xfrm>
            <a:off x="432592" y="1875713"/>
            <a:ext cx="8031228" cy="1253808"/>
          </a:xfrm>
          <a:prstGeom prst="rect">
            <a:avLst/>
          </a:prstGeom>
        </p:spPr>
        <p:txBody>
          <a:bodyPr vert="horz" lIns="91440" tIns="45720" rIns="91440" bIns="45720" rtlCol="0" anchor="t">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342900" indent="-342900">
              <a:buFont typeface="Arial" panose="020B0604020202020204" pitchFamily="34" charset="0"/>
              <a:buChar char="•"/>
            </a:pPr>
            <a:r>
              <a:rPr lang="en-US" sz="2800" b="0" dirty="0"/>
              <a:t>Improved gains at the expense of tapering the iris:</a:t>
            </a:r>
            <a:endParaRPr lang="en-US" sz="100" b="0" dirty="0"/>
          </a:p>
          <a:p>
            <a:pPr marL="800100" lvl="1" indent="-342900">
              <a:buFont typeface="Arial" panose="020B0604020202020204" pitchFamily="34" charset="0"/>
              <a:buChar char="•"/>
            </a:pPr>
            <a:r>
              <a:rPr lang="en-US" sz="2400" b="0" dirty="0"/>
              <a:t>Higher loss factor.</a:t>
            </a:r>
          </a:p>
          <a:p>
            <a:pPr marL="800100" lvl="1" indent="-342900">
              <a:buFont typeface="Arial" panose="020B0604020202020204" pitchFamily="34" charset="0"/>
              <a:buChar char="•"/>
            </a:pPr>
            <a:r>
              <a:rPr lang="en-US" sz="2400" b="0" dirty="0"/>
              <a:t>~32MV integrated voltage.</a:t>
            </a:r>
          </a:p>
        </p:txBody>
      </p:sp>
      <p:sp>
        <p:nvSpPr>
          <p:cNvPr id="8" name="Slide Number Placeholder 7">
            <a:extLst>
              <a:ext uri="{FF2B5EF4-FFF2-40B4-BE49-F238E27FC236}">
                <a16:creationId xmlns:a16="http://schemas.microsoft.com/office/drawing/2014/main" id="{5261B965-5291-174A-93F6-CA03A5D0EEE8}"/>
              </a:ext>
            </a:extLst>
          </p:cNvPr>
          <p:cNvSpPr>
            <a:spLocks noGrp="1"/>
          </p:cNvSpPr>
          <p:nvPr>
            <p:ph type="sldNum" sz="quarter" idx="12"/>
          </p:nvPr>
        </p:nvSpPr>
        <p:spPr/>
        <p:txBody>
          <a:bodyPr/>
          <a:lstStyle/>
          <a:p>
            <a:fld id="{A5748963-2E1B-4143-8405-1EF03CF31100}" type="slidenum">
              <a:rPr lang="en-US" smtClean="0"/>
              <a:t>16</a:t>
            </a:fld>
            <a:endParaRPr lang="en-US"/>
          </a:p>
        </p:txBody>
      </p:sp>
      <p:sp>
        <p:nvSpPr>
          <p:cNvPr id="16" name="Footer Placeholder 4">
            <a:extLst>
              <a:ext uri="{FF2B5EF4-FFF2-40B4-BE49-F238E27FC236}">
                <a16:creationId xmlns:a16="http://schemas.microsoft.com/office/drawing/2014/main" id="{4EE5F634-3603-F843-9F9D-935DE0121A1F}"/>
              </a:ext>
            </a:extLst>
          </p:cNvPr>
          <p:cNvSpPr txBox="1">
            <a:spLocks/>
          </p:cNvSpPr>
          <p:nvPr/>
        </p:nvSpPr>
        <p:spPr>
          <a:xfrm>
            <a:off x="1347537" y="6356350"/>
            <a:ext cx="6805863" cy="365125"/>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200" b="1"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b="0"/>
              <a:t>A. Castilla			CompactLight - Internal Meeting, 8</a:t>
            </a:r>
            <a:r>
              <a:rPr lang="en-US" b="0" baseline="30000"/>
              <a:t>th</a:t>
            </a:r>
            <a:r>
              <a:rPr lang="en-US" b="0"/>
              <a:t>  January 2019</a:t>
            </a:r>
            <a:endParaRPr lang="en-US" b="0" dirty="0"/>
          </a:p>
        </p:txBody>
      </p:sp>
    </p:spTree>
    <p:extLst>
      <p:ext uri="{BB962C8B-B14F-4D97-AF65-F5344CB8AC3E}">
        <p14:creationId xmlns:p14="http://schemas.microsoft.com/office/powerpoint/2010/main" val="3219204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471ED-FFD5-2E41-8919-53937DC0042B}"/>
              </a:ext>
            </a:extLst>
          </p:cNvPr>
          <p:cNvSpPr>
            <a:spLocks noGrp="1"/>
          </p:cNvSpPr>
          <p:nvPr>
            <p:ph type="title"/>
          </p:nvPr>
        </p:nvSpPr>
        <p:spPr>
          <a:xfrm>
            <a:off x="838200" y="463031"/>
            <a:ext cx="10515600" cy="1325563"/>
          </a:xfrm>
        </p:spPr>
        <p:txBody>
          <a:bodyPr/>
          <a:lstStyle/>
          <a:p>
            <a:r>
              <a:rPr lang="en-US" dirty="0"/>
              <a:t>Simple Cell: ‘Constant Gradient’ (@8MW)</a:t>
            </a:r>
          </a:p>
        </p:txBody>
      </p:sp>
      <p:sp>
        <p:nvSpPr>
          <p:cNvPr id="18" name="Content Placeholder 3">
            <a:extLst>
              <a:ext uri="{FF2B5EF4-FFF2-40B4-BE49-F238E27FC236}">
                <a16:creationId xmlns:a16="http://schemas.microsoft.com/office/drawing/2014/main" id="{F8031CCE-B3F4-A04E-8958-A129D84F3A60}"/>
              </a:ext>
            </a:extLst>
          </p:cNvPr>
          <p:cNvSpPr txBox="1">
            <a:spLocks/>
          </p:cNvSpPr>
          <p:nvPr/>
        </p:nvSpPr>
        <p:spPr>
          <a:xfrm>
            <a:off x="432592" y="1875713"/>
            <a:ext cx="8031228" cy="1253808"/>
          </a:xfrm>
          <a:prstGeom prst="rect">
            <a:avLst/>
          </a:prstGeom>
        </p:spPr>
        <p:txBody>
          <a:bodyPr vert="horz" lIns="91440" tIns="45720" rIns="91440" bIns="45720" rtlCol="0" anchor="t">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342900" indent="-342900">
              <a:buFont typeface="Arial" panose="020B0604020202020204" pitchFamily="34" charset="0"/>
              <a:buChar char="•"/>
            </a:pPr>
            <a:r>
              <a:rPr lang="en-US" sz="2800" b="0" dirty="0"/>
              <a:t>Improved gains at the expense of tapering the iris: </a:t>
            </a:r>
          </a:p>
          <a:p>
            <a:pPr marL="800100" lvl="1" indent="-342900">
              <a:buFont typeface="Arial" panose="020B0604020202020204" pitchFamily="34" charset="0"/>
              <a:buChar char="•"/>
            </a:pPr>
            <a:r>
              <a:rPr lang="en-US" sz="2400" b="0" dirty="0"/>
              <a:t>Higher loss factor: Sweeping between 2 and 1mm.</a:t>
            </a:r>
          </a:p>
          <a:p>
            <a:pPr marL="800100" lvl="1" indent="-342900">
              <a:buFont typeface="Arial" panose="020B0604020202020204" pitchFamily="34" charset="0"/>
              <a:buChar char="•"/>
            </a:pPr>
            <a:r>
              <a:rPr lang="en-US" sz="2400" b="0" dirty="0"/>
              <a:t>Slightly higher integrated voltage (~32MV).</a:t>
            </a:r>
          </a:p>
        </p:txBody>
      </p:sp>
      <p:sp>
        <p:nvSpPr>
          <p:cNvPr id="8" name="Slide Number Placeholder 7">
            <a:extLst>
              <a:ext uri="{FF2B5EF4-FFF2-40B4-BE49-F238E27FC236}">
                <a16:creationId xmlns:a16="http://schemas.microsoft.com/office/drawing/2014/main" id="{5261B965-5291-174A-93F6-CA03A5D0EEE8}"/>
              </a:ext>
            </a:extLst>
          </p:cNvPr>
          <p:cNvSpPr>
            <a:spLocks noGrp="1"/>
          </p:cNvSpPr>
          <p:nvPr>
            <p:ph type="sldNum" sz="quarter" idx="12"/>
          </p:nvPr>
        </p:nvSpPr>
        <p:spPr/>
        <p:txBody>
          <a:bodyPr/>
          <a:lstStyle/>
          <a:p>
            <a:fld id="{A5748963-2E1B-4143-8405-1EF03CF31100}" type="slidenum">
              <a:rPr lang="en-US" smtClean="0"/>
              <a:t>17</a:t>
            </a:fld>
            <a:endParaRPr lang="en-US"/>
          </a:p>
        </p:txBody>
      </p:sp>
      <p:pic>
        <p:nvPicPr>
          <p:cNvPr id="31" name="Content Placeholder 7">
            <a:extLst>
              <a:ext uri="{FF2B5EF4-FFF2-40B4-BE49-F238E27FC236}">
                <a16:creationId xmlns:a16="http://schemas.microsoft.com/office/drawing/2014/main" id="{33D1AFDA-58A3-7F4A-8D2A-8D31B6536961}"/>
              </a:ext>
            </a:extLst>
          </p:cNvPr>
          <p:cNvPicPr>
            <a:picLocks noChangeAspect="1"/>
          </p:cNvPicPr>
          <p:nvPr/>
        </p:nvPicPr>
        <p:blipFill>
          <a:blip r:embed="rId2"/>
          <a:stretch>
            <a:fillRect/>
          </a:stretch>
        </p:blipFill>
        <p:spPr>
          <a:xfrm>
            <a:off x="6448901" y="3378634"/>
            <a:ext cx="4887623" cy="2932573"/>
          </a:xfrm>
          <a:prstGeom prst="rect">
            <a:avLst/>
          </a:prstGeom>
        </p:spPr>
      </p:pic>
      <p:grpSp>
        <p:nvGrpSpPr>
          <p:cNvPr id="3" name="Group 2">
            <a:extLst>
              <a:ext uri="{FF2B5EF4-FFF2-40B4-BE49-F238E27FC236}">
                <a16:creationId xmlns:a16="http://schemas.microsoft.com/office/drawing/2014/main" id="{60897CF8-EEA9-2B43-AFB1-ABD9C682B205}"/>
              </a:ext>
            </a:extLst>
          </p:cNvPr>
          <p:cNvGrpSpPr/>
          <p:nvPr/>
        </p:nvGrpSpPr>
        <p:grpSpPr>
          <a:xfrm>
            <a:off x="549820" y="3267968"/>
            <a:ext cx="5072063" cy="3043239"/>
            <a:chOff x="549820" y="3267968"/>
            <a:chExt cx="5072063" cy="3043239"/>
          </a:xfrm>
        </p:grpSpPr>
        <p:grpSp>
          <p:nvGrpSpPr>
            <p:cNvPr id="14" name="Group 13">
              <a:extLst>
                <a:ext uri="{FF2B5EF4-FFF2-40B4-BE49-F238E27FC236}">
                  <a16:creationId xmlns:a16="http://schemas.microsoft.com/office/drawing/2014/main" id="{ECBE44F6-ABD5-1945-AEAA-7C8CE20661FB}"/>
                </a:ext>
              </a:extLst>
            </p:cNvPr>
            <p:cNvGrpSpPr/>
            <p:nvPr/>
          </p:nvGrpSpPr>
          <p:grpSpPr>
            <a:xfrm>
              <a:off x="549820" y="3267968"/>
              <a:ext cx="5072063" cy="3043239"/>
              <a:chOff x="549820" y="3500438"/>
              <a:chExt cx="5072063" cy="3043239"/>
            </a:xfrm>
          </p:grpSpPr>
          <p:pic>
            <p:nvPicPr>
              <p:cNvPr id="25" name="Picture 24">
                <a:extLst>
                  <a:ext uri="{FF2B5EF4-FFF2-40B4-BE49-F238E27FC236}">
                    <a16:creationId xmlns:a16="http://schemas.microsoft.com/office/drawing/2014/main" id="{9B60770D-F4AF-0F46-927C-26FF64B8BE5E}"/>
                  </a:ext>
                </a:extLst>
              </p:cNvPr>
              <p:cNvPicPr>
                <a:picLocks noChangeAspect="1"/>
              </p:cNvPicPr>
              <p:nvPr/>
            </p:nvPicPr>
            <p:blipFill>
              <a:blip r:embed="rId3"/>
              <a:stretch>
                <a:fillRect/>
              </a:stretch>
            </p:blipFill>
            <p:spPr>
              <a:xfrm>
                <a:off x="549820" y="3500438"/>
                <a:ext cx="5072063" cy="3043239"/>
              </a:xfrm>
              <a:prstGeom prst="rect">
                <a:avLst/>
              </a:prstGeom>
            </p:spPr>
          </p:pic>
          <p:sp>
            <p:nvSpPr>
              <p:cNvPr id="13" name="Rectangle 12">
                <a:extLst>
                  <a:ext uri="{FF2B5EF4-FFF2-40B4-BE49-F238E27FC236}">
                    <a16:creationId xmlns:a16="http://schemas.microsoft.com/office/drawing/2014/main" id="{0D9BFC27-3ADE-764E-AB32-C0540F9ACB7B}"/>
                  </a:ext>
                </a:extLst>
              </p:cNvPr>
              <p:cNvSpPr/>
              <p:nvPr/>
            </p:nvSpPr>
            <p:spPr>
              <a:xfrm>
                <a:off x="1208868" y="3611104"/>
                <a:ext cx="1348352" cy="2495227"/>
              </a:xfrm>
              <a:prstGeom prst="rect">
                <a:avLst/>
              </a:prstGeom>
              <a:noFill/>
              <a:ln w="57150">
                <a:solidFill>
                  <a:srgbClr val="0070C0">
                    <a:alpha val="56863"/>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DC825BFA-8A66-A642-A743-5E8515D42FDD}"/>
                </a:ext>
              </a:extLst>
            </p:cNvPr>
            <p:cNvPicPr>
              <a:picLocks noChangeAspect="1"/>
            </p:cNvPicPr>
            <p:nvPr/>
          </p:nvPicPr>
          <p:blipFill rotWithShape="1">
            <a:blip r:embed="rId4"/>
            <a:srcRect/>
            <a:stretch/>
          </p:blipFill>
          <p:spPr>
            <a:xfrm>
              <a:off x="3216268" y="3508966"/>
              <a:ext cx="2226590" cy="1335954"/>
            </a:xfrm>
            <a:prstGeom prst="rect">
              <a:avLst/>
            </a:prstGeom>
          </p:spPr>
        </p:pic>
      </p:grpSp>
      <p:sp>
        <p:nvSpPr>
          <p:cNvPr id="12" name="Footer Placeholder 4">
            <a:extLst>
              <a:ext uri="{FF2B5EF4-FFF2-40B4-BE49-F238E27FC236}">
                <a16:creationId xmlns:a16="http://schemas.microsoft.com/office/drawing/2014/main" id="{46951464-D4F0-D545-BC68-D1D2F249A087}"/>
              </a:ext>
            </a:extLst>
          </p:cNvPr>
          <p:cNvSpPr txBox="1">
            <a:spLocks/>
          </p:cNvSpPr>
          <p:nvPr/>
        </p:nvSpPr>
        <p:spPr>
          <a:xfrm>
            <a:off x="1347537" y="6356350"/>
            <a:ext cx="6805863" cy="365125"/>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1200" b="1"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b="0"/>
              <a:t>A. Castilla			CompactLight - Internal Meeting, 8</a:t>
            </a:r>
            <a:r>
              <a:rPr lang="en-US" b="0" baseline="30000"/>
              <a:t>th</a:t>
            </a:r>
            <a:r>
              <a:rPr lang="en-US" b="0"/>
              <a:t>  January 2019</a:t>
            </a:r>
            <a:endParaRPr lang="en-US" b="0" dirty="0"/>
          </a:p>
        </p:txBody>
      </p:sp>
    </p:spTree>
    <p:extLst>
      <p:ext uri="{BB962C8B-B14F-4D97-AF65-F5344CB8AC3E}">
        <p14:creationId xmlns:p14="http://schemas.microsoft.com/office/powerpoint/2010/main" val="23055399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48111-EC5D-CE47-A263-29014194EAB8}"/>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47B97036-FD14-1646-952F-B9D8FE680782}"/>
              </a:ext>
            </a:extLst>
          </p:cNvPr>
          <p:cNvSpPr>
            <a:spLocks noGrp="1"/>
          </p:cNvSpPr>
          <p:nvPr>
            <p:ph idx="1"/>
          </p:nvPr>
        </p:nvSpPr>
        <p:spPr>
          <a:xfrm>
            <a:off x="838200" y="1487837"/>
            <a:ext cx="10515600" cy="4689126"/>
          </a:xfrm>
        </p:spPr>
        <p:txBody>
          <a:bodyPr>
            <a:normAutofit fontScale="92500" lnSpcReduction="10000"/>
          </a:bodyPr>
          <a:lstStyle/>
          <a:p>
            <a:r>
              <a:rPr lang="en-US" b="1" dirty="0"/>
              <a:t>Detailed exploration of the parameter space revisited:</a:t>
            </a:r>
          </a:p>
          <a:p>
            <a:pPr lvl="1"/>
            <a:endParaRPr lang="en-US" sz="100" dirty="0"/>
          </a:p>
          <a:p>
            <a:pPr lvl="1"/>
            <a:r>
              <a:rPr lang="en-US" dirty="0"/>
              <a:t>Wakes constrain the minimum iris aperture.</a:t>
            </a:r>
          </a:p>
          <a:p>
            <a:pPr lvl="1"/>
            <a:r>
              <a:rPr lang="en-US" dirty="0"/>
              <a:t>RF performance constrains the maximum iris aperture.</a:t>
            </a:r>
          </a:p>
          <a:p>
            <a:pPr lvl="1"/>
            <a:r>
              <a:rPr lang="en-US" b="1" dirty="0"/>
              <a:t>A simple cell geometry is proposed with 2mm iris radius.</a:t>
            </a:r>
          </a:p>
          <a:p>
            <a:pPr lvl="1"/>
            <a:endParaRPr lang="en-US" sz="100" dirty="0"/>
          </a:p>
          <a:p>
            <a:r>
              <a:rPr lang="en-US" b="1" dirty="0"/>
              <a:t>Performance of a 1m structure:</a:t>
            </a:r>
          </a:p>
          <a:p>
            <a:pPr lvl="1"/>
            <a:endParaRPr lang="en-US" sz="100" dirty="0"/>
          </a:p>
          <a:p>
            <a:pPr lvl="1"/>
            <a:r>
              <a:rPr lang="en-US" dirty="0"/>
              <a:t>~25MV achievable with reasonable power considerations.</a:t>
            </a:r>
          </a:p>
          <a:p>
            <a:pPr lvl="1"/>
            <a:endParaRPr lang="en-US" sz="100" dirty="0"/>
          </a:p>
          <a:p>
            <a:r>
              <a:rPr lang="en-US" b="1" dirty="0"/>
              <a:t>Power recirculation option:</a:t>
            </a:r>
          </a:p>
          <a:p>
            <a:pPr lvl="1"/>
            <a:endParaRPr lang="en-US" sz="100" dirty="0"/>
          </a:p>
          <a:p>
            <a:pPr lvl="1"/>
            <a:r>
              <a:rPr lang="en-US" dirty="0"/>
              <a:t>More efficient for higher iris apertures (i.e. lower attenuation factors).</a:t>
            </a:r>
          </a:p>
          <a:p>
            <a:pPr lvl="1"/>
            <a:endParaRPr lang="en-US" sz="100" dirty="0"/>
          </a:p>
          <a:p>
            <a:r>
              <a:rPr lang="en-US" b="1" dirty="0"/>
              <a:t>Constant gradient structure option:</a:t>
            </a:r>
          </a:p>
          <a:p>
            <a:pPr lvl="1"/>
            <a:endParaRPr lang="en-US" sz="100" dirty="0"/>
          </a:p>
          <a:p>
            <a:pPr lvl="1"/>
            <a:r>
              <a:rPr lang="en-US" dirty="0"/>
              <a:t>Higher integrated voltages than the constant impedance option.</a:t>
            </a:r>
          </a:p>
          <a:p>
            <a:pPr lvl="1"/>
            <a:r>
              <a:rPr lang="en-US" dirty="0"/>
              <a:t>Higher loss factors from wakes due to reduction on the iris aperture.</a:t>
            </a:r>
          </a:p>
          <a:p>
            <a:pPr lvl="1"/>
            <a:endParaRPr lang="en-US" dirty="0"/>
          </a:p>
          <a:p>
            <a:pPr lvl="1"/>
            <a:endParaRPr lang="en-US" dirty="0"/>
          </a:p>
          <a:p>
            <a:pPr lvl="1"/>
            <a:endParaRPr lang="en-US" dirty="0"/>
          </a:p>
        </p:txBody>
      </p:sp>
      <p:sp>
        <p:nvSpPr>
          <p:cNvPr id="5" name="Slide Number Placeholder 4">
            <a:extLst>
              <a:ext uri="{FF2B5EF4-FFF2-40B4-BE49-F238E27FC236}">
                <a16:creationId xmlns:a16="http://schemas.microsoft.com/office/drawing/2014/main" id="{6FBD8785-0E33-9C4B-BFBE-0898F14BB8C4}"/>
              </a:ext>
            </a:extLst>
          </p:cNvPr>
          <p:cNvSpPr>
            <a:spLocks noGrp="1"/>
          </p:cNvSpPr>
          <p:nvPr>
            <p:ph type="sldNum" sz="quarter" idx="12"/>
          </p:nvPr>
        </p:nvSpPr>
        <p:spPr/>
        <p:txBody>
          <a:bodyPr/>
          <a:lstStyle/>
          <a:p>
            <a:fld id="{A5748963-2E1B-4143-8405-1EF03CF31100}" type="slidenum">
              <a:rPr lang="en-US" smtClean="0"/>
              <a:t>18</a:t>
            </a:fld>
            <a:endParaRPr lang="en-US"/>
          </a:p>
        </p:txBody>
      </p:sp>
      <p:sp>
        <p:nvSpPr>
          <p:cNvPr id="6" name="Footer Placeholder 4">
            <a:extLst>
              <a:ext uri="{FF2B5EF4-FFF2-40B4-BE49-F238E27FC236}">
                <a16:creationId xmlns:a16="http://schemas.microsoft.com/office/drawing/2014/main" id="{36A8587D-6715-A54B-ABF2-33FE7586572E}"/>
              </a:ext>
            </a:extLst>
          </p:cNvPr>
          <p:cNvSpPr>
            <a:spLocks noGrp="1"/>
          </p:cNvSpPr>
          <p:nvPr>
            <p:ph type="ftr" sz="quarter" idx="3"/>
          </p:nvPr>
        </p:nvSpPr>
        <p:spPr>
          <a:xfrm>
            <a:off x="1347537" y="6356350"/>
            <a:ext cx="68058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A. Castilla			</a:t>
            </a:r>
            <a:r>
              <a:rPr lang="en-US" dirty="0" err="1"/>
              <a:t>CompactLight</a:t>
            </a:r>
            <a:r>
              <a:rPr lang="en-US" dirty="0"/>
              <a:t> - Internal Meeting, 8</a:t>
            </a:r>
            <a:r>
              <a:rPr lang="en-US" baseline="30000" dirty="0"/>
              <a:t>th</a:t>
            </a:r>
            <a:r>
              <a:rPr lang="en-US" dirty="0"/>
              <a:t>  January 2019</a:t>
            </a:r>
          </a:p>
        </p:txBody>
      </p:sp>
    </p:spTree>
    <p:extLst>
      <p:ext uri="{BB962C8B-B14F-4D97-AF65-F5344CB8AC3E}">
        <p14:creationId xmlns:p14="http://schemas.microsoft.com/office/powerpoint/2010/main" val="1028371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18274-8ADD-9741-B6F8-44B6DD8279B7}"/>
              </a:ext>
            </a:extLst>
          </p:cNvPr>
          <p:cNvSpPr>
            <a:spLocks noGrp="1"/>
          </p:cNvSpPr>
          <p:nvPr>
            <p:ph type="title"/>
          </p:nvPr>
        </p:nvSpPr>
        <p:spPr/>
        <p:txBody>
          <a:bodyPr/>
          <a:lstStyle/>
          <a:p>
            <a:r>
              <a:rPr lang="en-US" dirty="0"/>
              <a:t>3 Variations of the Simple Cell</a:t>
            </a:r>
          </a:p>
        </p:txBody>
      </p:sp>
      <p:sp>
        <p:nvSpPr>
          <p:cNvPr id="3" name="Text Placeholder 2">
            <a:extLst>
              <a:ext uri="{FF2B5EF4-FFF2-40B4-BE49-F238E27FC236}">
                <a16:creationId xmlns:a16="http://schemas.microsoft.com/office/drawing/2014/main" id="{BAC38F8A-AF0A-214D-9CAA-204AB2B5A764}"/>
              </a:ext>
            </a:extLst>
          </p:cNvPr>
          <p:cNvSpPr>
            <a:spLocks noGrp="1"/>
          </p:cNvSpPr>
          <p:nvPr>
            <p:ph type="body" idx="1"/>
          </p:nvPr>
        </p:nvSpPr>
        <p:spPr>
          <a:xfrm>
            <a:off x="316942" y="1690688"/>
            <a:ext cx="3378486" cy="786644"/>
          </a:xfrm>
        </p:spPr>
        <p:txBody>
          <a:bodyPr/>
          <a:lstStyle/>
          <a:p>
            <a:pPr algn="ctr"/>
            <a:r>
              <a:rPr lang="en-US" dirty="0"/>
              <a:t>No- Blend</a:t>
            </a:r>
          </a:p>
        </p:txBody>
      </p:sp>
      <p:pic>
        <p:nvPicPr>
          <p:cNvPr id="13" name="Content Placeholder 12">
            <a:extLst>
              <a:ext uri="{FF2B5EF4-FFF2-40B4-BE49-F238E27FC236}">
                <a16:creationId xmlns:a16="http://schemas.microsoft.com/office/drawing/2014/main" id="{3697B5B6-60A6-5046-9D6F-E3618E0DED6E}"/>
              </a:ext>
            </a:extLst>
          </p:cNvPr>
          <p:cNvPicPr>
            <a:picLocks noGrp="1" noChangeAspect="1"/>
          </p:cNvPicPr>
          <p:nvPr>
            <p:ph sz="half" idx="2"/>
          </p:nvPr>
        </p:nvPicPr>
        <p:blipFill rotWithShape="1">
          <a:blip r:embed="rId2"/>
          <a:srcRect l="30921" t="-1" r="31918" b="-1637"/>
          <a:stretch/>
        </p:blipFill>
        <p:spPr>
          <a:xfrm>
            <a:off x="173361" y="2588406"/>
            <a:ext cx="3665648" cy="3517926"/>
          </a:xfrm>
        </p:spPr>
      </p:pic>
      <p:sp>
        <p:nvSpPr>
          <p:cNvPr id="5" name="Text Placeholder 4">
            <a:extLst>
              <a:ext uri="{FF2B5EF4-FFF2-40B4-BE49-F238E27FC236}">
                <a16:creationId xmlns:a16="http://schemas.microsoft.com/office/drawing/2014/main" id="{ACFE89D9-89B2-4547-A99D-383A77D5D45E}"/>
              </a:ext>
            </a:extLst>
          </p:cNvPr>
          <p:cNvSpPr>
            <a:spLocks noGrp="1"/>
          </p:cNvSpPr>
          <p:nvPr>
            <p:ph type="body" sz="quarter" idx="3"/>
          </p:nvPr>
        </p:nvSpPr>
        <p:spPr>
          <a:xfrm>
            <a:off x="4400025" y="1690688"/>
            <a:ext cx="3395124" cy="786644"/>
          </a:xfrm>
        </p:spPr>
        <p:txBody>
          <a:bodyPr/>
          <a:lstStyle/>
          <a:p>
            <a:pPr algn="ctr"/>
            <a:r>
              <a:rPr lang="en-US" dirty="0"/>
              <a:t>1- Blend</a:t>
            </a:r>
          </a:p>
        </p:txBody>
      </p:sp>
      <p:pic>
        <p:nvPicPr>
          <p:cNvPr id="15" name="Content Placeholder 14">
            <a:extLst>
              <a:ext uri="{FF2B5EF4-FFF2-40B4-BE49-F238E27FC236}">
                <a16:creationId xmlns:a16="http://schemas.microsoft.com/office/drawing/2014/main" id="{EDC2F779-ABFA-AE42-B728-A3441FBC605C}"/>
              </a:ext>
            </a:extLst>
          </p:cNvPr>
          <p:cNvPicPr>
            <a:picLocks noGrp="1" noChangeAspect="1"/>
          </p:cNvPicPr>
          <p:nvPr>
            <p:ph sz="quarter" idx="4"/>
          </p:nvPr>
        </p:nvPicPr>
        <p:blipFill rotWithShape="1">
          <a:blip r:embed="rId3"/>
          <a:srcRect l="31068" r="30593" b="-4177"/>
          <a:stretch/>
        </p:blipFill>
        <p:spPr>
          <a:xfrm>
            <a:off x="4232283" y="2588406"/>
            <a:ext cx="3730609" cy="3629000"/>
          </a:xfrm>
        </p:spPr>
      </p:pic>
      <p:sp>
        <p:nvSpPr>
          <p:cNvPr id="7" name="Text Placeholder 4">
            <a:extLst>
              <a:ext uri="{FF2B5EF4-FFF2-40B4-BE49-F238E27FC236}">
                <a16:creationId xmlns:a16="http://schemas.microsoft.com/office/drawing/2014/main" id="{4379E786-1067-E74C-89F5-77BA1B468869}"/>
              </a:ext>
            </a:extLst>
          </p:cNvPr>
          <p:cNvSpPr txBox="1">
            <a:spLocks/>
          </p:cNvSpPr>
          <p:nvPr/>
        </p:nvSpPr>
        <p:spPr>
          <a:xfrm>
            <a:off x="8523635" y="1698049"/>
            <a:ext cx="3395124" cy="786644"/>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US" dirty="0"/>
              <a:t>2- Blends</a:t>
            </a:r>
          </a:p>
        </p:txBody>
      </p:sp>
      <p:pic>
        <p:nvPicPr>
          <p:cNvPr id="17" name="Picture 16">
            <a:extLst>
              <a:ext uri="{FF2B5EF4-FFF2-40B4-BE49-F238E27FC236}">
                <a16:creationId xmlns:a16="http://schemas.microsoft.com/office/drawing/2014/main" id="{52E2C1F0-22E0-DB45-8DD9-97286E222642}"/>
              </a:ext>
            </a:extLst>
          </p:cNvPr>
          <p:cNvPicPr>
            <a:picLocks noChangeAspect="1"/>
          </p:cNvPicPr>
          <p:nvPr/>
        </p:nvPicPr>
        <p:blipFill rotWithShape="1">
          <a:blip r:embed="rId4"/>
          <a:srcRect l="32542" t="12241" r="31992" b="753"/>
          <a:stretch/>
        </p:blipFill>
        <p:spPr>
          <a:xfrm>
            <a:off x="8493202" y="2588406"/>
            <a:ext cx="3455990" cy="3517926"/>
          </a:xfrm>
          <a:prstGeom prst="rect">
            <a:avLst/>
          </a:prstGeom>
        </p:spPr>
      </p:pic>
    </p:spTree>
    <p:extLst>
      <p:ext uri="{BB962C8B-B14F-4D97-AF65-F5344CB8AC3E}">
        <p14:creationId xmlns:p14="http://schemas.microsoft.com/office/powerpoint/2010/main" val="19871465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7FC2D0F-7B89-814F-8C1A-5311A04DAE52}"/>
              </a:ext>
            </a:extLst>
          </p:cNvPr>
          <p:cNvSpPr>
            <a:spLocks noGrp="1"/>
          </p:cNvSpPr>
          <p:nvPr>
            <p:ph type="sldNum" sz="quarter" idx="12"/>
          </p:nvPr>
        </p:nvSpPr>
        <p:spPr/>
        <p:txBody>
          <a:bodyPr/>
          <a:lstStyle/>
          <a:p>
            <a:fld id="{A5748963-2E1B-4143-8405-1EF03CF31100}" type="slidenum">
              <a:rPr lang="en-US" smtClean="0"/>
              <a:t>19</a:t>
            </a:fld>
            <a:endParaRPr lang="en-US"/>
          </a:p>
        </p:txBody>
      </p:sp>
      <p:pic>
        <p:nvPicPr>
          <p:cNvPr id="6" name="Picture 5">
            <a:extLst>
              <a:ext uri="{FF2B5EF4-FFF2-40B4-BE49-F238E27FC236}">
                <a16:creationId xmlns:a16="http://schemas.microsoft.com/office/drawing/2014/main" id="{88BDCA4C-0787-1846-9076-411779EFE0B9}"/>
              </a:ext>
            </a:extLst>
          </p:cNvPr>
          <p:cNvPicPr>
            <a:picLocks noChangeAspect="1"/>
          </p:cNvPicPr>
          <p:nvPr/>
        </p:nvPicPr>
        <p:blipFill>
          <a:blip r:embed="rId2"/>
          <a:stretch>
            <a:fillRect/>
          </a:stretch>
        </p:blipFill>
        <p:spPr>
          <a:xfrm>
            <a:off x="3026051" y="0"/>
            <a:ext cx="9151684" cy="6858000"/>
          </a:xfrm>
          <a:prstGeom prst="rect">
            <a:avLst/>
          </a:prstGeom>
        </p:spPr>
      </p:pic>
    </p:spTree>
    <p:extLst>
      <p:ext uri="{BB962C8B-B14F-4D97-AF65-F5344CB8AC3E}">
        <p14:creationId xmlns:p14="http://schemas.microsoft.com/office/powerpoint/2010/main" val="31530905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C2803-72E7-5646-A020-18522C8DBE55}"/>
              </a:ext>
            </a:extLst>
          </p:cNvPr>
          <p:cNvSpPr>
            <a:spLocks noGrp="1"/>
          </p:cNvSpPr>
          <p:nvPr>
            <p:ph type="title"/>
          </p:nvPr>
        </p:nvSpPr>
        <p:spPr>
          <a:xfrm>
            <a:off x="838200" y="450182"/>
            <a:ext cx="10515600" cy="1325563"/>
          </a:xfrm>
        </p:spPr>
        <p:txBody>
          <a:bodyPr/>
          <a:lstStyle/>
          <a:p>
            <a:r>
              <a:rPr lang="en-US" dirty="0"/>
              <a:t>Power Considerations</a:t>
            </a:r>
          </a:p>
        </p:txBody>
      </p:sp>
      <p:sp>
        <p:nvSpPr>
          <p:cNvPr id="9" name="Slide Number Placeholder 8">
            <a:extLst>
              <a:ext uri="{FF2B5EF4-FFF2-40B4-BE49-F238E27FC236}">
                <a16:creationId xmlns:a16="http://schemas.microsoft.com/office/drawing/2014/main" id="{8725A581-0294-1944-8511-EF9D24493920}"/>
              </a:ext>
            </a:extLst>
          </p:cNvPr>
          <p:cNvSpPr>
            <a:spLocks noGrp="1"/>
          </p:cNvSpPr>
          <p:nvPr>
            <p:ph type="sldNum" sz="quarter" idx="12"/>
          </p:nvPr>
        </p:nvSpPr>
        <p:spPr/>
        <p:txBody>
          <a:bodyPr/>
          <a:lstStyle/>
          <a:p>
            <a:fld id="{A5748963-2E1B-4143-8405-1EF03CF31100}" type="slidenum">
              <a:rPr lang="en-US" smtClean="0"/>
              <a:t>20</a:t>
            </a:fld>
            <a:endParaRPr lang="en-US"/>
          </a:p>
        </p:txBody>
      </p:sp>
      <mc:AlternateContent xmlns:mc="http://schemas.openxmlformats.org/markup-compatibility/2006" xmlns:a14="http://schemas.microsoft.com/office/drawing/2010/main">
        <mc:Choice Requires="a14">
          <p:sp>
            <p:nvSpPr>
              <p:cNvPr id="26" name="Content Placeholder 3">
                <a:extLst>
                  <a:ext uri="{FF2B5EF4-FFF2-40B4-BE49-F238E27FC236}">
                    <a16:creationId xmlns:a16="http://schemas.microsoft.com/office/drawing/2014/main" id="{B8D1405F-1D17-2743-BA2A-B924A6ADF122}"/>
                  </a:ext>
                </a:extLst>
              </p:cNvPr>
              <p:cNvSpPr>
                <a:spLocks noGrp="1"/>
              </p:cNvSpPr>
              <p:nvPr>
                <p:ph idx="1"/>
              </p:nvPr>
            </p:nvSpPr>
            <p:spPr>
              <a:xfrm>
                <a:off x="423862" y="1799714"/>
                <a:ext cx="5672138" cy="4653552"/>
              </a:xfrm>
            </p:spPr>
            <p:txBody>
              <a:bodyPr>
                <a:normAutofit/>
              </a:bodyPr>
              <a:lstStyle/>
              <a:p>
                <a:r>
                  <a:rPr lang="en-US" dirty="0"/>
                  <a:t>36GHz Gyro-klystron: </a:t>
                </a:r>
              </a:p>
              <a:p>
                <a:endParaRPr lang="en-US" sz="100" dirty="0"/>
              </a:p>
              <a:p>
                <a:pPr lvl="1"/>
                <a:r>
                  <a:rPr lang="en-US" dirty="0"/>
                  <a:t>2</a:t>
                </a:r>
                <a14:m>
                  <m:oMath xmlns:m="http://schemas.openxmlformats.org/officeDocument/2006/math">
                    <m:r>
                      <a:rPr lang="en-US" i="1" smtClean="0">
                        <a:latin typeface="Cambria Math" panose="02040503050406030204" pitchFamily="18" charset="0"/>
                        <a:ea typeface="Cambria Math" panose="02040503050406030204" pitchFamily="18" charset="0"/>
                      </a:rPr>
                      <m:t>𝜇</m:t>
                    </m:r>
                  </m:oMath>
                </a14:m>
                <a:r>
                  <a:rPr lang="en-US" dirty="0"/>
                  <a:t>s pulse length.</a:t>
                </a:r>
              </a:p>
              <a:p>
                <a:pPr lvl="1"/>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2 MW amplitude.</a:t>
                </a:r>
              </a:p>
              <a:p>
                <a:pPr lvl="1"/>
                <a:endParaRPr lang="en-US" sz="200" dirty="0"/>
              </a:p>
              <a:p>
                <a:r>
                  <a:rPr lang="en-US" dirty="0"/>
                  <a:t>SLEDI Pulse Compressor:</a:t>
                </a:r>
              </a:p>
              <a:p>
                <a:endParaRPr lang="en-US" sz="100" dirty="0"/>
              </a:p>
              <a:p>
                <a:pPr lvl="1"/>
                <a:r>
                  <a:rPr lang="en-US" dirty="0"/>
                  <a:t>50ns flat top.</a:t>
                </a:r>
              </a:p>
              <a:p>
                <a:pPr lvl="1"/>
                <a:r>
                  <a:rPr lang="en-US" dirty="0"/>
                  <a:t>~4</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power gain.</a:t>
                </a:r>
              </a:p>
              <a:p>
                <a:pPr lvl="2"/>
                <a:r>
                  <a:rPr lang="en-US" dirty="0"/>
                  <a:t>Needs both Amp. &amp; Phase ramps to have flat Amp. &amp; Phase outputs.</a:t>
                </a:r>
              </a:p>
              <a:p>
                <a:pPr lvl="2"/>
                <a:r>
                  <a:rPr lang="en-US" dirty="0"/>
                  <a:t>Higher gains are possible w/o flat phase (not useful for beam operations).</a:t>
                </a:r>
              </a:p>
              <a:p>
                <a:pPr lvl="1"/>
                <a:endParaRPr lang="en-US" dirty="0"/>
              </a:p>
            </p:txBody>
          </p:sp>
        </mc:Choice>
        <mc:Fallback xmlns="">
          <p:sp>
            <p:nvSpPr>
              <p:cNvPr id="26" name="Content Placeholder 3">
                <a:extLst>
                  <a:ext uri="{FF2B5EF4-FFF2-40B4-BE49-F238E27FC236}">
                    <a16:creationId xmlns:a16="http://schemas.microsoft.com/office/drawing/2014/main" id="{B8D1405F-1D17-2743-BA2A-B924A6ADF122}"/>
                  </a:ext>
                </a:extLst>
              </p:cNvPr>
              <p:cNvSpPr>
                <a:spLocks noGrp="1" noRot="1" noChangeAspect="1" noMove="1" noResize="1" noEditPoints="1" noAdjustHandles="1" noChangeArrowheads="1" noChangeShapeType="1" noTextEdit="1"/>
              </p:cNvSpPr>
              <p:nvPr>
                <p:ph idx="1"/>
              </p:nvPr>
            </p:nvSpPr>
            <p:spPr>
              <a:xfrm>
                <a:off x="423862" y="1799714"/>
                <a:ext cx="5672138" cy="4653552"/>
              </a:xfrm>
              <a:blipFill>
                <a:blip r:embed="rId3"/>
                <a:stretch>
                  <a:fillRect l="-1786" t="-2180"/>
                </a:stretch>
              </a:blipFill>
            </p:spPr>
            <p:txBody>
              <a:bodyPr/>
              <a:lstStyle/>
              <a:p>
                <a:r>
                  <a:rPr lang="en-US">
                    <a:noFill/>
                  </a:rPr>
                  <a:t> </a:t>
                </a:r>
              </a:p>
            </p:txBody>
          </p:sp>
        </mc:Fallback>
      </mc:AlternateContent>
      <p:grpSp>
        <p:nvGrpSpPr>
          <p:cNvPr id="36" name="Group 35">
            <a:extLst>
              <a:ext uri="{FF2B5EF4-FFF2-40B4-BE49-F238E27FC236}">
                <a16:creationId xmlns:a16="http://schemas.microsoft.com/office/drawing/2014/main" id="{1EFE2B20-199C-6740-BBE2-2E5B429D7419}"/>
              </a:ext>
            </a:extLst>
          </p:cNvPr>
          <p:cNvGrpSpPr/>
          <p:nvPr/>
        </p:nvGrpSpPr>
        <p:grpSpPr>
          <a:xfrm>
            <a:off x="5802788" y="1254546"/>
            <a:ext cx="6284284" cy="5236828"/>
            <a:chOff x="5577933" y="1286136"/>
            <a:chExt cx="6284284" cy="5236828"/>
          </a:xfrm>
        </p:grpSpPr>
        <p:grpSp>
          <p:nvGrpSpPr>
            <p:cNvPr id="15" name="Group 14">
              <a:extLst>
                <a:ext uri="{FF2B5EF4-FFF2-40B4-BE49-F238E27FC236}">
                  <a16:creationId xmlns:a16="http://schemas.microsoft.com/office/drawing/2014/main" id="{FB8C63FA-BFEE-A144-9989-8E1C5CAE0A88}"/>
                </a:ext>
              </a:extLst>
            </p:cNvPr>
            <p:cNvGrpSpPr/>
            <p:nvPr/>
          </p:nvGrpSpPr>
          <p:grpSpPr>
            <a:xfrm>
              <a:off x="5577933" y="2774072"/>
              <a:ext cx="6284284" cy="3748892"/>
              <a:chOff x="5577933" y="1799714"/>
              <a:chExt cx="6284284" cy="3748892"/>
            </a:xfrm>
          </p:grpSpPr>
          <p:sp>
            <p:nvSpPr>
              <p:cNvPr id="27" name="Espace réservé du texte 19">
                <a:extLst>
                  <a:ext uri="{FF2B5EF4-FFF2-40B4-BE49-F238E27FC236}">
                    <a16:creationId xmlns:a16="http://schemas.microsoft.com/office/drawing/2014/main" id="{BF1C4EA7-C361-FB4A-862D-7D8248B8EDB3}"/>
                  </a:ext>
                </a:extLst>
              </p:cNvPr>
              <p:cNvSpPr txBox="1">
                <a:spLocks/>
              </p:cNvSpPr>
              <p:nvPr/>
            </p:nvSpPr>
            <p:spPr>
              <a:xfrm>
                <a:off x="8093440" y="5187540"/>
                <a:ext cx="1441924" cy="361066"/>
              </a:xfrm>
              <a:prstGeom prst="rect">
                <a:avLst/>
              </a:prstGeom>
            </p:spPr>
            <p:txBody>
              <a:bodyPr>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solidFill>
                      <a:schemeClr val="tx1">
                        <a:lumMod val="65000"/>
                        <a:lumOff val="35000"/>
                      </a:schemeClr>
                    </a:solidFill>
                  </a:rPr>
                  <a:t>W.L. Millar - ULANC</a:t>
                </a:r>
                <a:endParaRPr lang="en-GB" sz="1400" dirty="0">
                  <a:solidFill>
                    <a:schemeClr val="tx1">
                      <a:lumMod val="65000"/>
                      <a:lumOff val="35000"/>
                    </a:schemeClr>
                  </a:solidFill>
                </a:endParaRPr>
              </a:p>
            </p:txBody>
          </p:sp>
          <p:pic>
            <p:nvPicPr>
              <p:cNvPr id="4" name="Picture 3">
                <a:extLst>
                  <a:ext uri="{FF2B5EF4-FFF2-40B4-BE49-F238E27FC236}">
                    <a16:creationId xmlns:a16="http://schemas.microsoft.com/office/drawing/2014/main" id="{9E5B061A-42F1-1848-8DF0-DA62238167C4}"/>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577933" y="1799714"/>
                <a:ext cx="6284284" cy="3377164"/>
              </a:xfrm>
              <a:prstGeom prst="rect">
                <a:avLst/>
              </a:prstGeom>
            </p:spPr>
          </p:pic>
        </p:grpSp>
        <p:grpSp>
          <p:nvGrpSpPr>
            <p:cNvPr id="35" name="Group 34">
              <a:extLst>
                <a:ext uri="{FF2B5EF4-FFF2-40B4-BE49-F238E27FC236}">
                  <a16:creationId xmlns:a16="http://schemas.microsoft.com/office/drawing/2014/main" id="{1E236F8C-57BC-A040-8B16-59A2DC7FDB04}"/>
                </a:ext>
              </a:extLst>
            </p:cNvPr>
            <p:cNvGrpSpPr/>
            <p:nvPr/>
          </p:nvGrpSpPr>
          <p:grpSpPr>
            <a:xfrm>
              <a:off x="6049779" y="1286136"/>
              <a:ext cx="3033011" cy="2250814"/>
              <a:chOff x="6169700" y="1352583"/>
              <a:chExt cx="3033011" cy="2250814"/>
            </a:xfrm>
          </p:grpSpPr>
          <p:pic>
            <p:nvPicPr>
              <p:cNvPr id="14" name="Picture 13">
                <a:extLst>
                  <a:ext uri="{FF2B5EF4-FFF2-40B4-BE49-F238E27FC236}">
                    <a16:creationId xmlns:a16="http://schemas.microsoft.com/office/drawing/2014/main" id="{A504C032-DEB5-B048-BE60-3DA1AD1AC64D}"/>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6169700" y="1352583"/>
                <a:ext cx="1640175" cy="1553037"/>
              </a:xfrm>
              <a:prstGeom prst="ellipse">
                <a:avLst/>
              </a:prstGeom>
              <a:ln w="57150">
                <a:solidFill>
                  <a:schemeClr val="tx1"/>
                </a:solidFill>
              </a:ln>
            </p:spPr>
          </p:pic>
          <p:cxnSp>
            <p:nvCxnSpPr>
              <p:cNvPr id="25" name="Straight Arrow Connector 24">
                <a:extLst>
                  <a:ext uri="{FF2B5EF4-FFF2-40B4-BE49-F238E27FC236}">
                    <a16:creationId xmlns:a16="http://schemas.microsoft.com/office/drawing/2014/main" id="{F3FC2D82-9FB9-B747-9FE9-F08F02B70592}"/>
                  </a:ext>
                </a:extLst>
              </p:cNvPr>
              <p:cNvCxnSpPr>
                <a:cxnSpLocks/>
                <a:stCxn id="14" idx="4"/>
                <a:endCxn id="31" idx="2"/>
              </p:cNvCxnSpPr>
              <p:nvPr/>
            </p:nvCxnSpPr>
            <p:spPr>
              <a:xfrm>
                <a:off x="6989788" y="2905620"/>
                <a:ext cx="1740733" cy="45793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D0B15180-8628-DE4C-AA31-B4B5C9B8C9F3}"/>
                  </a:ext>
                </a:extLst>
              </p:cNvPr>
              <p:cNvSpPr/>
              <p:nvPr/>
            </p:nvSpPr>
            <p:spPr>
              <a:xfrm>
                <a:off x="8730521" y="3123712"/>
                <a:ext cx="472190" cy="47968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6" name="Footer Placeholder 4">
            <a:extLst>
              <a:ext uri="{FF2B5EF4-FFF2-40B4-BE49-F238E27FC236}">
                <a16:creationId xmlns:a16="http://schemas.microsoft.com/office/drawing/2014/main" id="{0CFBEE42-FCC9-BE44-97A6-8D28CF72F4FB}"/>
              </a:ext>
            </a:extLst>
          </p:cNvPr>
          <p:cNvSpPr>
            <a:spLocks noGrp="1"/>
          </p:cNvSpPr>
          <p:nvPr>
            <p:ph type="ftr" sz="quarter" idx="3"/>
          </p:nvPr>
        </p:nvSpPr>
        <p:spPr>
          <a:xfrm>
            <a:off x="1347537" y="6356350"/>
            <a:ext cx="680586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A. Castilla			</a:t>
            </a:r>
            <a:r>
              <a:rPr lang="en-US" dirty="0" err="1"/>
              <a:t>CompactLight</a:t>
            </a:r>
            <a:r>
              <a:rPr lang="en-US" dirty="0"/>
              <a:t> - Internal Meeting, 8</a:t>
            </a:r>
            <a:r>
              <a:rPr lang="en-US" baseline="30000" dirty="0"/>
              <a:t>th</a:t>
            </a:r>
            <a:r>
              <a:rPr lang="en-US" dirty="0"/>
              <a:t>  January 2019</a:t>
            </a:r>
          </a:p>
        </p:txBody>
      </p:sp>
    </p:spTree>
    <p:extLst>
      <p:ext uri="{BB962C8B-B14F-4D97-AF65-F5344CB8AC3E}">
        <p14:creationId xmlns:p14="http://schemas.microsoft.com/office/powerpoint/2010/main" val="7831146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471ED-FFD5-2E41-8919-53937DC0042B}"/>
              </a:ext>
            </a:extLst>
          </p:cNvPr>
          <p:cNvSpPr>
            <a:spLocks noGrp="1"/>
          </p:cNvSpPr>
          <p:nvPr>
            <p:ph type="title"/>
          </p:nvPr>
        </p:nvSpPr>
        <p:spPr/>
        <p:txBody>
          <a:bodyPr/>
          <a:lstStyle/>
          <a:p>
            <a:r>
              <a:rPr lang="en-US" dirty="0"/>
              <a:t>Simple Cell</a:t>
            </a:r>
          </a:p>
        </p:txBody>
      </p:sp>
      <p:sp>
        <p:nvSpPr>
          <p:cNvPr id="3" name="Text Placeholder 2">
            <a:extLst>
              <a:ext uri="{FF2B5EF4-FFF2-40B4-BE49-F238E27FC236}">
                <a16:creationId xmlns:a16="http://schemas.microsoft.com/office/drawing/2014/main" id="{12E0F472-DA20-B742-A56D-129637BA3E55}"/>
              </a:ext>
            </a:extLst>
          </p:cNvPr>
          <p:cNvSpPr>
            <a:spLocks noGrp="1"/>
          </p:cNvSpPr>
          <p:nvPr>
            <p:ph type="body" idx="1"/>
          </p:nvPr>
        </p:nvSpPr>
        <p:spPr>
          <a:xfrm>
            <a:off x="320243" y="1301119"/>
            <a:ext cx="4048657" cy="646738"/>
          </a:xfrm>
        </p:spPr>
        <p:txBody>
          <a:bodyPr/>
          <a:lstStyle/>
          <a:p>
            <a:pPr algn="ctr"/>
            <a:r>
              <a:rPr lang="en-US" dirty="0"/>
              <a:t>No- Blend</a:t>
            </a:r>
          </a:p>
        </p:txBody>
      </p:sp>
      <p:sp>
        <p:nvSpPr>
          <p:cNvPr id="21" name="Text Placeholder 2">
            <a:extLst>
              <a:ext uri="{FF2B5EF4-FFF2-40B4-BE49-F238E27FC236}">
                <a16:creationId xmlns:a16="http://schemas.microsoft.com/office/drawing/2014/main" id="{15635FA2-F5F3-484D-826C-948E79B98041}"/>
              </a:ext>
            </a:extLst>
          </p:cNvPr>
          <p:cNvSpPr txBox="1">
            <a:spLocks/>
          </p:cNvSpPr>
          <p:nvPr/>
        </p:nvSpPr>
        <p:spPr>
          <a:xfrm>
            <a:off x="4071670" y="1301119"/>
            <a:ext cx="4048657" cy="646738"/>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US" dirty="0"/>
              <a:t>1- Blend</a:t>
            </a:r>
          </a:p>
        </p:txBody>
      </p:sp>
      <p:sp>
        <p:nvSpPr>
          <p:cNvPr id="22" name="Text Placeholder 2">
            <a:extLst>
              <a:ext uri="{FF2B5EF4-FFF2-40B4-BE49-F238E27FC236}">
                <a16:creationId xmlns:a16="http://schemas.microsoft.com/office/drawing/2014/main" id="{AF2D2A26-B0B5-3B49-B49D-2B6610C6FBE4}"/>
              </a:ext>
            </a:extLst>
          </p:cNvPr>
          <p:cNvSpPr txBox="1">
            <a:spLocks/>
          </p:cNvSpPr>
          <p:nvPr/>
        </p:nvSpPr>
        <p:spPr>
          <a:xfrm>
            <a:off x="7921674" y="1301119"/>
            <a:ext cx="4048657" cy="646738"/>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US" dirty="0"/>
              <a:t>2- Blends</a:t>
            </a:r>
          </a:p>
        </p:txBody>
      </p:sp>
      <p:pic>
        <p:nvPicPr>
          <p:cNvPr id="5" name="Picture 4">
            <a:extLst>
              <a:ext uri="{FF2B5EF4-FFF2-40B4-BE49-F238E27FC236}">
                <a16:creationId xmlns:a16="http://schemas.microsoft.com/office/drawing/2014/main" id="{BC7219C2-B096-4D48-A1D4-1B936D1C5B15}"/>
              </a:ext>
            </a:extLst>
          </p:cNvPr>
          <p:cNvPicPr>
            <a:picLocks noChangeAspect="1"/>
          </p:cNvPicPr>
          <p:nvPr/>
        </p:nvPicPr>
        <p:blipFill>
          <a:blip r:embed="rId3"/>
          <a:stretch>
            <a:fillRect/>
          </a:stretch>
        </p:blipFill>
        <p:spPr>
          <a:xfrm>
            <a:off x="23016" y="1946620"/>
            <a:ext cx="4048654" cy="2429192"/>
          </a:xfrm>
          <a:prstGeom prst="rect">
            <a:avLst/>
          </a:prstGeom>
        </p:spPr>
      </p:pic>
      <p:pic>
        <p:nvPicPr>
          <p:cNvPr id="9" name="Picture 8">
            <a:extLst>
              <a:ext uri="{FF2B5EF4-FFF2-40B4-BE49-F238E27FC236}">
                <a16:creationId xmlns:a16="http://schemas.microsoft.com/office/drawing/2014/main" id="{CD044781-A245-DA42-A695-438B14428EC9}"/>
              </a:ext>
            </a:extLst>
          </p:cNvPr>
          <p:cNvPicPr>
            <a:picLocks noChangeAspect="1"/>
          </p:cNvPicPr>
          <p:nvPr/>
        </p:nvPicPr>
        <p:blipFill>
          <a:blip r:embed="rId4"/>
          <a:stretch>
            <a:fillRect/>
          </a:stretch>
        </p:blipFill>
        <p:spPr>
          <a:xfrm>
            <a:off x="4071670" y="1946620"/>
            <a:ext cx="4055236" cy="2433142"/>
          </a:xfrm>
          <a:prstGeom prst="rect">
            <a:avLst/>
          </a:prstGeom>
        </p:spPr>
      </p:pic>
      <p:pic>
        <p:nvPicPr>
          <p:cNvPr id="12" name="Picture 11">
            <a:extLst>
              <a:ext uri="{FF2B5EF4-FFF2-40B4-BE49-F238E27FC236}">
                <a16:creationId xmlns:a16="http://schemas.microsoft.com/office/drawing/2014/main" id="{AA2F1CFA-FAEE-F243-880C-2AE07D3F5AA5}"/>
              </a:ext>
            </a:extLst>
          </p:cNvPr>
          <p:cNvPicPr>
            <a:picLocks noChangeAspect="1"/>
          </p:cNvPicPr>
          <p:nvPr/>
        </p:nvPicPr>
        <p:blipFill>
          <a:blip r:embed="rId5"/>
          <a:stretch>
            <a:fillRect/>
          </a:stretch>
        </p:blipFill>
        <p:spPr>
          <a:xfrm>
            <a:off x="8120324" y="1946620"/>
            <a:ext cx="4052536" cy="2431522"/>
          </a:xfrm>
          <a:prstGeom prst="rect">
            <a:avLst/>
          </a:prstGeom>
        </p:spPr>
      </p:pic>
      <p:pic>
        <p:nvPicPr>
          <p:cNvPr id="10" name="Picture 9">
            <a:extLst>
              <a:ext uri="{FF2B5EF4-FFF2-40B4-BE49-F238E27FC236}">
                <a16:creationId xmlns:a16="http://schemas.microsoft.com/office/drawing/2014/main" id="{35E870C7-A50A-5142-A441-399C0D7CB7E4}"/>
              </a:ext>
            </a:extLst>
          </p:cNvPr>
          <p:cNvPicPr>
            <a:picLocks noChangeAspect="1"/>
          </p:cNvPicPr>
          <p:nvPr/>
        </p:nvPicPr>
        <p:blipFill>
          <a:blip r:embed="rId6"/>
          <a:stretch>
            <a:fillRect/>
          </a:stretch>
        </p:blipFill>
        <p:spPr>
          <a:xfrm>
            <a:off x="22566" y="4432669"/>
            <a:ext cx="4048653" cy="2429192"/>
          </a:xfrm>
          <a:prstGeom prst="rect">
            <a:avLst/>
          </a:prstGeom>
        </p:spPr>
      </p:pic>
      <p:pic>
        <p:nvPicPr>
          <p:cNvPr id="11" name="Picture 10">
            <a:extLst>
              <a:ext uri="{FF2B5EF4-FFF2-40B4-BE49-F238E27FC236}">
                <a16:creationId xmlns:a16="http://schemas.microsoft.com/office/drawing/2014/main" id="{F97B1854-D681-A343-93E8-9367E7B5093D}"/>
              </a:ext>
            </a:extLst>
          </p:cNvPr>
          <p:cNvPicPr>
            <a:picLocks noChangeAspect="1"/>
          </p:cNvPicPr>
          <p:nvPr/>
        </p:nvPicPr>
        <p:blipFill>
          <a:blip r:embed="rId7"/>
          <a:stretch>
            <a:fillRect/>
          </a:stretch>
        </p:blipFill>
        <p:spPr>
          <a:xfrm>
            <a:off x="4078662" y="4427860"/>
            <a:ext cx="4056668" cy="2434001"/>
          </a:xfrm>
          <a:prstGeom prst="rect">
            <a:avLst/>
          </a:prstGeom>
        </p:spPr>
      </p:pic>
      <p:pic>
        <p:nvPicPr>
          <p:cNvPr id="13" name="Picture 12">
            <a:extLst>
              <a:ext uri="{FF2B5EF4-FFF2-40B4-BE49-F238E27FC236}">
                <a16:creationId xmlns:a16="http://schemas.microsoft.com/office/drawing/2014/main" id="{736576EA-485B-C141-86E3-B6C201C331AE}"/>
              </a:ext>
            </a:extLst>
          </p:cNvPr>
          <p:cNvPicPr>
            <a:picLocks noChangeAspect="1"/>
          </p:cNvPicPr>
          <p:nvPr/>
        </p:nvPicPr>
        <p:blipFill>
          <a:blip r:embed="rId8"/>
          <a:stretch>
            <a:fillRect/>
          </a:stretch>
        </p:blipFill>
        <p:spPr>
          <a:xfrm>
            <a:off x="8135330" y="4427859"/>
            <a:ext cx="4056668" cy="2434001"/>
          </a:xfrm>
          <a:prstGeom prst="rect">
            <a:avLst/>
          </a:prstGeom>
        </p:spPr>
      </p:pic>
    </p:spTree>
    <p:extLst>
      <p:ext uri="{BB962C8B-B14F-4D97-AF65-F5344CB8AC3E}">
        <p14:creationId xmlns:p14="http://schemas.microsoft.com/office/powerpoint/2010/main" val="10325086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471ED-FFD5-2E41-8919-53937DC0042B}"/>
              </a:ext>
            </a:extLst>
          </p:cNvPr>
          <p:cNvSpPr>
            <a:spLocks noGrp="1"/>
          </p:cNvSpPr>
          <p:nvPr>
            <p:ph type="title"/>
          </p:nvPr>
        </p:nvSpPr>
        <p:spPr/>
        <p:txBody>
          <a:bodyPr/>
          <a:lstStyle/>
          <a:p>
            <a:r>
              <a:rPr lang="en-US" dirty="0"/>
              <a:t>Simple Cell: 2- Blends</a:t>
            </a:r>
          </a:p>
        </p:txBody>
      </p:sp>
      <p:sp>
        <p:nvSpPr>
          <p:cNvPr id="3" name="Text Placeholder 2">
            <a:extLst>
              <a:ext uri="{FF2B5EF4-FFF2-40B4-BE49-F238E27FC236}">
                <a16:creationId xmlns:a16="http://schemas.microsoft.com/office/drawing/2014/main" id="{12E0F472-DA20-B742-A56D-129637BA3E55}"/>
              </a:ext>
            </a:extLst>
          </p:cNvPr>
          <p:cNvSpPr>
            <a:spLocks noGrp="1"/>
          </p:cNvSpPr>
          <p:nvPr>
            <p:ph type="body" idx="1"/>
          </p:nvPr>
        </p:nvSpPr>
        <p:spPr>
          <a:xfrm>
            <a:off x="839788" y="2209800"/>
            <a:ext cx="5157787" cy="823912"/>
          </a:xfrm>
        </p:spPr>
        <p:txBody>
          <a:bodyPr/>
          <a:lstStyle/>
          <a:p>
            <a:pPr algn="ctr"/>
            <a:r>
              <a:rPr lang="en-US" dirty="0"/>
              <a:t>120deg</a:t>
            </a:r>
          </a:p>
        </p:txBody>
      </p:sp>
      <p:sp>
        <p:nvSpPr>
          <p:cNvPr id="5" name="Text Placeholder 4">
            <a:extLst>
              <a:ext uri="{FF2B5EF4-FFF2-40B4-BE49-F238E27FC236}">
                <a16:creationId xmlns:a16="http://schemas.microsoft.com/office/drawing/2014/main" id="{0BE3023D-40B2-5444-B8F7-58C712713C76}"/>
              </a:ext>
            </a:extLst>
          </p:cNvPr>
          <p:cNvSpPr>
            <a:spLocks noGrp="1"/>
          </p:cNvSpPr>
          <p:nvPr>
            <p:ph type="body" sz="quarter" idx="3"/>
          </p:nvPr>
        </p:nvSpPr>
        <p:spPr>
          <a:xfrm>
            <a:off x="6172200" y="2209800"/>
            <a:ext cx="5183188" cy="823912"/>
          </a:xfrm>
        </p:spPr>
        <p:txBody>
          <a:bodyPr/>
          <a:lstStyle/>
          <a:p>
            <a:pPr algn="ctr"/>
            <a:r>
              <a:rPr lang="en-US" dirty="0"/>
              <a:t>150deg</a:t>
            </a:r>
          </a:p>
        </p:txBody>
      </p:sp>
      <p:pic>
        <p:nvPicPr>
          <p:cNvPr id="14" name="Picture 13">
            <a:extLst>
              <a:ext uri="{FF2B5EF4-FFF2-40B4-BE49-F238E27FC236}">
                <a16:creationId xmlns:a16="http://schemas.microsoft.com/office/drawing/2014/main" id="{261A5003-778D-024A-8508-44597336927F}"/>
              </a:ext>
            </a:extLst>
          </p:cNvPr>
          <p:cNvPicPr>
            <a:picLocks noChangeAspect="1"/>
          </p:cNvPicPr>
          <p:nvPr/>
        </p:nvPicPr>
        <p:blipFill rotWithShape="1">
          <a:blip r:embed="rId2"/>
          <a:srcRect l="35702" t="16677" r="34827" b="32693"/>
          <a:stretch/>
        </p:blipFill>
        <p:spPr>
          <a:xfrm>
            <a:off x="9458626" y="757791"/>
            <a:ext cx="2617397" cy="1865794"/>
          </a:xfrm>
          <a:prstGeom prst="rect">
            <a:avLst/>
          </a:prstGeom>
        </p:spPr>
      </p:pic>
      <p:grpSp>
        <p:nvGrpSpPr>
          <p:cNvPr id="16" name="Group 15">
            <a:extLst>
              <a:ext uri="{FF2B5EF4-FFF2-40B4-BE49-F238E27FC236}">
                <a16:creationId xmlns:a16="http://schemas.microsoft.com/office/drawing/2014/main" id="{3B4D3B74-F64D-4A47-B15F-A9F6B3C2B8E5}"/>
              </a:ext>
            </a:extLst>
          </p:cNvPr>
          <p:cNvGrpSpPr/>
          <p:nvPr/>
        </p:nvGrpSpPr>
        <p:grpSpPr>
          <a:xfrm>
            <a:off x="59196" y="3114670"/>
            <a:ext cx="12111704" cy="3529018"/>
            <a:chOff x="0" y="3143247"/>
            <a:chExt cx="11101386" cy="2933436"/>
          </a:xfrm>
        </p:grpSpPr>
        <p:pic>
          <p:nvPicPr>
            <p:cNvPr id="12" name="Picture 11">
              <a:extLst>
                <a:ext uri="{FF2B5EF4-FFF2-40B4-BE49-F238E27FC236}">
                  <a16:creationId xmlns:a16="http://schemas.microsoft.com/office/drawing/2014/main" id="{707736FE-F919-7844-A62F-E9011BBCFD59}"/>
                </a:ext>
              </a:extLst>
            </p:cNvPr>
            <p:cNvPicPr>
              <a:picLocks noChangeAspect="1"/>
            </p:cNvPicPr>
            <p:nvPr/>
          </p:nvPicPr>
          <p:blipFill>
            <a:blip r:embed="rId3"/>
            <a:stretch>
              <a:fillRect/>
            </a:stretch>
          </p:blipFill>
          <p:spPr>
            <a:xfrm>
              <a:off x="0" y="3143247"/>
              <a:ext cx="6096000" cy="2933309"/>
            </a:xfrm>
            <a:prstGeom prst="rect">
              <a:avLst/>
            </a:prstGeom>
          </p:spPr>
        </p:pic>
        <p:pic>
          <p:nvPicPr>
            <p:cNvPr id="15" name="Picture 14">
              <a:extLst>
                <a:ext uri="{FF2B5EF4-FFF2-40B4-BE49-F238E27FC236}">
                  <a16:creationId xmlns:a16="http://schemas.microsoft.com/office/drawing/2014/main" id="{C89CF454-365D-AF4B-9745-EFFAC292EC5E}"/>
                </a:ext>
              </a:extLst>
            </p:cNvPr>
            <p:cNvPicPr>
              <a:picLocks noChangeAspect="1"/>
            </p:cNvPicPr>
            <p:nvPr/>
          </p:nvPicPr>
          <p:blipFill rotWithShape="1">
            <a:blip r:embed="rId4"/>
            <a:srcRect r="17405"/>
            <a:stretch/>
          </p:blipFill>
          <p:spPr>
            <a:xfrm>
              <a:off x="6129336" y="3143247"/>
              <a:ext cx="4972050" cy="2933436"/>
            </a:xfrm>
            <a:prstGeom prst="rect">
              <a:avLst/>
            </a:prstGeom>
          </p:spPr>
        </p:pic>
      </p:grpSp>
    </p:spTree>
    <p:extLst>
      <p:ext uri="{BB962C8B-B14F-4D97-AF65-F5344CB8AC3E}">
        <p14:creationId xmlns:p14="http://schemas.microsoft.com/office/powerpoint/2010/main" val="4102065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471ED-FFD5-2E41-8919-53937DC0042B}"/>
              </a:ext>
            </a:extLst>
          </p:cNvPr>
          <p:cNvSpPr>
            <a:spLocks noGrp="1"/>
          </p:cNvSpPr>
          <p:nvPr>
            <p:ph type="title"/>
          </p:nvPr>
        </p:nvSpPr>
        <p:spPr/>
        <p:txBody>
          <a:bodyPr/>
          <a:lstStyle/>
          <a:p>
            <a:r>
              <a:rPr lang="en-US" dirty="0"/>
              <a:t>Simple Cell: 2- Blends</a:t>
            </a:r>
          </a:p>
        </p:txBody>
      </p:sp>
      <p:sp>
        <p:nvSpPr>
          <p:cNvPr id="3" name="Text Placeholder 2">
            <a:extLst>
              <a:ext uri="{FF2B5EF4-FFF2-40B4-BE49-F238E27FC236}">
                <a16:creationId xmlns:a16="http://schemas.microsoft.com/office/drawing/2014/main" id="{12E0F472-DA20-B742-A56D-129637BA3E55}"/>
              </a:ext>
            </a:extLst>
          </p:cNvPr>
          <p:cNvSpPr>
            <a:spLocks noGrp="1"/>
          </p:cNvSpPr>
          <p:nvPr>
            <p:ph type="body" idx="1"/>
          </p:nvPr>
        </p:nvSpPr>
        <p:spPr>
          <a:xfrm>
            <a:off x="839788" y="2124079"/>
            <a:ext cx="5157787" cy="823912"/>
          </a:xfrm>
        </p:spPr>
        <p:txBody>
          <a:bodyPr/>
          <a:lstStyle/>
          <a:p>
            <a:pPr algn="ctr"/>
            <a:r>
              <a:rPr lang="en-US" dirty="0"/>
              <a:t>120deg</a:t>
            </a:r>
          </a:p>
        </p:txBody>
      </p:sp>
      <p:sp>
        <p:nvSpPr>
          <p:cNvPr id="5" name="Text Placeholder 4">
            <a:extLst>
              <a:ext uri="{FF2B5EF4-FFF2-40B4-BE49-F238E27FC236}">
                <a16:creationId xmlns:a16="http://schemas.microsoft.com/office/drawing/2014/main" id="{0BE3023D-40B2-5444-B8F7-58C712713C76}"/>
              </a:ext>
            </a:extLst>
          </p:cNvPr>
          <p:cNvSpPr>
            <a:spLocks noGrp="1"/>
          </p:cNvSpPr>
          <p:nvPr>
            <p:ph type="body" sz="quarter" idx="3"/>
          </p:nvPr>
        </p:nvSpPr>
        <p:spPr>
          <a:xfrm>
            <a:off x="6172200" y="2124079"/>
            <a:ext cx="5183188" cy="823912"/>
          </a:xfrm>
        </p:spPr>
        <p:txBody>
          <a:bodyPr/>
          <a:lstStyle/>
          <a:p>
            <a:pPr algn="ctr"/>
            <a:r>
              <a:rPr lang="en-US" dirty="0"/>
              <a:t>150deg</a:t>
            </a:r>
          </a:p>
        </p:txBody>
      </p:sp>
      <p:pic>
        <p:nvPicPr>
          <p:cNvPr id="8" name="Content Placeholder 7">
            <a:extLst>
              <a:ext uri="{FF2B5EF4-FFF2-40B4-BE49-F238E27FC236}">
                <a16:creationId xmlns:a16="http://schemas.microsoft.com/office/drawing/2014/main" id="{6C30953C-C3FA-1A48-A2A0-8228D9A8D620}"/>
              </a:ext>
            </a:extLst>
          </p:cNvPr>
          <p:cNvPicPr>
            <a:picLocks noGrp="1" noChangeAspect="1"/>
          </p:cNvPicPr>
          <p:nvPr>
            <p:ph sz="half" idx="2"/>
          </p:nvPr>
        </p:nvPicPr>
        <p:blipFill>
          <a:blip r:embed="rId2"/>
          <a:stretch>
            <a:fillRect/>
          </a:stretch>
        </p:blipFill>
        <p:spPr>
          <a:xfrm>
            <a:off x="839788" y="3242949"/>
            <a:ext cx="5157787" cy="3094672"/>
          </a:xfrm>
        </p:spPr>
      </p:pic>
      <p:pic>
        <p:nvPicPr>
          <p:cNvPr id="11" name="Content Placeholder 10">
            <a:extLst>
              <a:ext uri="{FF2B5EF4-FFF2-40B4-BE49-F238E27FC236}">
                <a16:creationId xmlns:a16="http://schemas.microsoft.com/office/drawing/2014/main" id="{B3668453-863D-7B45-B812-F5B71543BE34}"/>
              </a:ext>
            </a:extLst>
          </p:cNvPr>
          <p:cNvPicPr>
            <a:picLocks noGrp="1" noChangeAspect="1"/>
          </p:cNvPicPr>
          <p:nvPr>
            <p:ph sz="quarter" idx="4"/>
          </p:nvPr>
        </p:nvPicPr>
        <p:blipFill>
          <a:blip r:embed="rId3"/>
          <a:stretch>
            <a:fillRect/>
          </a:stretch>
        </p:blipFill>
        <p:spPr>
          <a:xfrm>
            <a:off x="6172200" y="3235329"/>
            <a:ext cx="5183188" cy="3109912"/>
          </a:xfrm>
        </p:spPr>
      </p:pic>
      <p:pic>
        <p:nvPicPr>
          <p:cNvPr id="14" name="Picture 13">
            <a:extLst>
              <a:ext uri="{FF2B5EF4-FFF2-40B4-BE49-F238E27FC236}">
                <a16:creationId xmlns:a16="http://schemas.microsoft.com/office/drawing/2014/main" id="{261A5003-778D-024A-8508-44597336927F}"/>
              </a:ext>
            </a:extLst>
          </p:cNvPr>
          <p:cNvPicPr>
            <a:picLocks noChangeAspect="1"/>
          </p:cNvPicPr>
          <p:nvPr/>
        </p:nvPicPr>
        <p:blipFill rotWithShape="1">
          <a:blip r:embed="rId4"/>
          <a:srcRect l="35702" t="16677" r="34827" b="32693"/>
          <a:stretch/>
        </p:blipFill>
        <p:spPr>
          <a:xfrm>
            <a:off x="9444038" y="665170"/>
            <a:ext cx="2617397" cy="1865794"/>
          </a:xfrm>
          <a:prstGeom prst="rect">
            <a:avLst/>
          </a:prstGeom>
        </p:spPr>
      </p:pic>
    </p:spTree>
    <p:extLst>
      <p:ext uri="{BB962C8B-B14F-4D97-AF65-F5344CB8AC3E}">
        <p14:creationId xmlns:p14="http://schemas.microsoft.com/office/powerpoint/2010/main" val="21898108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C2803-72E7-5646-A020-18522C8DBE55}"/>
              </a:ext>
            </a:extLst>
          </p:cNvPr>
          <p:cNvSpPr>
            <a:spLocks noGrp="1"/>
          </p:cNvSpPr>
          <p:nvPr>
            <p:ph type="title"/>
          </p:nvPr>
        </p:nvSpPr>
        <p:spPr/>
        <p:txBody>
          <a:bodyPr/>
          <a:lstStyle/>
          <a:p>
            <a:r>
              <a:rPr lang="en-US" dirty="0"/>
              <a:t>Reentrant Cell</a:t>
            </a:r>
          </a:p>
        </p:txBody>
      </p: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DBAB293C-F8A7-0B42-8B87-735EF1BB0577}"/>
                  </a:ext>
                </a:extLst>
              </p:cNvPr>
              <p:cNvSpPr txBox="1"/>
              <p:nvPr/>
            </p:nvSpPr>
            <p:spPr>
              <a:xfrm>
                <a:off x="7810834" y="2461525"/>
                <a:ext cx="3036409" cy="2308324"/>
              </a:xfrm>
              <a:prstGeom prst="rect">
                <a:avLst/>
              </a:prstGeom>
              <a:noFill/>
            </p:spPr>
            <p:txBody>
              <a:bodyPr wrap="none" rtlCol="0">
                <a:spAutoFit/>
              </a:bodyPr>
              <a:lstStyle/>
              <a:p>
                <a:pPr marL="285750" indent="-285750">
                  <a:buFont typeface="Arial" panose="020B0604020202020204" pitchFamily="34" charset="0"/>
                  <a:buChar char="•"/>
                </a:pPr>
                <a:r>
                  <a:rPr lang="en-US" dirty="0"/>
                  <a:t>Li = 2/3 mm</a:t>
                </a:r>
              </a:p>
              <a:p>
                <a:pPr marL="285750" indent="-285750">
                  <a:buFont typeface="Arial" panose="020B0604020202020204" pitchFamily="34" charset="0"/>
                  <a:buChar char="•"/>
                </a:pPr>
                <a:r>
                  <a:rPr lang="en-US" dirty="0" err="1"/>
                  <a:t>rb</a:t>
                </a:r>
                <a:r>
                  <a:rPr lang="en-US" dirty="0"/>
                  <a:t> = 0.3 mm</a:t>
                </a:r>
              </a:p>
              <a:p>
                <a:pPr marL="285750" indent="-285750">
                  <a:buFont typeface="Arial" panose="020B0604020202020204" pitchFamily="34" charset="0"/>
                  <a:buChar char="•"/>
                </a:pPr>
                <a:r>
                  <a:rPr lang="en-US" dirty="0"/>
                  <a:t>Phi = (120deg, 150deg)</a:t>
                </a:r>
              </a:p>
              <a:p>
                <a:pPr marL="285750" indent="-285750">
                  <a:buFont typeface="Arial" panose="020B0604020202020204" pitchFamily="34" charset="0"/>
                  <a:buChar char="•"/>
                </a:pPr>
                <a:r>
                  <a:rPr lang="en-US" dirty="0" err="1"/>
                  <a:t>Lc</a:t>
                </a:r>
                <a:r>
                  <a:rPr lang="en-US" dirty="0"/>
                  <a:t> = (2.778 mm, 3.473 mm)</a:t>
                </a:r>
              </a:p>
              <a:p>
                <a:pPr marL="285750" indent="-285750">
                  <a:buFont typeface="Arial" panose="020B0604020202020204" pitchFamily="34" charset="0"/>
                  <a:buChar char="•"/>
                </a:pPr>
                <a:r>
                  <a:rPr lang="en-US" dirty="0"/>
                  <a:t>R = ………</a:t>
                </a:r>
              </a:p>
              <a:p>
                <a:pPr marL="285750" indent="-285750">
                  <a:buFont typeface="Arial" panose="020B0604020202020204" pitchFamily="34" charset="0"/>
                  <a:buChar char="•"/>
                </a:pPr>
                <a:r>
                  <a:rPr lang="en-US" dirty="0"/>
                  <a:t>Ri = ……..</a:t>
                </a:r>
              </a:p>
              <a:p>
                <a:pPr marL="285750" indent="-285750">
                  <a:buFont typeface="Arial" panose="020B0604020202020204" pitchFamily="34" charset="0"/>
                  <a:buChar char="•"/>
                </a:pPr>
                <a:r>
                  <a:rPr lang="en-US" dirty="0" err="1"/>
                  <a:t>hh</a:t>
                </a:r>
                <a:r>
                  <a:rPr lang="en-US" dirty="0"/>
                  <a:t> = h1 = 0.3 mm</a:t>
                </a:r>
              </a:p>
              <a:p>
                <a:pPr marL="285750" indent="-285750">
                  <a:buFont typeface="Arial" panose="020B0604020202020204" pitchFamily="34" charset="0"/>
                  <a:buChar char="•"/>
                </a:pPr>
                <a14:m>
                  <m:oMath xmlns:m="http://schemas.openxmlformats.org/officeDocument/2006/math">
                    <m:r>
                      <a:rPr lang="en-US" i="1" smtClean="0">
                        <a:latin typeface="Cambria Math" panose="02040503050406030204" pitchFamily="18" charset="0"/>
                        <a:ea typeface="Cambria Math" panose="02040503050406030204" pitchFamily="18" charset="0"/>
                      </a:rPr>
                      <m:t>𝜃</m:t>
                    </m:r>
                  </m:oMath>
                </a14:m>
                <a:r>
                  <a:rPr lang="en-US" dirty="0"/>
                  <a:t> = 45deg</a:t>
                </a:r>
              </a:p>
            </p:txBody>
          </p:sp>
        </mc:Choice>
        <mc:Fallback xmlns="">
          <p:sp>
            <p:nvSpPr>
              <p:cNvPr id="91" name="TextBox 90">
                <a:extLst>
                  <a:ext uri="{FF2B5EF4-FFF2-40B4-BE49-F238E27FC236}">
                    <a16:creationId xmlns:a16="http://schemas.microsoft.com/office/drawing/2014/main" id="{DBAB293C-F8A7-0B42-8B87-735EF1BB0577}"/>
                  </a:ext>
                </a:extLst>
              </p:cNvPr>
              <p:cNvSpPr txBox="1">
                <a:spLocks noRot="1" noChangeAspect="1" noMove="1" noResize="1" noEditPoints="1" noAdjustHandles="1" noChangeArrowheads="1" noChangeShapeType="1" noTextEdit="1"/>
              </p:cNvSpPr>
              <p:nvPr/>
            </p:nvSpPr>
            <p:spPr>
              <a:xfrm>
                <a:off x="7810834" y="2461525"/>
                <a:ext cx="3036409" cy="2308324"/>
              </a:xfrm>
              <a:prstGeom prst="rect">
                <a:avLst/>
              </a:prstGeom>
              <a:blipFill>
                <a:blip r:embed="rId2"/>
                <a:stretch>
                  <a:fillRect l="-833" t="-1093" r="-417" b="-2732"/>
                </a:stretch>
              </a:blipFill>
            </p:spPr>
            <p:txBody>
              <a:bodyPr/>
              <a:lstStyle/>
              <a:p>
                <a:r>
                  <a:rPr lang="en-US">
                    <a:noFill/>
                  </a:rPr>
                  <a:t> </a:t>
                </a:r>
              </a:p>
            </p:txBody>
          </p:sp>
        </mc:Fallback>
      </mc:AlternateContent>
      <p:grpSp>
        <p:nvGrpSpPr>
          <p:cNvPr id="69" name="Group 68">
            <a:extLst>
              <a:ext uri="{FF2B5EF4-FFF2-40B4-BE49-F238E27FC236}">
                <a16:creationId xmlns:a16="http://schemas.microsoft.com/office/drawing/2014/main" id="{FD964FD1-57CC-114C-9C2C-B28060A4DC67}"/>
              </a:ext>
            </a:extLst>
          </p:cNvPr>
          <p:cNvGrpSpPr/>
          <p:nvPr/>
        </p:nvGrpSpPr>
        <p:grpSpPr>
          <a:xfrm>
            <a:off x="1915671" y="1958458"/>
            <a:ext cx="3834408" cy="3626197"/>
            <a:chOff x="1137837" y="2285030"/>
            <a:chExt cx="3834408" cy="3626197"/>
          </a:xfrm>
        </p:grpSpPr>
        <p:grpSp>
          <p:nvGrpSpPr>
            <p:cNvPr id="44" name="Group 43">
              <a:extLst>
                <a:ext uri="{FF2B5EF4-FFF2-40B4-BE49-F238E27FC236}">
                  <a16:creationId xmlns:a16="http://schemas.microsoft.com/office/drawing/2014/main" id="{8A10B890-106E-CF4B-A587-5F3454C0239A}"/>
                </a:ext>
              </a:extLst>
            </p:cNvPr>
            <p:cNvGrpSpPr/>
            <p:nvPr/>
          </p:nvGrpSpPr>
          <p:grpSpPr>
            <a:xfrm>
              <a:off x="1137837" y="2285030"/>
              <a:ext cx="3834408" cy="3626197"/>
              <a:chOff x="1137837" y="2285030"/>
              <a:chExt cx="3834408" cy="3626197"/>
            </a:xfrm>
          </p:grpSpPr>
          <p:grpSp>
            <p:nvGrpSpPr>
              <p:cNvPr id="13" name="Group 12">
                <a:extLst>
                  <a:ext uri="{FF2B5EF4-FFF2-40B4-BE49-F238E27FC236}">
                    <a16:creationId xmlns:a16="http://schemas.microsoft.com/office/drawing/2014/main" id="{53CCF1EE-CA41-9140-87D2-99773BCEAAB1}"/>
                  </a:ext>
                </a:extLst>
              </p:cNvPr>
              <p:cNvGrpSpPr/>
              <p:nvPr/>
            </p:nvGrpSpPr>
            <p:grpSpPr>
              <a:xfrm>
                <a:off x="1137837" y="2285030"/>
                <a:ext cx="3834408" cy="3626197"/>
                <a:chOff x="1137837" y="2285030"/>
                <a:chExt cx="3834408" cy="3626197"/>
              </a:xfrm>
            </p:grpSpPr>
            <p:grpSp>
              <p:nvGrpSpPr>
                <p:cNvPr id="7" name="Group 6">
                  <a:extLst>
                    <a:ext uri="{FF2B5EF4-FFF2-40B4-BE49-F238E27FC236}">
                      <a16:creationId xmlns:a16="http://schemas.microsoft.com/office/drawing/2014/main" id="{3A2C1B1D-3C09-AC4B-9B1E-ABA27D4CB659}"/>
                    </a:ext>
                  </a:extLst>
                </p:cNvPr>
                <p:cNvGrpSpPr/>
                <p:nvPr/>
              </p:nvGrpSpPr>
              <p:grpSpPr>
                <a:xfrm>
                  <a:off x="1137837" y="2285030"/>
                  <a:ext cx="3834408" cy="3626197"/>
                  <a:chOff x="1137837" y="2285030"/>
                  <a:chExt cx="3834408" cy="3626197"/>
                </a:xfrm>
              </p:grpSpPr>
              <p:grpSp>
                <p:nvGrpSpPr>
                  <p:cNvPr id="3" name="Group 2">
                    <a:extLst>
                      <a:ext uri="{FF2B5EF4-FFF2-40B4-BE49-F238E27FC236}">
                        <a16:creationId xmlns:a16="http://schemas.microsoft.com/office/drawing/2014/main" id="{0AD5ED86-F74B-724A-B733-5F70A4949127}"/>
                      </a:ext>
                    </a:extLst>
                  </p:cNvPr>
                  <p:cNvGrpSpPr/>
                  <p:nvPr/>
                </p:nvGrpSpPr>
                <p:grpSpPr>
                  <a:xfrm>
                    <a:off x="1137837" y="2285030"/>
                    <a:ext cx="3834408" cy="3626197"/>
                    <a:chOff x="2402560" y="2314718"/>
                    <a:chExt cx="3834408" cy="3626197"/>
                  </a:xfrm>
                </p:grpSpPr>
                <p:grpSp>
                  <p:nvGrpSpPr>
                    <p:cNvPr id="97" name="Group 96">
                      <a:extLst>
                        <a:ext uri="{FF2B5EF4-FFF2-40B4-BE49-F238E27FC236}">
                          <a16:creationId xmlns:a16="http://schemas.microsoft.com/office/drawing/2014/main" id="{72E3A5F8-BFA7-644D-88A2-9137B8DC8556}"/>
                        </a:ext>
                      </a:extLst>
                    </p:cNvPr>
                    <p:cNvGrpSpPr/>
                    <p:nvPr/>
                  </p:nvGrpSpPr>
                  <p:grpSpPr>
                    <a:xfrm>
                      <a:off x="2402560" y="2314718"/>
                      <a:ext cx="3834408" cy="3626197"/>
                      <a:chOff x="2402560" y="2314718"/>
                      <a:chExt cx="3834408" cy="3626197"/>
                    </a:xfrm>
                  </p:grpSpPr>
                  <p:grpSp>
                    <p:nvGrpSpPr>
                      <p:cNvPr id="95" name="Group 94">
                        <a:extLst>
                          <a:ext uri="{FF2B5EF4-FFF2-40B4-BE49-F238E27FC236}">
                            <a16:creationId xmlns:a16="http://schemas.microsoft.com/office/drawing/2014/main" id="{FF34907A-3F40-464D-A39E-6ED1B7DCD375}"/>
                          </a:ext>
                        </a:extLst>
                      </p:cNvPr>
                      <p:cNvGrpSpPr/>
                      <p:nvPr/>
                    </p:nvGrpSpPr>
                    <p:grpSpPr>
                      <a:xfrm>
                        <a:off x="2402560" y="2314718"/>
                        <a:ext cx="3834408" cy="3626197"/>
                        <a:chOff x="2402560" y="2314718"/>
                        <a:chExt cx="3834408" cy="3626197"/>
                      </a:xfrm>
                    </p:grpSpPr>
                    <p:sp>
                      <p:nvSpPr>
                        <p:cNvPr id="93" name="Freeform 92">
                          <a:extLst>
                            <a:ext uri="{FF2B5EF4-FFF2-40B4-BE49-F238E27FC236}">
                              <a16:creationId xmlns:a16="http://schemas.microsoft.com/office/drawing/2014/main" id="{39B41B4C-4A75-DA40-8C4A-0486633C07A6}"/>
                            </a:ext>
                          </a:extLst>
                        </p:cNvPr>
                        <p:cNvSpPr/>
                        <p:nvPr/>
                      </p:nvSpPr>
                      <p:spPr>
                        <a:xfrm rot="5400000">
                          <a:off x="3445365" y="2343520"/>
                          <a:ext cx="551937" cy="533946"/>
                        </a:xfrm>
                        <a:custGeom>
                          <a:avLst/>
                          <a:gdLst>
                            <a:gd name="connsiteX0" fmla="*/ 539390 w 551937"/>
                            <a:gd name="connsiteY0" fmla="*/ 0 h 533946"/>
                            <a:gd name="connsiteX1" fmla="*/ 551937 w 551937"/>
                            <a:gd name="connsiteY1" fmla="*/ 1107 h 533946"/>
                            <a:gd name="connsiteX2" fmla="*/ 551937 w 551937"/>
                            <a:gd name="connsiteY2" fmla="*/ 533946 h 533946"/>
                            <a:gd name="connsiteX3" fmla="*/ 0 w 551937"/>
                            <a:gd name="connsiteY3" fmla="*/ 533946 h 533946"/>
                            <a:gd name="connsiteX4" fmla="*/ 10361 w 551937"/>
                            <a:gd name="connsiteY4" fmla="*/ 431171 h 533946"/>
                            <a:gd name="connsiteX5" fmla="*/ 539390 w 551937"/>
                            <a:gd name="connsiteY5" fmla="*/ 0 h 533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1937" h="533946">
                              <a:moveTo>
                                <a:pt x="539390" y="0"/>
                              </a:moveTo>
                              <a:lnTo>
                                <a:pt x="551937" y="1107"/>
                              </a:lnTo>
                              <a:lnTo>
                                <a:pt x="551937" y="533946"/>
                              </a:lnTo>
                              <a:lnTo>
                                <a:pt x="0" y="533946"/>
                              </a:lnTo>
                              <a:lnTo>
                                <a:pt x="10361" y="431171"/>
                              </a:lnTo>
                              <a:cubicBezTo>
                                <a:pt x="60714" y="185102"/>
                                <a:pt x="278436" y="0"/>
                                <a:pt x="539390" y="0"/>
                              </a:cubicBezTo>
                              <a:close/>
                            </a:path>
                          </a:pathLst>
                        </a:cu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0" name="Group 89">
                          <a:extLst>
                            <a:ext uri="{FF2B5EF4-FFF2-40B4-BE49-F238E27FC236}">
                              <a16:creationId xmlns:a16="http://schemas.microsoft.com/office/drawing/2014/main" id="{ADEC19EE-C3F3-9049-A633-D33239CD4ABA}"/>
                            </a:ext>
                          </a:extLst>
                        </p:cNvPr>
                        <p:cNvGrpSpPr/>
                        <p:nvPr/>
                      </p:nvGrpSpPr>
                      <p:grpSpPr>
                        <a:xfrm>
                          <a:off x="2402560" y="2314718"/>
                          <a:ext cx="3834408" cy="3626197"/>
                          <a:chOff x="3656075" y="2357107"/>
                          <a:chExt cx="3834408" cy="3626197"/>
                        </a:xfrm>
                      </p:grpSpPr>
                      <p:grpSp>
                        <p:nvGrpSpPr>
                          <p:cNvPr id="88" name="Group 87">
                            <a:extLst>
                              <a:ext uri="{FF2B5EF4-FFF2-40B4-BE49-F238E27FC236}">
                                <a16:creationId xmlns:a16="http://schemas.microsoft.com/office/drawing/2014/main" id="{9045C88C-AF4C-8B47-8A4F-B8360DB18653}"/>
                              </a:ext>
                            </a:extLst>
                          </p:cNvPr>
                          <p:cNvGrpSpPr/>
                          <p:nvPr/>
                        </p:nvGrpSpPr>
                        <p:grpSpPr>
                          <a:xfrm>
                            <a:off x="3656075" y="2357107"/>
                            <a:ext cx="3834408" cy="3244820"/>
                            <a:chOff x="3843801" y="2357107"/>
                            <a:chExt cx="3834408" cy="3244820"/>
                          </a:xfrm>
                        </p:grpSpPr>
                        <p:grpSp>
                          <p:nvGrpSpPr>
                            <p:cNvPr id="66" name="Group 65">
                              <a:extLst>
                                <a:ext uri="{FF2B5EF4-FFF2-40B4-BE49-F238E27FC236}">
                                  <a16:creationId xmlns:a16="http://schemas.microsoft.com/office/drawing/2014/main" id="{2F4F1FCE-E887-BB4A-B8E5-D0148C420005}"/>
                                </a:ext>
                              </a:extLst>
                            </p:cNvPr>
                            <p:cNvGrpSpPr/>
                            <p:nvPr/>
                          </p:nvGrpSpPr>
                          <p:grpSpPr>
                            <a:xfrm>
                              <a:off x="4450887" y="2357107"/>
                              <a:ext cx="3227322" cy="3178242"/>
                              <a:chOff x="1780355" y="2490331"/>
                              <a:chExt cx="3227322" cy="3178242"/>
                            </a:xfrm>
                          </p:grpSpPr>
                          <p:grpSp>
                            <p:nvGrpSpPr>
                              <p:cNvPr id="42" name="Group 41">
                                <a:extLst>
                                  <a:ext uri="{FF2B5EF4-FFF2-40B4-BE49-F238E27FC236}">
                                    <a16:creationId xmlns:a16="http://schemas.microsoft.com/office/drawing/2014/main" id="{499C7654-F659-F14E-9C8D-A9CFA5C3A408}"/>
                                  </a:ext>
                                </a:extLst>
                              </p:cNvPr>
                              <p:cNvGrpSpPr/>
                              <p:nvPr/>
                            </p:nvGrpSpPr>
                            <p:grpSpPr>
                              <a:xfrm>
                                <a:off x="1793055" y="2507701"/>
                                <a:ext cx="641193" cy="1586468"/>
                                <a:chOff x="1926286" y="2507701"/>
                                <a:chExt cx="641193" cy="1586468"/>
                              </a:xfrm>
                            </p:grpSpPr>
                            <p:cxnSp>
                              <p:nvCxnSpPr>
                                <p:cNvPr id="5" name="Straight Connector 4">
                                  <a:extLst>
                                    <a:ext uri="{FF2B5EF4-FFF2-40B4-BE49-F238E27FC236}">
                                      <a16:creationId xmlns:a16="http://schemas.microsoft.com/office/drawing/2014/main" id="{70D7F828-8447-E84B-BB07-213A43358804}"/>
                                    </a:ext>
                                  </a:extLst>
                                </p:cNvPr>
                                <p:cNvCxnSpPr>
                                  <a:cxnSpLocks/>
                                </p:cNvCxnSpPr>
                                <p:nvPr/>
                              </p:nvCxnSpPr>
                              <p:spPr>
                                <a:xfrm>
                                  <a:off x="1926286" y="2507701"/>
                                  <a:ext cx="437953" cy="35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356D3FDF-8983-FC4E-BF40-623ECABBB369}"/>
                                    </a:ext>
                                  </a:extLst>
                                </p:cNvPr>
                                <p:cNvCxnSpPr>
                                  <a:cxnSpLocks/>
                                </p:cNvCxnSpPr>
                                <p:nvPr/>
                              </p:nvCxnSpPr>
                              <p:spPr>
                                <a:xfrm flipH="1">
                                  <a:off x="2565294" y="3536330"/>
                                  <a:ext cx="2185" cy="557839"/>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0C05BB65-D192-5344-A9DA-2B4AA62C706E}"/>
                                  </a:ext>
                                </a:extLst>
                              </p:cNvPr>
                              <p:cNvGrpSpPr/>
                              <p:nvPr/>
                            </p:nvGrpSpPr>
                            <p:grpSpPr>
                              <a:xfrm>
                                <a:off x="3824753" y="2526632"/>
                                <a:ext cx="1182924" cy="785532"/>
                                <a:chOff x="3824753" y="2526632"/>
                                <a:chExt cx="1182924" cy="785532"/>
                              </a:xfrm>
                            </p:grpSpPr>
                            <p:cxnSp>
                              <p:nvCxnSpPr>
                                <p:cNvPr id="6" name="Straight Connector 5">
                                  <a:extLst>
                                    <a:ext uri="{FF2B5EF4-FFF2-40B4-BE49-F238E27FC236}">
                                      <a16:creationId xmlns:a16="http://schemas.microsoft.com/office/drawing/2014/main" id="{87014799-BA06-9945-8643-F6942F90067B}"/>
                                    </a:ext>
                                  </a:extLst>
                                </p:cNvPr>
                                <p:cNvCxnSpPr>
                                  <a:cxnSpLocks/>
                                </p:cNvCxnSpPr>
                                <p:nvPr/>
                              </p:nvCxnSpPr>
                              <p:spPr>
                                <a:xfrm>
                                  <a:off x="4376450" y="2526632"/>
                                  <a:ext cx="464141" cy="0"/>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79F23286-8BDC-ED46-9D12-A7716F09779E}"/>
                                    </a:ext>
                                  </a:extLst>
                                </p:cNvPr>
                                <p:cNvGrpSpPr/>
                                <p:nvPr/>
                              </p:nvGrpSpPr>
                              <p:grpSpPr>
                                <a:xfrm>
                                  <a:off x="3824753" y="2526632"/>
                                  <a:ext cx="1182924" cy="785532"/>
                                  <a:chOff x="3388748" y="3362577"/>
                                  <a:chExt cx="1182924" cy="785532"/>
                                </a:xfrm>
                              </p:grpSpPr>
                              <p:grpSp>
                                <p:nvGrpSpPr>
                                  <p:cNvPr id="24" name="Group 23">
                                    <a:extLst>
                                      <a:ext uri="{FF2B5EF4-FFF2-40B4-BE49-F238E27FC236}">
                                        <a16:creationId xmlns:a16="http://schemas.microsoft.com/office/drawing/2014/main" id="{37CA9F3B-5286-1349-B7C6-2CCBDBC51985}"/>
                                      </a:ext>
                                    </a:extLst>
                                  </p:cNvPr>
                                  <p:cNvGrpSpPr/>
                                  <p:nvPr/>
                                </p:nvGrpSpPr>
                                <p:grpSpPr>
                                  <a:xfrm>
                                    <a:off x="3388748" y="3362577"/>
                                    <a:ext cx="1182924" cy="533946"/>
                                    <a:chOff x="3388748" y="3362577"/>
                                    <a:chExt cx="1182924" cy="533946"/>
                                  </a:xfrm>
                                </p:grpSpPr>
                                <p:sp>
                                  <p:nvSpPr>
                                    <p:cNvPr id="17" name="Freeform 16">
                                      <a:extLst>
                                        <a:ext uri="{FF2B5EF4-FFF2-40B4-BE49-F238E27FC236}">
                                          <a16:creationId xmlns:a16="http://schemas.microsoft.com/office/drawing/2014/main" id="{9033CE07-FCCE-DD4B-955B-2E745E3C250B}"/>
                                        </a:ext>
                                      </a:extLst>
                                    </p:cNvPr>
                                    <p:cNvSpPr/>
                                    <p:nvPr/>
                                  </p:nvSpPr>
                                  <p:spPr>
                                    <a:xfrm>
                                      <a:off x="3388748" y="3362577"/>
                                      <a:ext cx="551937" cy="533946"/>
                                    </a:xfrm>
                                    <a:custGeom>
                                      <a:avLst/>
                                      <a:gdLst>
                                        <a:gd name="connsiteX0" fmla="*/ 539390 w 551937"/>
                                        <a:gd name="connsiteY0" fmla="*/ 0 h 533946"/>
                                        <a:gd name="connsiteX1" fmla="*/ 551937 w 551937"/>
                                        <a:gd name="connsiteY1" fmla="*/ 1107 h 533946"/>
                                        <a:gd name="connsiteX2" fmla="*/ 551937 w 551937"/>
                                        <a:gd name="connsiteY2" fmla="*/ 533946 h 533946"/>
                                        <a:gd name="connsiteX3" fmla="*/ 0 w 551937"/>
                                        <a:gd name="connsiteY3" fmla="*/ 533946 h 533946"/>
                                        <a:gd name="connsiteX4" fmla="*/ 10361 w 551937"/>
                                        <a:gd name="connsiteY4" fmla="*/ 431171 h 533946"/>
                                        <a:gd name="connsiteX5" fmla="*/ 539390 w 551937"/>
                                        <a:gd name="connsiteY5" fmla="*/ 0 h 533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1937" h="533946">
                                          <a:moveTo>
                                            <a:pt x="539390" y="0"/>
                                          </a:moveTo>
                                          <a:lnTo>
                                            <a:pt x="551937" y="1107"/>
                                          </a:lnTo>
                                          <a:lnTo>
                                            <a:pt x="551937" y="533946"/>
                                          </a:lnTo>
                                          <a:lnTo>
                                            <a:pt x="0" y="533946"/>
                                          </a:lnTo>
                                          <a:lnTo>
                                            <a:pt x="10361" y="431171"/>
                                          </a:lnTo>
                                          <a:cubicBezTo>
                                            <a:pt x="60714" y="185102"/>
                                            <a:pt x="278436" y="0"/>
                                            <a:pt x="539390" y="0"/>
                                          </a:cubicBezTo>
                                          <a:close/>
                                        </a:path>
                                      </a:pathLst>
                                    </a:cu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60E0824B-FBF6-5147-9387-AC0CE1B1FF5A}"/>
                                        </a:ext>
                                      </a:extLst>
                                    </p:cNvPr>
                                    <p:cNvGrpSpPr/>
                                    <p:nvPr/>
                                  </p:nvGrpSpPr>
                                  <p:grpSpPr>
                                    <a:xfrm>
                                      <a:off x="3807461" y="3436758"/>
                                      <a:ext cx="764211" cy="419958"/>
                                      <a:chOff x="3807461" y="3436758"/>
                                      <a:chExt cx="764211" cy="419958"/>
                                    </a:xfrm>
                                  </p:grpSpPr>
                                  <p:cxnSp>
                                    <p:nvCxnSpPr>
                                      <p:cNvPr id="19" name="Straight Connector 18">
                                        <a:extLst>
                                          <a:ext uri="{FF2B5EF4-FFF2-40B4-BE49-F238E27FC236}">
                                            <a16:creationId xmlns:a16="http://schemas.microsoft.com/office/drawing/2014/main" id="{A7F664B5-9819-DD48-A87B-1D7EEF9F5E9A}"/>
                                          </a:ext>
                                        </a:extLst>
                                      </p:cNvPr>
                                      <p:cNvCxnSpPr>
                                        <a:cxnSpLocks/>
                                      </p:cNvCxnSpPr>
                                      <p:nvPr/>
                                    </p:nvCxnSpPr>
                                    <p:spPr>
                                      <a:xfrm flipV="1">
                                        <a:off x="3807461" y="3436758"/>
                                        <a:ext cx="684482" cy="110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F2F7BB8-6B49-034C-8F7E-49B62CC3D87E}"/>
                                          </a:ext>
                                        </a:extLst>
                                      </p:cNvPr>
                                      <p:cNvCxnSpPr>
                                        <a:cxnSpLocks/>
                                      </p:cNvCxnSpPr>
                                      <p:nvPr/>
                                    </p:nvCxnSpPr>
                                    <p:spPr>
                                      <a:xfrm flipV="1">
                                        <a:off x="3874073" y="3583102"/>
                                        <a:ext cx="684482" cy="110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19767948-CAF1-4F4E-8478-3ED6521F394B}"/>
                                          </a:ext>
                                        </a:extLst>
                                      </p:cNvPr>
                                      <p:cNvCxnSpPr>
                                        <a:cxnSpLocks/>
                                      </p:cNvCxnSpPr>
                                      <p:nvPr/>
                                    </p:nvCxnSpPr>
                                    <p:spPr>
                                      <a:xfrm flipV="1">
                                        <a:off x="3869023" y="3734493"/>
                                        <a:ext cx="684482" cy="110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7505B99-8AB9-CB41-92D7-E53A48BAC5EB}"/>
                                          </a:ext>
                                        </a:extLst>
                                      </p:cNvPr>
                                      <p:cNvCxnSpPr>
                                        <a:cxnSpLocks/>
                                      </p:cNvCxnSpPr>
                                      <p:nvPr/>
                                    </p:nvCxnSpPr>
                                    <p:spPr>
                                      <a:xfrm flipV="1">
                                        <a:off x="3887190" y="3855609"/>
                                        <a:ext cx="684482" cy="110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cxnSp>
                                <p:nvCxnSpPr>
                                  <p:cNvPr id="25" name="Straight Connector 24">
                                    <a:extLst>
                                      <a:ext uri="{FF2B5EF4-FFF2-40B4-BE49-F238E27FC236}">
                                        <a16:creationId xmlns:a16="http://schemas.microsoft.com/office/drawing/2014/main" id="{4918C05A-15F0-F842-ABF1-E62EC137F61E}"/>
                                      </a:ext>
                                    </a:extLst>
                                  </p:cNvPr>
                                  <p:cNvCxnSpPr>
                                    <a:cxnSpLocks/>
                                  </p:cNvCxnSpPr>
                                  <p:nvPr/>
                                </p:nvCxnSpPr>
                                <p:spPr>
                                  <a:xfrm flipV="1">
                                    <a:off x="3869023" y="3855609"/>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CCFFA766-CF28-5C42-928F-8C73E938EC54}"/>
                                      </a:ext>
                                    </a:extLst>
                                  </p:cNvPr>
                                  <p:cNvCxnSpPr>
                                    <a:cxnSpLocks/>
                                  </p:cNvCxnSpPr>
                                  <p:nvPr/>
                                </p:nvCxnSpPr>
                                <p:spPr>
                                  <a:xfrm flipV="1">
                                    <a:off x="3730753" y="3855609"/>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DB97549-098C-4B45-89F1-6D5B644B52B1}"/>
                                      </a:ext>
                                    </a:extLst>
                                  </p:cNvPr>
                                  <p:cNvCxnSpPr>
                                    <a:cxnSpLocks/>
                                  </p:cNvCxnSpPr>
                                  <p:nvPr/>
                                </p:nvCxnSpPr>
                                <p:spPr>
                                  <a:xfrm flipV="1">
                                    <a:off x="3573306" y="3792760"/>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4BAB3478-69D6-C440-8B77-08D29A58BE20}"/>
                                      </a:ext>
                                    </a:extLst>
                                  </p:cNvPr>
                                  <p:cNvCxnSpPr>
                                    <a:cxnSpLocks/>
                                  </p:cNvCxnSpPr>
                                  <p:nvPr/>
                                </p:nvCxnSpPr>
                                <p:spPr>
                                  <a:xfrm flipV="1">
                                    <a:off x="3452194" y="3855609"/>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56" name="Group 55">
                                <a:extLst>
                                  <a:ext uri="{FF2B5EF4-FFF2-40B4-BE49-F238E27FC236}">
                                    <a16:creationId xmlns:a16="http://schemas.microsoft.com/office/drawing/2014/main" id="{2C84B6E2-DC0F-A94F-A4E1-9A8A145B1165}"/>
                                  </a:ext>
                                </a:extLst>
                              </p:cNvPr>
                              <p:cNvGrpSpPr/>
                              <p:nvPr/>
                            </p:nvGrpSpPr>
                            <p:grpSpPr>
                              <a:xfrm>
                                <a:off x="2432063" y="3850294"/>
                                <a:ext cx="1777955" cy="860486"/>
                                <a:chOff x="2493905" y="4922140"/>
                                <a:chExt cx="1777955" cy="860486"/>
                              </a:xfrm>
                            </p:grpSpPr>
                            <p:sp>
                              <p:nvSpPr>
                                <p:cNvPr id="45" name="Freeform 44">
                                  <a:extLst>
                                    <a:ext uri="{FF2B5EF4-FFF2-40B4-BE49-F238E27FC236}">
                                      <a16:creationId xmlns:a16="http://schemas.microsoft.com/office/drawing/2014/main" id="{B63C64C0-158A-2C47-979C-CF81B3832072}"/>
                                    </a:ext>
                                  </a:extLst>
                                </p:cNvPr>
                                <p:cNvSpPr/>
                                <p:nvPr/>
                              </p:nvSpPr>
                              <p:spPr>
                                <a:xfrm>
                                  <a:off x="2493905" y="5159397"/>
                                  <a:ext cx="1777955" cy="623229"/>
                                </a:xfrm>
                                <a:custGeom>
                                  <a:avLst/>
                                  <a:gdLst>
                                    <a:gd name="connsiteX0" fmla="*/ 0 w 1297680"/>
                                    <a:gd name="connsiteY0" fmla="*/ 0 h 623229"/>
                                    <a:gd name="connsiteX1" fmla="*/ 1297680 w 1297680"/>
                                    <a:gd name="connsiteY1" fmla="*/ 0 h 623229"/>
                                    <a:gd name="connsiteX2" fmla="*/ 1286070 w 1297680"/>
                                    <a:gd name="connsiteY2" fmla="*/ 113115 h 623229"/>
                                    <a:gd name="connsiteX3" fmla="*/ 648840 w 1297680"/>
                                    <a:gd name="connsiteY3" fmla="*/ 623229 h 623229"/>
                                    <a:gd name="connsiteX4" fmla="*/ 11610 w 1297680"/>
                                    <a:gd name="connsiteY4" fmla="*/ 113115 h 623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680" h="623229">
                                      <a:moveTo>
                                        <a:pt x="0" y="0"/>
                                      </a:moveTo>
                                      <a:lnTo>
                                        <a:pt x="1297680" y="0"/>
                                      </a:lnTo>
                                      <a:lnTo>
                                        <a:pt x="1286070" y="113115"/>
                                      </a:lnTo>
                                      <a:cubicBezTo>
                                        <a:pt x="1225419" y="404237"/>
                                        <a:pt x="963167" y="623229"/>
                                        <a:pt x="648840" y="623229"/>
                                      </a:cubicBezTo>
                                      <a:cubicBezTo>
                                        <a:pt x="334513" y="623229"/>
                                        <a:pt x="72261" y="404237"/>
                                        <a:pt x="11610" y="113115"/>
                                      </a:cubicBezTo>
                                      <a:close/>
                                    </a:path>
                                  </a:pathLst>
                                </a:cu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7" name="Straight Connector 46">
                                  <a:extLst>
                                    <a:ext uri="{FF2B5EF4-FFF2-40B4-BE49-F238E27FC236}">
                                      <a16:creationId xmlns:a16="http://schemas.microsoft.com/office/drawing/2014/main" id="{D0F23040-D22F-D14B-8659-2A381555A17D}"/>
                                    </a:ext>
                                  </a:extLst>
                                </p:cNvPr>
                                <p:cNvCxnSpPr>
                                  <a:cxnSpLocks/>
                                </p:cNvCxnSpPr>
                                <p:nvPr/>
                              </p:nvCxnSpPr>
                              <p:spPr>
                                <a:xfrm flipV="1">
                                  <a:off x="2619621" y="4922140"/>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2DE3C35E-E761-8840-808E-6BA787BF6ABF}"/>
                                    </a:ext>
                                  </a:extLst>
                                </p:cNvPr>
                                <p:cNvCxnSpPr>
                                  <a:cxnSpLocks/>
                                </p:cNvCxnSpPr>
                                <p:nvPr/>
                              </p:nvCxnSpPr>
                              <p:spPr>
                                <a:xfrm flipV="1">
                                  <a:off x="2772021" y="4971590"/>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828F94B4-668D-1F44-9CFF-BFB2DD919818}"/>
                                    </a:ext>
                                  </a:extLst>
                                </p:cNvPr>
                                <p:cNvCxnSpPr>
                                  <a:cxnSpLocks/>
                                </p:cNvCxnSpPr>
                                <p:nvPr/>
                              </p:nvCxnSpPr>
                              <p:spPr>
                                <a:xfrm flipV="1">
                                  <a:off x="2924421" y="5002871"/>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17AA6774-39C5-7042-8669-F8F0A0287E40}"/>
                                    </a:ext>
                                  </a:extLst>
                                </p:cNvPr>
                                <p:cNvCxnSpPr>
                                  <a:cxnSpLocks/>
                                </p:cNvCxnSpPr>
                                <p:nvPr/>
                              </p:nvCxnSpPr>
                              <p:spPr>
                                <a:xfrm flipV="1">
                                  <a:off x="3076821" y="5028099"/>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C8E1D217-DA5F-0147-9871-B6EFC678FA2B}"/>
                                    </a:ext>
                                  </a:extLst>
                                </p:cNvPr>
                                <p:cNvCxnSpPr>
                                  <a:cxnSpLocks/>
                                </p:cNvCxnSpPr>
                                <p:nvPr/>
                              </p:nvCxnSpPr>
                              <p:spPr>
                                <a:xfrm flipV="1">
                                  <a:off x="3229221" y="5041214"/>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C5C8FDAA-E0DA-C241-8B04-66A7183F71B2}"/>
                                    </a:ext>
                                  </a:extLst>
                                </p:cNvPr>
                                <p:cNvCxnSpPr>
                                  <a:cxnSpLocks/>
                                </p:cNvCxnSpPr>
                                <p:nvPr/>
                              </p:nvCxnSpPr>
                              <p:spPr>
                                <a:xfrm flipV="1">
                                  <a:off x="3381621" y="5017993"/>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F89C0932-30C3-8E43-A2F7-F36C23ACAB38}"/>
                                    </a:ext>
                                  </a:extLst>
                                </p:cNvPr>
                                <p:cNvCxnSpPr>
                                  <a:cxnSpLocks/>
                                </p:cNvCxnSpPr>
                                <p:nvPr/>
                              </p:nvCxnSpPr>
                              <p:spPr>
                                <a:xfrm flipV="1">
                                  <a:off x="3534021" y="5025050"/>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800E6D72-B122-9547-8FBB-BE6185499466}"/>
                                    </a:ext>
                                  </a:extLst>
                                </p:cNvPr>
                                <p:cNvCxnSpPr>
                                  <a:cxnSpLocks/>
                                </p:cNvCxnSpPr>
                                <p:nvPr/>
                              </p:nvCxnSpPr>
                              <p:spPr>
                                <a:xfrm flipV="1">
                                  <a:off x="3686421" y="4995775"/>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58" name="Straight Connector 57">
                                <a:extLst>
                                  <a:ext uri="{FF2B5EF4-FFF2-40B4-BE49-F238E27FC236}">
                                    <a16:creationId xmlns:a16="http://schemas.microsoft.com/office/drawing/2014/main" id="{AF7585F8-4A74-464D-A3E9-CA25F3E96361}"/>
                                  </a:ext>
                                </a:extLst>
                              </p:cNvPr>
                              <p:cNvCxnSpPr>
                                <a:cxnSpLocks/>
                              </p:cNvCxnSpPr>
                              <p:nvPr/>
                            </p:nvCxnSpPr>
                            <p:spPr>
                              <a:xfrm>
                                <a:off x="1780355" y="2490331"/>
                                <a:ext cx="0" cy="315737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ACCFA856-05B5-6E45-BC1C-2DC2DB23974A}"/>
                                  </a:ext>
                                </a:extLst>
                              </p:cNvPr>
                              <p:cNvCxnSpPr>
                                <a:cxnSpLocks/>
                              </p:cNvCxnSpPr>
                              <p:nvPr/>
                            </p:nvCxnSpPr>
                            <p:spPr>
                              <a:xfrm>
                                <a:off x="4839476" y="2511200"/>
                                <a:ext cx="0" cy="3157373"/>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87" name="Group 86">
                              <a:extLst>
                                <a:ext uri="{FF2B5EF4-FFF2-40B4-BE49-F238E27FC236}">
                                  <a16:creationId xmlns:a16="http://schemas.microsoft.com/office/drawing/2014/main" id="{9AC6C896-C481-D747-9E29-4C992364DF38}"/>
                                </a:ext>
                              </a:extLst>
                            </p:cNvPr>
                            <p:cNvGrpSpPr/>
                            <p:nvPr/>
                          </p:nvGrpSpPr>
                          <p:grpSpPr>
                            <a:xfrm>
                              <a:off x="3843801" y="2424668"/>
                              <a:ext cx="3667322" cy="3177259"/>
                              <a:chOff x="3828475" y="2432267"/>
                              <a:chExt cx="3667322" cy="3177259"/>
                            </a:xfrm>
                          </p:grpSpPr>
                          <p:cxnSp>
                            <p:nvCxnSpPr>
                              <p:cNvPr id="68" name="Straight Arrow Connector 67">
                                <a:extLst>
                                  <a:ext uri="{FF2B5EF4-FFF2-40B4-BE49-F238E27FC236}">
                                    <a16:creationId xmlns:a16="http://schemas.microsoft.com/office/drawing/2014/main" id="{BF254FB5-058C-5742-9CDD-1BA482CC04DC}"/>
                                  </a:ext>
                                </a:extLst>
                              </p:cNvPr>
                              <p:cNvCxnSpPr>
                                <a:cxnSpLocks/>
                              </p:cNvCxnSpPr>
                              <p:nvPr/>
                            </p:nvCxnSpPr>
                            <p:spPr>
                              <a:xfrm>
                                <a:off x="5969272" y="4674291"/>
                                <a:ext cx="0" cy="847788"/>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2E23C314-2AD8-0C48-B8B7-89380BE1CE98}"/>
                                  </a:ext>
                                </a:extLst>
                              </p:cNvPr>
                              <p:cNvCxnSpPr>
                                <a:cxnSpLocks/>
                              </p:cNvCxnSpPr>
                              <p:nvPr/>
                            </p:nvCxnSpPr>
                            <p:spPr>
                              <a:xfrm>
                                <a:off x="5984004" y="3995896"/>
                                <a:ext cx="0" cy="555288"/>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3E48DD89-9AED-BC4B-A113-707B45733988}"/>
                                  </a:ext>
                                </a:extLst>
                              </p:cNvPr>
                              <p:cNvCxnSpPr>
                                <a:cxnSpLocks/>
                              </p:cNvCxnSpPr>
                              <p:nvPr/>
                            </p:nvCxnSpPr>
                            <p:spPr>
                              <a:xfrm>
                                <a:off x="7125133" y="2432267"/>
                                <a:ext cx="0" cy="513255"/>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BECAF9E1-D97B-A843-B1F1-2CD7B281B9A5}"/>
                                  </a:ext>
                                </a:extLst>
                              </p:cNvPr>
                              <p:cNvCxnSpPr>
                                <a:cxnSpLocks/>
                              </p:cNvCxnSpPr>
                              <p:nvPr/>
                            </p:nvCxnSpPr>
                            <p:spPr>
                              <a:xfrm>
                                <a:off x="4189486" y="2475188"/>
                                <a:ext cx="0" cy="3035434"/>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13BB12EE-60CA-024B-B245-2A6C0EAAED03}"/>
                                  </a:ext>
                                </a:extLst>
                              </p:cNvPr>
                              <p:cNvCxnSpPr>
                                <a:cxnSpLocks/>
                              </p:cNvCxnSpPr>
                              <p:nvPr/>
                            </p:nvCxnSpPr>
                            <p:spPr>
                              <a:xfrm flipH="1">
                                <a:off x="5433460" y="2903356"/>
                                <a:ext cx="1012126"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66B98253-9646-DC4D-8B7D-66C4C5A66417}"/>
                                  </a:ext>
                                </a:extLst>
                              </p:cNvPr>
                              <p:cNvCxnSpPr>
                                <a:cxnSpLocks/>
                              </p:cNvCxnSpPr>
                              <p:nvPr/>
                            </p:nvCxnSpPr>
                            <p:spPr>
                              <a:xfrm flipH="1">
                                <a:off x="4465585" y="5609526"/>
                                <a:ext cx="2981122"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B0D2DF76-C694-C94D-8D29-AA46C790542F}"/>
                                  </a:ext>
                                </a:extLst>
                              </p:cNvPr>
                              <p:cNvSpPr txBox="1"/>
                              <p:nvPr/>
                            </p:nvSpPr>
                            <p:spPr>
                              <a:xfrm>
                                <a:off x="5838128" y="2507733"/>
                                <a:ext cx="335348" cy="369332"/>
                              </a:xfrm>
                              <a:prstGeom prst="rect">
                                <a:avLst/>
                              </a:prstGeom>
                              <a:noFill/>
                            </p:spPr>
                            <p:txBody>
                              <a:bodyPr wrap="none" rtlCol="0">
                                <a:spAutoFit/>
                              </a:bodyPr>
                              <a:lstStyle/>
                              <a:p>
                                <a:r>
                                  <a:rPr lang="en-US" dirty="0"/>
                                  <a:t>Li</a:t>
                                </a:r>
                              </a:p>
                            </p:txBody>
                          </p:sp>
                          <p:sp>
                            <p:nvSpPr>
                              <p:cNvPr id="83" name="TextBox 82">
                                <a:extLst>
                                  <a:ext uri="{FF2B5EF4-FFF2-40B4-BE49-F238E27FC236}">
                                    <a16:creationId xmlns:a16="http://schemas.microsoft.com/office/drawing/2014/main" id="{DE589AB0-F6C8-C643-BDBB-E6D7CC9B7297}"/>
                                  </a:ext>
                                </a:extLst>
                              </p:cNvPr>
                              <p:cNvSpPr txBox="1"/>
                              <p:nvPr/>
                            </p:nvSpPr>
                            <p:spPr>
                              <a:xfrm>
                                <a:off x="6005802" y="4906419"/>
                                <a:ext cx="362600" cy="369332"/>
                              </a:xfrm>
                              <a:prstGeom prst="rect">
                                <a:avLst/>
                              </a:prstGeom>
                              <a:noFill/>
                            </p:spPr>
                            <p:txBody>
                              <a:bodyPr wrap="none" rtlCol="0">
                                <a:spAutoFit/>
                              </a:bodyPr>
                              <a:lstStyle/>
                              <a:p>
                                <a:r>
                                  <a:rPr lang="en-US" dirty="0"/>
                                  <a:t>Ri</a:t>
                                </a:r>
                              </a:p>
                            </p:txBody>
                          </p:sp>
                          <p:sp>
                            <p:nvSpPr>
                              <p:cNvPr id="84" name="TextBox 83">
                                <a:extLst>
                                  <a:ext uri="{FF2B5EF4-FFF2-40B4-BE49-F238E27FC236}">
                                    <a16:creationId xmlns:a16="http://schemas.microsoft.com/office/drawing/2014/main" id="{0778297E-B292-4A42-B537-0ADF0A3533E0}"/>
                                  </a:ext>
                                </a:extLst>
                              </p:cNvPr>
                              <p:cNvSpPr txBox="1"/>
                              <p:nvPr/>
                            </p:nvSpPr>
                            <p:spPr>
                              <a:xfrm>
                                <a:off x="3828475" y="3810530"/>
                                <a:ext cx="309700" cy="369332"/>
                              </a:xfrm>
                              <a:prstGeom prst="rect">
                                <a:avLst/>
                              </a:prstGeom>
                              <a:noFill/>
                            </p:spPr>
                            <p:txBody>
                              <a:bodyPr wrap="none" rtlCol="0">
                                <a:spAutoFit/>
                              </a:bodyPr>
                              <a:lstStyle/>
                              <a:p>
                                <a:r>
                                  <a:rPr lang="en-US" dirty="0"/>
                                  <a:t>R</a:t>
                                </a:r>
                              </a:p>
                            </p:txBody>
                          </p:sp>
                          <p:sp>
                            <p:nvSpPr>
                              <p:cNvPr id="85" name="TextBox 84">
                                <a:extLst>
                                  <a:ext uri="{FF2B5EF4-FFF2-40B4-BE49-F238E27FC236}">
                                    <a16:creationId xmlns:a16="http://schemas.microsoft.com/office/drawing/2014/main" id="{93E94C4B-1243-E94C-B6F3-2F93A791B02D}"/>
                                  </a:ext>
                                </a:extLst>
                              </p:cNvPr>
                              <p:cNvSpPr txBox="1"/>
                              <p:nvPr/>
                            </p:nvSpPr>
                            <p:spPr>
                              <a:xfrm>
                                <a:off x="5980903" y="4052422"/>
                                <a:ext cx="542136" cy="369332"/>
                              </a:xfrm>
                              <a:prstGeom prst="rect">
                                <a:avLst/>
                              </a:prstGeom>
                              <a:noFill/>
                            </p:spPr>
                            <p:txBody>
                              <a:bodyPr wrap="none" rtlCol="0">
                                <a:spAutoFit/>
                              </a:bodyPr>
                              <a:lstStyle/>
                              <a:p>
                                <a:r>
                                  <a:rPr lang="en-US" dirty="0"/>
                                  <a:t>Li/2</a:t>
                                </a:r>
                              </a:p>
                            </p:txBody>
                          </p:sp>
                          <p:sp>
                            <p:nvSpPr>
                              <p:cNvPr id="86" name="TextBox 85">
                                <a:extLst>
                                  <a:ext uri="{FF2B5EF4-FFF2-40B4-BE49-F238E27FC236}">
                                    <a16:creationId xmlns:a16="http://schemas.microsoft.com/office/drawing/2014/main" id="{620D045D-C43D-AB49-BD95-4678299D534E}"/>
                                  </a:ext>
                                </a:extLst>
                              </p:cNvPr>
                              <p:cNvSpPr txBox="1"/>
                              <p:nvPr/>
                            </p:nvSpPr>
                            <p:spPr>
                              <a:xfrm>
                                <a:off x="7109153" y="2485650"/>
                                <a:ext cx="386644" cy="369332"/>
                              </a:xfrm>
                              <a:prstGeom prst="rect">
                                <a:avLst/>
                              </a:prstGeom>
                              <a:noFill/>
                            </p:spPr>
                            <p:txBody>
                              <a:bodyPr wrap="none" rtlCol="0">
                                <a:spAutoFit/>
                              </a:bodyPr>
                              <a:lstStyle/>
                              <a:p>
                                <a:r>
                                  <a:rPr lang="en-US" dirty="0" err="1"/>
                                  <a:t>rb</a:t>
                                </a:r>
                                <a:endParaRPr lang="en-US" dirty="0"/>
                              </a:p>
                            </p:txBody>
                          </p:sp>
                        </p:grpSp>
                      </p:grpSp>
                      <p:sp>
                        <p:nvSpPr>
                          <p:cNvPr id="89" name="TextBox 88">
                            <a:extLst>
                              <a:ext uri="{FF2B5EF4-FFF2-40B4-BE49-F238E27FC236}">
                                <a16:creationId xmlns:a16="http://schemas.microsoft.com/office/drawing/2014/main" id="{9FBDF20B-FBD9-F446-ACD1-D135D466C250}"/>
                              </a:ext>
                            </a:extLst>
                          </p:cNvPr>
                          <p:cNvSpPr txBox="1"/>
                          <p:nvPr/>
                        </p:nvSpPr>
                        <p:spPr>
                          <a:xfrm>
                            <a:off x="5606756" y="5613972"/>
                            <a:ext cx="380232" cy="369332"/>
                          </a:xfrm>
                          <a:prstGeom prst="rect">
                            <a:avLst/>
                          </a:prstGeom>
                          <a:noFill/>
                        </p:spPr>
                        <p:txBody>
                          <a:bodyPr wrap="none" rtlCol="0">
                            <a:spAutoFit/>
                          </a:bodyPr>
                          <a:lstStyle/>
                          <a:p>
                            <a:r>
                              <a:rPr lang="en-US" dirty="0" err="1"/>
                              <a:t>Lc</a:t>
                            </a:r>
                            <a:endParaRPr lang="en-US" dirty="0"/>
                          </a:p>
                        </p:txBody>
                      </p:sp>
                    </p:grpSp>
                  </p:grpSp>
                  <p:sp>
                    <p:nvSpPr>
                      <p:cNvPr id="96" name="Freeform 95">
                        <a:extLst>
                          <a:ext uri="{FF2B5EF4-FFF2-40B4-BE49-F238E27FC236}">
                            <a16:creationId xmlns:a16="http://schemas.microsoft.com/office/drawing/2014/main" id="{DBED8E47-9D6A-7E4B-AEA3-2601EFC81DA1}"/>
                          </a:ext>
                        </a:extLst>
                      </p:cNvPr>
                      <p:cNvSpPr/>
                      <p:nvPr/>
                    </p:nvSpPr>
                    <p:spPr>
                      <a:xfrm rot="5400000">
                        <a:off x="3406306" y="2390694"/>
                        <a:ext cx="603790" cy="533946"/>
                      </a:xfrm>
                      <a:custGeom>
                        <a:avLst/>
                        <a:gdLst>
                          <a:gd name="connsiteX0" fmla="*/ 539390 w 551937"/>
                          <a:gd name="connsiteY0" fmla="*/ 0 h 533946"/>
                          <a:gd name="connsiteX1" fmla="*/ 551937 w 551937"/>
                          <a:gd name="connsiteY1" fmla="*/ 1107 h 533946"/>
                          <a:gd name="connsiteX2" fmla="*/ 551937 w 551937"/>
                          <a:gd name="connsiteY2" fmla="*/ 533946 h 533946"/>
                          <a:gd name="connsiteX3" fmla="*/ 0 w 551937"/>
                          <a:gd name="connsiteY3" fmla="*/ 533946 h 533946"/>
                          <a:gd name="connsiteX4" fmla="*/ 10361 w 551937"/>
                          <a:gd name="connsiteY4" fmla="*/ 431171 h 533946"/>
                          <a:gd name="connsiteX5" fmla="*/ 539390 w 551937"/>
                          <a:gd name="connsiteY5" fmla="*/ 0 h 533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1937" h="533946">
                            <a:moveTo>
                              <a:pt x="539390" y="0"/>
                            </a:moveTo>
                            <a:lnTo>
                              <a:pt x="551937" y="1107"/>
                            </a:lnTo>
                            <a:lnTo>
                              <a:pt x="551937" y="533946"/>
                            </a:lnTo>
                            <a:lnTo>
                              <a:pt x="0" y="533946"/>
                            </a:lnTo>
                            <a:lnTo>
                              <a:pt x="10361" y="431171"/>
                            </a:lnTo>
                            <a:cubicBezTo>
                              <a:pt x="60714" y="185102"/>
                              <a:pt x="278436" y="0"/>
                              <a:pt x="539390" y="0"/>
                            </a:cubicBez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55" name="Straight Connector 54">
                      <a:extLst>
                        <a:ext uri="{FF2B5EF4-FFF2-40B4-BE49-F238E27FC236}">
                          <a16:creationId xmlns:a16="http://schemas.microsoft.com/office/drawing/2014/main" id="{690CCB61-ABEE-714B-8104-DC6906796812}"/>
                        </a:ext>
                      </a:extLst>
                    </p:cNvPr>
                    <p:cNvCxnSpPr>
                      <a:cxnSpLocks/>
                    </p:cNvCxnSpPr>
                    <p:nvPr/>
                  </p:nvCxnSpPr>
                  <p:spPr>
                    <a:xfrm flipV="1">
                      <a:off x="5006270" y="3770087"/>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208290D3-A5E1-2641-894F-3DD422210CE6}"/>
                        </a:ext>
                      </a:extLst>
                    </p:cNvPr>
                    <p:cNvCxnSpPr>
                      <a:cxnSpLocks/>
                    </p:cNvCxnSpPr>
                    <p:nvPr/>
                  </p:nvCxnSpPr>
                  <p:spPr>
                    <a:xfrm flipV="1">
                      <a:off x="5158670" y="3827482"/>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22ED40A5-C856-4C40-ADBE-081019DB9793}"/>
                        </a:ext>
                      </a:extLst>
                    </p:cNvPr>
                    <p:cNvCxnSpPr>
                      <a:cxnSpLocks/>
                    </p:cNvCxnSpPr>
                    <p:nvPr/>
                  </p:nvCxnSpPr>
                  <p:spPr>
                    <a:xfrm flipV="1">
                      <a:off x="5311070" y="3837374"/>
                      <a:ext cx="0" cy="2925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3" name="Straight Connector 62">
                    <a:extLst>
                      <a:ext uri="{FF2B5EF4-FFF2-40B4-BE49-F238E27FC236}">
                        <a16:creationId xmlns:a16="http://schemas.microsoft.com/office/drawing/2014/main" id="{F289CF3B-279D-3049-B289-87400EB5F02F}"/>
                      </a:ext>
                    </a:extLst>
                  </p:cNvPr>
                  <p:cNvCxnSpPr>
                    <a:cxnSpLocks/>
                  </p:cNvCxnSpPr>
                  <p:nvPr/>
                </p:nvCxnSpPr>
                <p:spPr>
                  <a:xfrm flipH="1">
                    <a:off x="4170402" y="3328810"/>
                    <a:ext cx="2185" cy="557839"/>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64" name="Straight Connector 63">
                  <a:extLst>
                    <a:ext uri="{FF2B5EF4-FFF2-40B4-BE49-F238E27FC236}">
                      <a16:creationId xmlns:a16="http://schemas.microsoft.com/office/drawing/2014/main" id="{DFB35954-3E7D-F34A-B6DA-CD82E8745087}"/>
                    </a:ext>
                  </a:extLst>
                </p:cNvPr>
                <p:cNvCxnSpPr>
                  <a:cxnSpLocks/>
                </p:cNvCxnSpPr>
                <p:nvPr/>
              </p:nvCxnSpPr>
              <p:spPr>
                <a:xfrm flipH="1">
                  <a:off x="2399068" y="2844227"/>
                  <a:ext cx="330454" cy="49293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43559043-A294-0B40-AFCF-A2CFB750299B}"/>
                    </a:ext>
                  </a:extLst>
                </p:cNvPr>
                <p:cNvCxnSpPr>
                  <a:cxnSpLocks/>
                </p:cNvCxnSpPr>
                <p:nvPr/>
              </p:nvCxnSpPr>
              <p:spPr>
                <a:xfrm>
                  <a:off x="3788082" y="2850165"/>
                  <a:ext cx="384335" cy="502321"/>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76" name="Straight Arrow Connector 75">
                <a:extLst>
                  <a:ext uri="{FF2B5EF4-FFF2-40B4-BE49-F238E27FC236}">
                    <a16:creationId xmlns:a16="http://schemas.microsoft.com/office/drawing/2014/main" id="{7FDA7E6D-8B85-C948-B677-51ADE7A695F3}"/>
                  </a:ext>
                </a:extLst>
              </p:cNvPr>
              <p:cNvCxnSpPr>
                <a:cxnSpLocks/>
              </p:cNvCxnSpPr>
              <p:nvPr/>
            </p:nvCxnSpPr>
            <p:spPr>
              <a:xfrm flipH="1">
                <a:off x="2424621" y="3352486"/>
                <a:ext cx="318201"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1C180929-56D6-F947-A737-EA17ED4D4A17}"/>
                  </a:ext>
                </a:extLst>
              </p:cNvPr>
              <p:cNvSpPr txBox="1"/>
              <p:nvPr/>
            </p:nvSpPr>
            <p:spPr>
              <a:xfrm>
                <a:off x="2369560" y="3382197"/>
                <a:ext cx="428322" cy="369332"/>
              </a:xfrm>
              <a:prstGeom prst="rect">
                <a:avLst/>
              </a:prstGeom>
              <a:noFill/>
            </p:spPr>
            <p:txBody>
              <a:bodyPr wrap="none" rtlCol="0">
                <a:spAutoFit/>
              </a:bodyPr>
              <a:lstStyle/>
              <a:p>
                <a:r>
                  <a:rPr lang="en-US" dirty="0" err="1"/>
                  <a:t>hh</a:t>
                </a:r>
                <a:endParaRPr lang="en-US" dirty="0"/>
              </a:p>
            </p:txBody>
          </p:sp>
          <p:cxnSp>
            <p:nvCxnSpPr>
              <p:cNvPr id="79" name="Straight Arrow Connector 78">
                <a:extLst>
                  <a:ext uri="{FF2B5EF4-FFF2-40B4-BE49-F238E27FC236}">
                    <a16:creationId xmlns:a16="http://schemas.microsoft.com/office/drawing/2014/main" id="{A345BFDA-040B-7743-B580-06FF8475AB07}"/>
                  </a:ext>
                </a:extLst>
              </p:cNvPr>
              <p:cNvCxnSpPr>
                <a:cxnSpLocks/>
              </p:cNvCxnSpPr>
              <p:nvPr/>
            </p:nvCxnSpPr>
            <p:spPr>
              <a:xfrm>
                <a:off x="4046347" y="3352486"/>
                <a:ext cx="0" cy="502593"/>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0DC8FC88-CF7F-8A4B-8C46-92DFC16E4D89}"/>
                  </a:ext>
                </a:extLst>
              </p:cNvPr>
              <p:cNvSpPr txBox="1"/>
              <p:nvPr/>
            </p:nvSpPr>
            <p:spPr>
              <a:xfrm>
                <a:off x="3654091" y="3407852"/>
                <a:ext cx="423514" cy="369332"/>
              </a:xfrm>
              <a:prstGeom prst="rect">
                <a:avLst/>
              </a:prstGeom>
              <a:noFill/>
            </p:spPr>
            <p:txBody>
              <a:bodyPr wrap="none" rtlCol="0">
                <a:spAutoFit/>
              </a:bodyPr>
              <a:lstStyle/>
              <a:p>
                <a:r>
                  <a:rPr lang="en-US" dirty="0"/>
                  <a:t>h1</a:t>
                </a:r>
              </a:p>
            </p:txBody>
          </p:sp>
          <p:cxnSp>
            <p:nvCxnSpPr>
              <p:cNvPr id="92" name="Straight Arrow Connector 91">
                <a:extLst>
                  <a:ext uri="{FF2B5EF4-FFF2-40B4-BE49-F238E27FC236}">
                    <a16:creationId xmlns:a16="http://schemas.microsoft.com/office/drawing/2014/main" id="{B0F6D635-597E-F045-BBDE-0CA3A54D163B}"/>
                  </a:ext>
                </a:extLst>
              </p:cNvPr>
              <p:cNvCxnSpPr>
                <a:cxnSpLocks/>
              </p:cNvCxnSpPr>
              <p:nvPr/>
            </p:nvCxnSpPr>
            <p:spPr>
              <a:xfrm flipH="1">
                <a:off x="2742823" y="3352486"/>
                <a:ext cx="535811" cy="1864"/>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4" name="TextBox 93">
                <a:extLst>
                  <a:ext uri="{FF2B5EF4-FFF2-40B4-BE49-F238E27FC236}">
                    <a16:creationId xmlns:a16="http://schemas.microsoft.com/office/drawing/2014/main" id="{7064C85D-A4AC-5F47-B9A6-48A90F235CE4}"/>
                  </a:ext>
                </a:extLst>
              </p:cNvPr>
              <p:cNvSpPr txBox="1"/>
              <p:nvPr/>
            </p:nvSpPr>
            <p:spPr>
              <a:xfrm>
                <a:off x="2735033" y="3384960"/>
                <a:ext cx="542136" cy="369332"/>
              </a:xfrm>
              <a:prstGeom prst="rect">
                <a:avLst/>
              </a:prstGeom>
              <a:noFill/>
            </p:spPr>
            <p:txBody>
              <a:bodyPr wrap="none" rtlCol="0">
                <a:spAutoFit/>
              </a:bodyPr>
              <a:lstStyle/>
              <a:p>
                <a:r>
                  <a:rPr lang="en-US" dirty="0"/>
                  <a:t>Li/2</a:t>
                </a:r>
              </a:p>
            </p:txBody>
          </p:sp>
          <p:cxnSp>
            <p:nvCxnSpPr>
              <p:cNvPr id="35" name="Straight Connector 34">
                <a:extLst>
                  <a:ext uri="{FF2B5EF4-FFF2-40B4-BE49-F238E27FC236}">
                    <a16:creationId xmlns:a16="http://schemas.microsoft.com/office/drawing/2014/main" id="{CF5E5B30-4358-C746-B81A-9A6995BA2815}"/>
                  </a:ext>
                </a:extLst>
              </p:cNvPr>
              <p:cNvCxnSpPr>
                <a:cxnSpLocks/>
              </p:cNvCxnSpPr>
              <p:nvPr/>
            </p:nvCxnSpPr>
            <p:spPr>
              <a:xfrm flipV="1">
                <a:off x="3265508" y="3350829"/>
                <a:ext cx="865818" cy="1657"/>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767F791C-0C9F-0749-8071-365F58E3C0DA}"/>
                  </a:ext>
                </a:extLst>
              </p:cNvPr>
              <p:cNvCxnSpPr>
                <a:cxnSpLocks/>
              </p:cNvCxnSpPr>
              <p:nvPr/>
            </p:nvCxnSpPr>
            <p:spPr>
              <a:xfrm flipH="1">
                <a:off x="3291485" y="3350829"/>
                <a:ext cx="1393" cy="512887"/>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433F5325-53DE-1747-B377-EF88095A48FD}"/>
                  </a:ext>
                </a:extLst>
              </p:cNvPr>
              <p:cNvCxnSpPr>
                <a:cxnSpLocks/>
              </p:cNvCxnSpPr>
              <p:nvPr/>
            </p:nvCxnSpPr>
            <p:spPr>
              <a:xfrm flipH="1">
                <a:off x="2727747" y="2894586"/>
                <a:ext cx="11961" cy="97562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67" name="TextBox 66">
                  <a:extLst>
                    <a:ext uri="{FF2B5EF4-FFF2-40B4-BE49-F238E27FC236}">
                      <a16:creationId xmlns:a16="http://schemas.microsoft.com/office/drawing/2014/main" id="{8CEFD532-4C9E-CE43-A538-CD4ECA63C6E3}"/>
                    </a:ext>
                  </a:extLst>
                </p:cNvPr>
                <p:cNvSpPr txBox="1"/>
                <p:nvPr/>
              </p:nvSpPr>
              <p:spPr>
                <a:xfrm>
                  <a:off x="3738026" y="3049803"/>
                  <a:ext cx="37414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𝜃</m:t>
                        </m:r>
                      </m:oMath>
                    </m:oMathPara>
                  </a14:m>
                  <a:endParaRPr lang="en-US" dirty="0"/>
                </a:p>
              </p:txBody>
            </p:sp>
          </mc:Choice>
          <mc:Fallback xmlns="">
            <p:sp>
              <p:nvSpPr>
                <p:cNvPr id="67" name="TextBox 66">
                  <a:extLst>
                    <a:ext uri="{FF2B5EF4-FFF2-40B4-BE49-F238E27FC236}">
                      <a16:creationId xmlns:a16="http://schemas.microsoft.com/office/drawing/2014/main" id="{8CEFD532-4C9E-CE43-A538-CD4ECA63C6E3}"/>
                    </a:ext>
                  </a:extLst>
                </p:cNvPr>
                <p:cNvSpPr txBox="1">
                  <a:spLocks noRot="1" noChangeAspect="1" noMove="1" noResize="1" noEditPoints="1" noAdjustHandles="1" noChangeArrowheads="1" noChangeShapeType="1" noTextEdit="1"/>
                </p:cNvSpPr>
                <p:nvPr/>
              </p:nvSpPr>
              <p:spPr>
                <a:xfrm>
                  <a:off x="3738026" y="3049803"/>
                  <a:ext cx="374140" cy="369332"/>
                </a:xfrm>
                <a:prstGeom prst="rect">
                  <a:avLst/>
                </a:prstGeom>
                <a:blipFill>
                  <a:blip r:embed="rId3"/>
                  <a:stretch>
                    <a:fillRect/>
                  </a:stretch>
                </a:blipFill>
              </p:spPr>
              <p:txBody>
                <a:bodyPr/>
                <a:lstStyle/>
                <a:p>
                  <a:r>
                    <a:rPr lang="en-US">
                      <a:noFill/>
                    </a:rPr>
                    <a:t> </a:t>
                  </a:r>
                </a:p>
              </p:txBody>
            </p:sp>
          </mc:Fallback>
        </mc:AlternateContent>
      </p:grpSp>
    </p:spTree>
    <p:extLst>
      <p:ext uri="{BB962C8B-B14F-4D97-AF65-F5344CB8AC3E}">
        <p14:creationId xmlns:p14="http://schemas.microsoft.com/office/powerpoint/2010/main" val="11319266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18274-8ADD-9741-B6F8-44B6DD8279B7}"/>
              </a:ext>
            </a:extLst>
          </p:cNvPr>
          <p:cNvSpPr>
            <a:spLocks noGrp="1"/>
          </p:cNvSpPr>
          <p:nvPr>
            <p:ph type="title"/>
          </p:nvPr>
        </p:nvSpPr>
        <p:spPr/>
        <p:txBody>
          <a:bodyPr/>
          <a:lstStyle/>
          <a:p>
            <a:r>
              <a:rPr lang="en-US" dirty="0"/>
              <a:t>3 Variations of a Reentrant Cell</a:t>
            </a:r>
          </a:p>
        </p:txBody>
      </p:sp>
      <p:sp>
        <p:nvSpPr>
          <p:cNvPr id="3" name="Text Placeholder 2">
            <a:extLst>
              <a:ext uri="{FF2B5EF4-FFF2-40B4-BE49-F238E27FC236}">
                <a16:creationId xmlns:a16="http://schemas.microsoft.com/office/drawing/2014/main" id="{BAC38F8A-AF0A-214D-9CAA-204AB2B5A764}"/>
              </a:ext>
            </a:extLst>
          </p:cNvPr>
          <p:cNvSpPr>
            <a:spLocks noGrp="1"/>
          </p:cNvSpPr>
          <p:nvPr>
            <p:ph type="body" idx="1"/>
          </p:nvPr>
        </p:nvSpPr>
        <p:spPr>
          <a:xfrm>
            <a:off x="316942" y="1433509"/>
            <a:ext cx="3378486" cy="786644"/>
          </a:xfrm>
        </p:spPr>
        <p:txBody>
          <a:bodyPr/>
          <a:lstStyle/>
          <a:p>
            <a:pPr algn="ctr"/>
            <a:r>
              <a:rPr lang="en-US" dirty="0"/>
              <a:t>No- Blend</a:t>
            </a:r>
          </a:p>
        </p:txBody>
      </p:sp>
      <p:sp>
        <p:nvSpPr>
          <p:cNvPr id="5" name="Text Placeholder 4">
            <a:extLst>
              <a:ext uri="{FF2B5EF4-FFF2-40B4-BE49-F238E27FC236}">
                <a16:creationId xmlns:a16="http://schemas.microsoft.com/office/drawing/2014/main" id="{ACFE89D9-89B2-4547-A99D-383A77D5D45E}"/>
              </a:ext>
            </a:extLst>
          </p:cNvPr>
          <p:cNvSpPr>
            <a:spLocks noGrp="1"/>
          </p:cNvSpPr>
          <p:nvPr>
            <p:ph type="body" sz="quarter" idx="3"/>
          </p:nvPr>
        </p:nvSpPr>
        <p:spPr>
          <a:xfrm>
            <a:off x="4400025" y="1433509"/>
            <a:ext cx="3395124" cy="786644"/>
          </a:xfrm>
        </p:spPr>
        <p:txBody>
          <a:bodyPr/>
          <a:lstStyle/>
          <a:p>
            <a:pPr algn="ctr"/>
            <a:r>
              <a:rPr lang="en-US" dirty="0"/>
              <a:t>1- Blend</a:t>
            </a:r>
          </a:p>
        </p:txBody>
      </p:sp>
      <p:sp>
        <p:nvSpPr>
          <p:cNvPr id="7" name="Text Placeholder 4">
            <a:extLst>
              <a:ext uri="{FF2B5EF4-FFF2-40B4-BE49-F238E27FC236}">
                <a16:creationId xmlns:a16="http://schemas.microsoft.com/office/drawing/2014/main" id="{4379E786-1067-E74C-89F5-77BA1B468869}"/>
              </a:ext>
            </a:extLst>
          </p:cNvPr>
          <p:cNvSpPr txBox="1">
            <a:spLocks/>
          </p:cNvSpPr>
          <p:nvPr/>
        </p:nvSpPr>
        <p:spPr>
          <a:xfrm>
            <a:off x="8523635" y="1440870"/>
            <a:ext cx="3395124" cy="786644"/>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US" dirty="0"/>
              <a:t>2- Blends</a:t>
            </a:r>
          </a:p>
        </p:txBody>
      </p:sp>
      <p:pic>
        <p:nvPicPr>
          <p:cNvPr id="9" name="Picture 8">
            <a:extLst>
              <a:ext uri="{FF2B5EF4-FFF2-40B4-BE49-F238E27FC236}">
                <a16:creationId xmlns:a16="http://schemas.microsoft.com/office/drawing/2014/main" id="{B34F9CF2-E005-8D4F-BEEC-4BC8F8792962}"/>
              </a:ext>
            </a:extLst>
          </p:cNvPr>
          <p:cNvPicPr>
            <a:picLocks noChangeAspect="1"/>
          </p:cNvPicPr>
          <p:nvPr/>
        </p:nvPicPr>
        <p:blipFill>
          <a:blip r:embed="rId2"/>
          <a:stretch>
            <a:fillRect/>
          </a:stretch>
        </p:blipFill>
        <p:spPr>
          <a:xfrm>
            <a:off x="4263176" y="2331227"/>
            <a:ext cx="3665648" cy="3813619"/>
          </a:xfrm>
          <a:prstGeom prst="rect">
            <a:avLst/>
          </a:prstGeom>
        </p:spPr>
      </p:pic>
      <p:pic>
        <p:nvPicPr>
          <p:cNvPr id="14" name="Picture 13">
            <a:extLst>
              <a:ext uri="{FF2B5EF4-FFF2-40B4-BE49-F238E27FC236}">
                <a16:creationId xmlns:a16="http://schemas.microsoft.com/office/drawing/2014/main" id="{13D44F36-2123-D346-BB2D-43BC60B7634E}"/>
              </a:ext>
            </a:extLst>
          </p:cNvPr>
          <p:cNvPicPr>
            <a:picLocks noChangeAspect="1"/>
          </p:cNvPicPr>
          <p:nvPr/>
        </p:nvPicPr>
        <p:blipFill rotWithShape="1">
          <a:blip r:embed="rId3"/>
          <a:srcRect l="14885" r="5750"/>
          <a:stretch/>
        </p:blipFill>
        <p:spPr>
          <a:xfrm>
            <a:off x="398046" y="2325865"/>
            <a:ext cx="3297382" cy="3824341"/>
          </a:xfrm>
          <a:prstGeom prst="rect">
            <a:avLst/>
          </a:prstGeom>
        </p:spPr>
      </p:pic>
      <p:pic>
        <p:nvPicPr>
          <p:cNvPr id="18" name="Picture 17">
            <a:extLst>
              <a:ext uri="{FF2B5EF4-FFF2-40B4-BE49-F238E27FC236}">
                <a16:creationId xmlns:a16="http://schemas.microsoft.com/office/drawing/2014/main" id="{8226296B-52DE-ED45-AF40-D1BF6E9FC6CE}"/>
              </a:ext>
            </a:extLst>
          </p:cNvPr>
          <p:cNvPicPr>
            <a:picLocks noChangeAspect="1"/>
          </p:cNvPicPr>
          <p:nvPr/>
        </p:nvPicPr>
        <p:blipFill rotWithShape="1">
          <a:blip r:embed="rId4"/>
          <a:srcRect l="9436"/>
          <a:stretch/>
        </p:blipFill>
        <p:spPr>
          <a:xfrm>
            <a:off x="8463537" y="2329376"/>
            <a:ext cx="3515319" cy="3817318"/>
          </a:xfrm>
          <a:prstGeom prst="rect">
            <a:avLst/>
          </a:prstGeom>
        </p:spPr>
      </p:pic>
    </p:spTree>
    <p:extLst>
      <p:ext uri="{BB962C8B-B14F-4D97-AF65-F5344CB8AC3E}">
        <p14:creationId xmlns:p14="http://schemas.microsoft.com/office/powerpoint/2010/main" val="3059965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07EDF-909F-B048-8A8F-09537EF8C2E5}"/>
              </a:ext>
            </a:extLst>
          </p:cNvPr>
          <p:cNvSpPr>
            <a:spLocks noGrp="1"/>
          </p:cNvSpPr>
          <p:nvPr>
            <p:ph type="title"/>
          </p:nvPr>
        </p:nvSpPr>
        <p:spPr/>
        <p:txBody>
          <a:bodyPr/>
          <a:lstStyle/>
          <a:p>
            <a:r>
              <a:rPr lang="en-US" dirty="0"/>
              <a:t>Reentrant (No Blend)</a:t>
            </a:r>
          </a:p>
        </p:txBody>
      </p:sp>
      <p:sp>
        <p:nvSpPr>
          <p:cNvPr id="4" name="Content Placeholder 3">
            <a:extLst>
              <a:ext uri="{FF2B5EF4-FFF2-40B4-BE49-F238E27FC236}">
                <a16:creationId xmlns:a16="http://schemas.microsoft.com/office/drawing/2014/main" id="{982E2175-F007-6542-AA04-1D78799614CC}"/>
              </a:ext>
            </a:extLst>
          </p:cNvPr>
          <p:cNvSpPr>
            <a:spLocks noGrp="1"/>
          </p:cNvSpPr>
          <p:nvPr>
            <p:ph idx="1"/>
          </p:nvPr>
        </p:nvSpPr>
        <p:spPr>
          <a:xfrm>
            <a:off x="838200" y="2272144"/>
            <a:ext cx="5091545" cy="3322927"/>
          </a:xfrm>
        </p:spPr>
        <p:txBody>
          <a:bodyPr>
            <a:normAutofit fontScale="85000" lnSpcReduction="10000"/>
          </a:bodyPr>
          <a:lstStyle/>
          <a:p>
            <a:r>
              <a:rPr lang="en-US" dirty="0"/>
              <a:t>First, we will do a small study on the cavity with no blends, to determine the influence of the reentrant cone depth (</a:t>
            </a:r>
            <a:r>
              <a:rPr lang="en-US" dirty="0" err="1"/>
              <a:t>hh</a:t>
            </a:r>
            <a:r>
              <a:rPr lang="en-US" dirty="0"/>
              <a:t>) and width (h1), compared to other parameters.</a:t>
            </a:r>
          </a:p>
          <a:p>
            <a:r>
              <a:rPr lang="en-US" dirty="0"/>
              <a:t>For these studies, </a:t>
            </a:r>
            <a:r>
              <a:rPr lang="en-US" b="1" dirty="0"/>
              <a:t>the slope of the cone is kept at 45deg</a:t>
            </a:r>
            <a:r>
              <a:rPr lang="en-US" dirty="0"/>
              <a:t>:</a:t>
            </a:r>
          </a:p>
          <a:p>
            <a:pPr lvl="1"/>
            <a:r>
              <a:rPr lang="en-US" dirty="0"/>
              <a:t>Its parameterization allows, if required, to study its effect independently from the other parameters.</a:t>
            </a:r>
          </a:p>
        </p:txBody>
      </p:sp>
      <p:grpSp>
        <p:nvGrpSpPr>
          <p:cNvPr id="23" name="Group 22">
            <a:extLst>
              <a:ext uri="{FF2B5EF4-FFF2-40B4-BE49-F238E27FC236}">
                <a16:creationId xmlns:a16="http://schemas.microsoft.com/office/drawing/2014/main" id="{FE696705-E8F3-C94E-A230-F9C2825D5900}"/>
              </a:ext>
            </a:extLst>
          </p:cNvPr>
          <p:cNvGrpSpPr/>
          <p:nvPr/>
        </p:nvGrpSpPr>
        <p:grpSpPr>
          <a:xfrm>
            <a:off x="7541443" y="1295851"/>
            <a:ext cx="3329219" cy="4522318"/>
            <a:chOff x="7287489" y="1820655"/>
            <a:chExt cx="2455242" cy="3335132"/>
          </a:xfrm>
        </p:grpSpPr>
        <p:pic>
          <p:nvPicPr>
            <p:cNvPr id="6" name="Picture 5">
              <a:extLst>
                <a:ext uri="{FF2B5EF4-FFF2-40B4-BE49-F238E27FC236}">
                  <a16:creationId xmlns:a16="http://schemas.microsoft.com/office/drawing/2014/main" id="{B17C2BA4-5272-7A46-A520-D77BF2AD939A}"/>
                </a:ext>
              </a:extLst>
            </p:cNvPr>
            <p:cNvPicPr>
              <a:picLocks noChangeAspect="1"/>
            </p:cNvPicPr>
            <p:nvPr/>
          </p:nvPicPr>
          <p:blipFill rotWithShape="1">
            <a:blip r:embed="rId2"/>
            <a:srcRect l="19763" t="62185" r="52268" b="2364"/>
            <a:stretch/>
          </p:blipFill>
          <p:spPr>
            <a:xfrm rot="10800000">
              <a:off x="7287489" y="2661948"/>
              <a:ext cx="1891146" cy="2493839"/>
            </a:xfrm>
            <a:prstGeom prst="rect">
              <a:avLst/>
            </a:prstGeom>
          </p:spPr>
        </p:pic>
        <p:grpSp>
          <p:nvGrpSpPr>
            <p:cNvPr id="22" name="Group 21">
              <a:extLst>
                <a:ext uri="{FF2B5EF4-FFF2-40B4-BE49-F238E27FC236}">
                  <a16:creationId xmlns:a16="http://schemas.microsoft.com/office/drawing/2014/main" id="{81665D9F-8779-B845-A11E-2F416768E6F8}"/>
                </a:ext>
              </a:extLst>
            </p:cNvPr>
            <p:cNvGrpSpPr/>
            <p:nvPr/>
          </p:nvGrpSpPr>
          <p:grpSpPr>
            <a:xfrm>
              <a:off x="7308857" y="1820655"/>
              <a:ext cx="428322" cy="1887321"/>
              <a:chOff x="7308857" y="1820655"/>
              <a:chExt cx="428322" cy="1887321"/>
            </a:xfrm>
          </p:grpSpPr>
          <p:grpSp>
            <p:nvGrpSpPr>
              <p:cNvPr id="13" name="Group 12">
                <a:extLst>
                  <a:ext uri="{FF2B5EF4-FFF2-40B4-BE49-F238E27FC236}">
                    <a16:creationId xmlns:a16="http://schemas.microsoft.com/office/drawing/2014/main" id="{BDCAAEFA-8DBD-684A-9588-69BADCCFFC1B}"/>
                  </a:ext>
                </a:extLst>
              </p:cNvPr>
              <p:cNvGrpSpPr/>
              <p:nvPr/>
            </p:nvGrpSpPr>
            <p:grpSpPr>
              <a:xfrm>
                <a:off x="7419109" y="2078182"/>
                <a:ext cx="207818" cy="1629794"/>
                <a:chOff x="7419109" y="2078182"/>
                <a:chExt cx="207818" cy="1629794"/>
              </a:xfrm>
            </p:grpSpPr>
            <p:cxnSp>
              <p:nvCxnSpPr>
                <p:cNvPr id="8" name="Straight Connector 7">
                  <a:extLst>
                    <a:ext uri="{FF2B5EF4-FFF2-40B4-BE49-F238E27FC236}">
                      <a16:creationId xmlns:a16="http://schemas.microsoft.com/office/drawing/2014/main" id="{7B5C707A-3D4B-AA49-996A-AD3147B689EE}"/>
                    </a:ext>
                  </a:extLst>
                </p:cNvPr>
                <p:cNvCxnSpPr>
                  <a:cxnSpLocks/>
                </p:cNvCxnSpPr>
                <p:nvPr/>
              </p:nvCxnSpPr>
              <p:spPr>
                <a:xfrm>
                  <a:off x="7419109" y="2078182"/>
                  <a:ext cx="0" cy="1191491"/>
                </a:xfrm>
                <a:prstGeom prst="line">
                  <a:avLst/>
                </a:pr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23749614-67E7-8440-9744-FB634C328E21}"/>
                    </a:ext>
                  </a:extLst>
                </p:cNvPr>
                <p:cNvCxnSpPr/>
                <p:nvPr/>
              </p:nvCxnSpPr>
              <p:spPr>
                <a:xfrm>
                  <a:off x="7626927" y="2078182"/>
                  <a:ext cx="0" cy="1629794"/>
                </a:xfrm>
                <a:prstGeom prst="line">
                  <a:avLst/>
                </a:pr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E354588B-AC2D-0A49-94E3-B0D3BD437771}"/>
                    </a:ext>
                  </a:extLst>
                </p:cNvPr>
                <p:cNvCxnSpPr/>
                <p:nvPr/>
              </p:nvCxnSpPr>
              <p:spPr>
                <a:xfrm>
                  <a:off x="7419109" y="2098964"/>
                  <a:ext cx="207818"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9" name="TextBox 18">
                <a:extLst>
                  <a:ext uri="{FF2B5EF4-FFF2-40B4-BE49-F238E27FC236}">
                    <a16:creationId xmlns:a16="http://schemas.microsoft.com/office/drawing/2014/main" id="{45BE3902-401E-1D46-9CC2-7EBFB5B8DD70}"/>
                  </a:ext>
                </a:extLst>
              </p:cNvPr>
              <p:cNvSpPr txBox="1"/>
              <p:nvPr/>
            </p:nvSpPr>
            <p:spPr>
              <a:xfrm>
                <a:off x="7308857" y="1820655"/>
                <a:ext cx="428322" cy="369332"/>
              </a:xfrm>
              <a:prstGeom prst="rect">
                <a:avLst/>
              </a:prstGeom>
              <a:noFill/>
            </p:spPr>
            <p:txBody>
              <a:bodyPr wrap="none" rtlCol="0">
                <a:spAutoFit/>
              </a:bodyPr>
              <a:lstStyle/>
              <a:p>
                <a:r>
                  <a:rPr lang="en-US" dirty="0" err="1">
                    <a:solidFill>
                      <a:srgbClr val="FF0000"/>
                    </a:solidFill>
                  </a:rPr>
                  <a:t>hh</a:t>
                </a:r>
                <a:endParaRPr lang="en-US" dirty="0">
                  <a:solidFill>
                    <a:srgbClr val="FF0000"/>
                  </a:solidFill>
                </a:endParaRPr>
              </a:p>
            </p:txBody>
          </p:sp>
        </p:grpSp>
        <p:grpSp>
          <p:nvGrpSpPr>
            <p:cNvPr id="21" name="Group 20">
              <a:extLst>
                <a:ext uri="{FF2B5EF4-FFF2-40B4-BE49-F238E27FC236}">
                  <a16:creationId xmlns:a16="http://schemas.microsoft.com/office/drawing/2014/main" id="{B87CC930-6ECB-5240-A0E0-E8A909A91C4F}"/>
                </a:ext>
              </a:extLst>
            </p:cNvPr>
            <p:cNvGrpSpPr/>
            <p:nvPr/>
          </p:nvGrpSpPr>
          <p:grpSpPr>
            <a:xfrm>
              <a:off x="7626927" y="3440184"/>
              <a:ext cx="2115804" cy="369332"/>
              <a:chOff x="7626927" y="3440184"/>
              <a:chExt cx="2115804" cy="369332"/>
            </a:xfrm>
          </p:grpSpPr>
          <p:grpSp>
            <p:nvGrpSpPr>
              <p:cNvPr id="14" name="Group 13">
                <a:extLst>
                  <a:ext uri="{FF2B5EF4-FFF2-40B4-BE49-F238E27FC236}">
                    <a16:creationId xmlns:a16="http://schemas.microsoft.com/office/drawing/2014/main" id="{9F7AD243-90B1-AF4E-B26E-E5826599E61C}"/>
                  </a:ext>
                </a:extLst>
              </p:cNvPr>
              <p:cNvGrpSpPr/>
              <p:nvPr/>
            </p:nvGrpSpPr>
            <p:grpSpPr>
              <a:xfrm rot="5400000">
                <a:off x="8337916" y="2809952"/>
                <a:ext cx="207818" cy="1629795"/>
                <a:chOff x="7419109" y="2078181"/>
                <a:chExt cx="207818" cy="1629795"/>
              </a:xfrm>
            </p:grpSpPr>
            <p:cxnSp>
              <p:nvCxnSpPr>
                <p:cNvPr id="15" name="Straight Connector 14">
                  <a:extLst>
                    <a:ext uri="{FF2B5EF4-FFF2-40B4-BE49-F238E27FC236}">
                      <a16:creationId xmlns:a16="http://schemas.microsoft.com/office/drawing/2014/main" id="{95663923-C37D-D544-BDDD-041B4C554614}"/>
                    </a:ext>
                  </a:extLst>
                </p:cNvPr>
                <p:cNvCxnSpPr>
                  <a:cxnSpLocks/>
                </p:cNvCxnSpPr>
                <p:nvPr/>
              </p:nvCxnSpPr>
              <p:spPr>
                <a:xfrm rot="16200000" flipH="1">
                  <a:off x="6604213" y="2893079"/>
                  <a:ext cx="1629795" cy="0"/>
                </a:xfrm>
                <a:prstGeom prst="line">
                  <a:avLst/>
                </a:pr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1348B8B-9677-5245-A64B-CAE682197F07}"/>
                    </a:ext>
                  </a:extLst>
                </p:cNvPr>
                <p:cNvCxnSpPr/>
                <p:nvPr/>
              </p:nvCxnSpPr>
              <p:spPr>
                <a:xfrm>
                  <a:off x="7626927" y="2078182"/>
                  <a:ext cx="0" cy="1629794"/>
                </a:xfrm>
                <a:prstGeom prst="line">
                  <a:avLst/>
                </a:pr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323FD5A0-1320-5644-84FC-ADA18DDC4345}"/>
                    </a:ext>
                  </a:extLst>
                </p:cNvPr>
                <p:cNvCxnSpPr/>
                <p:nvPr/>
              </p:nvCxnSpPr>
              <p:spPr>
                <a:xfrm>
                  <a:off x="7419109" y="2098964"/>
                  <a:ext cx="207818"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20" name="TextBox 19">
                <a:extLst>
                  <a:ext uri="{FF2B5EF4-FFF2-40B4-BE49-F238E27FC236}">
                    <a16:creationId xmlns:a16="http://schemas.microsoft.com/office/drawing/2014/main" id="{8A9230E6-9CB5-4D46-A0ED-241A994B9C3A}"/>
                  </a:ext>
                </a:extLst>
              </p:cNvPr>
              <p:cNvSpPr txBox="1"/>
              <p:nvPr/>
            </p:nvSpPr>
            <p:spPr>
              <a:xfrm>
                <a:off x="9319217" y="3440184"/>
                <a:ext cx="423514" cy="369332"/>
              </a:xfrm>
              <a:prstGeom prst="rect">
                <a:avLst/>
              </a:prstGeom>
              <a:noFill/>
            </p:spPr>
            <p:txBody>
              <a:bodyPr wrap="none" rtlCol="0">
                <a:spAutoFit/>
              </a:bodyPr>
              <a:lstStyle/>
              <a:p>
                <a:r>
                  <a:rPr lang="en-US" dirty="0">
                    <a:solidFill>
                      <a:srgbClr val="FF0000"/>
                    </a:solidFill>
                  </a:rPr>
                  <a:t>h1</a:t>
                </a:r>
              </a:p>
            </p:txBody>
          </p:sp>
        </p:grpSp>
      </p:grpSp>
    </p:spTree>
    <p:extLst>
      <p:ext uri="{BB962C8B-B14F-4D97-AF65-F5344CB8AC3E}">
        <p14:creationId xmlns:p14="http://schemas.microsoft.com/office/powerpoint/2010/main" val="41718771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471ED-FFD5-2E41-8919-53937DC0042B}"/>
              </a:ext>
            </a:extLst>
          </p:cNvPr>
          <p:cNvSpPr>
            <a:spLocks noGrp="1"/>
          </p:cNvSpPr>
          <p:nvPr>
            <p:ph type="title"/>
          </p:nvPr>
        </p:nvSpPr>
        <p:spPr/>
        <p:txBody>
          <a:bodyPr/>
          <a:lstStyle/>
          <a:p>
            <a:r>
              <a:rPr lang="en-US" dirty="0"/>
              <a:t>No Blends: Shunt Impedance</a:t>
            </a:r>
          </a:p>
        </p:txBody>
      </p:sp>
      <p:sp>
        <p:nvSpPr>
          <p:cNvPr id="3" name="Text Placeholder 2">
            <a:extLst>
              <a:ext uri="{FF2B5EF4-FFF2-40B4-BE49-F238E27FC236}">
                <a16:creationId xmlns:a16="http://schemas.microsoft.com/office/drawing/2014/main" id="{12E0F472-DA20-B742-A56D-129637BA3E55}"/>
              </a:ext>
            </a:extLst>
          </p:cNvPr>
          <p:cNvSpPr>
            <a:spLocks noGrp="1"/>
          </p:cNvSpPr>
          <p:nvPr>
            <p:ph type="body" idx="1"/>
          </p:nvPr>
        </p:nvSpPr>
        <p:spPr>
          <a:xfrm>
            <a:off x="320243" y="1858337"/>
            <a:ext cx="4048657" cy="646738"/>
          </a:xfrm>
        </p:spPr>
        <p:txBody>
          <a:bodyPr/>
          <a:lstStyle/>
          <a:p>
            <a:pPr algn="ctr"/>
            <a:r>
              <a:rPr lang="en-US" dirty="0"/>
              <a:t>h1 = 0.3mm</a:t>
            </a:r>
          </a:p>
        </p:txBody>
      </p:sp>
      <p:sp>
        <p:nvSpPr>
          <p:cNvPr id="21" name="Text Placeholder 2">
            <a:extLst>
              <a:ext uri="{FF2B5EF4-FFF2-40B4-BE49-F238E27FC236}">
                <a16:creationId xmlns:a16="http://schemas.microsoft.com/office/drawing/2014/main" id="{15635FA2-F5F3-484D-826C-948E79B98041}"/>
              </a:ext>
            </a:extLst>
          </p:cNvPr>
          <p:cNvSpPr txBox="1">
            <a:spLocks/>
          </p:cNvSpPr>
          <p:nvPr/>
        </p:nvSpPr>
        <p:spPr>
          <a:xfrm>
            <a:off x="4071670" y="1858337"/>
            <a:ext cx="4048657" cy="646738"/>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US" dirty="0"/>
              <a:t>h1 = 0.4mm</a:t>
            </a:r>
          </a:p>
        </p:txBody>
      </p:sp>
      <p:sp>
        <p:nvSpPr>
          <p:cNvPr id="22" name="Text Placeholder 2">
            <a:extLst>
              <a:ext uri="{FF2B5EF4-FFF2-40B4-BE49-F238E27FC236}">
                <a16:creationId xmlns:a16="http://schemas.microsoft.com/office/drawing/2014/main" id="{AF2D2A26-B0B5-3B49-B49D-2B6610C6FBE4}"/>
              </a:ext>
            </a:extLst>
          </p:cNvPr>
          <p:cNvSpPr txBox="1">
            <a:spLocks/>
          </p:cNvSpPr>
          <p:nvPr/>
        </p:nvSpPr>
        <p:spPr>
          <a:xfrm>
            <a:off x="7921674" y="1858337"/>
            <a:ext cx="4048657" cy="646738"/>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US" dirty="0"/>
              <a:t>h1 = 0.5mm</a:t>
            </a:r>
          </a:p>
        </p:txBody>
      </p:sp>
      <p:sp>
        <p:nvSpPr>
          <p:cNvPr id="29" name="TextBox 28">
            <a:extLst>
              <a:ext uri="{FF2B5EF4-FFF2-40B4-BE49-F238E27FC236}">
                <a16:creationId xmlns:a16="http://schemas.microsoft.com/office/drawing/2014/main" id="{0159C9D7-1BAB-3441-8B56-D78C957E11B5}"/>
              </a:ext>
            </a:extLst>
          </p:cNvPr>
          <p:cNvSpPr txBox="1"/>
          <p:nvPr/>
        </p:nvSpPr>
        <p:spPr>
          <a:xfrm>
            <a:off x="800603" y="5444762"/>
            <a:ext cx="10588673" cy="1169551"/>
          </a:xfrm>
          <a:prstGeom prst="rect">
            <a:avLst/>
          </a:prstGeom>
          <a:noFill/>
        </p:spPr>
        <p:txBody>
          <a:bodyPr wrap="square" rtlCol="0">
            <a:spAutoFit/>
          </a:bodyPr>
          <a:lstStyle/>
          <a:p>
            <a:pPr marL="285750" indent="-285750">
              <a:buFont typeface="Arial" panose="020B0604020202020204" pitchFamily="34" charset="0"/>
              <a:buChar char="•"/>
            </a:pPr>
            <a:r>
              <a:rPr lang="en-US" sz="1400" dirty="0"/>
              <a:t>Since the plots are very busy, it is difficult to appreciate very well. However, it can be seen that the variation of ‘h1’ does not affect the values in a significative way, while we can see that varying ‘</a:t>
            </a:r>
            <a:r>
              <a:rPr lang="en-US" sz="1400" dirty="0" err="1"/>
              <a:t>hh</a:t>
            </a:r>
            <a:r>
              <a:rPr lang="en-US" sz="1400" dirty="0"/>
              <a:t>’ represents a bigger impact on the results. Being ‘</a:t>
            </a:r>
            <a:r>
              <a:rPr lang="en-US" sz="1400" dirty="0" err="1"/>
              <a:t>hh</a:t>
            </a:r>
            <a:r>
              <a:rPr lang="en-US" sz="1400" dirty="0"/>
              <a:t>=h1=0.3mm’ the chosen combination.</a:t>
            </a:r>
          </a:p>
          <a:p>
            <a:pPr marL="285750" indent="-285750">
              <a:buFont typeface="Arial" panose="020B0604020202020204" pitchFamily="34" charset="0"/>
              <a:buChar char="•"/>
            </a:pPr>
            <a:r>
              <a:rPr lang="en-US" sz="1400" dirty="0"/>
              <a:t>Here can already be appreciated that the values for 150deg seem higher than for 120deg in a higher degree compared to the simple single cell case, this will be discussed later on.</a:t>
            </a:r>
          </a:p>
        </p:txBody>
      </p:sp>
      <p:pic>
        <p:nvPicPr>
          <p:cNvPr id="5" name="Picture 4">
            <a:extLst>
              <a:ext uri="{FF2B5EF4-FFF2-40B4-BE49-F238E27FC236}">
                <a16:creationId xmlns:a16="http://schemas.microsoft.com/office/drawing/2014/main" id="{F4DA1070-1FC4-E647-9273-DFA841C3D6EF}"/>
              </a:ext>
            </a:extLst>
          </p:cNvPr>
          <p:cNvPicPr>
            <a:picLocks noChangeAspect="1"/>
          </p:cNvPicPr>
          <p:nvPr/>
        </p:nvPicPr>
        <p:blipFill>
          <a:blip r:embed="rId2"/>
          <a:stretch>
            <a:fillRect/>
          </a:stretch>
        </p:blipFill>
        <p:spPr>
          <a:xfrm>
            <a:off x="29672" y="2806742"/>
            <a:ext cx="4056358" cy="2433815"/>
          </a:xfrm>
          <a:prstGeom prst="rect">
            <a:avLst/>
          </a:prstGeom>
        </p:spPr>
      </p:pic>
      <p:pic>
        <p:nvPicPr>
          <p:cNvPr id="9" name="Picture 8">
            <a:extLst>
              <a:ext uri="{FF2B5EF4-FFF2-40B4-BE49-F238E27FC236}">
                <a16:creationId xmlns:a16="http://schemas.microsoft.com/office/drawing/2014/main" id="{9C30FDFC-602C-2140-9504-952E2F2825DE}"/>
              </a:ext>
            </a:extLst>
          </p:cNvPr>
          <p:cNvPicPr>
            <a:picLocks noChangeAspect="1"/>
          </p:cNvPicPr>
          <p:nvPr/>
        </p:nvPicPr>
        <p:blipFill>
          <a:blip r:embed="rId3"/>
          <a:stretch>
            <a:fillRect/>
          </a:stretch>
        </p:blipFill>
        <p:spPr>
          <a:xfrm>
            <a:off x="4062585" y="2801729"/>
            <a:ext cx="4064711" cy="2438827"/>
          </a:xfrm>
          <a:prstGeom prst="rect">
            <a:avLst/>
          </a:prstGeom>
        </p:spPr>
      </p:pic>
      <p:pic>
        <p:nvPicPr>
          <p:cNvPr id="12" name="Picture 11">
            <a:extLst>
              <a:ext uri="{FF2B5EF4-FFF2-40B4-BE49-F238E27FC236}">
                <a16:creationId xmlns:a16="http://schemas.microsoft.com/office/drawing/2014/main" id="{DD1D3BA9-A6D6-DB4B-8B21-F4ABB222E25A}"/>
              </a:ext>
            </a:extLst>
          </p:cNvPr>
          <p:cNvPicPr>
            <a:picLocks noChangeAspect="1"/>
          </p:cNvPicPr>
          <p:nvPr/>
        </p:nvPicPr>
        <p:blipFill>
          <a:blip r:embed="rId4"/>
          <a:stretch>
            <a:fillRect/>
          </a:stretch>
        </p:blipFill>
        <p:spPr>
          <a:xfrm>
            <a:off x="8118943" y="2801728"/>
            <a:ext cx="4064710" cy="2438826"/>
          </a:xfrm>
          <a:prstGeom prst="rect">
            <a:avLst/>
          </a:prstGeom>
        </p:spPr>
      </p:pic>
    </p:spTree>
    <p:extLst>
      <p:ext uri="{BB962C8B-B14F-4D97-AF65-F5344CB8AC3E}">
        <p14:creationId xmlns:p14="http://schemas.microsoft.com/office/powerpoint/2010/main" val="35999471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22394</TotalTime>
  <Words>1141</Words>
  <Application>Microsoft Macintosh PowerPoint</Application>
  <PresentationFormat>Widescreen</PresentationFormat>
  <Paragraphs>221</Paragraphs>
  <Slides>21</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Cambria Math</vt:lpstr>
      <vt:lpstr>Office Theme</vt:lpstr>
      <vt:lpstr>K-Band Low Gradient Design</vt:lpstr>
      <vt:lpstr>3 Variations of the Simple Cell</vt:lpstr>
      <vt:lpstr>Simple Cell</vt:lpstr>
      <vt:lpstr>Simple Cell: 2- Blends</vt:lpstr>
      <vt:lpstr>Simple Cell: 2- Blends</vt:lpstr>
      <vt:lpstr>Reentrant Cell</vt:lpstr>
      <vt:lpstr>3 Variations of a Reentrant Cell</vt:lpstr>
      <vt:lpstr>Reentrant (No Blend)</vt:lpstr>
      <vt:lpstr>No Blends: Shunt Impedance</vt:lpstr>
      <vt:lpstr>No Blends: Group Velocity</vt:lpstr>
      <vt:lpstr>Reentrant Cell</vt:lpstr>
      <vt:lpstr>Reentrant 2- Blends</vt:lpstr>
      <vt:lpstr>Single Cell Revisited: Candidates</vt:lpstr>
      <vt:lpstr>Cell Design</vt:lpstr>
      <vt:lpstr>A Quick Look Into The Wakes</vt:lpstr>
      <vt:lpstr>Other Options</vt:lpstr>
      <vt:lpstr>Simple Cell: ‘Constant Gradient’ (@8MW)</vt:lpstr>
      <vt:lpstr>Simple Cell: ‘Constant Gradient’ (@8MW)</vt:lpstr>
      <vt:lpstr>Summary</vt:lpstr>
      <vt:lpstr>PowerPoint Presentation</vt:lpstr>
      <vt:lpstr>Power Considerations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1st LOOK INTO 36 GHz SINGLE-CELLS</dc:title>
  <dc:creator>Microsoft Office User</dc:creator>
  <cp:lastModifiedBy>Microsoft Office User</cp:lastModifiedBy>
  <cp:revision>176</cp:revision>
  <cp:lastPrinted>2018-12-10T22:07:37Z</cp:lastPrinted>
  <dcterms:created xsi:type="dcterms:W3CDTF">2018-11-01T12:27:55Z</dcterms:created>
  <dcterms:modified xsi:type="dcterms:W3CDTF">2019-01-08T13:39:45Z</dcterms:modified>
</cp:coreProperties>
</file>