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47" r:id="rId2"/>
    <p:sldId id="630" r:id="rId3"/>
    <p:sldId id="663" r:id="rId4"/>
    <p:sldId id="609" r:id="rId5"/>
    <p:sldId id="629" r:id="rId6"/>
    <p:sldId id="654" r:id="rId7"/>
    <p:sldId id="653" r:id="rId8"/>
    <p:sldId id="664" r:id="rId9"/>
    <p:sldId id="652" r:id="rId10"/>
    <p:sldId id="655" r:id="rId11"/>
    <p:sldId id="656" r:id="rId12"/>
    <p:sldId id="657" r:id="rId13"/>
    <p:sldId id="647" r:id="rId14"/>
    <p:sldId id="648" r:id="rId15"/>
    <p:sldId id="641" r:id="rId16"/>
    <p:sldId id="638" r:id="rId17"/>
    <p:sldId id="662" r:id="rId18"/>
    <p:sldId id="620" r:id="rId19"/>
    <p:sldId id="670" r:id="rId20"/>
    <p:sldId id="668" r:id="rId21"/>
    <p:sldId id="669" r:id="rId22"/>
    <p:sldId id="666" r:id="rId23"/>
  </p:sldIdLst>
  <p:sldSz cx="9144000" cy="6858000" type="screen4x3"/>
  <p:notesSz cx="6669088" cy="97536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rgbClr val="0F5494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71" userDrawn="1">
          <p15:clr>
            <a:srgbClr val="A4A3A4"/>
          </p15:clr>
        </p15:guide>
        <p15:guide id="2" pos="210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Irina Reyes " initials="IR" lastIdx="8" clrIdx="0"/>
  <p:cmAuthor id="1" name="SPICHTINGER Daniel (RTD)" initials="SD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8F17"/>
    <a:srgbClr val="99CCFF"/>
    <a:srgbClr val="3E6FD2"/>
    <a:srgbClr val="FFD624"/>
    <a:srgbClr val="0F5494"/>
    <a:srgbClr val="2D5EC1"/>
    <a:srgbClr val="BDDEFF"/>
    <a:srgbClr val="808080"/>
    <a:srgbClr val="3166C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39" autoAdjust="0"/>
    <p:restoredTop sz="96015" autoAdjust="0"/>
  </p:normalViewPr>
  <p:slideViewPr>
    <p:cSldViewPr>
      <p:cViewPr varScale="1">
        <p:scale>
          <a:sx n="111" d="100"/>
          <a:sy n="111" d="100"/>
        </p:scale>
        <p:origin x="-155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25092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196" y="-108"/>
      </p:cViewPr>
      <p:guideLst>
        <p:guide orient="horz" pos="3071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commentAuthors" Target="commentAuthors.xml"/><Relationship Id="rId28" Type="http://schemas.openxmlformats.org/officeDocument/2006/relationships/presProps" Target="presProps.xml"/><Relationship Id="rId29" Type="http://schemas.openxmlformats.org/officeDocument/2006/relationships/viewProps" Target="viewProps.xml"/><Relationship Id="rId30" Type="http://schemas.openxmlformats.org/officeDocument/2006/relationships/theme" Target="theme/theme1.xml"/><Relationship Id="rId3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65FACB4-8969-4C17-8EDD-A7ED2113B5A5}" type="doc">
      <dgm:prSet loTypeId="urn:microsoft.com/office/officeart/2009/3/layout/StepUp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13E2B98-0E31-4B6D-B33D-B1FF60D7C75C}">
      <dgm:prSet phldrT="[Text]" custT="1"/>
      <dgm:spPr/>
      <dgm:t>
        <a:bodyPr/>
        <a:lstStyle/>
        <a:p>
          <a:r>
            <a:rPr lang="fr-BE" sz="1400" b="1" dirty="0" smtClean="0">
              <a:solidFill>
                <a:srgbClr val="0F5494"/>
              </a:solidFill>
            </a:rPr>
            <a:t>FP7</a:t>
          </a:r>
        </a:p>
        <a:p>
          <a:r>
            <a:rPr lang="fr-BE" sz="1400" dirty="0" smtClean="0">
              <a:solidFill>
                <a:srgbClr val="0F5494"/>
              </a:solidFill>
            </a:rPr>
            <a:t>OA </a:t>
          </a:r>
          <a:r>
            <a:rPr lang="fr-BE" sz="1400" b="1" dirty="0" smtClean="0">
              <a:solidFill>
                <a:srgbClr val="00B0F0"/>
              </a:solidFill>
            </a:rPr>
            <a:t>Pilot</a:t>
          </a:r>
        </a:p>
        <a:p>
          <a:r>
            <a:rPr lang="fr-BE" sz="1400" b="0" dirty="0" smtClean="0">
              <a:solidFill>
                <a:schemeClr val="accent6"/>
              </a:solidFill>
            </a:rPr>
            <a:t>Deposit and open access</a:t>
          </a:r>
          <a:endParaRPr lang="en-GB" sz="1400" b="0" dirty="0">
            <a:solidFill>
              <a:schemeClr val="accent6"/>
            </a:solidFill>
          </a:endParaRPr>
        </a:p>
      </dgm:t>
    </dgm:pt>
    <dgm:pt modelId="{E549E5BE-149C-4823-863C-10ECA627EE3B}" type="parTrans" cxnId="{0E95B327-E65C-4C64-959F-2DF726D85328}">
      <dgm:prSet/>
      <dgm:spPr/>
      <dgm:t>
        <a:bodyPr/>
        <a:lstStyle/>
        <a:p>
          <a:endParaRPr lang="en-GB"/>
        </a:p>
      </dgm:t>
    </dgm:pt>
    <dgm:pt modelId="{9932FCC9-7EC9-4B97-A75D-11612A5D56FE}" type="sibTrans" cxnId="{0E95B327-E65C-4C64-959F-2DF726D85328}">
      <dgm:prSet/>
      <dgm:spPr/>
      <dgm:t>
        <a:bodyPr/>
        <a:lstStyle/>
        <a:p>
          <a:endParaRPr lang="en-GB"/>
        </a:p>
      </dgm:t>
    </dgm:pt>
    <dgm:pt modelId="{FBE439DE-74BE-4E8B-8EA4-946F833CA123}">
      <dgm:prSet phldrT="[Text]" custT="1"/>
      <dgm:spPr/>
      <dgm:t>
        <a:bodyPr/>
        <a:lstStyle/>
        <a:p>
          <a:r>
            <a:rPr lang="fr-BE" sz="1400" b="1" dirty="0" smtClean="0">
              <a:solidFill>
                <a:srgbClr val="0F5494"/>
              </a:solidFill>
            </a:rPr>
            <a:t>Horizon 2020</a:t>
          </a:r>
        </a:p>
        <a:p>
          <a:r>
            <a:rPr lang="fr-BE" sz="1400" dirty="0" smtClean="0">
              <a:solidFill>
                <a:srgbClr val="0F5494"/>
              </a:solidFill>
            </a:rPr>
            <a:t>OA </a:t>
          </a:r>
          <a:r>
            <a:rPr lang="fr-BE" sz="1400" b="1" dirty="0" smtClean="0">
              <a:solidFill>
                <a:srgbClr val="FF0000"/>
              </a:solidFill>
            </a:rPr>
            <a:t>Mandatory</a:t>
          </a:r>
        </a:p>
        <a:p>
          <a:r>
            <a:rPr lang="fr-BE" sz="1400" dirty="0" smtClean="0">
              <a:solidFill>
                <a:srgbClr val="0F5494"/>
              </a:solidFill>
            </a:rPr>
            <a:t>Deposit and open access</a:t>
          </a:r>
        </a:p>
        <a:p>
          <a:endParaRPr lang="fr-BE" sz="1400" b="1" dirty="0" smtClean="0">
            <a:solidFill>
              <a:srgbClr val="FFC000"/>
            </a:solidFill>
          </a:endParaRPr>
        </a:p>
        <a:p>
          <a:r>
            <a:rPr lang="fr-BE" sz="1400" dirty="0" smtClean="0">
              <a:solidFill>
                <a:srgbClr val="0F5494"/>
              </a:solidFill>
            </a:rPr>
            <a:t>&amp; ORD/DMP </a:t>
          </a:r>
          <a:r>
            <a:rPr lang="fr-BE" sz="1400" b="1" dirty="0" smtClean="0">
              <a:solidFill>
                <a:srgbClr val="00B0F0"/>
              </a:solidFill>
            </a:rPr>
            <a:t>Pilot</a:t>
          </a:r>
          <a:endParaRPr lang="en-GB" sz="1400" b="1" dirty="0">
            <a:solidFill>
              <a:srgbClr val="00B0F0"/>
            </a:solidFill>
          </a:endParaRPr>
        </a:p>
      </dgm:t>
    </dgm:pt>
    <dgm:pt modelId="{26167E22-B667-4347-A1D6-AC3D6E2611C5}" type="parTrans" cxnId="{9B095AB0-A72F-4567-A725-08B060DDD42C}">
      <dgm:prSet/>
      <dgm:spPr/>
      <dgm:t>
        <a:bodyPr/>
        <a:lstStyle/>
        <a:p>
          <a:endParaRPr lang="en-GB"/>
        </a:p>
      </dgm:t>
    </dgm:pt>
    <dgm:pt modelId="{1D9835A8-1455-4021-BF4C-4D26DD9783E0}" type="sibTrans" cxnId="{9B095AB0-A72F-4567-A725-08B060DDD42C}">
      <dgm:prSet/>
      <dgm:spPr/>
      <dgm:t>
        <a:bodyPr/>
        <a:lstStyle/>
        <a:p>
          <a:endParaRPr lang="en-GB"/>
        </a:p>
      </dgm:t>
    </dgm:pt>
    <dgm:pt modelId="{0DC698D1-0C48-4289-8DDA-6E3233970A0E}">
      <dgm:prSet phldrT="[Text]" custT="1"/>
      <dgm:spPr/>
      <dgm:t>
        <a:bodyPr/>
        <a:lstStyle/>
        <a:p>
          <a:pPr>
            <a:spcAft>
              <a:spcPct val="35000"/>
            </a:spcAft>
          </a:pPr>
          <a:r>
            <a:rPr lang="fr-BE" sz="1400" b="1" dirty="0" smtClean="0">
              <a:solidFill>
                <a:srgbClr val="0F5494"/>
              </a:solidFill>
            </a:rPr>
            <a:t>Horizon 2020</a:t>
          </a:r>
        </a:p>
        <a:p>
          <a:pPr>
            <a:spcAft>
              <a:spcPct val="35000"/>
            </a:spcAft>
          </a:pPr>
          <a:r>
            <a:rPr lang="fr-BE" sz="1400" dirty="0" smtClean="0">
              <a:solidFill>
                <a:srgbClr val="0F5494"/>
              </a:solidFill>
            </a:rPr>
            <a:t>OA </a:t>
          </a:r>
          <a:r>
            <a:rPr lang="fr-BE" sz="1400" b="1" dirty="0" smtClean="0">
              <a:solidFill>
                <a:srgbClr val="FF0000"/>
              </a:solidFill>
            </a:rPr>
            <a:t>Mandatory</a:t>
          </a:r>
        </a:p>
        <a:p>
          <a:pPr>
            <a:spcAft>
              <a:spcPct val="35000"/>
            </a:spcAft>
          </a:pPr>
          <a:r>
            <a:rPr lang="fr-BE" sz="1400" dirty="0" smtClean="0">
              <a:solidFill>
                <a:srgbClr val="0F5494"/>
              </a:solidFill>
            </a:rPr>
            <a:t>Deposit and open access</a:t>
          </a:r>
        </a:p>
        <a:p>
          <a:pPr>
            <a:spcAft>
              <a:spcPct val="35000"/>
            </a:spcAft>
          </a:pPr>
          <a:endParaRPr lang="fr-BE" sz="1400" b="1" dirty="0" smtClean="0">
            <a:solidFill>
              <a:srgbClr val="FFC000"/>
            </a:solidFill>
          </a:endParaRPr>
        </a:p>
        <a:p>
          <a:pPr>
            <a:spcAft>
              <a:spcPts val="0"/>
            </a:spcAft>
          </a:pPr>
          <a:r>
            <a:rPr lang="fr-BE" sz="1400" dirty="0" smtClean="0">
              <a:solidFill>
                <a:srgbClr val="0F5494"/>
              </a:solidFill>
            </a:rPr>
            <a:t>&amp; ORD/DMP </a:t>
          </a:r>
          <a:r>
            <a:rPr lang="fr-BE" sz="14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by default </a:t>
          </a:r>
        </a:p>
        <a:p>
          <a:pPr>
            <a:spcAft>
              <a:spcPts val="0"/>
            </a:spcAft>
          </a:pPr>
          <a:r>
            <a:rPr lang="fr-BE" sz="14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(</a:t>
          </a:r>
          <a:r>
            <a:rPr lang="fr-BE" sz="1400" b="1" dirty="0" err="1" smtClean="0">
              <a:solidFill>
                <a:schemeClr val="accent6">
                  <a:lumMod val="60000"/>
                  <a:lumOff val="40000"/>
                </a:schemeClr>
              </a:solidFill>
            </a:rPr>
            <a:t>opt</a:t>
          </a:r>
          <a:r>
            <a:rPr lang="fr-BE" sz="1400" b="1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-out)</a:t>
          </a:r>
          <a:endParaRPr lang="en-GB" sz="1400" b="1" dirty="0">
            <a:solidFill>
              <a:schemeClr val="accent6">
                <a:lumMod val="60000"/>
                <a:lumOff val="40000"/>
              </a:schemeClr>
            </a:solidFill>
          </a:endParaRPr>
        </a:p>
      </dgm:t>
    </dgm:pt>
    <dgm:pt modelId="{7B853194-41FC-444C-908B-A7E26AB2F0D4}" type="parTrans" cxnId="{551AEE50-9D93-42DC-A81F-3D7F10B8BB5D}">
      <dgm:prSet/>
      <dgm:spPr/>
      <dgm:t>
        <a:bodyPr/>
        <a:lstStyle/>
        <a:p>
          <a:endParaRPr lang="en-GB"/>
        </a:p>
      </dgm:t>
    </dgm:pt>
    <dgm:pt modelId="{3C07DC83-3848-41B0-A68D-8F962CF84C3C}" type="sibTrans" cxnId="{551AEE50-9D93-42DC-A81F-3D7F10B8BB5D}">
      <dgm:prSet/>
      <dgm:spPr/>
      <dgm:t>
        <a:bodyPr/>
        <a:lstStyle/>
        <a:p>
          <a:endParaRPr lang="en-GB"/>
        </a:p>
      </dgm:t>
    </dgm:pt>
    <dgm:pt modelId="{BABB4441-26FD-47F1-B93A-6012AE95FB53}">
      <dgm:prSet/>
      <dgm:spPr/>
      <dgm:t>
        <a:bodyPr/>
        <a:lstStyle/>
        <a:p>
          <a:endParaRPr lang="en-GB" dirty="0"/>
        </a:p>
      </dgm:t>
    </dgm:pt>
    <dgm:pt modelId="{A3633E0D-4FDE-4982-8DE1-62DEF3C4EA71}" type="parTrans" cxnId="{A82F7B99-D43E-441A-BEA8-9EF158CEC3A6}">
      <dgm:prSet/>
      <dgm:spPr/>
      <dgm:t>
        <a:bodyPr/>
        <a:lstStyle/>
        <a:p>
          <a:endParaRPr lang="en-GB"/>
        </a:p>
      </dgm:t>
    </dgm:pt>
    <dgm:pt modelId="{BAC21ED4-348A-4305-9E4B-7EF31588801B}" type="sibTrans" cxnId="{A82F7B99-D43E-441A-BEA8-9EF158CEC3A6}">
      <dgm:prSet/>
      <dgm:spPr/>
      <dgm:t>
        <a:bodyPr/>
        <a:lstStyle/>
        <a:p>
          <a:endParaRPr lang="en-GB"/>
        </a:p>
      </dgm:t>
    </dgm:pt>
    <dgm:pt modelId="{B1B74C23-F771-4CEB-A78E-510788D9F43F}" type="pres">
      <dgm:prSet presAssocID="{265FACB4-8969-4C17-8EDD-A7ED2113B5A5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D1B692B9-E15E-4CAE-83F7-3AEE4BC7CE7D}" type="pres">
      <dgm:prSet presAssocID="{E13E2B98-0E31-4B6D-B33D-B1FF60D7C75C}" presName="composite" presStyleCnt="0"/>
      <dgm:spPr/>
    </dgm:pt>
    <dgm:pt modelId="{565D68B4-403F-48A1-B4D8-98727D0D8967}" type="pres">
      <dgm:prSet presAssocID="{E13E2B98-0E31-4B6D-B33D-B1FF60D7C75C}" presName="LShape" presStyleLbl="alignNode1" presStyleIdx="0" presStyleCnt="7"/>
      <dgm:spPr/>
    </dgm:pt>
    <dgm:pt modelId="{4A5C3141-D612-4D29-9C64-8E11F18AD33F}" type="pres">
      <dgm:prSet presAssocID="{E13E2B98-0E31-4B6D-B33D-B1FF60D7C75C}" presName="ParentText" presStyleLbl="revTx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9D2BFD1-F5E2-448E-873D-BD4112695BC1}" type="pres">
      <dgm:prSet presAssocID="{E13E2B98-0E31-4B6D-B33D-B1FF60D7C75C}" presName="Triangle" presStyleLbl="alignNode1" presStyleIdx="1" presStyleCnt="7"/>
      <dgm:spPr/>
    </dgm:pt>
    <dgm:pt modelId="{C0F1B38D-0F91-479B-8807-0066B3829D41}" type="pres">
      <dgm:prSet presAssocID="{9932FCC9-7EC9-4B97-A75D-11612A5D56FE}" presName="sibTrans" presStyleCnt="0"/>
      <dgm:spPr/>
    </dgm:pt>
    <dgm:pt modelId="{59776241-E25D-416C-9E90-7244E667AE28}" type="pres">
      <dgm:prSet presAssocID="{9932FCC9-7EC9-4B97-A75D-11612A5D56FE}" presName="space" presStyleCnt="0"/>
      <dgm:spPr/>
    </dgm:pt>
    <dgm:pt modelId="{D2AE7E04-E772-474D-A539-B58D05AF740A}" type="pres">
      <dgm:prSet presAssocID="{FBE439DE-74BE-4E8B-8EA4-946F833CA123}" presName="composite" presStyleCnt="0"/>
      <dgm:spPr/>
    </dgm:pt>
    <dgm:pt modelId="{C19A2BD2-FDDE-45A9-9BB8-992F6CC2D038}" type="pres">
      <dgm:prSet presAssocID="{FBE439DE-74BE-4E8B-8EA4-946F833CA123}" presName="LShape" presStyleLbl="alignNode1" presStyleIdx="2" presStyleCnt="7"/>
      <dgm:spPr/>
    </dgm:pt>
    <dgm:pt modelId="{C3E04CB7-442A-437E-BCD0-E51137A49033}" type="pres">
      <dgm:prSet presAssocID="{FBE439DE-74BE-4E8B-8EA4-946F833CA123}" presName="ParentText" presStyleLbl="revTx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D1A5A7-DF3D-4E91-8DA0-05F43D168E80}" type="pres">
      <dgm:prSet presAssocID="{FBE439DE-74BE-4E8B-8EA4-946F833CA123}" presName="Triangle" presStyleLbl="alignNode1" presStyleIdx="3" presStyleCnt="7"/>
      <dgm:spPr/>
    </dgm:pt>
    <dgm:pt modelId="{B71C8C35-64F7-4BF2-B9F6-5C684E2181E4}" type="pres">
      <dgm:prSet presAssocID="{1D9835A8-1455-4021-BF4C-4D26DD9783E0}" presName="sibTrans" presStyleCnt="0"/>
      <dgm:spPr/>
    </dgm:pt>
    <dgm:pt modelId="{7981E711-A535-40D7-8741-3F5E3A57363C}" type="pres">
      <dgm:prSet presAssocID="{1D9835A8-1455-4021-BF4C-4D26DD9783E0}" presName="space" presStyleCnt="0"/>
      <dgm:spPr/>
    </dgm:pt>
    <dgm:pt modelId="{597E94B1-4A86-4B26-8783-38860E6B0C5E}" type="pres">
      <dgm:prSet presAssocID="{0DC698D1-0C48-4289-8DDA-6E3233970A0E}" presName="composite" presStyleCnt="0"/>
      <dgm:spPr/>
    </dgm:pt>
    <dgm:pt modelId="{823B1718-8BCA-402D-8E35-77EBBA1D4AFE}" type="pres">
      <dgm:prSet presAssocID="{0DC698D1-0C48-4289-8DDA-6E3233970A0E}" presName="LShape" presStyleLbl="alignNode1" presStyleIdx="4" presStyleCnt="7" custLinFactNeighborX="753" custLinFactNeighborY="3721"/>
      <dgm:spPr/>
    </dgm:pt>
    <dgm:pt modelId="{5B85BB5C-8F27-45F9-954D-D44A942FEC49}" type="pres">
      <dgm:prSet presAssocID="{0DC698D1-0C48-4289-8DDA-6E3233970A0E}" presName="ParentText" presStyleLbl="revTx" presStyleIdx="2" presStyleCnt="4" custScaleX="99429" custLinFactNeighborX="155" custLinFactNeighborY="571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C2C18E0-A8B7-431B-9F90-885E4B4A426B}" type="pres">
      <dgm:prSet presAssocID="{0DC698D1-0C48-4289-8DDA-6E3233970A0E}" presName="Triangle" presStyleLbl="alignNode1" presStyleIdx="5" presStyleCnt="7"/>
      <dgm:spPr/>
    </dgm:pt>
    <dgm:pt modelId="{99073267-8B78-45D4-88E6-DB05FF6E56CD}" type="pres">
      <dgm:prSet presAssocID="{3C07DC83-3848-41B0-A68D-8F962CF84C3C}" presName="sibTrans" presStyleCnt="0"/>
      <dgm:spPr/>
    </dgm:pt>
    <dgm:pt modelId="{81472A63-F552-4C7F-8CF8-C73023B9327D}" type="pres">
      <dgm:prSet presAssocID="{3C07DC83-3848-41B0-A68D-8F962CF84C3C}" presName="space" presStyleCnt="0"/>
      <dgm:spPr/>
    </dgm:pt>
    <dgm:pt modelId="{A8CEB2C6-7D55-48C7-85A9-29023DBA930C}" type="pres">
      <dgm:prSet presAssocID="{BABB4441-26FD-47F1-B93A-6012AE95FB53}" presName="composite" presStyleCnt="0"/>
      <dgm:spPr/>
    </dgm:pt>
    <dgm:pt modelId="{66795283-61C8-4927-864F-77B9DAB72824}" type="pres">
      <dgm:prSet presAssocID="{BABB4441-26FD-47F1-B93A-6012AE95FB53}" presName="LShape" presStyleLbl="alignNode1" presStyleIdx="6" presStyleCnt="7"/>
      <dgm:spPr/>
    </dgm:pt>
    <dgm:pt modelId="{99B82E22-B053-4E92-876B-DF794DB4385B}" type="pres">
      <dgm:prSet presAssocID="{BABB4441-26FD-47F1-B93A-6012AE95FB53}" presName="ParentText" presStyleLbl="revTx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6B0B07C-EB75-4457-B987-C3CB6FBB2FE8}" type="presOf" srcId="{E13E2B98-0E31-4B6D-B33D-B1FF60D7C75C}" destId="{4A5C3141-D612-4D29-9C64-8E11F18AD33F}" srcOrd="0" destOrd="0" presId="urn:microsoft.com/office/officeart/2009/3/layout/StepUpProcess"/>
    <dgm:cxn modelId="{14C6B809-FFF6-4905-905F-DCFE7265A6FA}" type="presOf" srcId="{0DC698D1-0C48-4289-8DDA-6E3233970A0E}" destId="{5B85BB5C-8F27-45F9-954D-D44A942FEC49}" srcOrd="0" destOrd="0" presId="urn:microsoft.com/office/officeart/2009/3/layout/StepUpProcess"/>
    <dgm:cxn modelId="{551AEE50-9D93-42DC-A81F-3D7F10B8BB5D}" srcId="{265FACB4-8969-4C17-8EDD-A7ED2113B5A5}" destId="{0DC698D1-0C48-4289-8DDA-6E3233970A0E}" srcOrd="2" destOrd="0" parTransId="{7B853194-41FC-444C-908B-A7E26AB2F0D4}" sibTransId="{3C07DC83-3848-41B0-A68D-8F962CF84C3C}"/>
    <dgm:cxn modelId="{0657D820-6978-42A1-A787-DDEDB1955D89}" type="presOf" srcId="{BABB4441-26FD-47F1-B93A-6012AE95FB53}" destId="{99B82E22-B053-4E92-876B-DF794DB4385B}" srcOrd="0" destOrd="0" presId="urn:microsoft.com/office/officeart/2009/3/layout/StepUpProcess"/>
    <dgm:cxn modelId="{533C00CA-2116-4A9F-9022-E5CB38B659B7}" type="presOf" srcId="{265FACB4-8969-4C17-8EDD-A7ED2113B5A5}" destId="{B1B74C23-F771-4CEB-A78E-510788D9F43F}" srcOrd="0" destOrd="0" presId="urn:microsoft.com/office/officeart/2009/3/layout/StepUpProcess"/>
    <dgm:cxn modelId="{0E95B327-E65C-4C64-959F-2DF726D85328}" srcId="{265FACB4-8969-4C17-8EDD-A7ED2113B5A5}" destId="{E13E2B98-0E31-4B6D-B33D-B1FF60D7C75C}" srcOrd="0" destOrd="0" parTransId="{E549E5BE-149C-4823-863C-10ECA627EE3B}" sibTransId="{9932FCC9-7EC9-4B97-A75D-11612A5D56FE}"/>
    <dgm:cxn modelId="{9B095AB0-A72F-4567-A725-08B060DDD42C}" srcId="{265FACB4-8969-4C17-8EDD-A7ED2113B5A5}" destId="{FBE439DE-74BE-4E8B-8EA4-946F833CA123}" srcOrd="1" destOrd="0" parTransId="{26167E22-B667-4347-A1D6-AC3D6E2611C5}" sibTransId="{1D9835A8-1455-4021-BF4C-4D26DD9783E0}"/>
    <dgm:cxn modelId="{1BE0E4CB-FD84-44E2-9EB6-173922728603}" type="presOf" srcId="{FBE439DE-74BE-4E8B-8EA4-946F833CA123}" destId="{C3E04CB7-442A-437E-BCD0-E51137A49033}" srcOrd="0" destOrd="0" presId="urn:microsoft.com/office/officeart/2009/3/layout/StepUpProcess"/>
    <dgm:cxn modelId="{A82F7B99-D43E-441A-BEA8-9EF158CEC3A6}" srcId="{265FACB4-8969-4C17-8EDD-A7ED2113B5A5}" destId="{BABB4441-26FD-47F1-B93A-6012AE95FB53}" srcOrd="3" destOrd="0" parTransId="{A3633E0D-4FDE-4982-8DE1-62DEF3C4EA71}" sibTransId="{BAC21ED4-348A-4305-9E4B-7EF31588801B}"/>
    <dgm:cxn modelId="{F1BDD38B-EB65-4C6E-BFC5-796B046780CF}" type="presParOf" srcId="{B1B74C23-F771-4CEB-A78E-510788D9F43F}" destId="{D1B692B9-E15E-4CAE-83F7-3AEE4BC7CE7D}" srcOrd="0" destOrd="0" presId="urn:microsoft.com/office/officeart/2009/3/layout/StepUpProcess"/>
    <dgm:cxn modelId="{232F81D5-99AF-42E7-9BCA-C0E46C6E6DD1}" type="presParOf" srcId="{D1B692B9-E15E-4CAE-83F7-3AEE4BC7CE7D}" destId="{565D68B4-403F-48A1-B4D8-98727D0D8967}" srcOrd="0" destOrd="0" presId="urn:microsoft.com/office/officeart/2009/3/layout/StepUpProcess"/>
    <dgm:cxn modelId="{E92B1982-449B-472A-9EFA-AC821EF7CA8F}" type="presParOf" srcId="{D1B692B9-E15E-4CAE-83F7-3AEE4BC7CE7D}" destId="{4A5C3141-D612-4D29-9C64-8E11F18AD33F}" srcOrd="1" destOrd="0" presId="urn:microsoft.com/office/officeart/2009/3/layout/StepUpProcess"/>
    <dgm:cxn modelId="{54246B45-B00A-493F-A24B-8F4FF5D3BFEA}" type="presParOf" srcId="{D1B692B9-E15E-4CAE-83F7-3AEE4BC7CE7D}" destId="{89D2BFD1-F5E2-448E-873D-BD4112695BC1}" srcOrd="2" destOrd="0" presId="urn:microsoft.com/office/officeart/2009/3/layout/StepUpProcess"/>
    <dgm:cxn modelId="{67473CFA-3D33-44E1-936F-B1752EE1953E}" type="presParOf" srcId="{B1B74C23-F771-4CEB-A78E-510788D9F43F}" destId="{C0F1B38D-0F91-479B-8807-0066B3829D41}" srcOrd="1" destOrd="0" presId="urn:microsoft.com/office/officeart/2009/3/layout/StepUpProcess"/>
    <dgm:cxn modelId="{32BA22C6-7980-4F90-85DD-5B65060E7A61}" type="presParOf" srcId="{C0F1B38D-0F91-479B-8807-0066B3829D41}" destId="{59776241-E25D-416C-9E90-7244E667AE28}" srcOrd="0" destOrd="0" presId="urn:microsoft.com/office/officeart/2009/3/layout/StepUpProcess"/>
    <dgm:cxn modelId="{761E1F13-3854-41FF-B22E-B9806D399358}" type="presParOf" srcId="{B1B74C23-F771-4CEB-A78E-510788D9F43F}" destId="{D2AE7E04-E772-474D-A539-B58D05AF740A}" srcOrd="2" destOrd="0" presId="urn:microsoft.com/office/officeart/2009/3/layout/StepUpProcess"/>
    <dgm:cxn modelId="{0D333E06-909C-4E31-8E9B-5E0EB40489DB}" type="presParOf" srcId="{D2AE7E04-E772-474D-A539-B58D05AF740A}" destId="{C19A2BD2-FDDE-45A9-9BB8-992F6CC2D038}" srcOrd="0" destOrd="0" presId="urn:microsoft.com/office/officeart/2009/3/layout/StepUpProcess"/>
    <dgm:cxn modelId="{1D1E240E-9BB8-4919-B6EA-F3BB1867415A}" type="presParOf" srcId="{D2AE7E04-E772-474D-A539-B58D05AF740A}" destId="{C3E04CB7-442A-437E-BCD0-E51137A49033}" srcOrd="1" destOrd="0" presId="urn:microsoft.com/office/officeart/2009/3/layout/StepUpProcess"/>
    <dgm:cxn modelId="{C4BBEC97-5B09-45EB-9ABB-9EE170CE51D3}" type="presParOf" srcId="{D2AE7E04-E772-474D-A539-B58D05AF740A}" destId="{5BD1A5A7-DF3D-4E91-8DA0-05F43D168E80}" srcOrd="2" destOrd="0" presId="urn:microsoft.com/office/officeart/2009/3/layout/StepUpProcess"/>
    <dgm:cxn modelId="{68F83972-6D08-4E8A-9BAC-35632C32949B}" type="presParOf" srcId="{B1B74C23-F771-4CEB-A78E-510788D9F43F}" destId="{B71C8C35-64F7-4BF2-B9F6-5C684E2181E4}" srcOrd="3" destOrd="0" presId="urn:microsoft.com/office/officeart/2009/3/layout/StepUpProcess"/>
    <dgm:cxn modelId="{8239B05C-98A2-429D-8482-42A61F860D28}" type="presParOf" srcId="{B71C8C35-64F7-4BF2-B9F6-5C684E2181E4}" destId="{7981E711-A535-40D7-8741-3F5E3A57363C}" srcOrd="0" destOrd="0" presId="urn:microsoft.com/office/officeart/2009/3/layout/StepUpProcess"/>
    <dgm:cxn modelId="{E506D5CD-8723-4B9A-B68F-82FCE087465A}" type="presParOf" srcId="{B1B74C23-F771-4CEB-A78E-510788D9F43F}" destId="{597E94B1-4A86-4B26-8783-38860E6B0C5E}" srcOrd="4" destOrd="0" presId="urn:microsoft.com/office/officeart/2009/3/layout/StepUpProcess"/>
    <dgm:cxn modelId="{3C33A792-ABDA-4AD8-AB09-E2B5D491B601}" type="presParOf" srcId="{597E94B1-4A86-4B26-8783-38860E6B0C5E}" destId="{823B1718-8BCA-402D-8E35-77EBBA1D4AFE}" srcOrd="0" destOrd="0" presId="urn:microsoft.com/office/officeart/2009/3/layout/StepUpProcess"/>
    <dgm:cxn modelId="{6B4AFF5D-7B12-4EE3-A263-412731FC4D90}" type="presParOf" srcId="{597E94B1-4A86-4B26-8783-38860E6B0C5E}" destId="{5B85BB5C-8F27-45F9-954D-D44A942FEC49}" srcOrd="1" destOrd="0" presId="urn:microsoft.com/office/officeart/2009/3/layout/StepUpProcess"/>
    <dgm:cxn modelId="{D9745656-A921-4744-AD51-E96B532BF2B7}" type="presParOf" srcId="{597E94B1-4A86-4B26-8783-38860E6B0C5E}" destId="{DC2C18E0-A8B7-431B-9F90-885E4B4A426B}" srcOrd="2" destOrd="0" presId="urn:microsoft.com/office/officeart/2009/3/layout/StepUpProcess"/>
    <dgm:cxn modelId="{E272FF56-3CBD-4BDA-83F4-6A1E9F8F6B03}" type="presParOf" srcId="{B1B74C23-F771-4CEB-A78E-510788D9F43F}" destId="{99073267-8B78-45D4-88E6-DB05FF6E56CD}" srcOrd="5" destOrd="0" presId="urn:microsoft.com/office/officeart/2009/3/layout/StepUpProcess"/>
    <dgm:cxn modelId="{EF656443-0BD3-4364-BB99-4CC82958FBAC}" type="presParOf" srcId="{99073267-8B78-45D4-88E6-DB05FF6E56CD}" destId="{81472A63-F552-4C7F-8CF8-C73023B9327D}" srcOrd="0" destOrd="0" presId="urn:microsoft.com/office/officeart/2009/3/layout/StepUpProcess"/>
    <dgm:cxn modelId="{1B283A18-178D-44DE-856A-DC51FDA02A2C}" type="presParOf" srcId="{B1B74C23-F771-4CEB-A78E-510788D9F43F}" destId="{A8CEB2C6-7D55-48C7-85A9-29023DBA930C}" srcOrd="6" destOrd="0" presId="urn:microsoft.com/office/officeart/2009/3/layout/StepUpProcess"/>
    <dgm:cxn modelId="{F7F0C57E-40C3-4851-8387-6E2E5D6E0B1C}" type="presParOf" srcId="{A8CEB2C6-7D55-48C7-85A9-29023DBA930C}" destId="{66795283-61C8-4927-864F-77B9DAB72824}" srcOrd="0" destOrd="0" presId="urn:microsoft.com/office/officeart/2009/3/layout/StepUpProcess"/>
    <dgm:cxn modelId="{A3F781A5-D5E2-4E90-AC24-312E909CFDB4}" type="presParOf" srcId="{A8CEB2C6-7D55-48C7-85A9-29023DBA930C}" destId="{99B82E22-B053-4E92-876B-DF794DB4385B}" srcOrd="1" destOrd="0" presId="urn:microsoft.com/office/officeart/2009/3/layout/StepUp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5D68B4-403F-48A1-B4D8-98727D0D8967}">
      <dsp:nvSpPr>
        <dsp:cNvPr id="0" name=""/>
        <dsp:cNvSpPr/>
      </dsp:nvSpPr>
      <dsp:spPr>
        <a:xfrm rot="5400000">
          <a:off x="380454" y="1396465"/>
          <a:ext cx="1145422" cy="190595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5C3141-D612-4D29-9C64-8E11F18AD33F}">
      <dsp:nvSpPr>
        <dsp:cNvPr id="0" name=""/>
        <dsp:cNvSpPr/>
      </dsp:nvSpPr>
      <dsp:spPr>
        <a:xfrm>
          <a:off x="189254" y="1965935"/>
          <a:ext cx="1720708" cy="1508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smtClean="0">
              <a:solidFill>
                <a:srgbClr val="0F5494"/>
              </a:solidFill>
            </a:rPr>
            <a:t>FP7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kern="1200" dirty="0" smtClean="0">
              <a:solidFill>
                <a:srgbClr val="0F5494"/>
              </a:solidFill>
            </a:rPr>
            <a:t>OA </a:t>
          </a:r>
          <a:r>
            <a:rPr lang="fr-BE" sz="1400" b="1" kern="1200" dirty="0" smtClean="0">
              <a:solidFill>
                <a:srgbClr val="00B0F0"/>
              </a:solidFill>
            </a:rPr>
            <a:t>Pilot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0" kern="1200" dirty="0" smtClean="0">
              <a:solidFill>
                <a:schemeClr val="accent6"/>
              </a:solidFill>
            </a:rPr>
            <a:t>Deposit and open access</a:t>
          </a:r>
          <a:endParaRPr lang="en-GB" sz="1400" b="0" kern="1200" dirty="0">
            <a:solidFill>
              <a:schemeClr val="accent6"/>
            </a:solidFill>
          </a:endParaRPr>
        </a:p>
      </dsp:txBody>
      <dsp:txXfrm>
        <a:off x="189254" y="1965935"/>
        <a:ext cx="1720708" cy="1508301"/>
      </dsp:txXfrm>
    </dsp:sp>
    <dsp:sp modelId="{89D2BFD1-F5E2-448E-873D-BD4112695BC1}">
      <dsp:nvSpPr>
        <dsp:cNvPr id="0" name=""/>
        <dsp:cNvSpPr/>
      </dsp:nvSpPr>
      <dsp:spPr>
        <a:xfrm>
          <a:off x="1585301" y="1256146"/>
          <a:ext cx="324661" cy="32466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9A2BD2-FDDE-45A9-9BB8-992F6CC2D038}">
      <dsp:nvSpPr>
        <dsp:cNvPr id="0" name=""/>
        <dsp:cNvSpPr/>
      </dsp:nvSpPr>
      <dsp:spPr>
        <a:xfrm rot="5400000">
          <a:off x="2486937" y="875213"/>
          <a:ext cx="1145422" cy="190595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E04CB7-442A-437E-BCD0-E51137A49033}">
      <dsp:nvSpPr>
        <dsp:cNvPr id="0" name=""/>
        <dsp:cNvSpPr/>
      </dsp:nvSpPr>
      <dsp:spPr>
        <a:xfrm>
          <a:off x="2295738" y="1444684"/>
          <a:ext cx="1720708" cy="1508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smtClean="0">
              <a:solidFill>
                <a:srgbClr val="0F5494"/>
              </a:solidFill>
            </a:rPr>
            <a:t>Horizon 2020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kern="1200" dirty="0" smtClean="0">
              <a:solidFill>
                <a:srgbClr val="0F5494"/>
              </a:solidFill>
            </a:rPr>
            <a:t>OA </a:t>
          </a:r>
          <a:r>
            <a:rPr lang="fr-BE" sz="1400" b="1" kern="1200" dirty="0" smtClean="0">
              <a:solidFill>
                <a:srgbClr val="FF0000"/>
              </a:solidFill>
            </a:rPr>
            <a:t>Mandatory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kern="1200" dirty="0" smtClean="0">
              <a:solidFill>
                <a:srgbClr val="0F5494"/>
              </a:solidFill>
            </a:rPr>
            <a:t>Deposit and open access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1400" b="1" kern="1200" dirty="0" smtClean="0">
            <a:solidFill>
              <a:srgbClr val="FFC000"/>
            </a:solidFill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kern="1200" dirty="0" smtClean="0">
              <a:solidFill>
                <a:srgbClr val="0F5494"/>
              </a:solidFill>
            </a:rPr>
            <a:t>&amp; ORD/DMP </a:t>
          </a:r>
          <a:r>
            <a:rPr lang="fr-BE" sz="1400" b="1" kern="1200" dirty="0" smtClean="0">
              <a:solidFill>
                <a:srgbClr val="00B0F0"/>
              </a:solidFill>
            </a:rPr>
            <a:t>Pilot</a:t>
          </a:r>
          <a:endParaRPr lang="en-GB" sz="1400" b="1" kern="1200" dirty="0">
            <a:solidFill>
              <a:srgbClr val="00B0F0"/>
            </a:solidFill>
          </a:endParaRPr>
        </a:p>
      </dsp:txBody>
      <dsp:txXfrm>
        <a:off x="2295738" y="1444684"/>
        <a:ext cx="1720708" cy="1508301"/>
      </dsp:txXfrm>
    </dsp:sp>
    <dsp:sp modelId="{5BD1A5A7-DF3D-4E91-8DA0-05F43D168E80}">
      <dsp:nvSpPr>
        <dsp:cNvPr id="0" name=""/>
        <dsp:cNvSpPr/>
      </dsp:nvSpPr>
      <dsp:spPr>
        <a:xfrm>
          <a:off x="3691784" y="734895"/>
          <a:ext cx="324661" cy="32466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3B1718-8BCA-402D-8E35-77EBBA1D4AFE}">
      <dsp:nvSpPr>
        <dsp:cNvPr id="0" name=""/>
        <dsp:cNvSpPr/>
      </dsp:nvSpPr>
      <dsp:spPr>
        <a:xfrm rot="5400000">
          <a:off x="4607772" y="396583"/>
          <a:ext cx="1145422" cy="190595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85BB5C-8F27-45F9-954D-D44A942FEC49}">
      <dsp:nvSpPr>
        <dsp:cNvPr id="0" name=""/>
        <dsp:cNvSpPr/>
      </dsp:nvSpPr>
      <dsp:spPr>
        <a:xfrm>
          <a:off x="4409801" y="1009632"/>
          <a:ext cx="1710883" cy="1508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1" kern="1200" dirty="0" smtClean="0">
              <a:solidFill>
                <a:srgbClr val="0F5494"/>
              </a:solidFill>
            </a:rPr>
            <a:t>Horizon 2020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kern="1200" dirty="0" smtClean="0">
              <a:solidFill>
                <a:srgbClr val="0F5494"/>
              </a:solidFill>
            </a:rPr>
            <a:t>OA </a:t>
          </a:r>
          <a:r>
            <a:rPr lang="fr-BE" sz="1400" b="1" kern="1200" dirty="0" smtClean="0">
              <a:solidFill>
                <a:srgbClr val="FF0000"/>
              </a:solidFill>
            </a:rPr>
            <a:t>Mandatory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kern="1200" dirty="0" smtClean="0">
              <a:solidFill>
                <a:srgbClr val="0F5494"/>
              </a:solidFill>
            </a:rPr>
            <a:t>Deposit and open access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1400" b="1" kern="1200" dirty="0" smtClean="0">
            <a:solidFill>
              <a:srgbClr val="FFC000"/>
            </a:solidFill>
          </a:endParaRP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BE" sz="1400" kern="1200" dirty="0" smtClean="0">
              <a:solidFill>
                <a:srgbClr val="0F5494"/>
              </a:solidFill>
            </a:rPr>
            <a:t>&amp; ORD/DMP </a:t>
          </a:r>
          <a:r>
            <a:rPr lang="fr-BE" sz="1400" b="1" kern="1200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by default 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fr-BE" sz="1400" b="1" kern="1200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(</a:t>
          </a:r>
          <a:r>
            <a:rPr lang="fr-BE" sz="1400" b="1" kern="1200" dirty="0" err="1" smtClean="0">
              <a:solidFill>
                <a:schemeClr val="accent6">
                  <a:lumMod val="60000"/>
                  <a:lumOff val="40000"/>
                </a:schemeClr>
              </a:solidFill>
            </a:rPr>
            <a:t>opt</a:t>
          </a:r>
          <a:r>
            <a:rPr lang="fr-BE" sz="1400" b="1" kern="1200" dirty="0" smtClean="0">
              <a:solidFill>
                <a:schemeClr val="accent6">
                  <a:lumMod val="60000"/>
                  <a:lumOff val="40000"/>
                </a:schemeClr>
              </a:solidFill>
            </a:rPr>
            <a:t>-out)</a:t>
          </a:r>
          <a:endParaRPr lang="en-GB" sz="1400" b="1" kern="1200" dirty="0">
            <a:solidFill>
              <a:schemeClr val="accent6">
                <a:lumMod val="60000"/>
                <a:lumOff val="40000"/>
              </a:schemeClr>
            </a:solidFill>
          </a:endParaRPr>
        </a:p>
      </dsp:txBody>
      <dsp:txXfrm>
        <a:off x="4409801" y="1009632"/>
        <a:ext cx="1710883" cy="1508301"/>
      </dsp:txXfrm>
    </dsp:sp>
    <dsp:sp modelId="{DC2C18E0-A8B7-431B-9F90-885E4B4A426B}">
      <dsp:nvSpPr>
        <dsp:cNvPr id="0" name=""/>
        <dsp:cNvSpPr/>
      </dsp:nvSpPr>
      <dsp:spPr>
        <a:xfrm>
          <a:off x="5798267" y="213643"/>
          <a:ext cx="324661" cy="324661"/>
        </a:xfrm>
        <a:prstGeom prst="triangle">
          <a:avLst>
            <a:gd name="adj" fmla="val 10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795283-61C8-4927-864F-77B9DAB72824}">
      <dsp:nvSpPr>
        <dsp:cNvPr id="0" name=""/>
        <dsp:cNvSpPr/>
      </dsp:nvSpPr>
      <dsp:spPr>
        <a:xfrm rot="5400000">
          <a:off x="6699903" y="-167288"/>
          <a:ext cx="1145422" cy="1905956"/>
        </a:xfrm>
        <a:prstGeom prst="corner">
          <a:avLst>
            <a:gd name="adj1" fmla="val 16120"/>
            <a:gd name="adj2" fmla="val 161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9B82E22-B053-4E92-876B-DF794DB4385B}">
      <dsp:nvSpPr>
        <dsp:cNvPr id="0" name=""/>
        <dsp:cNvSpPr/>
      </dsp:nvSpPr>
      <dsp:spPr>
        <a:xfrm>
          <a:off x="6508704" y="402181"/>
          <a:ext cx="1720708" cy="150830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247650" rIns="247650" bIns="247650" numCol="1" spcCol="1270" anchor="t" anchorCtr="0">
          <a:noAutofit/>
        </a:bodyPr>
        <a:lstStyle/>
        <a:p>
          <a:pPr lvl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6500" kern="1200" dirty="0"/>
        </a:p>
      </dsp:txBody>
      <dsp:txXfrm>
        <a:off x="6508704" y="402181"/>
        <a:ext cx="1720708" cy="150830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StepUpProcess">
  <dgm:title val=""/>
  <dgm:desc val=""/>
  <dgm:catLst>
    <dgm:cat type="process" pri="13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b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b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onstrLst>
      <dgm:constr type="alignOff" forName="rootnode" val="1"/>
      <dgm:constr type="primFontSz" for="des" ptType="node" op="equ" val="65"/>
      <dgm:constr type="w" for="ch" forName="composite" refType="w"/>
      <dgm:constr type="h" for="ch" forName="composite" refType="h"/>
      <dgm:constr type="sp" refType="h" refFor="ch" refForName="composite" op="equ" fact="-0.765"/>
      <dgm:constr type="w" for="ch" forName="sibTrans" refType="w" fact="0.103"/>
      <dgm:constr type="h" for="ch" forName="sibTrans" refType="h" fact="0.103"/>
    </dgm:constrLst>
    <dgm:forEach name="nodesForEach" axis="ch" ptType="node">
      <dgm:layoutNode name="composite">
        <dgm:alg type="composite">
          <dgm:param type="ar" val="0.86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LShape" refType="w" fact="0"/>
              <dgm:constr type="t" for="ch" forName="LShape" refType="h" fact="0.2347"/>
              <dgm:constr type="w" for="ch" forName="LShape" refType="w" fact="0.998"/>
              <dgm:constr type="h" for="ch" forName="LShape" refType="h" fact="0.5164"/>
              <dgm:constr type="r" for="ch" forName="ParentText" refType="w"/>
              <dgm:constr type="t" for="ch" forName="ParentText" refType="h" fact="0.32"/>
              <dgm:constr type="w" for="ch" forName="ParentText" refType="w" fact="0.901"/>
              <dgm:constr type="h" for="ch" forName="ParentText" refType="h" fact="0.68"/>
              <dgm:constr type="l" for="ch" forName="Triangle" refType="w" fact="0.83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if>
          <dgm:else name="Name5">
            <dgm:constrLst>
              <dgm:constr type="l" for="ch" forName="LShape" refType="w" fact="0.002"/>
              <dgm:constr type="t" for="ch" forName="LShape" refType="h" fact="0.2347"/>
              <dgm:constr type="w" for="ch" forName="LShape" refType="w"/>
              <dgm:constr type="h" for="ch" forName="LShape" refType="h" fact="0.5164"/>
              <dgm:constr type="l" for="ch" forName="ParentText" refType="w" fact="0"/>
              <dgm:constr type="t" for="ch" forName="ParentText" refType="h" fact="0.32"/>
              <dgm:constr type="w" for="ch" forName="ParentText" refType="w" fact="0.902"/>
              <dgm:constr type="h" for="ch" forName="ParentText" refType="h" fact="0.68"/>
              <dgm:constr type="l" for="ch" forName="Triangle" refType="w" fact="0"/>
              <dgm:constr type="t" for="ch" forName="Triangle" refType="h" fact="0"/>
              <dgm:constr type="w" for="ch" forName="Triangle" refType="w" fact="0.17"/>
              <dgm:constr type="h" for="ch" forName="Triangle" refType="w" refFor="ch" refForName="Triangle"/>
            </dgm:constrLst>
          </dgm:else>
        </dgm:choose>
        <dgm:layoutNode name="LShape" styleLbl="alignNode1">
          <dgm:alg type="sp"/>
          <dgm:choose name="Name6">
            <dgm:if name="Name7" func="var" arg="dir" op="equ" val="norm">
              <dgm:shape xmlns:r="http://schemas.openxmlformats.org/officeDocument/2006/relationships" rot="90" type="corner" r:blip="">
                <dgm:adjLst>
                  <dgm:adj idx="1" val="0.1612"/>
                  <dgm:adj idx="2" val="0.1611"/>
                </dgm:adjLst>
              </dgm:shape>
            </dgm:if>
            <dgm:else name="Name8">
              <dgm:shape xmlns:r="http://schemas.openxmlformats.org/officeDocument/2006/relationships" rot="180" type="corner" r:blip="">
                <dgm:adjLst>
                  <dgm:adj idx="1" val="0.1612"/>
                  <dgm:adj idx="2" val="0.1611"/>
                </dgm:adjLst>
              </dgm:shape>
            </dgm:else>
          </dgm:choose>
          <dgm:presOf/>
        </dgm:layoutNode>
        <dgm:layoutNode name="ParentText" styleLbl="revTx">
          <dgm:varLst>
            <dgm:chMax val="0"/>
            <dgm:chPref val="0"/>
            <dgm:bulletEnabled val="1"/>
          </dgm:varLst>
          <dgm:alg type="tx">
            <dgm:param type="parTxLTRAlign" val="l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9">
          <dgm:if name="Name10" axis="followSib" ptType="node" func="cnt" op="gte" val="1">
            <dgm:layoutNode name="Triangle" styleLbl="alignNode1">
              <dgm:alg type="sp"/>
              <dgm:choose name="Name11">
                <dgm:if name="Name12" func="var" arg="dir" op="equ" val="norm">
                  <dgm:shape xmlns:r="http://schemas.openxmlformats.org/officeDocument/2006/relationships" type="triangle" r:blip="">
                    <dgm:adjLst>
                      <dgm:adj idx="1" val="1"/>
                    </dgm:adjLst>
                  </dgm:shape>
                </dgm:if>
                <dgm:else name="Name13">
                  <dgm:shape xmlns:r="http://schemas.openxmlformats.org/officeDocument/2006/relationships" rot="90" type="triangle" r:blip="">
                    <dgm:adjLst>
                      <dgm:adj idx="1" val="1"/>
                    </dgm:adjLst>
                  </dgm:shape>
                </dgm:else>
              </dgm:choose>
              <dgm:presOf/>
            </dgm:layoutNode>
          </dgm:if>
          <dgm:else name="Name14"/>
        </dgm:choose>
      </dgm:layoutNode>
      <dgm:forEach name="sibTransForEach" axis="followSib" ptType="sibTrans" cnt="1">
        <dgm:layoutNode name="sibTrans">
          <dgm:alg type="composite">
            <dgm:param type="ar" val="0.861"/>
          </dgm:alg>
          <dgm:constrLst>
            <dgm:constr type="w" for="ch" forName="space" refType="w"/>
            <dgm:constr type="h" for="ch" forName="space" refType="w"/>
          </dgm:constrLst>
          <dgm:layoutNode name="space" styleLbl="alignNode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3" tIns="44886" rIns="89773" bIns="44886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6869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3" tIns="44886" rIns="89773" bIns="44886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" y="9263816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3" tIns="44886" rIns="89773" bIns="44886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6869" y="9263816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3" tIns="44886" rIns="89773" bIns="44886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4AD743A2-2536-41EF-8D61-25A105EF403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43073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3" tIns="44886" rIns="89773" bIns="44886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6869" y="0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3" tIns="44886" rIns="89773" bIns="44886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8525" y="731838"/>
            <a:ext cx="4872038" cy="36544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598" y="4632690"/>
            <a:ext cx="5335893" cy="4389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3" tIns="44886" rIns="89773" bIns="4488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" y="9263816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3" tIns="44886" rIns="89773" bIns="44886" numCol="1" anchor="b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6869" y="9263816"/>
            <a:ext cx="2890665" cy="488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773" tIns="44886" rIns="89773" bIns="44886" numCol="1" anchor="b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fld id="{1681D366-1AC9-41C6-A555-F9189920BB4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2930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6004">
              <a:defRPr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B0D7DB-CE46-4ABE-98FC-A8D75C136D05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454685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chemeClr val="lt1"/>
              </a:solidFill>
              <a:latin typeface="+mn-lt"/>
            </a:endParaRPr>
          </a:p>
        </p:txBody>
      </p:sp>
      <p:pic>
        <p:nvPicPr>
          <p:cNvPr id="3086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5400">
                <a:solidFill>
                  <a:srgbClr val="FFD624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title style</a:t>
            </a:r>
            <a:endParaRPr lang="en-GB" noProof="0" dirty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583558" y="422108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 dirty="0" smtClean="0"/>
              <a:t>Click to edit Master subtitle style</a:t>
            </a:r>
            <a:endParaRPr lang="en-GB" noProof="0" dirty="0" smtClean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+mn-lt"/>
              </a:defRPr>
            </a:lvl1pPr>
          </a:lstStyle>
          <a:p>
            <a:fld id="{F248F9BB-1E99-452C-A3EB-65D0E90BBB8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6A476-FF79-4645-A3D9-D763CAD5391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236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0F5128-0FDB-4881-A01A-9C601990F609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622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DC7F24-A5FE-4CD1-AA71-E8DB60C4059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2663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F5A15-382B-45B4-A583-0DA1391190C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025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169B76-3EBA-4E79-B962-2E19E89573B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8154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36BA25-F46E-4179-AD61-30C35B64F73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707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0DCE09-D3E5-4DE6-891F-426C1253193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858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E5BB7-BD88-486F-80EF-55B30CA48D2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4077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BFCCB8-85CC-477F-BF32-6AF356F902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417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16D923-0C4A-4F04-A230-4CFFA7EF5BF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85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dirty="0" smtClean="0"/>
              <a:t>Second </a:t>
            </a:r>
            <a:r>
              <a:rPr lang="fr-BE" dirty="0" err="1" smtClean="0"/>
              <a:t>level</a:t>
            </a:r>
            <a:endParaRPr lang="en-GB" dirty="0" smtClean="0"/>
          </a:p>
          <a:p>
            <a:pPr lvl="1"/>
            <a:r>
              <a:rPr lang="en-GB" dirty="0" smtClean="0"/>
              <a:t>Third level</a:t>
            </a:r>
          </a:p>
          <a:p>
            <a:pPr lvl="2"/>
            <a:r>
              <a:rPr lang="en-GB" dirty="0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fld id="{D5BC760B-D9A6-4310-8B76-CF05A9676440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pic>
        <p:nvPicPr>
          <p:cNvPr id="1041" name="Picture 17" descr="LOGO CE_Vertical_EN_NEG_quadri_HR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58763"/>
            <a:ext cx="1436687" cy="1004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eaLnBrk="1" fontAlgn="base" hangingPunct="1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0" indent="0" algn="l" rtl="0" eaLnBrk="1" fontAlgn="base" hangingPunct="1">
        <a:spcBef>
          <a:spcPct val="20000"/>
        </a:spcBef>
        <a:spcAft>
          <a:spcPct val="0"/>
        </a:spcAft>
        <a:buClr>
          <a:schemeClr val="bg1"/>
        </a:buClr>
        <a:buFont typeface="Arial" pitchFamily="34" charset="0"/>
        <a:buNone/>
        <a:defRPr sz="2400" b="1" i="0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0">
          <a:solidFill>
            <a:srgbClr val="0F5494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defRPr sz="1600">
          <a:solidFill>
            <a:srgbClr val="0F5494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c.europa.eu/research/openscience/index.cfm?pg=altmetrics_eg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c.europa.eu/research/openscience/index.cfm?pg=altmetrics_eg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c.europa.eu/research/openscience/pdf/citizen_science_recomendations.pdf%23view=fit&amp;pagemode=none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c.europa.eu/research/openscience/index.cfm?pg=rewards_wg" TargetMode="External"/><Relationship Id="rId3" Type="http://schemas.openxmlformats.org/officeDocument/2006/relationships/hyperlink" Target="http://ec.europa.eu/research/openscience/index.cfm?pg=skills_w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c.europa.eu/jrc/en/news/commission-makes-it-even-easier-citizens-reuse-all-information-it-publishes-online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image" Target="../media/image9.png"/><Relationship Id="rId20" Type="http://schemas.openxmlformats.org/officeDocument/2006/relationships/image" Target="../media/image20.png"/><Relationship Id="rId21" Type="http://schemas.openxmlformats.org/officeDocument/2006/relationships/image" Target="../media/image21.png"/><Relationship Id="rId22" Type="http://schemas.openxmlformats.org/officeDocument/2006/relationships/image" Target="../media/image22.png"/><Relationship Id="rId23" Type="http://schemas.openxmlformats.org/officeDocument/2006/relationships/image" Target="../media/image23.png"/><Relationship Id="rId24" Type="http://schemas.openxmlformats.org/officeDocument/2006/relationships/image" Target="../media/image24.png"/><Relationship Id="rId25" Type="http://schemas.openxmlformats.org/officeDocument/2006/relationships/image" Target="../media/image25.png"/><Relationship Id="rId26" Type="http://schemas.openxmlformats.org/officeDocument/2006/relationships/image" Target="../media/image26.png"/><Relationship Id="rId27" Type="http://schemas.openxmlformats.org/officeDocument/2006/relationships/image" Target="../media/image27.png"/><Relationship Id="rId28" Type="http://schemas.openxmlformats.org/officeDocument/2006/relationships/image" Target="../media/image28.png"/><Relationship Id="rId29" Type="http://schemas.openxmlformats.org/officeDocument/2006/relationships/image" Target="../media/image29.png"/><Relationship Id="rId30" Type="http://schemas.openxmlformats.org/officeDocument/2006/relationships/image" Target="../media/image30.png"/><Relationship Id="rId10" Type="http://schemas.openxmlformats.org/officeDocument/2006/relationships/image" Target="../media/image10.png"/><Relationship Id="rId11" Type="http://schemas.openxmlformats.org/officeDocument/2006/relationships/image" Target="../media/image11.png"/><Relationship Id="rId12" Type="http://schemas.openxmlformats.org/officeDocument/2006/relationships/image" Target="../media/image12.png"/><Relationship Id="rId13" Type="http://schemas.openxmlformats.org/officeDocument/2006/relationships/image" Target="../media/image13.png"/><Relationship Id="rId14" Type="http://schemas.openxmlformats.org/officeDocument/2006/relationships/image" Target="../media/image14.png"/><Relationship Id="rId15" Type="http://schemas.openxmlformats.org/officeDocument/2006/relationships/image" Target="../media/image15.png"/><Relationship Id="rId16" Type="http://schemas.openxmlformats.org/officeDocument/2006/relationships/image" Target="../media/image16.png"/><Relationship Id="rId17" Type="http://schemas.openxmlformats.org/officeDocument/2006/relationships/image" Target="../media/image17.png"/><Relationship Id="rId18" Type="http://schemas.openxmlformats.org/officeDocument/2006/relationships/image" Target="../media/image18.png"/><Relationship Id="rId19" Type="http://schemas.openxmlformats.org/officeDocument/2006/relationships/image" Target="../media/image19.png"/><Relationship Id="rId1" Type="http://schemas.openxmlformats.org/officeDocument/2006/relationships/slideLayout" Target="../slideLayouts/slideLayout9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7.png"/><Relationship Id="rId8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www.government.nl/documents/reports/2016/04/04/amsterdam-call-for-action-on-open-science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info/law/better-regulation/initiatives/ares-2017-4540429_en" TargetMode="External"/><Relationship Id="rId4" Type="http://schemas.openxmlformats.org/officeDocument/2006/relationships/hyperlink" Target="http://europa.eu/rapid/press-release_STATEMENT-19-1839_en.htm" TargetMode="External"/><Relationship Id="rId5" Type="http://schemas.openxmlformats.org/officeDocument/2006/relationships/hyperlink" Target="https://publications.europa.eu/en/publication-detail/-/publication/464477b3-2559-11e9-8d04-01aa75ed71a1" TargetMode="External"/><Relationship Id="rId6" Type="http://schemas.openxmlformats.org/officeDocument/2006/relationships/hyperlink" Target="https://ec.europa.eu/info/news/ec-launch-new-tender-open-access-publishing-platform-2019-apr-24_en" TargetMode="External"/><Relationship Id="rId7" Type="http://schemas.openxmlformats.org/officeDocument/2006/relationships/hyperlink" Target="http://ec.europa.eu/research/openscience/index.cfm?pg=openaccess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eur-lex.europa.eu/legal-content/EN/TXT/?uri=CELEX:32018H079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c.europa.eu/research/openscience/pdf/eosc_declaration.pdf" TargetMode="External"/><Relationship Id="rId4" Type="http://schemas.openxmlformats.org/officeDocument/2006/relationships/hyperlink" Target="http://data.consilium.europa.eu/doc/document/ST-9029-2018-INIT/en/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ec.europa.eu/transparency/regdoc/rep/1/2016/EN/1-2016-178-EN-F1-1.PD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publications.europa.eu/en/web/eu-law-and-publications/publication-detail/-/publication/5253a1af-ee10-11e8-b690-01aa75ed71a1" TargetMode="External"/><Relationship Id="rId4" Type="http://schemas.openxmlformats.org/officeDocument/2006/relationships/hyperlink" Target="https://www.fairsfair.eu/" TargetMode="External"/><Relationship Id="rId5" Type="http://schemas.openxmlformats.org/officeDocument/2006/relationships/hyperlink" Target="https://ec.europa.eu/research/openscience/index.cfm?pg=open-science-cloud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ublications.europa.eu/en/publication-detail/-/publication/7769a148-f1f6-11e8-9982-01aa75ed71a1/language-en/format-PDF/source-8061128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558" y="2420888"/>
            <a:ext cx="8136458" cy="1871712"/>
          </a:xfrm>
        </p:spPr>
        <p:txBody>
          <a:bodyPr/>
          <a:lstStyle/>
          <a:p>
            <a:pPr algn="ctr"/>
            <a:r>
              <a:rPr lang="en-GB" sz="2400" noProof="0" dirty="0" smtClean="0">
                <a:solidFill>
                  <a:srgbClr val="FFFF00"/>
                </a:solidFill>
              </a:rPr>
              <a:t>Open Science policies </a:t>
            </a:r>
            <a:r>
              <a:rPr lang="en-GB" sz="2400" dirty="0" smtClean="0">
                <a:solidFill>
                  <a:srgbClr val="FFFF00"/>
                </a:solidFill>
              </a:rPr>
              <a:t>2015-2019</a:t>
            </a:r>
            <a:br>
              <a:rPr lang="en-GB" sz="2400" dirty="0" smtClean="0">
                <a:solidFill>
                  <a:srgbClr val="FFFF00"/>
                </a:solidFill>
              </a:rPr>
            </a:br>
            <a:r>
              <a:rPr lang="en-GB" sz="2400" dirty="0" smtClean="0">
                <a:solidFill>
                  <a:srgbClr val="FFFF00"/>
                </a:solidFill>
              </a:rPr>
              <a:t>W</a:t>
            </a:r>
            <a:r>
              <a:rPr lang="en-US" sz="2400" dirty="0" smtClean="0">
                <a:solidFill>
                  <a:srgbClr val="FFFF00"/>
                </a:solidFill>
              </a:rPr>
              <a:t>hat </a:t>
            </a:r>
            <a:r>
              <a:rPr lang="en-US" sz="2400" dirty="0">
                <a:solidFill>
                  <a:srgbClr val="FFFF00"/>
                </a:solidFill>
              </a:rPr>
              <a:t>has been done so far in EU policy and what is </a:t>
            </a:r>
            <a:r>
              <a:rPr lang="en-US" sz="2400" dirty="0" smtClean="0">
                <a:solidFill>
                  <a:srgbClr val="FFFF00"/>
                </a:solidFill>
              </a:rPr>
              <a:t>left</a:t>
            </a:r>
            <a:r>
              <a:rPr lang="en-US" sz="1800" dirty="0" smtClean="0">
                <a:solidFill>
                  <a:srgbClr val="FFFF00"/>
                </a:solidFill>
              </a:rPr>
              <a:t/>
            </a:r>
            <a:br>
              <a:rPr lang="en-US" sz="1800" dirty="0" smtClean="0">
                <a:solidFill>
                  <a:srgbClr val="FFFF00"/>
                </a:solidFill>
              </a:rPr>
            </a:br>
            <a:r>
              <a:rPr lang="en-US" sz="1800" dirty="0" smtClean="0">
                <a:solidFill>
                  <a:srgbClr val="FFFF00"/>
                </a:solidFill>
              </a:rPr>
              <a:t/>
            </a:r>
            <a:br>
              <a:rPr lang="en-US" sz="1800" dirty="0" smtClean="0">
                <a:solidFill>
                  <a:srgbClr val="FFFF00"/>
                </a:solidFill>
              </a:rPr>
            </a:br>
            <a:r>
              <a:rPr lang="en-US" sz="1800" dirty="0">
                <a:solidFill>
                  <a:srgbClr val="FFFF00"/>
                </a:solidFill>
              </a:rPr>
              <a:t>OA </a:t>
            </a:r>
            <a:r>
              <a:rPr lang="en-US" sz="1800" dirty="0" smtClean="0">
                <a:solidFill>
                  <a:srgbClr val="FFFF00"/>
                </a:solidFill>
              </a:rPr>
              <a:t>Conference</a:t>
            </a:r>
            <a:br>
              <a:rPr lang="en-US" sz="1800" dirty="0" smtClean="0">
                <a:solidFill>
                  <a:srgbClr val="FFFF00"/>
                </a:solidFill>
              </a:rPr>
            </a:br>
            <a:r>
              <a:rPr lang="en-US" sz="1800" dirty="0" smtClean="0">
                <a:solidFill>
                  <a:srgbClr val="FFFF00"/>
                </a:solidFill>
              </a:rPr>
              <a:t>CERN - UNIGE</a:t>
            </a:r>
            <a:r>
              <a:rPr lang="en-US" sz="1800" dirty="0">
                <a:solidFill>
                  <a:srgbClr val="FFFF00"/>
                </a:solidFill>
              </a:rPr>
              <a:t/>
            </a:r>
            <a:br>
              <a:rPr lang="en-US" sz="1800" dirty="0">
                <a:solidFill>
                  <a:srgbClr val="FFFF00"/>
                </a:solidFill>
              </a:rPr>
            </a:br>
            <a:r>
              <a:rPr lang="en-US" sz="1800" dirty="0">
                <a:solidFill>
                  <a:srgbClr val="FFFF00"/>
                </a:solidFill>
              </a:rPr>
              <a:t>Open Science – its impact and potential as a driver for radical </a:t>
            </a:r>
            <a:r>
              <a:rPr lang="en-US" sz="1800" dirty="0" smtClean="0">
                <a:solidFill>
                  <a:srgbClr val="FFFF00"/>
                </a:solidFill>
              </a:rPr>
              <a:t>change</a:t>
            </a:r>
            <a:br>
              <a:rPr lang="en-US" sz="1800" dirty="0" smtClean="0">
                <a:solidFill>
                  <a:srgbClr val="FFFF00"/>
                </a:solidFill>
              </a:rPr>
            </a:br>
            <a:r>
              <a:rPr lang="en-US" sz="1800" dirty="0" smtClean="0">
                <a:solidFill>
                  <a:srgbClr val="FFFF00"/>
                </a:solidFill>
              </a:rPr>
              <a:t>19-21 June </a:t>
            </a:r>
            <a:br>
              <a:rPr lang="en-US" sz="1800" dirty="0" smtClean="0">
                <a:solidFill>
                  <a:srgbClr val="FFFF00"/>
                </a:solidFill>
              </a:rPr>
            </a:br>
            <a:r>
              <a:rPr lang="en-US" sz="1800" dirty="0" smtClean="0">
                <a:solidFill>
                  <a:srgbClr val="FFFF00"/>
                </a:solidFill>
              </a:rPr>
              <a:t>Geneva </a:t>
            </a:r>
            <a:endParaRPr lang="en-GB" sz="1800" noProof="0" dirty="0">
              <a:solidFill>
                <a:srgbClr val="FFFF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17306" y="5229200"/>
            <a:ext cx="8668962" cy="1872208"/>
          </a:xfrm>
        </p:spPr>
        <p:txBody>
          <a:bodyPr/>
          <a:lstStyle/>
          <a:p>
            <a:endParaRPr lang="en-GB" sz="2000" noProof="0" dirty="0" smtClean="0"/>
          </a:p>
          <a:p>
            <a:r>
              <a:rPr lang="en-GB" sz="1600" noProof="0" dirty="0" smtClean="0"/>
              <a:t>JC Burgelman</a:t>
            </a:r>
            <a:br>
              <a:rPr lang="en-GB" sz="1600" noProof="0" dirty="0" smtClean="0"/>
            </a:br>
            <a:r>
              <a:rPr lang="en-GB" sz="1600" noProof="0" dirty="0" smtClean="0"/>
              <a:t>&amp; Unit G4 </a:t>
            </a:r>
            <a:br>
              <a:rPr lang="en-GB" sz="1600" noProof="0" dirty="0" smtClean="0"/>
            </a:br>
            <a:r>
              <a:rPr lang="en-GB" sz="1600" noProof="0" dirty="0" smtClean="0"/>
              <a:t>European Commission, DG RTD </a:t>
            </a:r>
            <a:endParaRPr lang="en-GB" sz="1600" b="0" noProof="0" dirty="0"/>
          </a:p>
        </p:txBody>
      </p:sp>
    </p:spTree>
    <p:extLst>
      <p:ext uri="{BB962C8B-B14F-4D97-AF65-F5344CB8AC3E}">
        <p14:creationId xmlns:p14="http://schemas.microsoft.com/office/powerpoint/2010/main" val="3696327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2536" y="33958"/>
            <a:ext cx="8291512" cy="936625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What was </a:t>
            </a:r>
            <a:r>
              <a:rPr lang="en-GB" dirty="0" smtClean="0">
                <a:solidFill>
                  <a:srgbClr val="FFFF00"/>
                </a:solidFill>
              </a:rPr>
              <a:t>achieved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Indicators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04977"/>
          </a:xfrm>
        </p:spPr>
        <p:txBody>
          <a:bodyPr/>
          <a:lstStyle/>
          <a:p>
            <a:r>
              <a:rPr lang="en-GB" sz="2000" dirty="0" smtClean="0"/>
              <a:t>Key objective</a:t>
            </a:r>
          </a:p>
          <a:p>
            <a:pPr lvl="1"/>
            <a:r>
              <a:rPr lang="en-GB" sz="1800" dirty="0" smtClean="0"/>
              <a:t>Develop and employ, for the development of Open Science,  non-traditional metrics that cover not just citation of articles (i.e. what was initially named ‘Altmetrics’)</a:t>
            </a:r>
          </a:p>
          <a:p>
            <a:r>
              <a:rPr lang="en-GB" sz="2000" dirty="0" smtClean="0"/>
              <a:t>Main achievements</a:t>
            </a:r>
          </a:p>
          <a:p>
            <a:pPr lvl="1"/>
            <a:r>
              <a:rPr lang="en-GB" sz="1800" dirty="0" smtClean="0"/>
              <a:t>Report from the first Expert Group on Altmetrics (2017) </a:t>
            </a:r>
          </a:p>
          <a:p>
            <a:pPr lvl="1"/>
            <a:r>
              <a:rPr lang="en-GB" sz="1800" dirty="0" smtClean="0"/>
              <a:t>Second Expert Group on indicators for researcher’s engagement with Open science and its impacts (</a:t>
            </a:r>
            <a:r>
              <a:rPr lang="en-GB" sz="1800" dirty="0" smtClean="0"/>
              <a:t>2019)</a:t>
            </a:r>
            <a:endParaRPr lang="en-GB" sz="1800" dirty="0" smtClean="0"/>
          </a:p>
          <a:p>
            <a:r>
              <a:rPr lang="en-GB" sz="2000" dirty="0" smtClean="0"/>
              <a:t>Next</a:t>
            </a:r>
          </a:p>
          <a:p>
            <a:pPr lvl="1"/>
            <a:r>
              <a:rPr lang="en-GB" sz="1800" dirty="0" smtClean="0"/>
              <a:t>Report on concrete and implementable indicators to be released in June 2019 and discussed with OSPP in October 2019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9184" y="6525220"/>
            <a:ext cx="345639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  <a:hlinkClick r:id="rId2"/>
              </a:rPr>
              <a:t>Pointer</a:t>
            </a:r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</a:rPr>
              <a:t>: Expert Group on </a:t>
            </a:r>
            <a:r>
              <a:rPr lang="fr-BE" sz="1100" dirty="0" err="1" smtClean="0">
                <a:solidFill>
                  <a:schemeClr val="bg1">
                    <a:lumMod val="65000"/>
                  </a:schemeClr>
                </a:solidFill>
              </a:rPr>
              <a:t>Indicators</a:t>
            </a:r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</a:rPr>
              <a:t> web page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732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17240" y="-27905"/>
            <a:ext cx="8229600" cy="936625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What was </a:t>
            </a:r>
            <a:r>
              <a:rPr lang="en-GB" dirty="0" smtClean="0">
                <a:solidFill>
                  <a:srgbClr val="FFFF00"/>
                </a:solidFill>
              </a:rPr>
              <a:t>achieved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Open </a:t>
            </a:r>
            <a:r>
              <a:rPr lang="en-GB" dirty="0" smtClean="0">
                <a:solidFill>
                  <a:srgbClr val="FFFF00"/>
                </a:solidFill>
              </a:rPr>
              <a:t>Science Monitor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104977"/>
          </a:xfrm>
        </p:spPr>
        <p:txBody>
          <a:bodyPr/>
          <a:lstStyle/>
          <a:p>
            <a:r>
              <a:rPr lang="en-GB" sz="2000" dirty="0" smtClean="0"/>
              <a:t>Key objective</a:t>
            </a:r>
          </a:p>
          <a:p>
            <a:pPr lvl="1"/>
            <a:r>
              <a:rPr lang="en-GB" sz="1800" dirty="0" smtClean="0"/>
              <a:t>Get some quantitative and qualitative insights on the ongoing development of open science practices (this is not an assessment tool)</a:t>
            </a:r>
          </a:p>
          <a:p>
            <a:r>
              <a:rPr lang="en-GB" sz="2000" dirty="0" smtClean="0"/>
              <a:t>Main achievement</a:t>
            </a:r>
          </a:p>
          <a:p>
            <a:pPr lvl="1"/>
            <a:r>
              <a:rPr lang="en-GB" sz="1800" dirty="0" smtClean="0"/>
              <a:t>Two public procurement contracts launched and implemented in a sequential way, with a web-based demonstration in place</a:t>
            </a:r>
          </a:p>
          <a:p>
            <a:r>
              <a:rPr lang="en-GB" sz="2000" dirty="0" smtClean="0"/>
              <a:t>Next</a:t>
            </a:r>
          </a:p>
          <a:p>
            <a:pPr lvl="1"/>
            <a:r>
              <a:rPr lang="en-GB" sz="1800" dirty="0" smtClean="0"/>
              <a:t>Monthly updates till the end of 2019</a:t>
            </a:r>
          </a:p>
          <a:p>
            <a:pPr lvl="1"/>
            <a:r>
              <a:rPr lang="en-GB" sz="1800" dirty="0" smtClean="0"/>
              <a:t>Improvement of the Monitor once the EU has a more open and transparent data infrastructure for publicly funded research (notably with a full implementation of the EOSC)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9184" y="6525220"/>
            <a:ext cx="30716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  <a:hlinkClick r:id="rId2"/>
              </a:rPr>
              <a:t>Pointer</a:t>
            </a:r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</a:rPr>
              <a:t>: Open Science Monitor web page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927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2536" y="0"/>
            <a:ext cx="8229600" cy="936625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What was </a:t>
            </a:r>
            <a:r>
              <a:rPr lang="en-GB" dirty="0" smtClean="0">
                <a:solidFill>
                  <a:srgbClr val="FFFF00"/>
                </a:solidFill>
              </a:rPr>
              <a:t>achieved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Citizen </a:t>
            </a:r>
            <a:r>
              <a:rPr lang="en-GB" dirty="0" smtClean="0">
                <a:solidFill>
                  <a:srgbClr val="FFFF00"/>
                </a:solidFill>
              </a:rPr>
              <a:t>Science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48993"/>
          </a:xfrm>
        </p:spPr>
        <p:txBody>
          <a:bodyPr/>
          <a:lstStyle/>
          <a:p>
            <a:r>
              <a:rPr lang="en-GB" sz="2000" dirty="0" smtClean="0"/>
              <a:t>Key objective</a:t>
            </a:r>
          </a:p>
          <a:p>
            <a:pPr lvl="1"/>
            <a:r>
              <a:rPr lang="en-GB" sz="1800" dirty="0" smtClean="0"/>
              <a:t>Citizens significantly contribute and are recognised as valid knowledge producers of European science (part of dimensions supported by Responsible Research and Innovation)</a:t>
            </a:r>
          </a:p>
          <a:p>
            <a:r>
              <a:rPr lang="en-GB" sz="2000" dirty="0" smtClean="0"/>
              <a:t>Main achievement</a:t>
            </a:r>
          </a:p>
          <a:p>
            <a:pPr lvl="1"/>
            <a:r>
              <a:rPr lang="en-GB" sz="1800" dirty="0" smtClean="0"/>
              <a:t>OSPP </a:t>
            </a:r>
            <a:r>
              <a:rPr lang="en-GB" sz="1800" dirty="0" smtClean="0">
                <a:hlinkClick r:id="rId2"/>
              </a:rPr>
              <a:t>report</a:t>
            </a:r>
            <a:r>
              <a:rPr lang="en-GB" sz="1800" dirty="0" smtClean="0"/>
              <a:t> on citizen science (incl. recommendations)</a:t>
            </a:r>
          </a:p>
          <a:p>
            <a:pPr lvl="1"/>
            <a:r>
              <a:rPr lang="en-GB" sz="1800" dirty="0" smtClean="0"/>
              <a:t>Horizon </a:t>
            </a:r>
            <a:r>
              <a:rPr lang="en-GB" sz="1800" dirty="0"/>
              <a:t>2020 project-funding</a:t>
            </a:r>
          </a:p>
          <a:p>
            <a:r>
              <a:rPr lang="en-GB" sz="2000" dirty="0" smtClean="0"/>
              <a:t>Next</a:t>
            </a:r>
          </a:p>
          <a:p>
            <a:pPr lvl="1"/>
            <a:r>
              <a:rPr lang="en-GB" sz="1800" dirty="0"/>
              <a:t>R</a:t>
            </a:r>
            <a:r>
              <a:rPr lang="en-GB" sz="1800" dirty="0" smtClean="0"/>
              <a:t>eports on good practices in citizen </a:t>
            </a:r>
            <a:r>
              <a:rPr lang="en-GB" sz="1800" dirty="0"/>
              <a:t>science to </a:t>
            </a:r>
            <a:r>
              <a:rPr lang="en-GB" sz="1800" dirty="0" smtClean="0"/>
              <a:t>be produced in 2019 to inform development of two citizen science toolkits</a:t>
            </a:r>
          </a:p>
          <a:p>
            <a:pPr lvl="1"/>
            <a:r>
              <a:rPr lang="en-GB" sz="1800" dirty="0" smtClean="0"/>
              <a:t>Conference on citizen science towards the sustainable development goals (Berlin, second half of 2019)</a:t>
            </a:r>
          </a:p>
          <a:p>
            <a:pPr lvl="1"/>
            <a:r>
              <a:rPr lang="en-GB" sz="1800" dirty="0" smtClean="0"/>
              <a:t>Systemic approach in Horizon Europe</a:t>
            </a:r>
          </a:p>
        </p:txBody>
      </p:sp>
    </p:spTree>
    <p:extLst>
      <p:ext uri="{BB962C8B-B14F-4D97-AF65-F5344CB8AC3E}">
        <p14:creationId xmlns:p14="http://schemas.microsoft.com/office/powerpoint/2010/main" val="1662590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96552" y="-99392"/>
            <a:ext cx="8229600" cy="936625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What was </a:t>
            </a:r>
            <a:r>
              <a:rPr lang="en-GB" dirty="0" smtClean="0">
                <a:solidFill>
                  <a:srgbClr val="FFFF00"/>
                </a:solidFill>
              </a:rPr>
              <a:t>achieved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Research </a:t>
            </a:r>
            <a:r>
              <a:rPr lang="en-GB" dirty="0" smtClean="0">
                <a:solidFill>
                  <a:srgbClr val="FFFF00"/>
                </a:solidFill>
              </a:rPr>
              <a:t>integrity 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3529013"/>
          </a:xfrm>
        </p:spPr>
        <p:txBody>
          <a:bodyPr/>
          <a:lstStyle/>
          <a:p>
            <a:r>
              <a:rPr lang="en-GB" sz="2000" dirty="0" smtClean="0"/>
              <a:t>Key objectives</a:t>
            </a:r>
          </a:p>
          <a:p>
            <a:pPr lvl="1"/>
            <a:r>
              <a:rPr lang="en-GB" sz="1800" dirty="0" smtClean="0"/>
              <a:t>Set European standards to foster research integrity in the development of Open Science, in particular having in mind the relation between science and society</a:t>
            </a:r>
          </a:p>
          <a:p>
            <a:r>
              <a:rPr lang="en-GB" sz="2000" dirty="0" smtClean="0"/>
              <a:t>Main achievement</a:t>
            </a:r>
          </a:p>
          <a:p>
            <a:pPr lvl="1"/>
            <a:r>
              <a:rPr lang="en-GB" sz="1800" dirty="0" smtClean="0"/>
              <a:t>Mutual learning exercise on research integrity (led by EU MS)</a:t>
            </a:r>
          </a:p>
          <a:p>
            <a:pPr lvl="1"/>
            <a:r>
              <a:rPr lang="en-GB" sz="1800" dirty="0" smtClean="0"/>
              <a:t>Support to the European Network on Ethics and Research Integrity, and European Network of Research Integrity Officers</a:t>
            </a:r>
          </a:p>
          <a:p>
            <a:pPr lvl="1"/>
            <a:r>
              <a:rPr lang="en-GB" sz="1800" dirty="0"/>
              <a:t>Horizon 2020 </a:t>
            </a:r>
            <a:r>
              <a:rPr lang="en-GB" sz="1800" dirty="0" smtClean="0"/>
              <a:t>project-funding</a:t>
            </a:r>
          </a:p>
          <a:p>
            <a:r>
              <a:rPr lang="en-GB" sz="2000" dirty="0" smtClean="0"/>
              <a:t>Next</a:t>
            </a:r>
          </a:p>
          <a:p>
            <a:pPr lvl="1"/>
            <a:r>
              <a:rPr lang="en-GB" sz="1800" dirty="0" smtClean="0"/>
              <a:t>Fully address Open Science in the European Code of Conduct with the aim of a full implementation in the Framework Programmes</a:t>
            </a:r>
          </a:p>
          <a:p>
            <a:pPr lvl="1"/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05192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8560" y="0"/>
            <a:ext cx="8229600" cy="936625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What was </a:t>
            </a:r>
            <a:r>
              <a:rPr lang="en-GB" dirty="0" smtClean="0">
                <a:solidFill>
                  <a:srgbClr val="FFFF00"/>
                </a:solidFill>
              </a:rPr>
              <a:t>achieved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Rewards </a:t>
            </a:r>
            <a:r>
              <a:rPr lang="en-GB" dirty="0" smtClean="0">
                <a:solidFill>
                  <a:srgbClr val="FFFF00"/>
                </a:solidFill>
              </a:rPr>
              <a:t>and skills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060848"/>
            <a:ext cx="8229600" cy="3529013"/>
          </a:xfrm>
        </p:spPr>
        <p:txBody>
          <a:bodyPr/>
          <a:lstStyle/>
          <a:p>
            <a:r>
              <a:rPr lang="en-GB" sz="2000" dirty="0" smtClean="0"/>
              <a:t>Key objectives</a:t>
            </a:r>
          </a:p>
          <a:p>
            <a:pPr lvl="1"/>
            <a:r>
              <a:rPr lang="en-GB" sz="1800" dirty="0" smtClean="0"/>
              <a:t>Encourage, support and incentivise researchers to practice Open Science, with a focus on both research performing and research funding organisations</a:t>
            </a:r>
          </a:p>
          <a:p>
            <a:r>
              <a:rPr lang="en-GB" sz="2000" dirty="0" smtClean="0"/>
              <a:t>Main achievement</a:t>
            </a:r>
          </a:p>
          <a:p>
            <a:pPr lvl="1"/>
            <a:r>
              <a:rPr lang="en-GB" sz="1800" dirty="0" smtClean="0"/>
              <a:t>Final reports of Expert Groups on </a:t>
            </a:r>
            <a:r>
              <a:rPr lang="en-GB" sz="1800" dirty="0" smtClean="0">
                <a:hlinkClick r:id="rId2"/>
              </a:rPr>
              <a:t>Rewards</a:t>
            </a:r>
            <a:r>
              <a:rPr lang="en-GB" sz="1800" dirty="0" smtClean="0"/>
              <a:t> and </a:t>
            </a:r>
            <a:r>
              <a:rPr lang="en-GB" sz="1800" dirty="0" smtClean="0">
                <a:hlinkClick r:id="rId3"/>
              </a:rPr>
              <a:t>Skills</a:t>
            </a:r>
            <a:endParaRPr lang="en-GB" sz="1800" dirty="0" smtClean="0"/>
          </a:p>
          <a:p>
            <a:pPr lvl="1"/>
            <a:r>
              <a:rPr lang="en-GB" sz="1800" dirty="0" smtClean="0"/>
              <a:t>OSPP makes rewards for Open Science a priority</a:t>
            </a:r>
          </a:p>
          <a:p>
            <a:r>
              <a:rPr lang="en-GB" sz="2000" dirty="0" smtClean="0"/>
              <a:t>Next</a:t>
            </a:r>
          </a:p>
          <a:p>
            <a:pPr lvl="1"/>
            <a:r>
              <a:rPr lang="en-GB" sz="1800" dirty="0" smtClean="0"/>
              <a:t>Follow-up, in particular embed rewards for Open Science in the modernisation of European universities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126279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9228" y="40850"/>
            <a:ext cx="8229600" cy="936625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OS in the evolution R&amp;I funding programmes</a:t>
            </a:r>
            <a:endParaRPr lang="en-GB" dirty="0">
              <a:solidFill>
                <a:srgbClr val="FFFF0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/>
          </p:nvPr>
        </p:nvGraphicFramePr>
        <p:xfrm>
          <a:off x="467544" y="3140968"/>
          <a:ext cx="8229600" cy="36872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467544" y="4233858"/>
            <a:ext cx="1440160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2008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627784" y="3751703"/>
            <a:ext cx="136815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2014</a:t>
            </a:r>
          </a:p>
        </p:txBody>
      </p:sp>
      <p:sp>
        <p:nvSpPr>
          <p:cNvPr id="7" name="Rectangle 6"/>
          <p:cNvSpPr/>
          <p:nvPr/>
        </p:nvSpPr>
        <p:spPr>
          <a:xfrm>
            <a:off x="4716016" y="3229878"/>
            <a:ext cx="140515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2017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020272" y="3541360"/>
            <a:ext cx="1800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1400" b="1" dirty="0" smtClean="0"/>
              <a:t>Horizon Europe</a:t>
            </a:r>
            <a:endParaRPr lang="en-GB" sz="1400" b="1" dirty="0" smtClean="0"/>
          </a:p>
          <a:p>
            <a:pPr lvl="0"/>
            <a:endParaRPr lang="fr-BE" sz="400" dirty="0" smtClean="0"/>
          </a:p>
          <a:p>
            <a:pPr lvl="0"/>
            <a:r>
              <a:rPr lang="fr-BE" sz="1400" dirty="0"/>
              <a:t>OA </a:t>
            </a:r>
            <a:r>
              <a:rPr lang="fr-BE" sz="1400" b="1" dirty="0">
                <a:solidFill>
                  <a:srgbClr val="FF0000"/>
                </a:solidFill>
              </a:rPr>
              <a:t>Mandatory</a:t>
            </a:r>
          </a:p>
          <a:p>
            <a:pPr lvl="0"/>
            <a:r>
              <a:rPr lang="fr-BE" sz="1400" dirty="0"/>
              <a:t>Deposit and open access</a:t>
            </a:r>
          </a:p>
          <a:p>
            <a:pPr lvl="0"/>
            <a:endParaRPr lang="fr-BE" sz="1400" b="1" dirty="0">
              <a:solidFill>
                <a:srgbClr val="FFC000"/>
              </a:solidFill>
            </a:endParaRPr>
          </a:p>
          <a:p>
            <a:pPr lvl="0"/>
            <a:endParaRPr lang="fr-BE" sz="400" b="1" dirty="0">
              <a:solidFill>
                <a:srgbClr val="7030A0"/>
              </a:solidFill>
            </a:endParaRPr>
          </a:p>
          <a:p>
            <a:pPr lvl="0"/>
            <a:r>
              <a:rPr lang="fr-BE" sz="1400" dirty="0"/>
              <a:t>DMP </a:t>
            </a:r>
            <a:r>
              <a:rPr lang="fr-BE" sz="1400" dirty="0" smtClean="0"/>
              <a:t>in line </a:t>
            </a:r>
            <a:r>
              <a:rPr lang="fr-BE" sz="1400" dirty="0" err="1" smtClean="0"/>
              <a:t>with</a:t>
            </a:r>
            <a:r>
              <a:rPr lang="fr-BE" sz="1400" dirty="0" smtClean="0"/>
              <a:t> </a:t>
            </a:r>
            <a:r>
              <a:rPr lang="fr-BE" sz="1400" dirty="0"/>
              <a:t>FAIR </a:t>
            </a:r>
            <a:r>
              <a:rPr lang="fr-BE" sz="1400" b="1" dirty="0" err="1" smtClean="0">
                <a:solidFill>
                  <a:srgbClr val="FF0000"/>
                </a:solidFill>
              </a:rPr>
              <a:t>Mandatory</a:t>
            </a:r>
            <a:endParaRPr lang="fr-BE" sz="1400" b="1" dirty="0">
              <a:solidFill>
                <a:srgbClr val="FF0000"/>
              </a:solidFill>
            </a:endParaRPr>
          </a:p>
          <a:p>
            <a:pPr lvl="0"/>
            <a:endParaRPr lang="fr-BE" sz="400" b="1" dirty="0">
              <a:solidFill>
                <a:srgbClr val="7030A0"/>
              </a:solidFill>
            </a:endParaRPr>
          </a:p>
          <a:p>
            <a:endParaRPr lang="fr-BE" sz="1400" dirty="0" smtClean="0"/>
          </a:p>
          <a:p>
            <a:r>
              <a:rPr lang="fr-BE" sz="1400" dirty="0" smtClean="0"/>
              <a:t>ORD </a:t>
            </a:r>
            <a:r>
              <a:rPr lang="fr-BE" sz="1400" b="1" dirty="0">
                <a:solidFill>
                  <a:schemeClr val="accent6">
                    <a:lumMod val="60000"/>
                    <a:lumOff val="40000"/>
                  </a:schemeClr>
                </a:solidFill>
              </a:rPr>
              <a:t>by </a:t>
            </a:r>
            <a:r>
              <a:rPr lang="fr-BE" sz="1400" b="1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default (exceptions)</a:t>
            </a:r>
          </a:p>
          <a:p>
            <a:endParaRPr lang="fr-BE" sz="1400" b="1" dirty="0" smtClean="0">
              <a:solidFill>
                <a:schemeClr val="accent6">
                  <a:lumMod val="60000"/>
                  <a:lumOff val="40000"/>
                </a:schemeClr>
              </a:solidFill>
            </a:endParaRPr>
          </a:p>
          <a:p>
            <a:endParaRPr lang="en-GB" sz="400" dirty="0" smtClean="0"/>
          </a:p>
          <a:p>
            <a:r>
              <a:rPr lang="en-GB" sz="1400" dirty="0" smtClean="0"/>
              <a:t>&amp; Open Science </a:t>
            </a:r>
            <a:r>
              <a:rPr lang="en-GB" sz="1400" b="1" dirty="0" smtClean="0">
                <a:solidFill>
                  <a:srgbClr val="00B0F0"/>
                </a:solidFill>
              </a:rPr>
              <a:t>embedded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8" name="Rectangle 7"/>
          <p:cNvSpPr/>
          <p:nvPr/>
        </p:nvSpPr>
        <p:spPr>
          <a:xfrm>
            <a:off x="6804248" y="2751311"/>
            <a:ext cx="1584176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2021</a:t>
            </a:r>
            <a:endParaRPr lang="en-US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88182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52536" y="-171400"/>
            <a:ext cx="8229600" cy="936625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Open Science in Horizon Europe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3529013"/>
          </a:xfrm>
        </p:spPr>
        <p:txBody>
          <a:bodyPr/>
          <a:lstStyle/>
          <a:p>
            <a:r>
              <a:rPr lang="en-GB" sz="1600" dirty="0" smtClean="0"/>
              <a:t>Horizon Europe goes beyond open access (publications &amp; data) to embrace and incentivize open science as </a:t>
            </a:r>
            <a:r>
              <a:rPr lang="en-GB" sz="1600" i="1" dirty="0" smtClean="0"/>
              <a:t>modus operandi</a:t>
            </a:r>
          </a:p>
          <a:p>
            <a:endParaRPr lang="en-GB" sz="1600" b="0" dirty="0" smtClean="0"/>
          </a:p>
          <a:p>
            <a:pPr indent="-285750"/>
            <a:r>
              <a:rPr lang="en-GB" sz="1800" b="0" dirty="0" smtClean="0"/>
              <a:t>1. Clarifies and strengthens the </a:t>
            </a:r>
            <a:r>
              <a:rPr lang="en-GB" sz="1800" dirty="0" smtClean="0"/>
              <a:t>open access obligations </a:t>
            </a:r>
            <a:r>
              <a:rPr lang="en-GB" sz="1800" b="0" dirty="0" smtClean="0"/>
              <a:t>while </a:t>
            </a:r>
            <a:r>
              <a:rPr lang="en-GB" sz="1800" dirty="0" smtClean="0"/>
              <a:t>empowering authors </a:t>
            </a:r>
            <a:r>
              <a:rPr lang="en-GB" sz="1800" b="0" dirty="0" smtClean="0"/>
              <a:t>of scientific publications</a:t>
            </a:r>
          </a:p>
          <a:p>
            <a:r>
              <a:rPr lang="en-GB" sz="1800" b="0" dirty="0" smtClean="0"/>
              <a:t>2. Sets obligations towards </a:t>
            </a:r>
            <a:r>
              <a:rPr lang="en-GB" sz="1800" dirty="0" smtClean="0"/>
              <a:t>FAIR and open data sharing</a:t>
            </a:r>
            <a:r>
              <a:rPr lang="en-GB" sz="1800" b="0" dirty="0" smtClean="0"/>
              <a:t>, and </a:t>
            </a:r>
            <a:r>
              <a:rPr lang="en-GB" sz="1800" dirty="0" smtClean="0"/>
              <a:t>data management</a:t>
            </a:r>
            <a:r>
              <a:rPr lang="en-GB" sz="1800" b="0" dirty="0" smtClean="0"/>
              <a:t>, while complying with IPR rules and exploitation obligations</a:t>
            </a:r>
          </a:p>
          <a:p>
            <a:r>
              <a:rPr lang="en-GB" sz="1800" b="0" dirty="0" smtClean="0"/>
              <a:t>3. Promotes compliance with </a:t>
            </a:r>
            <a:r>
              <a:rPr lang="en-GB" sz="1800" dirty="0" smtClean="0"/>
              <a:t>open science principles </a:t>
            </a:r>
            <a:r>
              <a:rPr lang="en-GB" sz="1800" b="0" dirty="0" smtClean="0"/>
              <a:t>through a combination of obligations and incentives</a:t>
            </a:r>
          </a:p>
          <a:p>
            <a:r>
              <a:rPr lang="en-GB" sz="1800" b="0" dirty="0"/>
              <a:t>4</a:t>
            </a:r>
            <a:r>
              <a:rPr lang="en-GB" sz="1800" b="0" dirty="0" smtClean="0"/>
              <a:t>. Implements </a:t>
            </a:r>
            <a:r>
              <a:rPr lang="en-GB" sz="1800" dirty="0" smtClean="0"/>
              <a:t>sanctions</a:t>
            </a:r>
            <a:r>
              <a:rPr lang="en-GB" sz="1800" b="0" dirty="0" smtClean="0"/>
              <a:t> for those beneficiaries that repeatedly and consistently fail to provide the required open access, requiring </a:t>
            </a:r>
            <a:r>
              <a:rPr lang="en-GB" sz="1800" dirty="0" smtClean="0"/>
              <a:t>institutions</a:t>
            </a:r>
            <a:r>
              <a:rPr lang="en-GB" sz="1800" b="0" dirty="0" smtClean="0"/>
              <a:t> to assume responsibility for their intellectual output</a:t>
            </a:r>
          </a:p>
          <a:p>
            <a:r>
              <a:rPr lang="en-GB" sz="1800" b="0" dirty="0"/>
              <a:t>5</a:t>
            </a:r>
            <a:r>
              <a:rPr lang="en-GB" sz="1800" b="0" dirty="0" smtClean="0"/>
              <a:t>. Introduces the use of </a:t>
            </a:r>
            <a:r>
              <a:rPr lang="en-GB" sz="1800" dirty="0" smtClean="0"/>
              <a:t>new generation metrics </a:t>
            </a:r>
            <a:r>
              <a:rPr lang="en-GB" sz="1800" b="0" dirty="0" smtClean="0"/>
              <a:t>for better assessing the impact of research output and the engagement in open science</a:t>
            </a:r>
          </a:p>
          <a:p>
            <a:endParaRPr lang="en-GB" sz="1600" b="0" dirty="0"/>
          </a:p>
        </p:txBody>
      </p:sp>
    </p:spTree>
    <p:extLst>
      <p:ext uri="{BB962C8B-B14F-4D97-AF65-F5344CB8AC3E}">
        <p14:creationId xmlns:p14="http://schemas.microsoft.com/office/powerpoint/2010/main" val="18214479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1956" y="26318"/>
            <a:ext cx="8569200" cy="936625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Possible scenario for incorporation of Plan S principles in Horizon Europe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507288" cy="3529013"/>
          </a:xfrm>
        </p:spPr>
        <p:txBody>
          <a:bodyPr/>
          <a:lstStyle/>
          <a:p>
            <a:r>
              <a:rPr lang="en-GB" sz="2000" dirty="0" smtClean="0"/>
              <a:t>Open access via repositories kept but made immediate</a:t>
            </a:r>
            <a:endParaRPr lang="en-GB" sz="2000" b="0" dirty="0" smtClean="0"/>
          </a:p>
          <a:p>
            <a:pPr lvl="1"/>
            <a:r>
              <a:rPr lang="en-GB" sz="1800" dirty="0" smtClean="0"/>
              <a:t>Embargoes not accepted any longer</a:t>
            </a:r>
          </a:p>
          <a:p>
            <a:pPr lvl="1"/>
            <a:endParaRPr lang="en-GB" sz="1800" dirty="0" smtClean="0"/>
          </a:p>
          <a:p>
            <a:r>
              <a:rPr lang="en-GB" sz="2000" dirty="0" smtClean="0"/>
              <a:t>Copyright retention and open license asked for</a:t>
            </a:r>
            <a:endParaRPr lang="en-GB" sz="2000" b="0" dirty="0" smtClean="0"/>
          </a:p>
          <a:p>
            <a:pPr lvl="1"/>
            <a:r>
              <a:rPr lang="en-GB" sz="1800" dirty="0" smtClean="0"/>
              <a:t>Copyright retention already in the HE Regulation</a:t>
            </a:r>
          </a:p>
          <a:p>
            <a:pPr lvl="1"/>
            <a:r>
              <a:rPr lang="en-GB" sz="1800" dirty="0" smtClean="0"/>
              <a:t>Open license to be required (in line with </a:t>
            </a:r>
            <a:r>
              <a:rPr lang="en-GB" sz="1800" dirty="0" smtClean="0">
                <a:hlinkClick r:id="rId2"/>
              </a:rPr>
              <a:t>new standard licence </a:t>
            </a:r>
            <a:r>
              <a:rPr lang="en-GB" sz="1800" dirty="0" smtClean="0"/>
              <a:t>adopted by the EC for its own information production)</a:t>
            </a:r>
          </a:p>
          <a:p>
            <a:pPr lvl="1"/>
            <a:endParaRPr lang="en-GB" sz="1800" dirty="0" smtClean="0"/>
          </a:p>
          <a:p>
            <a:r>
              <a:rPr lang="en-GB" sz="2000" dirty="0" smtClean="0"/>
              <a:t>Publication in hybrid journals allowed</a:t>
            </a:r>
          </a:p>
          <a:p>
            <a:pPr lvl="1"/>
            <a:r>
              <a:rPr lang="en-GB" sz="1800" dirty="0" smtClean="0"/>
              <a:t>However, costs </a:t>
            </a:r>
            <a:r>
              <a:rPr lang="en-GB" sz="1800" dirty="0"/>
              <a:t>not to be eligible</a:t>
            </a:r>
          </a:p>
          <a:p>
            <a:endParaRPr lang="en-GB" sz="2000" b="0" dirty="0" smtClean="0"/>
          </a:p>
          <a:p>
            <a:endParaRPr lang="en-GB" sz="2000" b="0" dirty="0" smtClean="0"/>
          </a:p>
          <a:p>
            <a:endParaRPr lang="en-GB" sz="2000" b="0" dirty="0" smtClean="0"/>
          </a:p>
          <a:p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2042064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-171400"/>
            <a:ext cx="8229600" cy="936625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Research data in Horizon Europe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92375"/>
            <a:ext cx="8507288" cy="3529013"/>
          </a:xfrm>
        </p:spPr>
        <p:txBody>
          <a:bodyPr/>
          <a:lstStyle/>
          <a:p>
            <a:r>
              <a:rPr lang="en-GB" sz="2000" dirty="0" smtClean="0"/>
              <a:t>Mandatory Data Management Plan </a:t>
            </a:r>
          </a:p>
          <a:p>
            <a:pPr lvl="1"/>
            <a:r>
              <a:rPr lang="en-GB" sz="1800" dirty="0" smtClean="0"/>
              <a:t>When there is research data generated, collected, re-used…</a:t>
            </a:r>
          </a:p>
          <a:p>
            <a:r>
              <a:rPr lang="en-GB" sz="2000" dirty="0" smtClean="0"/>
              <a:t>Open by default</a:t>
            </a:r>
          </a:p>
          <a:p>
            <a:pPr lvl="1"/>
            <a:r>
              <a:rPr lang="en-GB" sz="1800" dirty="0" smtClean="0"/>
              <a:t>Unless it cannot be (exceptions will apply- we will not use the term ‘opt-out’ any more)</a:t>
            </a:r>
          </a:p>
          <a:p>
            <a:r>
              <a:rPr lang="en-GB" sz="2000" dirty="0" smtClean="0"/>
              <a:t>Open access/data management disambiguated</a:t>
            </a:r>
          </a:p>
          <a:p>
            <a:pPr lvl="1"/>
            <a:r>
              <a:rPr lang="en-GB" sz="1800" dirty="0" smtClean="0"/>
              <a:t>Different from current situation</a:t>
            </a:r>
          </a:p>
          <a:p>
            <a:r>
              <a:rPr lang="en-GB" sz="2000" dirty="0" smtClean="0"/>
              <a:t>Use of European Open Science Cloud required</a:t>
            </a:r>
          </a:p>
          <a:p>
            <a:pPr lvl="1"/>
            <a:r>
              <a:rPr lang="en-GB" sz="1800" dirty="0" smtClean="0"/>
              <a:t>In some Work Programmes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1862915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502" y="1628800"/>
            <a:ext cx="8856984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GB" sz="2400" dirty="0" smtClean="0"/>
              <a:t>By 2030 the </a:t>
            </a:r>
            <a:r>
              <a:rPr lang="en-GB" sz="2400" dirty="0"/>
              <a:t>science system will be characterised by </a:t>
            </a:r>
          </a:p>
          <a:p>
            <a:endParaRPr lang="en-GB" sz="2400" dirty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400" dirty="0"/>
              <a:t>Open research data as a renewable resource for research and innovation (via </a:t>
            </a:r>
            <a:r>
              <a:rPr lang="en-GB" sz="2400" dirty="0" smtClean="0"/>
              <a:t>EOSC)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400" dirty="0" smtClean="0"/>
              <a:t>Full </a:t>
            </a:r>
            <a:r>
              <a:rPr lang="en-GB" sz="2400" dirty="0"/>
              <a:t>&amp; immediate open access to the whole life cycle of a research process </a:t>
            </a:r>
            <a:endParaRPr lang="en-GB" sz="2400" dirty="0" smtClean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IE" sz="2400" dirty="0" smtClean="0"/>
              <a:t>A system of </a:t>
            </a:r>
            <a:r>
              <a:rPr lang="en-US" sz="2400" dirty="0"/>
              <a:t>peer reviewed open access research workflows </a:t>
            </a:r>
            <a:endParaRPr lang="en-GB" sz="2400" dirty="0" smtClean="0"/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400" dirty="0" smtClean="0"/>
              <a:t>Multiple </a:t>
            </a:r>
            <a:r>
              <a:rPr lang="en-GB" sz="2400" dirty="0"/>
              <a:t>ways to measure and reward scientific </a:t>
            </a:r>
            <a:r>
              <a:rPr lang="en-GB" sz="2400" dirty="0" smtClean="0"/>
              <a:t>productivity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400" dirty="0" smtClean="0"/>
              <a:t>‘</a:t>
            </a:r>
            <a:r>
              <a:rPr lang="en-GB" sz="2400" dirty="0"/>
              <a:t>’liquid’’ science (like in SW development</a:t>
            </a:r>
            <a:r>
              <a:rPr lang="en-GB" sz="2400" dirty="0" smtClean="0"/>
              <a:t>)</a:t>
            </a:r>
            <a:endParaRPr lang="en-GB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0AE2D55-46CE-42BA-ADD5-E420F1A10630}"/>
              </a:ext>
            </a:extLst>
          </p:cNvPr>
          <p:cNvSpPr txBox="1">
            <a:spLocks/>
          </p:cNvSpPr>
          <p:nvPr/>
        </p:nvSpPr>
        <p:spPr bwMode="auto">
          <a:xfrm>
            <a:off x="7544310" y="5707363"/>
            <a:ext cx="1599691" cy="273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rgbClr val="0F5494"/>
                </a:solidFill>
                <a:latin typeface="Verdana" pitchFamily="34" charset="0"/>
                <a:ea typeface="+mn-ea"/>
                <a:cs typeface="+mn-cs"/>
              </a:defRPr>
            </a:lvl9pPr>
          </a:lstStyle>
          <a:p>
            <a:fld id="{E5F5FF0E-2DB4-4380-85C3-039C873A1B26}" type="slidenum">
              <a:rPr lang="en-US" altLang="en-US" sz="1050">
                <a:solidFill>
                  <a:srgbClr val="898989"/>
                </a:solidFill>
                <a:latin typeface="Calibri" pitchFamily="34" charset="0"/>
              </a:rPr>
              <a:pPr/>
              <a:t>19</a:t>
            </a:fld>
            <a:endParaRPr lang="en-US" altLang="en-US" sz="1050" dirty="0">
              <a:solidFill>
                <a:srgbClr val="898989"/>
              </a:solidFill>
              <a:latin typeface="Calibri" pitchFamily="34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-324544" y="-27905"/>
            <a:ext cx="8229600" cy="936625"/>
          </a:xfrm>
          <a:prstGeom prst="rect">
            <a:avLst/>
          </a:prstGeom>
        </p:spPr>
        <p:txBody>
          <a:bodyPr/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IE" sz="2400" kern="0" dirty="0" smtClean="0">
                <a:solidFill>
                  <a:srgbClr val="FFFF00"/>
                </a:solidFill>
              </a:rPr>
              <a:t>The system change is not over</a:t>
            </a:r>
            <a:br>
              <a:rPr lang="en-IE" sz="2400" kern="0" dirty="0" smtClean="0">
                <a:solidFill>
                  <a:srgbClr val="FFFF00"/>
                </a:solidFill>
              </a:rPr>
            </a:br>
            <a:r>
              <a:rPr lang="en-IE" sz="2400" kern="0" dirty="0" smtClean="0">
                <a:solidFill>
                  <a:srgbClr val="FFFF00"/>
                </a:solidFill>
              </a:rPr>
              <a:t>Still </a:t>
            </a:r>
            <a:r>
              <a:rPr lang="en-IE" sz="2400" kern="0" dirty="0" smtClean="0">
                <a:solidFill>
                  <a:srgbClr val="FFFF00"/>
                </a:solidFill>
              </a:rPr>
              <a:t>a long way to go </a:t>
            </a:r>
            <a:endParaRPr lang="en-GB" sz="2400" kern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96338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936625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Structure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1. Why </a:t>
            </a:r>
            <a:r>
              <a:rPr lang="en-US" dirty="0" smtClean="0"/>
              <a:t>this policy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2. What where the main priorities </a:t>
            </a:r>
            <a:endParaRPr lang="en-US" dirty="0" smtClean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3. What was </a:t>
            </a:r>
            <a:r>
              <a:rPr lang="en-US" dirty="0" smtClean="0"/>
              <a:t>realized</a:t>
            </a:r>
          </a:p>
          <a:p>
            <a:r>
              <a:rPr lang="en-US" dirty="0"/>
              <a:t/>
            </a:r>
            <a:br>
              <a:rPr lang="en-US" dirty="0"/>
            </a:br>
            <a:r>
              <a:rPr lang="en-US" dirty="0"/>
              <a:t>4. </a:t>
            </a:r>
            <a:r>
              <a:rPr lang="en-US" dirty="0" smtClean="0"/>
              <a:t>What </a:t>
            </a:r>
            <a:r>
              <a:rPr lang="en-US" dirty="0"/>
              <a:t>is still missing or incomplete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4135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="" xmlns:a16="http://schemas.microsoft.com/office/drawing/2014/main" id="{F511478E-ECF8-B746-BD67-4474BB5FC2FF}"/>
              </a:ext>
            </a:extLst>
          </p:cNvPr>
          <p:cNvSpPr/>
          <p:nvPr/>
        </p:nvSpPr>
        <p:spPr>
          <a:xfrm>
            <a:off x="0" y="44624"/>
            <a:ext cx="51872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 smtClean="0">
                <a:solidFill>
                  <a:srgbClr val="FFFF00"/>
                </a:solidFill>
              </a:rPr>
              <a:t>What’s left? </a:t>
            </a:r>
            <a:br>
              <a:rPr lang="en-GB" sz="1800" b="1" dirty="0" smtClean="0">
                <a:solidFill>
                  <a:srgbClr val="FFFF00"/>
                </a:solidFill>
              </a:rPr>
            </a:br>
            <a:r>
              <a:rPr lang="en-GB" sz="1800" b="1" dirty="0" smtClean="0">
                <a:solidFill>
                  <a:srgbClr val="FFFF00"/>
                </a:solidFill>
              </a:rPr>
              <a:t>We </a:t>
            </a:r>
            <a:r>
              <a:rPr lang="en-GB" sz="1800" b="1" dirty="0">
                <a:solidFill>
                  <a:srgbClr val="FFFF00"/>
                </a:solidFill>
              </a:rPr>
              <a:t>know that Europe leads this </a:t>
            </a:r>
            <a:r>
              <a:rPr lang="en-GB" sz="1800" b="1" dirty="0" smtClean="0">
                <a:solidFill>
                  <a:srgbClr val="FFFF00"/>
                </a:solidFill>
              </a:rPr>
              <a:t>OS movement…for </a:t>
            </a:r>
            <a:r>
              <a:rPr lang="en-GB" sz="1800" b="1" dirty="0">
                <a:solidFill>
                  <a:srgbClr val="FFFF00"/>
                </a:solidFill>
              </a:rPr>
              <a:t>the moment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B36E85CA-3438-9543-B53A-2FE09613315C}"/>
              </a:ext>
            </a:extLst>
          </p:cNvPr>
          <p:cNvSpPr/>
          <p:nvPr/>
        </p:nvSpPr>
        <p:spPr>
          <a:xfrm>
            <a:off x="467544" y="1844824"/>
            <a:ext cx="8424936" cy="378565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57175" indent="-257175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We have a history of leading with ICT, but losing out in the end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endParaRPr lang="en-GB" sz="2000" dirty="0">
              <a:latin typeface="+mn-lt"/>
            </a:endParaRPr>
          </a:p>
          <a:p>
            <a:pPr marL="257175" indent="-257175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000" dirty="0">
                <a:latin typeface="+mn-lt"/>
              </a:rPr>
              <a:t>The powers that be are astonishingly strong ... even in the good world of science</a:t>
            </a:r>
          </a:p>
          <a:p>
            <a:pPr>
              <a:lnSpc>
                <a:spcPct val="150000"/>
              </a:lnSpc>
              <a:buClr>
                <a:schemeClr val="accent2"/>
              </a:buClr>
            </a:pPr>
            <a:endParaRPr lang="en-GB" sz="2000" dirty="0">
              <a:latin typeface="+mn-lt"/>
            </a:endParaRPr>
          </a:p>
          <a:p>
            <a:pPr marL="257175" indent="-257175">
              <a:lnSpc>
                <a:spcPct val="150000"/>
              </a:lnSpc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latin typeface="+mn-lt"/>
              </a:rPr>
              <a:t>Scientists like intellectual disruptions, not institutional ones…. need a big cultural change </a:t>
            </a:r>
            <a:r>
              <a:rPr lang="en-GB" sz="2000" dirty="0">
                <a:latin typeface="+mn-lt"/>
              </a:rPr>
              <a:t>(</a:t>
            </a:r>
            <a:r>
              <a:rPr lang="en-GB" sz="2000" dirty="0" err="1">
                <a:latin typeface="+mn-lt"/>
              </a:rPr>
              <a:t>Leru</a:t>
            </a:r>
            <a:r>
              <a:rPr lang="en-GB" sz="2000" dirty="0">
                <a:latin typeface="+mn-lt"/>
              </a:rPr>
              <a:t> 2018 paper)</a:t>
            </a:r>
          </a:p>
        </p:txBody>
      </p:sp>
    </p:spTree>
    <p:extLst>
      <p:ext uri="{BB962C8B-B14F-4D97-AF65-F5344CB8AC3E}">
        <p14:creationId xmlns:p14="http://schemas.microsoft.com/office/powerpoint/2010/main" val="25489059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1628800"/>
            <a:ext cx="9073008" cy="702469"/>
          </a:xfrm>
        </p:spPr>
        <p:txBody>
          <a:bodyPr/>
          <a:lstStyle/>
          <a:p>
            <a:r>
              <a:rPr lang="en-GB" dirty="0" smtClean="0"/>
              <a:t>I wish I could start my research career now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514" y="2564904"/>
            <a:ext cx="8489286" cy="2646760"/>
          </a:xfrm>
        </p:spPr>
        <p:txBody>
          <a:bodyPr/>
          <a:lstStyle/>
          <a:p>
            <a:r>
              <a:rPr lang="en-GB" b="0" i="0" dirty="0" smtClean="0"/>
              <a:t>1. Never were the exogenous factors so good for science (budgets, trajectories, support, </a:t>
            </a:r>
            <a:r>
              <a:rPr lang="en-GB" b="0" i="0" dirty="0" err="1" smtClean="0"/>
              <a:t>etc</a:t>
            </a:r>
            <a:r>
              <a:rPr lang="en-GB" b="0" i="0" dirty="0" smtClean="0"/>
              <a:t>)</a:t>
            </a:r>
          </a:p>
          <a:p>
            <a:endParaRPr lang="en-GB" b="0" i="0" dirty="0"/>
          </a:p>
          <a:p>
            <a:r>
              <a:rPr lang="en-GB" b="0" i="0" dirty="0" smtClean="0"/>
              <a:t>2. </a:t>
            </a:r>
            <a:r>
              <a:rPr lang="en-GB" b="0" dirty="0"/>
              <a:t>Never was there so much need for good science (see </a:t>
            </a:r>
            <a:r>
              <a:rPr lang="en-GB" b="0" dirty="0" err="1"/>
              <a:t>Harari</a:t>
            </a:r>
            <a:r>
              <a:rPr lang="en-GB" b="0" dirty="0"/>
              <a:t> 21 lessons if you don’t know where to start research </a:t>
            </a:r>
            <a:r>
              <a:rPr lang="en-GB" b="0" dirty="0" smtClean="0"/>
              <a:t>on)</a:t>
            </a:r>
            <a:endParaRPr lang="en-GB" b="0" dirty="0"/>
          </a:p>
          <a:p>
            <a:endParaRPr lang="en-GB" b="0" i="0" dirty="0" smtClean="0"/>
          </a:p>
          <a:p>
            <a:r>
              <a:rPr lang="en-GB" b="0" i="0" dirty="0" smtClean="0"/>
              <a:t>3. AND: Never were the endogenous factors so favourable to do good science (open science is making your scientific life easier &amp; richer)</a:t>
            </a:r>
          </a:p>
          <a:p>
            <a:endParaRPr lang="en-GB" b="0" i="0" dirty="0"/>
          </a:p>
          <a:p>
            <a:pPr lvl="2"/>
            <a:r>
              <a:rPr lang="en-GB" i="0" dirty="0" smtClean="0"/>
              <a:t>				               </a:t>
            </a:r>
            <a:r>
              <a:rPr lang="en-GB" sz="1800" dirty="0"/>
              <a:t>Just do it!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0" y="188640"/>
            <a:ext cx="44072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FFFF00"/>
                </a:solidFill>
              </a:rPr>
              <a:t>To wind up</a:t>
            </a:r>
            <a:r>
              <a:rPr lang="en-GB" sz="2000" b="1" dirty="0" smtClean="0">
                <a:solidFill>
                  <a:srgbClr val="FFFF00"/>
                </a:solidFill>
              </a:rPr>
              <a:t>… and to put open</a:t>
            </a:r>
            <a:br>
              <a:rPr lang="en-GB" sz="2000" b="1" dirty="0" smtClean="0">
                <a:solidFill>
                  <a:srgbClr val="FFFF00"/>
                </a:solidFill>
              </a:rPr>
            </a:br>
            <a:r>
              <a:rPr lang="en-GB" sz="2000" b="1" dirty="0" smtClean="0">
                <a:solidFill>
                  <a:srgbClr val="FFFF00"/>
                </a:solidFill>
              </a:rPr>
              <a:t>science into </a:t>
            </a:r>
            <a:r>
              <a:rPr lang="en-GB" sz="2000" b="1" dirty="0" err="1" smtClean="0">
                <a:solidFill>
                  <a:srgbClr val="FFFF00"/>
                </a:solidFill>
              </a:rPr>
              <a:t>perpective</a:t>
            </a:r>
            <a:endParaRPr lang="en-GB" sz="2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5385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565400"/>
            <a:ext cx="8568506" cy="790575"/>
          </a:xfrm>
        </p:spPr>
        <p:txBody>
          <a:bodyPr/>
          <a:lstStyle/>
          <a:p>
            <a:pPr algn="ctr"/>
            <a:r>
              <a:rPr lang="en-GB" dirty="0" smtClean="0">
                <a:solidFill>
                  <a:srgbClr val="FFFF00"/>
                </a:solidFill>
              </a:rPr>
              <a:t/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Thank you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sz="3600" dirty="0" smtClean="0">
                <a:solidFill>
                  <a:srgbClr val="FFFF00"/>
                </a:solidFill>
              </a:rPr>
              <a:t>http</a:t>
            </a:r>
            <a:r>
              <a:rPr lang="en-GB" sz="3600" dirty="0">
                <a:solidFill>
                  <a:srgbClr val="FFFF00"/>
                </a:solidFill>
              </a:rPr>
              <a:t>://ec.europa.eu/research/openscience/index.cfm</a:t>
            </a:r>
          </a:p>
        </p:txBody>
      </p:sp>
    </p:spTree>
    <p:extLst>
      <p:ext uri="{BB962C8B-B14F-4D97-AF65-F5344CB8AC3E}">
        <p14:creationId xmlns:p14="http://schemas.microsoft.com/office/powerpoint/2010/main" val="1612557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0407" y="4949911"/>
            <a:ext cx="3729038" cy="318791"/>
          </a:xfrm>
        </p:spPr>
        <p:txBody>
          <a:bodyPr/>
          <a:lstStyle/>
          <a:p>
            <a:pPr marL="0" eaLnBrk="0" hangingPunct="0">
              <a:lnSpc>
                <a:spcPct val="170000"/>
              </a:lnSpc>
              <a:spcBef>
                <a:spcPct val="20000"/>
              </a:spcBef>
              <a:buClr>
                <a:srgbClr val="0F5494"/>
              </a:buClr>
              <a:buSzPct val="120000"/>
              <a:defRPr/>
            </a:pPr>
            <a:r>
              <a:rPr lang="en-GB" sz="1575" dirty="0">
                <a:latin typeface="Verdana (Body)"/>
                <a:ea typeface="+mn-ea"/>
                <a:cs typeface="+mn-cs"/>
              </a:rPr>
              <a:t>Opening up the full research cycle</a:t>
            </a:r>
          </a:p>
        </p:txBody>
      </p:sp>
      <p:pic>
        <p:nvPicPr>
          <p:cNvPr id="1026" name="Picture 2" descr="https://www.researchgate.net/profile/Katarzyna_Szkuta/publication/326059462/figure/fig2/AS:642775464816642@1530261021840/The-science-20-trends-plotted-on-the-research-cycle_W64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8934" y="2432600"/>
            <a:ext cx="3293581" cy="245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1266119" y="1797998"/>
            <a:ext cx="2194457" cy="645113"/>
            <a:chOff x="218879" y="529440"/>
            <a:chExt cx="3901256" cy="114686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8879" y="769633"/>
              <a:ext cx="2829524" cy="90667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34310" y="529440"/>
              <a:ext cx="885825" cy="847725"/>
            </a:xfrm>
            <a:prstGeom prst="rect">
              <a:avLst/>
            </a:prstGeom>
          </p:spPr>
        </p:pic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59841" y="3122575"/>
            <a:ext cx="497886" cy="50876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82515" y="2502998"/>
            <a:ext cx="1006258" cy="328907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83074" y="2040546"/>
            <a:ext cx="1064677" cy="2695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86768" y="4107063"/>
            <a:ext cx="1509324" cy="35204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627200" y="3746989"/>
            <a:ext cx="289322" cy="29468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351325" y="4527561"/>
            <a:ext cx="964406" cy="31611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38716" y="3529747"/>
            <a:ext cx="591296" cy="31304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93018" y="3206458"/>
            <a:ext cx="953691" cy="36968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2661162" y="2566139"/>
            <a:ext cx="487561" cy="45005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2512484" y="4508815"/>
            <a:ext cx="851892" cy="35897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1117644" y="4949913"/>
            <a:ext cx="1066205" cy="33218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2172598" y="4945009"/>
            <a:ext cx="2066966" cy="259865"/>
          </a:xfrm>
          <a:prstGeom prst="rect">
            <a:avLst/>
          </a:prstGeom>
        </p:spPr>
      </p:pic>
      <p:grpSp>
        <p:nvGrpSpPr>
          <p:cNvPr id="1025" name="Group 1024"/>
          <p:cNvGrpSpPr/>
          <p:nvPr/>
        </p:nvGrpSpPr>
        <p:grpSpPr>
          <a:xfrm>
            <a:off x="6422424" y="3894330"/>
            <a:ext cx="1087636" cy="953122"/>
            <a:chOff x="9265647" y="4328159"/>
            <a:chExt cx="1933575" cy="1694439"/>
          </a:xfrm>
        </p:grpSpPr>
        <p:pic>
          <p:nvPicPr>
            <p:cNvPr id="24" name="Picture 2" descr="Related image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49103" y="4328159"/>
              <a:ext cx="603393" cy="9419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9265647" y="5270123"/>
              <a:ext cx="1933575" cy="752475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/>
        </p:nvGrpSpPr>
        <p:grpSpPr>
          <a:xfrm>
            <a:off x="1152874" y="2506009"/>
            <a:ext cx="1377295" cy="559454"/>
            <a:chOff x="17552" y="1788127"/>
            <a:chExt cx="2448524" cy="994584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1274329" y="1907142"/>
              <a:ext cx="1191747" cy="875569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1"/>
            <a:stretch>
              <a:fillRect/>
            </a:stretch>
          </p:blipFill>
          <p:spPr>
            <a:xfrm>
              <a:off x="17552" y="1788127"/>
              <a:ext cx="1266825" cy="381000"/>
            </a:xfrm>
            <a:prstGeom prst="rect">
              <a:avLst/>
            </a:prstGeom>
          </p:spPr>
        </p:pic>
      </p:grpSp>
      <p:grpSp>
        <p:nvGrpSpPr>
          <p:cNvPr id="1028" name="Group 1027"/>
          <p:cNvGrpSpPr/>
          <p:nvPr/>
        </p:nvGrpSpPr>
        <p:grpSpPr>
          <a:xfrm>
            <a:off x="1127425" y="3811192"/>
            <a:ext cx="1430207" cy="331976"/>
            <a:chOff x="-27690" y="4108451"/>
            <a:chExt cx="2542590" cy="590179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812928" y="4108451"/>
              <a:ext cx="1701972" cy="453329"/>
            </a:xfrm>
            <a:prstGeom prst="rect">
              <a:avLst/>
            </a:prstGeom>
          </p:spPr>
        </p:pic>
        <p:pic>
          <p:nvPicPr>
            <p:cNvPr id="1027" name="Picture 1026"/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-27690" y="4328159"/>
              <a:ext cx="1111413" cy="370471"/>
            </a:xfrm>
            <a:prstGeom prst="rect">
              <a:avLst/>
            </a:prstGeom>
          </p:spPr>
        </p:pic>
      </p:grpSp>
      <p:grpSp>
        <p:nvGrpSpPr>
          <p:cNvPr id="1030" name="Group 1029"/>
          <p:cNvGrpSpPr/>
          <p:nvPr/>
        </p:nvGrpSpPr>
        <p:grpSpPr>
          <a:xfrm>
            <a:off x="6354926" y="2927418"/>
            <a:ext cx="1583759" cy="1250174"/>
            <a:chOff x="9265647" y="2537298"/>
            <a:chExt cx="2815570" cy="2222531"/>
          </a:xfrm>
        </p:grpSpPr>
        <p:grpSp>
          <p:nvGrpSpPr>
            <p:cNvPr id="1024" name="Group 1023"/>
            <p:cNvGrpSpPr/>
            <p:nvPr/>
          </p:nvGrpSpPr>
          <p:grpSpPr>
            <a:xfrm>
              <a:off x="9265647" y="2537298"/>
              <a:ext cx="2815570" cy="1120561"/>
              <a:chOff x="9265647" y="2537298"/>
              <a:chExt cx="2815570" cy="1120561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9265647" y="2537298"/>
                <a:ext cx="1200150" cy="952500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10433392" y="2621696"/>
                <a:ext cx="1647825" cy="447675"/>
              </a:xfrm>
              <a:prstGeom prst="rect">
                <a:avLst/>
              </a:prstGeom>
            </p:spPr>
          </p:pic>
          <p:pic>
            <p:nvPicPr>
              <p:cNvPr id="28" name="Picture 27"/>
              <p:cNvPicPr>
                <a:picLocks noChangeAspect="1"/>
              </p:cNvPicPr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0594531" y="3276859"/>
                <a:ext cx="866775" cy="381000"/>
              </a:xfrm>
              <a:prstGeom prst="rect">
                <a:avLst/>
              </a:prstGeom>
            </p:spPr>
          </p:pic>
        </p:grpSp>
        <p:pic>
          <p:nvPicPr>
            <p:cNvPr id="1029" name="Picture 1028"/>
            <p:cNvPicPr>
              <a:picLocks noChangeAspect="1"/>
            </p:cNvPicPr>
            <p:nvPr/>
          </p:nvPicPr>
          <p:blipFill>
            <a:blip r:embed="rId27"/>
            <a:stretch>
              <a:fillRect/>
            </a:stretch>
          </p:blipFill>
          <p:spPr>
            <a:xfrm>
              <a:off x="10232434" y="4316916"/>
              <a:ext cx="1419227" cy="442913"/>
            </a:xfrm>
            <a:prstGeom prst="rect">
              <a:avLst/>
            </a:prstGeom>
          </p:spPr>
        </p:pic>
      </p:grpSp>
      <p:grpSp>
        <p:nvGrpSpPr>
          <p:cNvPr id="1033" name="Group 1032"/>
          <p:cNvGrpSpPr/>
          <p:nvPr/>
        </p:nvGrpSpPr>
        <p:grpSpPr>
          <a:xfrm>
            <a:off x="3582782" y="1697629"/>
            <a:ext cx="2796183" cy="927464"/>
            <a:chOff x="4337391" y="351008"/>
            <a:chExt cx="4970992" cy="164882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8"/>
            <a:stretch>
              <a:fillRect/>
            </a:stretch>
          </p:blipFill>
          <p:spPr>
            <a:xfrm>
              <a:off x="4337391" y="1323557"/>
              <a:ext cx="1733550" cy="676275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9"/>
            <a:stretch>
              <a:fillRect/>
            </a:stretch>
          </p:blipFill>
          <p:spPr>
            <a:xfrm>
              <a:off x="6576703" y="992742"/>
              <a:ext cx="1609725" cy="914400"/>
            </a:xfrm>
            <a:prstGeom prst="rect">
              <a:avLst/>
            </a:prstGeom>
          </p:spPr>
        </p:pic>
        <p:pic>
          <p:nvPicPr>
            <p:cNvPr id="1031" name="Picture 1030"/>
            <p:cNvPicPr>
              <a:picLocks noChangeAspect="1"/>
            </p:cNvPicPr>
            <p:nvPr/>
          </p:nvPicPr>
          <p:blipFill>
            <a:blip r:embed="rId30"/>
            <a:stretch>
              <a:fillRect/>
            </a:stretch>
          </p:blipFill>
          <p:spPr>
            <a:xfrm>
              <a:off x="7717708" y="351008"/>
              <a:ext cx="1590675" cy="438150"/>
            </a:xfrm>
            <a:prstGeom prst="rect">
              <a:avLst/>
            </a:prstGeom>
          </p:spPr>
        </p:pic>
      </p:grpSp>
      <p:sp>
        <p:nvSpPr>
          <p:cNvPr id="7" name="Rectangle 6"/>
          <p:cNvSpPr/>
          <p:nvPr/>
        </p:nvSpPr>
        <p:spPr>
          <a:xfrm>
            <a:off x="179512" y="55851"/>
            <a:ext cx="88569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1" dirty="0" smtClean="0">
                <a:solidFill>
                  <a:srgbClr val="FFFF00"/>
                </a:solidFill>
              </a:rPr>
              <a:t>Why? </a:t>
            </a:r>
            <a:r>
              <a:rPr lang="en-GB" sz="1800" b="1" dirty="0">
                <a:solidFill>
                  <a:srgbClr val="FFFF00"/>
                </a:solidFill>
              </a:rPr>
              <a:t>The nature of science (modus operandi) is changing </a:t>
            </a:r>
            <a:r>
              <a:rPr lang="en-GB" sz="1800" b="1" dirty="0" smtClean="0">
                <a:solidFill>
                  <a:srgbClr val="FFFF00"/>
                </a:solidFill>
              </a:rPr>
              <a:t> </a:t>
            </a:r>
            <a:r>
              <a:rPr lang="en-GB" sz="1800" b="1" dirty="0">
                <a:solidFill>
                  <a:srgbClr val="FFFF00"/>
                </a:solidFill>
              </a:rPr>
              <a:t>from a closed system </a:t>
            </a:r>
            <a:r>
              <a:rPr lang="en-GB" sz="1800" b="1" dirty="0" smtClean="0">
                <a:solidFill>
                  <a:srgbClr val="FFFF00"/>
                </a:solidFill>
              </a:rPr>
              <a:t> </a:t>
            </a:r>
            <a:r>
              <a:rPr lang="en-GB" sz="1800" b="1" dirty="0">
                <a:solidFill>
                  <a:srgbClr val="FFFF00"/>
                </a:solidFill>
              </a:rPr>
              <a:t>to an open </a:t>
            </a:r>
            <a:r>
              <a:rPr lang="en-GB" sz="1800" b="1" dirty="0" smtClean="0">
                <a:solidFill>
                  <a:srgbClr val="FFFF00"/>
                </a:solidFill>
              </a:rPr>
              <a:t>                     and </a:t>
            </a:r>
            <a:r>
              <a:rPr lang="en-GB" sz="1800" b="1" dirty="0">
                <a:solidFill>
                  <a:srgbClr val="FFFF00"/>
                </a:solidFill>
              </a:rPr>
              <a:t>sharing one</a:t>
            </a:r>
            <a:endParaRPr lang="en-GB" sz="1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3043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-252536" y="0"/>
            <a:ext cx="8229600" cy="936625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Why? 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Multiple benefits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9512" y="1556792"/>
            <a:ext cx="8712968" cy="3529013"/>
          </a:xfrm>
        </p:spPr>
        <p:txBody>
          <a:bodyPr/>
          <a:lstStyle/>
          <a:p>
            <a:pPr>
              <a:buClrTx/>
              <a:buFont typeface="Arial"/>
              <a:buChar char="•"/>
            </a:pPr>
            <a:r>
              <a:rPr lang="en-US" sz="2000" b="0" u="sng" dirty="0" smtClean="0">
                <a:ea typeface="MS PGothic" pitchFamily="34" charset="-128"/>
              </a:rPr>
              <a:t> Better </a:t>
            </a:r>
            <a:r>
              <a:rPr lang="en-US" sz="2000" b="0" u="sng" dirty="0">
                <a:ea typeface="MS PGothic" pitchFamily="34" charset="-128"/>
              </a:rPr>
              <a:t>ROI of the R&amp;I investments</a:t>
            </a:r>
            <a:r>
              <a:rPr lang="en-US" sz="2000" b="0" dirty="0">
                <a:ea typeface="MS PGothic" pitchFamily="34" charset="-128"/>
              </a:rPr>
              <a:t>: self evident: if all the results of our public research are made reusable, it will follow that better use is </a:t>
            </a:r>
            <a:r>
              <a:rPr lang="en-US" sz="2000" b="0" dirty="0" smtClean="0">
                <a:ea typeface="MS PGothic" pitchFamily="34" charset="-128"/>
              </a:rPr>
              <a:t>made. (</a:t>
            </a:r>
            <a:r>
              <a:rPr lang="en-US" sz="2000" b="0" dirty="0" err="1" smtClean="0"/>
              <a:t>Norori</a:t>
            </a:r>
            <a:r>
              <a:rPr lang="en-US" sz="2000" b="0" dirty="0"/>
              <a:t>: Eco impact Human </a:t>
            </a:r>
            <a:r>
              <a:rPr lang="en-US" sz="2000" b="0" dirty="0" err="1"/>
              <a:t>Gnoom</a:t>
            </a:r>
            <a:r>
              <a:rPr lang="en-US" sz="2000" b="0" dirty="0"/>
              <a:t> sequencing: 1 billion eco output, 4 million jobs, 30% more genetic  testing, innovative new methods, cures </a:t>
            </a:r>
            <a:r>
              <a:rPr lang="en-US" sz="2000" b="0" dirty="0" err="1"/>
              <a:t>etc</a:t>
            </a:r>
            <a:r>
              <a:rPr lang="en-US" sz="2000" b="0" dirty="0"/>
              <a:t> ) </a:t>
            </a:r>
            <a:endParaRPr lang="en-US" sz="2000" b="0" dirty="0">
              <a:ea typeface="MS PGothic" pitchFamily="34" charset="-128"/>
            </a:endParaRPr>
          </a:p>
          <a:p>
            <a:pPr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endParaRPr lang="en-US" sz="2000" b="0" u="sng" dirty="0">
              <a:ea typeface="MS PGothic" pitchFamily="34" charset="-128"/>
            </a:endParaRPr>
          </a:p>
          <a:p>
            <a:pPr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ea typeface="MS PGothic" pitchFamily="34" charset="-128"/>
              </a:rPr>
              <a:t> </a:t>
            </a:r>
            <a:r>
              <a:rPr lang="en-US" sz="2000" b="0" u="sng" dirty="0" smtClean="0">
                <a:ea typeface="MS PGothic" pitchFamily="34" charset="-128"/>
              </a:rPr>
              <a:t>Faster </a:t>
            </a:r>
            <a:r>
              <a:rPr lang="en-US" sz="2000" b="0" u="sng" dirty="0">
                <a:ea typeface="MS PGothic" pitchFamily="34" charset="-128"/>
              </a:rPr>
              <a:t>circulation of new ideas</a:t>
            </a:r>
            <a:r>
              <a:rPr lang="en-US" sz="2000" b="0" dirty="0">
                <a:ea typeface="MS PGothic" pitchFamily="34" charset="-128"/>
              </a:rPr>
              <a:t>: we have 22 million EU SME's that will have access to top notch research without having to significantly pay for it!</a:t>
            </a:r>
            <a:endParaRPr lang="en-GB" sz="2000" b="0" dirty="0">
              <a:ea typeface="MS PGothic" pitchFamily="34" charset="-128"/>
            </a:endParaRPr>
          </a:p>
          <a:p>
            <a:pPr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endParaRPr lang="en-US" sz="2000" b="0" u="sng" dirty="0">
              <a:ea typeface="MS PGothic" pitchFamily="34" charset="-128"/>
            </a:endParaRPr>
          </a:p>
          <a:p>
            <a:pPr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0" dirty="0" smtClean="0">
                <a:ea typeface="MS PGothic" pitchFamily="34" charset="-128"/>
              </a:rPr>
              <a:t> </a:t>
            </a:r>
            <a:r>
              <a:rPr lang="en-US" sz="2000" b="0" u="sng" dirty="0" smtClean="0">
                <a:ea typeface="MS PGothic" pitchFamily="34" charset="-128"/>
              </a:rPr>
              <a:t>More </a:t>
            </a:r>
            <a:r>
              <a:rPr lang="en-US" sz="2000" b="0" u="sng" dirty="0">
                <a:ea typeface="MS PGothic" pitchFamily="34" charset="-128"/>
              </a:rPr>
              <a:t>transparency of the science system</a:t>
            </a:r>
            <a:r>
              <a:rPr lang="en-US" sz="2000" b="0" dirty="0">
                <a:ea typeface="MS PGothic" pitchFamily="34" charset="-128"/>
              </a:rPr>
              <a:t>: the public taxpayer has this </a:t>
            </a:r>
            <a:r>
              <a:rPr lang="en-US" sz="2000" b="0" dirty="0" smtClean="0">
                <a:ea typeface="MS PGothic" pitchFamily="34" charset="-128"/>
              </a:rPr>
              <a:t>right &amp; and it helps the self correcting of the system</a:t>
            </a:r>
            <a:endParaRPr lang="en-US" sz="2000" b="0" dirty="0">
              <a:ea typeface="MS PGothic" pitchFamily="34" charset="-128"/>
            </a:endParaRPr>
          </a:p>
          <a:p>
            <a:pPr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endParaRPr lang="en-GB" sz="2000" b="0" u="sng" dirty="0"/>
          </a:p>
          <a:p>
            <a:pPr>
              <a:buClr>
                <a:schemeClr val="accent6"/>
              </a:buClr>
              <a:buFont typeface="Arial" panose="020B0604020202020204" pitchFamily="34" charset="0"/>
              <a:buChar char="•"/>
              <a:defRPr/>
            </a:pPr>
            <a:r>
              <a:rPr lang="en-GB" sz="2000" b="0" dirty="0" smtClean="0"/>
              <a:t> </a:t>
            </a:r>
            <a:r>
              <a:rPr lang="en-GB" sz="2000" b="0" u="sng" dirty="0" smtClean="0"/>
              <a:t>Fit </a:t>
            </a:r>
            <a:r>
              <a:rPr lang="en-GB" sz="2000" b="0" u="sng" dirty="0"/>
              <a:t>for 21</a:t>
            </a:r>
            <a:r>
              <a:rPr lang="en-GB" sz="2000" b="0" u="sng" baseline="30000" dirty="0"/>
              <a:t>st</a:t>
            </a:r>
            <a:r>
              <a:rPr lang="en-GB" sz="2000" b="0" u="sng" dirty="0"/>
              <a:t> century science purpose</a:t>
            </a:r>
            <a:r>
              <a:rPr lang="en-GB" sz="2000" b="0" dirty="0"/>
              <a:t>: all grand societal challenges NEED cross disciplinary research</a:t>
            </a:r>
            <a:endParaRPr lang="en-GB" sz="2000" b="0" dirty="0" smtClean="0"/>
          </a:p>
          <a:p>
            <a:endParaRPr lang="en-GB" sz="2000" b="0" dirty="0"/>
          </a:p>
        </p:txBody>
      </p:sp>
    </p:spTree>
    <p:extLst>
      <p:ext uri="{BB962C8B-B14F-4D97-AF65-F5344CB8AC3E}">
        <p14:creationId xmlns:p14="http://schemas.microsoft.com/office/powerpoint/2010/main" val="2995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42192" y="7640"/>
            <a:ext cx="8928992" cy="936625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Which priorities</a:t>
            </a:r>
            <a:r>
              <a:rPr lang="en-GB" dirty="0" smtClean="0">
                <a:solidFill>
                  <a:srgbClr val="FFFF00"/>
                </a:solidFill>
              </a:rPr>
              <a:t/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2016, -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2816"/>
            <a:ext cx="4038600" cy="3529013"/>
          </a:xfrm>
        </p:spPr>
        <p:txBody>
          <a:bodyPr/>
          <a:lstStyle/>
          <a:p>
            <a:r>
              <a:rPr lang="en-GB" sz="1600" dirty="0" smtClean="0"/>
              <a:t>Use and management of research results</a:t>
            </a:r>
            <a:endParaRPr lang="en-GB" sz="1600" b="0" dirty="0" smtClean="0"/>
          </a:p>
          <a:p>
            <a:r>
              <a:rPr lang="en-GB" sz="1400" dirty="0" smtClean="0"/>
              <a:t>1. FAIR data</a:t>
            </a:r>
            <a:r>
              <a:rPr lang="en-GB" sz="1400" b="0" dirty="0" smtClean="0"/>
              <a:t>:  FAIR data sharing is the default for funding scientific research</a:t>
            </a:r>
          </a:p>
          <a:p>
            <a:r>
              <a:rPr lang="en-GB" sz="1400" dirty="0" smtClean="0"/>
              <a:t>2. European Open Science Cloud</a:t>
            </a:r>
            <a:r>
              <a:rPr lang="en-GB" sz="1400" b="0" dirty="0" smtClean="0"/>
              <a:t>: all EU researchers are able to deposit, access and analyse European scientific data through EOSC, without leaving their desk</a:t>
            </a:r>
          </a:p>
          <a:p>
            <a:r>
              <a:rPr lang="en-GB" sz="1400" dirty="0" smtClean="0"/>
              <a:t>3. Indicators</a:t>
            </a:r>
            <a:r>
              <a:rPr lang="en-GB" sz="1400" b="0" dirty="0" smtClean="0"/>
              <a:t>: alternative metrics (next generation metrics) complement conventional indicators for research quality and impact (e.g. JIF and citations)</a:t>
            </a:r>
          </a:p>
          <a:p>
            <a:r>
              <a:rPr lang="en-GB" sz="1400" dirty="0" smtClean="0"/>
              <a:t>4. Future of scholarly communication</a:t>
            </a:r>
            <a:r>
              <a:rPr lang="en-GB" sz="1400" b="0" dirty="0" smtClean="0"/>
              <a:t>: all peer reviewed scientific publications are freely accessible and early sharing of different kinds of research outputs is encouraged</a:t>
            </a:r>
          </a:p>
          <a:p>
            <a:endParaRPr lang="en-GB" sz="1400" b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44824"/>
            <a:ext cx="4038600" cy="4032845"/>
          </a:xfrm>
        </p:spPr>
        <p:txBody>
          <a:bodyPr/>
          <a:lstStyle/>
          <a:p>
            <a:r>
              <a:rPr lang="en-GB" sz="1600" dirty="0" smtClean="0"/>
              <a:t>Alignment of research partners</a:t>
            </a:r>
            <a:endParaRPr lang="en-GB" sz="1400" dirty="0" smtClean="0"/>
          </a:p>
          <a:p>
            <a:endParaRPr lang="en-GB" sz="1400" dirty="0" smtClean="0"/>
          </a:p>
          <a:p>
            <a:r>
              <a:rPr lang="en-GB" sz="1400" dirty="0" smtClean="0"/>
              <a:t>5. Rewards and incentives</a:t>
            </a:r>
            <a:r>
              <a:rPr lang="en-GB" sz="1400" b="0" dirty="0" smtClean="0"/>
              <a:t>: the European research career evaluation system fully acknowledges Open Science activities</a:t>
            </a:r>
          </a:p>
          <a:p>
            <a:r>
              <a:rPr lang="en-GB" sz="1400" dirty="0" smtClean="0"/>
              <a:t>6. Research Integrity</a:t>
            </a:r>
            <a:r>
              <a:rPr lang="en-GB" sz="1400" b="0" dirty="0" smtClean="0"/>
              <a:t>: all publicly funded research in the EU adheres to commonly agreed Open Science standards of research integrity</a:t>
            </a:r>
          </a:p>
          <a:p>
            <a:r>
              <a:rPr lang="en-GB" sz="1400" dirty="0" smtClean="0"/>
              <a:t>7. Skills and education:</a:t>
            </a:r>
            <a:r>
              <a:rPr lang="en-GB" sz="1400" b="0" dirty="0" smtClean="0"/>
              <a:t> all scientists in Europe have the necessary skills and support to apply Open Science research routines and practices</a:t>
            </a:r>
          </a:p>
          <a:p>
            <a:r>
              <a:rPr lang="en-GB" sz="1400" dirty="0" smtClean="0"/>
              <a:t>8. Citizen Science</a:t>
            </a:r>
            <a:r>
              <a:rPr lang="en-GB" sz="1400" b="0" dirty="0" smtClean="0"/>
              <a:t>: citizens significantly contribute and are recognised as valid knowledge producers of science</a:t>
            </a:r>
          </a:p>
          <a:p>
            <a:endParaRPr lang="en-GB" sz="1600" b="0" dirty="0"/>
          </a:p>
        </p:txBody>
      </p:sp>
      <p:sp>
        <p:nvSpPr>
          <p:cNvPr id="5" name="TextBox 4"/>
          <p:cNvSpPr txBox="1"/>
          <p:nvPr/>
        </p:nvSpPr>
        <p:spPr>
          <a:xfrm>
            <a:off x="459184" y="6525220"/>
            <a:ext cx="66319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  <a:hlinkClick r:id="rId2"/>
              </a:rPr>
              <a:t>Pointer</a:t>
            </a:r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</a:rPr>
              <a:t>: Amsterdam Call for Action on OS (</a:t>
            </a:r>
            <a:r>
              <a:rPr lang="fr-BE" sz="1100" dirty="0" err="1" smtClean="0">
                <a:solidFill>
                  <a:schemeClr val="bg1">
                    <a:lumMod val="65000"/>
                  </a:schemeClr>
                </a:solidFill>
              </a:rPr>
              <a:t>policy</a:t>
            </a:r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BE" sz="1100" dirty="0" err="1" smtClean="0">
                <a:solidFill>
                  <a:schemeClr val="bg1">
                    <a:lumMod val="65000"/>
                  </a:schemeClr>
                </a:solidFill>
              </a:rPr>
              <a:t>priorities</a:t>
            </a:r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BE" sz="1100" dirty="0" err="1" smtClean="0">
                <a:solidFill>
                  <a:schemeClr val="bg1">
                    <a:lumMod val="65000"/>
                  </a:schemeClr>
                </a:solidFill>
              </a:rPr>
              <a:t>identified</a:t>
            </a:r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fr-BE" sz="1100" dirty="0" err="1" smtClean="0">
                <a:solidFill>
                  <a:schemeClr val="bg1">
                    <a:lumMod val="65000"/>
                  </a:schemeClr>
                </a:solidFill>
              </a:rPr>
              <a:t>from</a:t>
            </a:r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</a:rPr>
              <a:t> 12 action items)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8647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33958"/>
            <a:ext cx="8229600" cy="936625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What was </a:t>
            </a:r>
            <a:r>
              <a:rPr lang="en-GB" dirty="0" smtClean="0">
                <a:solidFill>
                  <a:srgbClr val="FFFF00"/>
                </a:solidFill>
              </a:rPr>
              <a:t>achieved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Open </a:t>
            </a:r>
            <a:r>
              <a:rPr lang="en-GB" dirty="0" smtClean="0">
                <a:solidFill>
                  <a:srgbClr val="FFFF00"/>
                </a:solidFill>
              </a:rPr>
              <a:t>access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844824"/>
            <a:ext cx="8507288" cy="4104977"/>
          </a:xfrm>
        </p:spPr>
        <p:txBody>
          <a:bodyPr/>
          <a:lstStyle/>
          <a:p>
            <a:r>
              <a:rPr lang="en-GB" sz="2000" dirty="0" smtClean="0"/>
              <a:t>Key objective</a:t>
            </a:r>
          </a:p>
          <a:p>
            <a:pPr lvl="1"/>
            <a:r>
              <a:rPr lang="en-GB" sz="1800" dirty="0" smtClean="0"/>
              <a:t>Work with all stakeholders and EU Member States for the alignment of OA policies and support implementation in H2020</a:t>
            </a:r>
          </a:p>
          <a:p>
            <a:r>
              <a:rPr lang="en-GB" sz="2000" dirty="0" smtClean="0"/>
              <a:t>Main achievements</a:t>
            </a:r>
          </a:p>
          <a:p>
            <a:pPr lvl="1"/>
            <a:r>
              <a:rPr lang="en-GB" sz="1800" dirty="0" smtClean="0"/>
              <a:t>Revision of the </a:t>
            </a:r>
            <a:r>
              <a:rPr lang="en-GB" sz="1800" dirty="0" smtClean="0">
                <a:hlinkClick r:id="rId2"/>
              </a:rPr>
              <a:t>Recommendation</a:t>
            </a:r>
            <a:r>
              <a:rPr lang="en-GB" sz="1800" dirty="0" smtClean="0"/>
              <a:t> on Scientific Information, Public Sector Initiative </a:t>
            </a:r>
            <a:r>
              <a:rPr lang="en-GB" sz="1800" dirty="0" smtClean="0">
                <a:hlinkClick r:id="rId3"/>
              </a:rPr>
              <a:t>Directive</a:t>
            </a:r>
            <a:r>
              <a:rPr lang="en-GB" sz="1800" dirty="0" smtClean="0"/>
              <a:t> and EU Copyright </a:t>
            </a:r>
            <a:r>
              <a:rPr lang="en-GB" sz="1800" dirty="0" smtClean="0">
                <a:hlinkClick r:id="rId4"/>
              </a:rPr>
              <a:t>Directive</a:t>
            </a:r>
            <a:r>
              <a:rPr lang="en-GB" sz="1800" dirty="0" smtClean="0"/>
              <a:t> (2018)</a:t>
            </a:r>
          </a:p>
          <a:p>
            <a:pPr lvl="1"/>
            <a:r>
              <a:rPr lang="en-GB" sz="1800" dirty="0" smtClean="0"/>
              <a:t>EC Expert Group on the future of scholarly communication  </a:t>
            </a:r>
            <a:r>
              <a:rPr lang="en-GB" sz="1800" dirty="0" smtClean="0">
                <a:hlinkClick r:id="rId5"/>
              </a:rPr>
              <a:t>report</a:t>
            </a:r>
            <a:r>
              <a:rPr lang="en-GB" sz="1800" dirty="0" smtClean="0"/>
              <a:t> (January 2019)</a:t>
            </a:r>
          </a:p>
          <a:p>
            <a:r>
              <a:rPr lang="en-GB" sz="2000" dirty="0" smtClean="0"/>
              <a:t>Next</a:t>
            </a:r>
          </a:p>
          <a:p>
            <a:pPr lvl="1"/>
            <a:r>
              <a:rPr lang="en-GB" sz="1800" dirty="0" smtClean="0"/>
              <a:t>Follow-up on legal and regulatory aspects (incl. Plan S)</a:t>
            </a:r>
          </a:p>
          <a:p>
            <a:pPr lvl="1"/>
            <a:r>
              <a:rPr lang="en-GB" sz="1800" dirty="0" smtClean="0"/>
              <a:t>Second </a:t>
            </a:r>
            <a:r>
              <a:rPr lang="en-GB" sz="1800" dirty="0" smtClean="0">
                <a:hlinkClick r:id="rId6"/>
              </a:rPr>
              <a:t>tender</a:t>
            </a:r>
            <a:r>
              <a:rPr lang="en-GB" sz="1800" dirty="0" smtClean="0"/>
              <a:t> on open access publishing platform (spring 2019)</a:t>
            </a:r>
          </a:p>
          <a:p>
            <a:pPr lvl="1"/>
            <a:r>
              <a:rPr lang="en-GB" sz="1800" dirty="0" smtClean="0"/>
              <a:t>Procurements (monitoring of and support to H2020) and reports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9184" y="6525220"/>
            <a:ext cx="242406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  <a:hlinkClick r:id="rId7"/>
              </a:rPr>
              <a:t>Pointer</a:t>
            </a:r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</a:rPr>
              <a:t>: Open Access web page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58409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44624"/>
            <a:ext cx="8229600" cy="936625"/>
          </a:xfrm>
        </p:spPr>
        <p:txBody>
          <a:bodyPr/>
          <a:lstStyle/>
          <a:p>
            <a:r>
              <a:rPr lang="en-GB" dirty="0" smtClean="0">
                <a:solidFill>
                  <a:srgbClr val="FFFF00"/>
                </a:solidFill>
              </a:rPr>
              <a:t>What </a:t>
            </a:r>
            <a:r>
              <a:rPr lang="en-GB" dirty="0">
                <a:solidFill>
                  <a:srgbClr val="FFFF00"/>
                </a:solidFill>
              </a:rPr>
              <a:t>was </a:t>
            </a:r>
            <a:r>
              <a:rPr lang="en-GB" dirty="0" smtClean="0">
                <a:solidFill>
                  <a:srgbClr val="FFFF00"/>
                </a:solidFill>
              </a:rPr>
              <a:t>achieved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FAIR </a:t>
            </a:r>
            <a:r>
              <a:rPr lang="en-GB" dirty="0" smtClean="0">
                <a:solidFill>
                  <a:srgbClr val="FFFF00"/>
                </a:solidFill>
              </a:rPr>
              <a:t>(open) data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88840"/>
            <a:ext cx="8229600" cy="4104977"/>
          </a:xfrm>
        </p:spPr>
        <p:txBody>
          <a:bodyPr/>
          <a:lstStyle/>
          <a:p>
            <a:r>
              <a:rPr lang="en-GB" sz="2000" dirty="0" smtClean="0"/>
              <a:t>Key objective</a:t>
            </a:r>
          </a:p>
          <a:p>
            <a:pPr lvl="1"/>
            <a:r>
              <a:rPr lang="en-GB" sz="1800" dirty="0" smtClean="0"/>
              <a:t>Implement FAIR data in EOSC, and beyond</a:t>
            </a:r>
          </a:p>
          <a:p>
            <a:r>
              <a:rPr lang="en-GB" sz="2000" dirty="0" smtClean="0"/>
              <a:t>Main achievements</a:t>
            </a:r>
          </a:p>
          <a:p>
            <a:pPr lvl="1"/>
            <a:r>
              <a:rPr lang="en-GB" sz="1800" dirty="0" smtClean="0"/>
              <a:t>FAIR embedded in several ‘EOSC documents’: </a:t>
            </a:r>
            <a:r>
              <a:rPr lang="en-GB" sz="1800" dirty="0" smtClean="0">
                <a:hlinkClick r:id="rId2"/>
              </a:rPr>
              <a:t>Communication</a:t>
            </a:r>
            <a:r>
              <a:rPr lang="en-GB" sz="1800" dirty="0" smtClean="0"/>
              <a:t> (2016), </a:t>
            </a:r>
            <a:r>
              <a:rPr lang="en-GB" sz="1800" dirty="0" smtClean="0">
                <a:hlinkClick r:id="rId3"/>
              </a:rPr>
              <a:t>Declaration</a:t>
            </a:r>
            <a:r>
              <a:rPr lang="en-GB" sz="1800" dirty="0" smtClean="0"/>
              <a:t> (2017), Council </a:t>
            </a:r>
            <a:r>
              <a:rPr lang="en-GB" sz="1800" dirty="0" smtClean="0">
                <a:hlinkClick r:id="rId4"/>
              </a:rPr>
              <a:t>Conclusions</a:t>
            </a:r>
            <a:r>
              <a:rPr lang="en-GB" sz="1800" dirty="0" smtClean="0"/>
              <a:t> (2018)</a:t>
            </a:r>
          </a:p>
          <a:p>
            <a:pPr lvl="1"/>
            <a:r>
              <a:rPr lang="en-GB" sz="1800" dirty="0" smtClean="0"/>
              <a:t>Study (June 2018) with cost-benefit analysis</a:t>
            </a:r>
          </a:p>
          <a:p>
            <a:pPr lvl="1"/>
            <a:r>
              <a:rPr lang="en-GB" sz="1800" dirty="0" smtClean="0"/>
              <a:t>EC FAIR data Expert Group report (November 2018)</a:t>
            </a:r>
          </a:p>
          <a:p>
            <a:r>
              <a:rPr lang="en-GB" sz="2000" dirty="0" smtClean="0"/>
              <a:t>Next</a:t>
            </a:r>
          </a:p>
          <a:p>
            <a:pPr lvl="1"/>
            <a:r>
              <a:rPr lang="en-GB" sz="1800" dirty="0" smtClean="0"/>
              <a:t>Collaboration with EOSC Working Groups</a:t>
            </a:r>
          </a:p>
          <a:p>
            <a:pPr lvl="1"/>
            <a:r>
              <a:rPr lang="en-GB" sz="1800" dirty="0" smtClean="0"/>
              <a:t>FAIR-compliant certification scheme for data infrastructures and policy on Persistent Unique Identifiers in EOSC (end 2019)</a:t>
            </a:r>
          </a:p>
          <a:p>
            <a:pPr lvl="1"/>
            <a:r>
              <a:rPr lang="en-GB" sz="1800" dirty="0" smtClean="0"/>
              <a:t>Horizon 2020 project-funding</a:t>
            </a:r>
          </a:p>
        </p:txBody>
      </p:sp>
    </p:spTree>
    <p:extLst>
      <p:ext uri="{BB962C8B-B14F-4D97-AF65-F5344CB8AC3E}">
        <p14:creationId xmlns:p14="http://schemas.microsoft.com/office/powerpoint/2010/main" val="7641138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496" y="1052736"/>
            <a:ext cx="8928992" cy="1297062"/>
          </a:xfrm>
        </p:spPr>
        <p:txBody>
          <a:bodyPr/>
          <a:lstStyle/>
          <a:p>
            <a:r>
              <a:rPr lang="fr-BE" sz="2000" dirty="0" smtClean="0"/>
              <a:t>Directive on open data and the </a:t>
            </a:r>
            <a:r>
              <a:rPr lang="fr-BE" sz="2000" dirty="0" err="1" smtClean="0"/>
              <a:t>re-use</a:t>
            </a:r>
            <a:r>
              <a:rPr lang="fr-BE" sz="2000" dirty="0" smtClean="0"/>
              <a:t> of public </a:t>
            </a:r>
            <a:r>
              <a:rPr lang="fr-BE" sz="2000" dirty="0" err="1" smtClean="0"/>
              <a:t>sector</a:t>
            </a:r>
            <a:r>
              <a:rPr lang="fr-BE" sz="2000" dirty="0" smtClean="0"/>
              <a:t> information (</a:t>
            </a:r>
            <a:r>
              <a:rPr lang="fr-BE" sz="2000" dirty="0" err="1" smtClean="0"/>
              <a:t>adopted</a:t>
            </a:r>
            <a:r>
              <a:rPr lang="fr-BE" sz="2000" dirty="0" smtClean="0"/>
              <a:t> 6-2019)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504" y="2204864"/>
            <a:ext cx="8856984" cy="3529013"/>
          </a:xfrm>
        </p:spPr>
        <p:txBody>
          <a:bodyPr/>
          <a:lstStyle/>
          <a:p>
            <a:r>
              <a:rPr lang="en-US" sz="1800" b="0" dirty="0" smtClean="0"/>
              <a:t>•(</a:t>
            </a:r>
            <a:r>
              <a:rPr lang="en-US" sz="1800" b="0" dirty="0"/>
              <a:t>Article 1) Research data falls now within the scope of the Public Sector Information </a:t>
            </a:r>
            <a:r>
              <a:rPr lang="en-US" sz="1800" b="0" dirty="0" smtClean="0"/>
              <a:t>Directive</a:t>
            </a:r>
          </a:p>
          <a:p>
            <a:endParaRPr lang="fr-BE" sz="1800" b="0" dirty="0" smtClean="0"/>
          </a:p>
          <a:p>
            <a:r>
              <a:rPr lang="fr-BE" sz="1800" b="0" dirty="0" smtClean="0"/>
              <a:t>●</a:t>
            </a:r>
            <a:r>
              <a:rPr lang="en-US" sz="1800" b="0" dirty="0" smtClean="0"/>
              <a:t>(</a:t>
            </a:r>
            <a:r>
              <a:rPr lang="en-US" sz="1800" b="0" dirty="0"/>
              <a:t>Article 10) </a:t>
            </a:r>
            <a:r>
              <a:rPr lang="en-US" sz="1800" b="0" dirty="0" smtClean="0"/>
              <a:t>MS </a:t>
            </a:r>
            <a:r>
              <a:rPr lang="en-US" sz="1800" b="0" dirty="0"/>
              <a:t>shall adopt national policies </a:t>
            </a:r>
            <a:r>
              <a:rPr lang="en-US" sz="1800" b="0" dirty="0" smtClean="0"/>
              <a:t>&amp; relevant </a:t>
            </a:r>
            <a:r>
              <a:rPr lang="en-US" sz="1800" b="0" dirty="0"/>
              <a:t>actions to make publicly funded research data openly available by default, in line with </a:t>
            </a:r>
            <a:r>
              <a:rPr lang="en-US" sz="1800" b="0" dirty="0" smtClean="0"/>
              <a:t>FAIR </a:t>
            </a:r>
            <a:r>
              <a:rPr lang="en-US" sz="1800" b="0" dirty="0"/>
              <a:t>principles </a:t>
            </a:r>
            <a:r>
              <a:rPr lang="en-US" sz="1800" b="0" dirty="0" smtClean="0"/>
              <a:t>&amp; “as </a:t>
            </a:r>
            <a:r>
              <a:rPr lang="en-US" sz="1800" b="0" dirty="0"/>
              <a:t>open as possible, as closed as necessary</a:t>
            </a:r>
            <a:r>
              <a:rPr lang="en-US" sz="1800" b="0" dirty="0" smtClean="0"/>
              <a:t>”</a:t>
            </a:r>
          </a:p>
          <a:p>
            <a:endParaRPr lang="en-US" sz="1800" b="0" dirty="0"/>
          </a:p>
          <a:p>
            <a:r>
              <a:rPr lang="en-US" sz="1800" dirty="0"/>
              <a:t>●</a:t>
            </a:r>
            <a:r>
              <a:rPr lang="en-US" sz="1800" b="0" dirty="0"/>
              <a:t>(Article 10 + Recital 28) </a:t>
            </a:r>
            <a:r>
              <a:rPr lang="en-US" sz="1800" dirty="0"/>
              <a:t>Research data which are already publicly available through repositories shall be re-usable </a:t>
            </a:r>
            <a:r>
              <a:rPr lang="en-US" sz="1800" b="0" dirty="0"/>
              <a:t>(but no extra cost for the retrieval of the datasets should be imposed, no additional curation of data should be required to comply with this obligation )</a:t>
            </a:r>
          </a:p>
          <a:p>
            <a:endParaRPr lang="en-US" sz="1800" b="0" dirty="0"/>
          </a:p>
          <a:p>
            <a:r>
              <a:rPr lang="en-US" sz="1800" b="0" dirty="0"/>
              <a:t>●(Recital 28) </a:t>
            </a:r>
            <a:r>
              <a:rPr lang="en-US" sz="1800" dirty="0"/>
              <a:t>MS may extend the application of this Directive to research data made publicly available </a:t>
            </a:r>
            <a:r>
              <a:rPr lang="en-US" sz="1800" b="0" dirty="0"/>
              <a:t>through other data infrastructures than repositories, through OA publications.</a:t>
            </a:r>
          </a:p>
          <a:p>
            <a:endParaRPr lang="en-US" sz="2000" b="0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-180528" y="116632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+mj-lt"/>
                <a:ea typeface="+mj-ea"/>
                <a:cs typeface="+mj-cs"/>
              </a:defRPr>
            </a:lvl1pPr>
            <a:lvl2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2pPr>
            <a:lvl3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3pPr>
            <a:lvl4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4pPr>
            <a:lvl5pPr marL="3587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5pPr>
            <a:lvl6pPr marL="8159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6pPr>
            <a:lvl7pPr marL="12731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7pPr>
            <a:lvl8pPr marL="17303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8pPr>
            <a:lvl9pPr marL="2187575" algn="l" rtl="0" eaLnBrk="1" fontAlgn="base" hangingPunct="1">
              <a:spcBef>
                <a:spcPct val="0"/>
              </a:spcBef>
              <a:spcAft>
                <a:spcPct val="0"/>
              </a:spcAft>
              <a:defRPr sz="3000" b="1">
                <a:solidFill>
                  <a:srgbClr val="0F5494"/>
                </a:solidFill>
                <a:latin typeface="Verdana" pitchFamily="34" charset="0"/>
              </a:defRPr>
            </a:lvl9pPr>
          </a:lstStyle>
          <a:p>
            <a:r>
              <a:rPr lang="en-GB" kern="0" smtClean="0">
                <a:solidFill>
                  <a:srgbClr val="FFFF00"/>
                </a:solidFill>
              </a:rPr>
              <a:t>FAIR (open) data</a:t>
            </a:r>
            <a:endParaRPr lang="en-GB" kern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215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24544" y="-99913"/>
            <a:ext cx="8229600" cy="936625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What was </a:t>
            </a:r>
            <a:r>
              <a:rPr lang="en-GB" dirty="0" smtClean="0">
                <a:solidFill>
                  <a:srgbClr val="FFFF00"/>
                </a:solidFill>
              </a:rPr>
              <a:t>achieved</a:t>
            </a:r>
            <a:br>
              <a:rPr lang="en-GB" dirty="0" smtClean="0">
                <a:solidFill>
                  <a:srgbClr val="FFFF00"/>
                </a:solidFill>
              </a:rPr>
            </a:br>
            <a:r>
              <a:rPr lang="en-GB" dirty="0" smtClean="0">
                <a:solidFill>
                  <a:srgbClr val="FFFF00"/>
                </a:solidFill>
              </a:rPr>
              <a:t>European </a:t>
            </a:r>
            <a:r>
              <a:rPr lang="en-GB" dirty="0" smtClean="0">
                <a:solidFill>
                  <a:srgbClr val="FFFF00"/>
                </a:solidFill>
              </a:rPr>
              <a:t>Open Science Cloud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686800" cy="4104977"/>
          </a:xfrm>
        </p:spPr>
        <p:txBody>
          <a:bodyPr/>
          <a:lstStyle/>
          <a:p>
            <a:r>
              <a:rPr lang="en-GB" sz="2000" dirty="0" smtClean="0"/>
              <a:t>Key objective</a:t>
            </a:r>
          </a:p>
          <a:p>
            <a:pPr lvl="1"/>
            <a:r>
              <a:rPr lang="en-GB" sz="1800" dirty="0" smtClean="0"/>
              <a:t>Adapt research infrastructures for Open Science and develop a common, federated, European framework (ecosystem) for publicly-funded research data</a:t>
            </a:r>
          </a:p>
          <a:p>
            <a:r>
              <a:rPr lang="en-GB" sz="2000" dirty="0" smtClean="0"/>
              <a:t>Main achievements</a:t>
            </a:r>
          </a:p>
          <a:p>
            <a:pPr lvl="1"/>
            <a:r>
              <a:rPr lang="en-GB" sz="1800" dirty="0" smtClean="0"/>
              <a:t>Implementation roadmap and launch (March &amp; November 2018)</a:t>
            </a:r>
          </a:p>
          <a:p>
            <a:pPr lvl="1"/>
            <a:r>
              <a:rPr lang="en-GB" sz="1800" dirty="0" smtClean="0"/>
              <a:t>Two Expert Group reports (</a:t>
            </a:r>
            <a:r>
              <a:rPr lang="en-GB" sz="1800" dirty="0" smtClean="0">
                <a:hlinkClick r:id="rId2"/>
              </a:rPr>
              <a:t>FAIR</a:t>
            </a:r>
            <a:r>
              <a:rPr lang="en-GB" sz="1800" dirty="0" smtClean="0"/>
              <a:t> &amp; </a:t>
            </a:r>
            <a:r>
              <a:rPr lang="en-GB" sz="1800" dirty="0" smtClean="0">
                <a:hlinkClick r:id="rId3"/>
              </a:rPr>
              <a:t>EOSC in practice</a:t>
            </a:r>
            <a:r>
              <a:rPr lang="en-GB" sz="1800" dirty="0" smtClean="0"/>
              <a:t>)</a:t>
            </a:r>
          </a:p>
          <a:p>
            <a:r>
              <a:rPr lang="en-GB" sz="2000" dirty="0" smtClean="0"/>
              <a:t>Next</a:t>
            </a:r>
          </a:p>
          <a:p>
            <a:pPr lvl="1"/>
            <a:r>
              <a:rPr lang="en-GB" sz="1800" dirty="0" smtClean="0"/>
              <a:t>Implementation including FAIR certification schemes for repositories, </a:t>
            </a:r>
            <a:r>
              <a:rPr lang="en-GB" sz="1800" dirty="0" err="1" smtClean="0">
                <a:hlinkClick r:id="rId4"/>
              </a:rPr>
              <a:t>FAIRsFAIR</a:t>
            </a:r>
            <a:r>
              <a:rPr lang="en-GB" sz="1800" dirty="0" smtClean="0">
                <a:hlinkClick r:id="rId4"/>
              </a:rPr>
              <a:t> project</a:t>
            </a:r>
            <a:r>
              <a:rPr lang="en-GB" sz="1800" dirty="0" smtClean="0"/>
              <a:t> etc.</a:t>
            </a:r>
          </a:p>
          <a:p>
            <a:pPr lvl="1"/>
            <a:r>
              <a:rPr lang="en-GB" sz="1800" dirty="0" smtClean="0"/>
              <a:t>Mapping of EOSC-relevant national initiatives (end 2019)</a:t>
            </a:r>
          </a:p>
          <a:p>
            <a:pPr lvl="1"/>
            <a:r>
              <a:rPr lang="en-GB" sz="1800" dirty="0" smtClean="0"/>
              <a:t>Evaluation by EC and EU Member States (end 2020)</a:t>
            </a:r>
          </a:p>
          <a:p>
            <a:pPr lvl="1"/>
            <a:endParaRPr lang="en-GB" sz="1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59184" y="6525220"/>
            <a:ext cx="19223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  <a:hlinkClick r:id="rId5"/>
              </a:rPr>
              <a:t>Pointer</a:t>
            </a:r>
            <a:r>
              <a:rPr lang="fr-BE" sz="1100" dirty="0" smtClean="0">
                <a:solidFill>
                  <a:schemeClr val="bg1">
                    <a:lumMod val="65000"/>
                  </a:schemeClr>
                </a:solidFill>
              </a:rPr>
              <a:t>: EOSC web page</a:t>
            </a:r>
            <a:endParaRPr lang="en-GB" sz="11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0524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C_Blank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200" b="0" i="0" u="none" strike="noStrike" cap="none" normalizeH="0" baseline="0" smtClean="0">
            <a:ln>
              <a:noFill/>
            </a:ln>
            <a:solidFill>
              <a:srgbClr val="0F549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6955</TotalTime>
  <Words>1822</Words>
  <Application>Microsoft Macintosh PowerPoint</Application>
  <PresentationFormat>On-screen Show (4:3)</PresentationFormat>
  <Paragraphs>205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EC_Blank</vt:lpstr>
      <vt:lpstr>Open Science policies 2015-2019 What has been done so far in EU policy and what is left  OA Conference CERN - UNIGE Open Science – its impact and potential as a driver for radical change 19-21 June  Geneva </vt:lpstr>
      <vt:lpstr>Structure</vt:lpstr>
      <vt:lpstr>Opening up the full research cycle</vt:lpstr>
      <vt:lpstr>Why?  Multiple benefits</vt:lpstr>
      <vt:lpstr>Which priorities 2016, -</vt:lpstr>
      <vt:lpstr>What was achieved Open access</vt:lpstr>
      <vt:lpstr>What was achieved FAIR (open) data</vt:lpstr>
      <vt:lpstr>Directive on open data and the re-use of public sector information (adopted 6-2019)</vt:lpstr>
      <vt:lpstr>What was achieved European Open Science Cloud</vt:lpstr>
      <vt:lpstr>What was achieved Indicators</vt:lpstr>
      <vt:lpstr>What was achieved Open Science Monitor</vt:lpstr>
      <vt:lpstr>What was achieved Citizen Science</vt:lpstr>
      <vt:lpstr>What was achieved Research integrity </vt:lpstr>
      <vt:lpstr>What was achieved Rewards and skills</vt:lpstr>
      <vt:lpstr>OS in the evolution R&amp;I funding programmes</vt:lpstr>
      <vt:lpstr>Open Science in Horizon Europe</vt:lpstr>
      <vt:lpstr>Possible scenario for incorporation of Plan S principles in Horizon Europe</vt:lpstr>
      <vt:lpstr>Research data in Horizon Europe</vt:lpstr>
      <vt:lpstr>PowerPoint Presentation</vt:lpstr>
      <vt:lpstr>PowerPoint Presentation</vt:lpstr>
      <vt:lpstr>I wish I could start my research career now </vt:lpstr>
      <vt:lpstr> Thank you http://ec.europa.eu/research/openscience/index.cfm</vt:lpstr>
    </vt:vector>
  </TitlesOfParts>
  <Company>European Commission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DECHAMP Jean-Francois (RTD)</dc:creator>
  <cp:lastModifiedBy>jc b</cp:lastModifiedBy>
  <cp:revision>472</cp:revision>
  <cp:lastPrinted>2019-04-01T11:03:37Z</cp:lastPrinted>
  <dcterms:created xsi:type="dcterms:W3CDTF">2013-11-05T10:50:17Z</dcterms:created>
  <dcterms:modified xsi:type="dcterms:W3CDTF">2019-06-20T15:42:47Z</dcterms:modified>
</cp:coreProperties>
</file>