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781" r:id="rId5"/>
    <p:sldId id="259" r:id="rId6"/>
    <p:sldId id="775" r:id="rId7"/>
    <p:sldId id="722" r:id="rId8"/>
    <p:sldId id="776" r:id="rId9"/>
    <p:sldId id="777" r:id="rId10"/>
    <p:sldId id="778" r:id="rId11"/>
    <p:sldId id="779" r:id="rId12"/>
    <p:sldId id="780" r:id="rId13"/>
    <p:sldId id="284" r:id="rId14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04"/>
    <p:restoredTop sz="94631"/>
  </p:normalViewPr>
  <p:slideViewPr>
    <p:cSldViewPr snapToGrid="0" snapToObjects="1">
      <p:cViewPr varScale="1">
        <p:scale>
          <a:sx n="85" d="100"/>
          <a:sy n="85" d="100"/>
        </p:scale>
        <p:origin x="192" y="5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FDC257D-AA56-954D-AB73-C1A72CC9AD5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5AA7459D-EEC6-0D4E-A59B-6D94D460E7F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C04A6C6-FB41-BD4C-AD26-0612970F0F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6B50A0-ECED-074D-B089-AAF8C53DF678}" type="datetimeFigureOut">
              <a:t>6/20/19</a:t>
            </a:fld>
            <a:endParaRPr lang="en-US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FA9B01DB-68A1-0E42-9E0F-E5D880A731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12089088-34FF-EA46-9012-5089F5CC92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434971-F435-054C-99A3-235BEB32304B}" type="slidenum"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41256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6504CBB-48F5-1046-84D4-229F868BCC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F35E56A-FF1A-0842-93E8-58E32BF0925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r>
              <a:rPr lang="fr-FR"/>
              <a:t>Modifier les styles du texte du masque
Deuxième niveau
Troisième niveau
Quatrième niveau
Cinquième niveau</a:t>
            </a:r>
            <a:endParaRPr lang="en-US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9C41D654-73ED-D745-AF2D-91A29B08CB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6B50A0-ECED-074D-B089-AAF8C53DF678}" type="datetimeFigureOut">
              <a:t>6/20/19</a:t>
            </a:fld>
            <a:endParaRPr lang="en-US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FAEFDBAC-19A9-5B40-AA75-71809BD92C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2EBC07B3-142A-8D41-A139-913AC52884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434971-F435-054C-99A3-235BEB32304B}" type="slidenum"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86120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236FDBDD-934B-5648-804E-4BDEC98A256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E6C31BC8-3181-5B48-92D2-3A994F400BB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r>
              <a:rPr lang="fr-FR"/>
              <a:t>Modifier les styles du texte du masque
Deuxième niveau
Troisième niveau
Quatrième niveau
Cinquième niveau</a:t>
            </a:r>
            <a:endParaRPr lang="en-US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9E91DCED-EA76-1242-B76A-4882172613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6B50A0-ECED-074D-B089-AAF8C53DF678}" type="datetimeFigureOut">
              <a:t>6/20/19</a:t>
            </a:fld>
            <a:endParaRPr lang="en-US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0141A90A-333B-A143-81D3-88E7429DCC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1E996655-A85F-E64A-A990-BC8B073C05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434971-F435-054C-99A3-235BEB32304B}" type="slidenum"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82020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Vier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Numéro de diapositive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‹N°›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151269954"/>
      </p:ext>
    </p:extLst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re et puc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exte du titre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Texte du titre</a:t>
            </a:r>
          </a:p>
        </p:txBody>
      </p:sp>
      <p:sp>
        <p:nvSpPr>
          <p:cNvPr id="57" name="Texte niveau 1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Texte niveau 1</a:t>
            </a:r>
          </a:p>
          <a:p>
            <a:pPr lvl="1"/>
            <a:r>
              <a:t>Texte niveau 2</a:t>
            </a:r>
          </a:p>
          <a:p>
            <a:pPr lvl="2"/>
            <a:r>
              <a:t>Texte niveau 3</a:t>
            </a:r>
          </a:p>
          <a:p>
            <a:pPr lvl="3"/>
            <a:r>
              <a:t>Texte niveau 4</a:t>
            </a:r>
          </a:p>
          <a:p>
            <a:pPr lvl="4"/>
            <a:r>
              <a:t>Texte niveau 5</a:t>
            </a:r>
          </a:p>
        </p:txBody>
      </p:sp>
      <p:sp>
        <p:nvSpPr>
          <p:cNvPr id="58" name="Numéro de diapositive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‹N°›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081957295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A0887B5-31B4-904C-AD6A-55303DAEA3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ABA24B69-ADA5-D24C-A855-DFFF4CF3392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/>
              <a:t>Modifier les styles du texte du masque
Deuxième niveau
Troisième niveau
Quatrième niveau
Cinquième niveau</a:t>
            </a:r>
            <a:endParaRPr lang="en-US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84DE1CF4-B01F-EA47-979F-A4DB983B41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6B50A0-ECED-074D-B089-AAF8C53DF678}" type="datetimeFigureOut">
              <a:t>6/20/19</a:t>
            </a:fld>
            <a:endParaRPr lang="en-US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F97F15E-3A35-5B45-A979-716015B1F0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2BB3235-49BD-5540-851A-2BE097BA3D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434971-F435-054C-99A3-235BEB32304B}" type="slidenum"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23657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5E2D525-1FB5-4D4A-A39E-DD8DE4BD51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B80AED37-794A-8344-8A31-4159EA22D3D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Modifier les styles du texte du masque
Deuxième niveau
Troisième niveau
Quatrième niveau
Cinquième niveau</a:t>
            </a:r>
            <a:endParaRPr lang="en-US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68A74E68-D3E9-224C-8BDD-BC664A30AF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6B50A0-ECED-074D-B089-AAF8C53DF678}" type="datetimeFigureOut">
              <a:t>6/20/19</a:t>
            </a:fld>
            <a:endParaRPr lang="en-US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2D3A08-C4E3-6D48-A459-5C081ABD7C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2149BC2B-F90F-7648-B187-E1852DCD0F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434971-F435-054C-99A3-235BEB32304B}" type="slidenum"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10635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324C9C6-4246-4C49-B8AF-6C93DEDB34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CE4DC2B0-FCF6-BF4A-AF0F-DC9D1057D18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r>
              <a:rPr lang="fr-FR"/>
              <a:t>Modifier les styles du texte du masque
Deuxième niveau
Troisième niveau
Quatrième niveau
Cinquième niveau</a:t>
            </a:r>
            <a:endParaRPr lang="en-US"/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161B8A3-2840-E542-8A20-B2943F6A8B4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r>
              <a:rPr lang="fr-FR"/>
              <a:t>Modifier les styles du texte du masque
Deuxième niveau
Troisième niveau
Quatrième niveau
Cinquième niveau</a:t>
            </a:r>
            <a:endParaRPr lang="en-US"/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2C9792E0-4844-E04E-98E2-37A24CA23D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6B50A0-ECED-074D-B089-AAF8C53DF678}" type="datetimeFigureOut">
              <a:t>6/20/19</a:t>
            </a:fld>
            <a:endParaRPr lang="en-US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0A41F83B-2F45-2747-A081-B2D7F1F790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4028811-C0CC-A548-8F3E-1D307006DD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434971-F435-054C-99A3-235BEB32304B}" type="slidenum"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21393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C4A7154-F672-4E49-9D36-6E46A94CBE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6C0220-043B-C143-9BCD-7EE17146408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fr-FR"/>
              <a:t>Modifier les styles du texte du masque
Deuxième niveau
Troisième niveau
Quatrième niveau
Cinquième niveau</a:t>
            </a:r>
            <a:endParaRPr lang="en-US"/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8D46B46-099C-134C-8B02-E14411BAC1B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r>
              <a:rPr lang="fr-FR"/>
              <a:t>Modifier les styles du texte du masque
Deuxième niveau
Troisième niveau
Quatrième niveau
Cinquième niveau</a:t>
            </a:r>
            <a:endParaRPr lang="en-US"/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0942ED9E-71F4-454D-8603-92553B06297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fr-FR"/>
              <a:t>Modifier les styles du texte du masque
Deuxième niveau
Troisième niveau
Quatrième niveau
Cinquième niveau</a:t>
            </a:r>
            <a:endParaRPr lang="en-US"/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3849399C-5021-C641-90E2-AEB613D148D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r>
              <a:rPr lang="fr-FR"/>
              <a:t>Modifier les styles du texte du masque
Deuxième niveau
Troisième niveau
Quatrième niveau
Cinquième niveau</a:t>
            </a:r>
            <a:endParaRPr lang="en-US"/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DB28A17F-DEE5-244B-B4DA-9FCF5299A8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6B50A0-ECED-074D-B089-AAF8C53DF678}" type="datetimeFigureOut">
              <a:t>6/20/19</a:t>
            </a:fld>
            <a:endParaRPr lang="en-US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571189E0-01EE-3840-B41A-EACB3238BD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41358E16-B64E-D242-88D2-FEF3D24459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434971-F435-054C-99A3-235BEB32304B}" type="slidenum"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52205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8BF808A-E4A0-384D-A7C9-E1B86DB4EF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3647882C-38BD-DA45-9814-5E1AC59751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6B50A0-ECED-074D-B089-AAF8C53DF678}" type="datetimeFigureOut">
              <a:t>6/20/19</a:t>
            </a:fld>
            <a:endParaRPr lang="en-US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317FC0E9-BCD5-1A4D-96E8-84E2AD0FB7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7345C87C-C731-EB45-9E1C-2CFE9A2A5C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434971-F435-054C-99A3-235BEB32304B}" type="slidenum"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29975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49263DFC-37C7-6849-B210-EBA4CE8422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6B50A0-ECED-074D-B089-AAF8C53DF678}" type="datetimeFigureOut">
              <a:t>6/20/19</a:t>
            </a:fld>
            <a:endParaRPr lang="en-US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76F2F884-01F1-D947-925B-0FBD8F3C12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7A52DC4D-961D-1A44-B34A-72B9F49CD6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434971-F435-054C-99A3-235BEB32304B}" type="slidenum"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76016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CE42F68-9137-A74B-88A7-3E79A65C33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5D8AB1F5-17F0-5545-8973-BE5FBDAF55D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r>
              <a:rPr lang="fr-FR"/>
              <a:t>Modifier les styles du texte du masque
Deuxième niveau
Troisième niveau
Quatrième niveau
Cinquième niveau</a:t>
            </a:r>
            <a:endParaRPr lang="en-US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29E945DE-1284-9945-B21B-C0BE6EEC42A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fr-FR"/>
              <a:t>Modifier les styles du texte du masque
Deuxième niveau
Troisième niveau
Quatrième niveau
Cinquième niveau</a:t>
            </a:r>
            <a:endParaRPr lang="en-US"/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AAB34BB-5E67-3F44-B1DC-C80905A933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6B50A0-ECED-074D-B089-AAF8C53DF678}" type="datetimeFigureOut">
              <a:t>6/20/19</a:t>
            </a:fld>
            <a:endParaRPr lang="en-US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9035E5F0-4322-D449-A585-41CBB63022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E6D3-BBFA-9C4C-AF02-DDEDD0D009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434971-F435-054C-99A3-235BEB32304B}" type="slidenum"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21241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828AC0D-3C81-BE41-BA28-AD935AECDA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50CF2317-849D-3D4D-B336-3858E00DB28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F072CBC6-C1D1-3B40-9025-DAA33EBC8CB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fr-FR"/>
              <a:t>Modifier les styles du texte du masque
Deuxième niveau
Troisième niveau
Quatrième niveau
Cinquième niveau</a:t>
            </a:r>
            <a:endParaRPr lang="en-US"/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40D08170-4277-894B-B5E1-3087F50FB2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6B50A0-ECED-074D-B089-AAF8C53DF678}" type="datetimeFigureOut">
              <a:t>6/20/19</a:t>
            </a:fld>
            <a:endParaRPr lang="en-US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92F48B74-9F49-5A46-AD1B-56BC48C48D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6FAADE0-A404-964F-AA40-BE58A37DC1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434971-F435-054C-99A3-235BEB32304B}" type="slidenum"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66089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D00446EA-1F59-4B48-9091-4CF5362C47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28301E18-2889-E043-9DA2-B83DEF7E374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lang="fr-FR"/>
              <a:t>Modifier les styles du texte du masque
Deuxième niveau
Troisième niveau
Quatrième niveau
Cinquième niveau</a:t>
            </a:r>
            <a:endParaRPr lang="en-US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8C5D5FCD-D4C8-9245-9B6C-80D5C4AAB11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6B50A0-ECED-074D-B089-AAF8C53DF678}" type="datetimeFigureOut">
              <a:t>6/20/19</a:t>
            </a:fld>
            <a:endParaRPr lang="en-US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D83F0E40-4890-7148-8DF5-8934033DE16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D3C6285-4C8B-3B47-ADD1-F24DDE883EF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434971-F435-054C-99A3-235BEB32304B}" type="slidenum"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98914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tiff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tif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tiff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16.tiff"/><Relationship Id="rId4" Type="http://schemas.openxmlformats.org/officeDocument/2006/relationships/image" Target="../media/image15.tif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7E2051E-6976-7546-BC9D-18F3244AD58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882061"/>
            <a:ext cx="9144000" cy="2387600"/>
          </a:xfrm>
        </p:spPr>
        <p:txBody>
          <a:bodyPr/>
          <a:lstStyle/>
          <a:p>
            <a:r>
              <a:rPr lang="en-US"/>
              <a:t>Towards a European Network for Open Access Books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BDA9AF46-EB2A-0843-BD15-FDB7B5418CE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682436"/>
            <a:ext cx="9144000" cy="1655762"/>
          </a:xfrm>
        </p:spPr>
        <p:txBody>
          <a:bodyPr/>
          <a:lstStyle/>
          <a:p>
            <a:r>
              <a:rPr lang="en-US"/>
              <a:t>Pierre Mounier (EHESS)</a:t>
            </a:r>
          </a:p>
          <a:p>
            <a:r>
              <a:rPr lang="en-US"/>
              <a:t>Coordinator of OPERAS</a:t>
            </a:r>
          </a:p>
          <a:p>
            <a:r>
              <a:rPr lang="en-US"/>
              <a:t>Deputy Director of OpenEdition</a:t>
            </a:r>
          </a:p>
        </p:txBody>
      </p:sp>
      <p:pic>
        <p:nvPicPr>
          <p:cNvPr id="4" name="Image" descr="Image">
            <a:extLst>
              <a:ext uri="{FF2B5EF4-FFF2-40B4-BE49-F238E27FC236}">
                <a16:creationId xmlns:a16="http://schemas.microsoft.com/office/drawing/2014/main" id="{8F03FCBE-C142-BD45-BBB6-72783CE94D4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9938276" y="8436570"/>
            <a:ext cx="2135191" cy="805380"/>
          </a:xfrm>
          <a:prstGeom prst="rect">
            <a:avLst/>
          </a:prstGeom>
          <a:ln w="12700">
            <a:miter lim="400000"/>
          </a:ln>
        </p:spPr>
      </p:pic>
      <p:pic>
        <p:nvPicPr>
          <p:cNvPr id="5" name="Image" descr="Image">
            <a:extLst>
              <a:ext uri="{FF2B5EF4-FFF2-40B4-BE49-F238E27FC236}">
                <a16:creationId xmlns:a16="http://schemas.microsoft.com/office/drawing/2014/main" id="{05EB02CD-CF38-074A-BE55-34A67EF0743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0090676" y="8588970"/>
            <a:ext cx="2135191" cy="805380"/>
          </a:xfrm>
          <a:prstGeom prst="rect">
            <a:avLst/>
          </a:prstGeom>
          <a:ln w="12700">
            <a:miter lim="400000"/>
          </a:ln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839815D8-3A1C-9840-A60A-6DE8E6FB9DB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38277" y="323219"/>
            <a:ext cx="1967842" cy="746622"/>
          </a:xfrm>
          <a:prstGeom prst="rect">
            <a:avLst/>
          </a:prstGeom>
        </p:spPr>
      </p:pic>
      <p:pic>
        <p:nvPicPr>
          <p:cNvPr id="7" name="Image 6" descr="logoOE_300dpi (1).png">
            <a:extLst>
              <a:ext uri="{FF2B5EF4-FFF2-40B4-BE49-F238E27FC236}">
                <a16:creationId xmlns:a16="http://schemas.microsoft.com/office/drawing/2014/main" id="{944C6FA9-ED55-9B43-B1E9-E260A668C1A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227" y="376371"/>
            <a:ext cx="3041701" cy="6934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309775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AAA6DD4-948C-BF4B-9E1C-AFD2A09736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30214"/>
            <a:ext cx="10515600" cy="819098"/>
          </a:xfrm>
        </p:spPr>
        <p:txBody>
          <a:bodyPr/>
          <a:lstStyle/>
          <a:p>
            <a:pPr algn="ctr"/>
            <a:r>
              <a:rPr lang="en-US"/>
              <a:t>The Amsterdam meeting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0771E20E-8E72-9F43-840B-983EF038A995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fr-FR" sz="2000" b="1"/>
              <a:t>Title</a:t>
            </a:r>
            <a:r>
              <a:rPr lang="fr-FR" sz="2000"/>
              <a:t> : </a:t>
            </a:r>
          </a:p>
          <a:p>
            <a:pPr marL="0" indent="0">
              <a:buNone/>
            </a:pPr>
            <a:r>
              <a:rPr lang="fr-FR" sz="2000"/>
              <a:t>The Open Access Books Network (OABN)</a:t>
            </a:r>
          </a:p>
          <a:p>
            <a:pPr marL="0" indent="0">
              <a:buNone/>
            </a:pPr>
            <a:r>
              <a:rPr lang="fr-FR" sz="2000" b="1"/>
              <a:t>Definition</a:t>
            </a:r>
            <a:r>
              <a:rPr lang="fr-FR" sz="2000"/>
              <a:t> :</a:t>
            </a:r>
          </a:p>
          <a:p>
            <a:pPr marL="0" indent="0">
              <a:buNone/>
            </a:pPr>
            <a:r>
              <a:rPr lang="fr-FR" sz="2000"/>
              <a:t>A multistakeholder network to support the development of open access books in Europe and address in a coordinated way the challenges oa books initiatives have to face</a:t>
            </a:r>
          </a:p>
          <a:p>
            <a:pPr marL="0" indent="0">
              <a:buNone/>
            </a:pPr>
            <a:r>
              <a:rPr lang="fr-FR" sz="2000" b="1"/>
              <a:t>Participants : </a:t>
            </a:r>
          </a:p>
          <a:p>
            <a:pPr marL="0" indent="0">
              <a:buNone/>
            </a:pPr>
            <a:r>
              <a:rPr lang="fr-FR" sz="2000"/>
              <a:t>Eelco Ferwerda (Oapen), Margo Bagheer (Göttingen University Press, AEUP), Vanessa Proudman (SPARC Europe), Rupert Gatti (OBP), Jeroen Sondervan (UU), Pierre Mounier (OpenEdition)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FBD68EE7-A922-694D-88DB-86E1914E9BB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342700"/>
            <a:ext cx="5181600" cy="531718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fr-FR" sz="1600" b="1"/>
              <a:t>Challenges</a:t>
            </a:r>
            <a:r>
              <a:rPr lang="fr-FR" sz="1600"/>
              <a:t> :</a:t>
            </a:r>
          </a:p>
          <a:p>
            <a:r>
              <a:rPr lang="fr-FR" sz="1600"/>
              <a:t>Lack of knowledge across Europe (usage, business models and policies particularly)</a:t>
            </a:r>
          </a:p>
          <a:p>
            <a:r>
              <a:rPr lang="fr-FR" sz="1600"/>
              <a:t>Lack of coordination among the many specific projects and initiatives </a:t>
            </a:r>
          </a:p>
          <a:p>
            <a:r>
              <a:rPr lang="fr-FR" sz="1600"/>
              <a:t>Gap between available technologies and tools and current usages in the academic community</a:t>
            </a:r>
          </a:p>
          <a:p>
            <a:pPr marL="0" indent="0">
              <a:buNone/>
            </a:pPr>
            <a:r>
              <a:rPr lang="fr-FR" sz="1600" b="1"/>
              <a:t>Potential lines of action :</a:t>
            </a:r>
          </a:p>
          <a:p>
            <a:r>
              <a:rPr lang="fr-FR" sz="1600"/>
              <a:t>Creation of an OA book watch that will collect all available information on usage, business models and policies, and elaborate standardized indicators to enable benchmarking.</a:t>
            </a:r>
          </a:p>
          <a:p>
            <a:r>
              <a:rPr lang="fr-FR" sz="1600"/>
              <a:t>Support to the technical infrastructure needed for efficient dissemination of OA books</a:t>
            </a:r>
          </a:p>
          <a:p>
            <a:r>
              <a:rPr lang="fr-FR" sz="1600"/>
              <a:t>Support to collective funding initiatives that enable small-scale projects to be funded through lowering of transaction costs</a:t>
            </a:r>
          </a:p>
          <a:p>
            <a:r>
              <a:rPr lang="fr-FR" sz="1600"/>
              <a:t>Preparation of a EU funded project to increase OA books usage across different platforms (HIRMEOS 2)</a:t>
            </a:r>
          </a:p>
        </p:txBody>
      </p:sp>
    </p:spTree>
    <p:extLst>
      <p:ext uri="{BB962C8B-B14F-4D97-AF65-F5344CB8AC3E}">
        <p14:creationId xmlns:p14="http://schemas.microsoft.com/office/powerpoint/2010/main" val="125480707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BD9C17C-DE56-D64F-96D6-74A8BE52BF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10292"/>
            <a:ext cx="10515600" cy="1325563"/>
          </a:xfrm>
        </p:spPr>
        <p:txBody>
          <a:bodyPr/>
          <a:lstStyle/>
          <a:p>
            <a:pPr algn="ctr"/>
            <a:r>
              <a:rPr lang="en-US"/>
              <a:t>From the Elpub panel to the Slack channel</a:t>
            </a:r>
          </a:p>
        </p:txBody>
      </p:sp>
      <p:pic>
        <p:nvPicPr>
          <p:cNvPr id="8" name="Espace réservé du contenu 7">
            <a:extLst>
              <a:ext uri="{FF2B5EF4-FFF2-40B4-BE49-F238E27FC236}">
                <a16:creationId xmlns:a16="http://schemas.microsoft.com/office/drawing/2014/main" id="{8A641411-8EB3-3448-873B-5BD82A4B7D66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66248" y="1635293"/>
            <a:ext cx="6029752" cy="4522314"/>
          </a:xfrm>
          <a:prstGeom prst="rect">
            <a:avLst/>
          </a:prstGeom>
        </p:spPr>
      </p:pic>
      <p:pic>
        <p:nvPicPr>
          <p:cNvPr id="7" name="Espace réservé du contenu 6">
            <a:extLst>
              <a:ext uri="{FF2B5EF4-FFF2-40B4-BE49-F238E27FC236}">
                <a16:creationId xmlns:a16="http://schemas.microsoft.com/office/drawing/2014/main" id="{3433299B-024B-3A49-94DA-F9FD8C91B1F1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6445770" y="1635293"/>
            <a:ext cx="5424687" cy="4543808"/>
          </a:xfrm>
        </p:spPr>
      </p:pic>
    </p:spTree>
    <p:extLst>
      <p:ext uri="{BB962C8B-B14F-4D97-AF65-F5344CB8AC3E}">
        <p14:creationId xmlns:p14="http://schemas.microsoft.com/office/powerpoint/2010/main" val="239343684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4A6D205-6BFD-C24F-860B-B29F0886B4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140272"/>
            <a:ext cx="10515600" cy="836757"/>
          </a:xfrm>
        </p:spPr>
        <p:txBody>
          <a:bodyPr/>
          <a:lstStyle/>
          <a:p>
            <a:pPr algn="ctr"/>
            <a:r>
              <a:rPr lang="en-US"/>
              <a:t>Join us (and let’s talk)!</a:t>
            </a:r>
          </a:p>
        </p:txBody>
      </p:sp>
      <p:pic>
        <p:nvPicPr>
          <p:cNvPr id="4" name="Espace réservé du contenu 3">
            <a:extLst>
              <a:ext uri="{FF2B5EF4-FFF2-40B4-BE49-F238E27FC236}">
                <a16:creationId xmlns:a16="http://schemas.microsoft.com/office/drawing/2014/main" id="{3A9C5080-C773-7D45-9DCE-646CA26FAAB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1201882"/>
            <a:ext cx="12191999" cy="5598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0706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249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875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>
          <a:xfrm>
            <a:off x="8424472" y="1369112"/>
            <a:ext cx="3767528" cy="2140728"/>
          </a:xfrm>
          <a:ln/>
        </p:spPr>
        <p:txBody>
          <a:bodyPr/>
          <a:lstStyle/>
          <a:p>
            <a:r>
              <a:rPr lang="en-US" b="1" dirty="0">
                <a:solidFill>
                  <a:srgbClr val="FFFFFF"/>
                </a:solidFill>
              </a:rPr>
              <a:t>Thank you!</a:t>
            </a:r>
          </a:p>
        </p:txBody>
      </p:sp>
      <p:sp>
        <p:nvSpPr>
          <p:cNvPr id="532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075358" y="3475877"/>
            <a:ext cx="5006292" cy="794742"/>
          </a:xfrm>
          <a:ln/>
        </p:spPr>
        <p:txBody>
          <a:bodyPr>
            <a:noAutofit/>
          </a:bodyPr>
          <a:lstStyle/>
          <a:p>
            <a:pPr marL="0" indent="0" algn="r">
              <a:buNone/>
            </a:pPr>
            <a:r>
              <a:rPr lang="en-US" sz="2800" dirty="0">
                <a:solidFill>
                  <a:schemeClr val="bg1"/>
                </a:solidFill>
              </a:rPr>
              <a:t>pierre.mounier@openedition.org</a:t>
            </a:r>
          </a:p>
          <a:p>
            <a:pPr marL="0" indent="0" algn="r">
              <a:buNone/>
            </a:pPr>
            <a:r>
              <a:rPr lang="en-US" sz="2800" dirty="0">
                <a:solidFill>
                  <a:schemeClr val="bg1"/>
                </a:solidFill>
              </a:rPr>
              <a:t>@piotrr70</a:t>
            </a:r>
          </a:p>
          <a:p>
            <a:pPr marL="0" indent="0" algn="r">
              <a:buNone/>
            </a:pPr>
            <a:r>
              <a:rPr lang="en-US" sz="2800" dirty="0">
                <a:solidFill>
                  <a:schemeClr val="bg1"/>
                </a:solidFill>
              </a:rPr>
              <a:t>http://operas-eu.org </a:t>
            </a:r>
          </a:p>
        </p:txBody>
      </p:sp>
    </p:spTree>
    <p:extLst>
      <p:ext uri="{BB962C8B-B14F-4D97-AF65-F5344CB8AC3E}">
        <p14:creationId xmlns:p14="http://schemas.microsoft.com/office/powerpoint/2010/main" val="15341225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CA421D4-9E9A-2249-ABA8-C6F974C3BC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/>
              <a:t>The OA book landscape: highly distributed and diverse</a:t>
            </a:r>
          </a:p>
        </p:txBody>
      </p:sp>
      <p:pic>
        <p:nvPicPr>
          <p:cNvPr id="5" name="Espace réservé du contenu 4">
            <a:extLst>
              <a:ext uri="{FF2B5EF4-FFF2-40B4-BE49-F238E27FC236}">
                <a16:creationId xmlns:a16="http://schemas.microsoft.com/office/drawing/2014/main" id="{3550195D-6456-FA44-89A7-A522B2AEC23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48456" y="1885585"/>
            <a:ext cx="3088468" cy="4351338"/>
          </a:xfr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A067611E-A071-5E43-B549-6D43C4FD593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56875" y="1885585"/>
            <a:ext cx="3090365" cy="4351338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8E256956-9B87-A54C-9DB9-D2D4C743B3D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667191" y="1885585"/>
            <a:ext cx="3093120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62310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21E0F6D-D77D-644C-A7A3-2BB5ADE315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/>
              <a:t>Why the sector needs </a:t>
            </a:r>
            <a:r>
              <a:rPr lang="en-US" i="1"/>
              <a:t>coordination</a:t>
            </a:r>
            <a:r>
              <a:rPr lang="en-US"/>
              <a:t> not </a:t>
            </a:r>
            <a:r>
              <a:rPr lang="en-US" i="1"/>
              <a:t>centralization</a:t>
            </a:r>
          </a:p>
        </p:txBody>
      </p:sp>
      <p:pic>
        <p:nvPicPr>
          <p:cNvPr id="11" name="Espace réservé du contenu 10">
            <a:extLst>
              <a:ext uri="{FF2B5EF4-FFF2-40B4-BE49-F238E27FC236}">
                <a16:creationId xmlns:a16="http://schemas.microsoft.com/office/drawing/2014/main" id="{636C9DAD-5E67-774F-94B3-A728AC3CC15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846288" y="1900003"/>
            <a:ext cx="8499423" cy="49579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29658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FB5C486-1341-2D48-BAEB-C307E0DE04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/>
              <a:t>Examples</a:t>
            </a:r>
          </a:p>
        </p:txBody>
      </p:sp>
      <p:pic>
        <p:nvPicPr>
          <p:cNvPr id="7" name="Espace réservé du contenu 6">
            <a:extLst>
              <a:ext uri="{FF2B5EF4-FFF2-40B4-BE49-F238E27FC236}">
                <a16:creationId xmlns:a16="http://schemas.microsoft.com/office/drawing/2014/main" id="{8F6E241F-E94F-7749-B64A-72407E41C87F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6444195" y="1825625"/>
            <a:ext cx="4637610" cy="4351338"/>
          </a:xfrm>
        </p:spPr>
      </p:pic>
      <p:pic>
        <p:nvPicPr>
          <p:cNvPr id="11" name="Espace réservé du contenu 10">
            <a:extLst>
              <a:ext uri="{FF2B5EF4-FFF2-40B4-BE49-F238E27FC236}">
                <a16:creationId xmlns:a16="http://schemas.microsoft.com/office/drawing/2014/main" id="{2006C752-8FD5-B742-A1C1-4A14E9EF5199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>
          <a:xfrm>
            <a:off x="181749" y="2248525"/>
            <a:ext cx="5987952" cy="3538677"/>
          </a:xfrm>
        </p:spPr>
      </p:pic>
    </p:spTree>
    <p:extLst>
      <p:ext uri="{BB962C8B-B14F-4D97-AF65-F5344CB8AC3E}">
        <p14:creationId xmlns:p14="http://schemas.microsoft.com/office/powerpoint/2010/main" val="8913547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8BFEB5ED-C9B5-C74E-BFA5-ABACBE3A298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96734" y="0"/>
            <a:ext cx="7236813" cy="68268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347127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>
            <a:extLst>
              <a:ext uri="{FF2B5EF4-FFF2-40B4-BE49-F238E27FC236}">
                <a16:creationId xmlns:a16="http://schemas.microsoft.com/office/drawing/2014/main" id="{A6462340-B987-A448-ABB1-98DC4EAD1DD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6858000" cy="6858000"/>
          </a:xfrm>
          <a:prstGeom prst="rect">
            <a:avLst/>
          </a:prstGeom>
        </p:spPr>
      </p:pic>
      <p:pic>
        <p:nvPicPr>
          <p:cNvPr id="3" name="Espace réservé du contenu 3">
            <a:extLst>
              <a:ext uri="{FF2B5EF4-FFF2-40B4-BE49-F238E27FC236}">
                <a16:creationId xmlns:a16="http://schemas.microsoft.com/office/drawing/2014/main" id="{D1CEE6BB-13D0-7A46-B554-34DE39A66983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75937" y="1270988"/>
            <a:ext cx="4611346" cy="5032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6726375"/>
      </p:ext>
    </p:extLst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HIRMEOS in a nutshell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algn="ctr"/>
            <a:r>
              <a:t>HIRMEOS </a:t>
            </a:r>
            <a:r>
              <a:rPr lang="fr-FR"/>
              <a:t>project as a proof of concept for OPERAS</a:t>
            </a:r>
            <a:endParaRPr/>
          </a:p>
        </p:txBody>
      </p:sp>
      <p:sp>
        <p:nvSpPr>
          <p:cNvPr id="128" name="Upgrade 5 open access books publishing platforms to 5 added value services :…"/>
          <p:cNvSpPr txBox="1">
            <a:spLocks noGrp="1"/>
          </p:cNvSpPr>
          <p:nvPr>
            <p:ph type="body" sz="half" idx="1"/>
          </p:nvPr>
        </p:nvSpPr>
        <p:spPr>
          <a:xfrm>
            <a:off x="2645989" y="2395258"/>
            <a:ext cx="7072313" cy="3164261"/>
          </a:xfrm>
          <a:prstGeom prst="rect">
            <a:avLst/>
          </a:prstGeom>
        </p:spPr>
        <p:txBody>
          <a:bodyPr>
            <a:normAutofit/>
          </a:bodyPr>
          <a:lstStyle/>
          <a:p>
            <a:pPr defTabSz="262880">
              <a:spcBef>
                <a:spcPts val="1828"/>
              </a:spcBef>
              <a:buFont typeface="Wingdings" pitchFamily="2" charset="2"/>
              <a:buChar char="ü"/>
              <a:defRPr sz="2048"/>
            </a:pPr>
            <a:r>
              <a:rPr sz="1687"/>
              <a:t>Upgrade 5 open access books publishing platforms to 5 added value services :</a:t>
            </a:r>
          </a:p>
          <a:p>
            <a:pPr marL="441111" lvl="1" indent="-241093" defTabSz="262880">
              <a:spcBef>
                <a:spcPts val="1828"/>
              </a:spcBef>
              <a:buFont typeface="Wingdings" pitchFamily="2" charset="2"/>
              <a:buChar char="ü"/>
              <a:defRPr sz="2048"/>
            </a:pPr>
            <a:r>
              <a:rPr sz="1687"/>
              <a:t>Identification services : DOI, ORCID, Fundref</a:t>
            </a:r>
          </a:p>
          <a:p>
            <a:pPr marL="441111" lvl="1" indent="-241093" defTabSz="262880">
              <a:spcBef>
                <a:spcPts val="1828"/>
              </a:spcBef>
              <a:buFont typeface="Wingdings" pitchFamily="2" charset="2"/>
              <a:buChar char="ü"/>
              <a:defRPr sz="2048"/>
            </a:pPr>
            <a:r>
              <a:rPr sz="1687"/>
              <a:t>Entities recognition services : persons, places, periods</a:t>
            </a:r>
          </a:p>
          <a:p>
            <a:pPr marL="441111" lvl="1" indent="-241093" defTabSz="262880">
              <a:spcBef>
                <a:spcPts val="1828"/>
              </a:spcBef>
              <a:buFont typeface="Wingdings" pitchFamily="2" charset="2"/>
              <a:buChar char="ü"/>
              <a:defRPr sz="2048"/>
            </a:pPr>
            <a:r>
              <a:rPr sz="1687"/>
              <a:t>Certification Service : connection with DOAB</a:t>
            </a:r>
          </a:p>
          <a:p>
            <a:pPr marL="441111" lvl="1" indent="-241093" defTabSz="262880">
              <a:spcBef>
                <a:spcPts val="1828"/>
              </a:spcBef>
              <a:buFont typeface="Wingdings" pitchFamily="2" charset="2"/>
              <a:buChar char="ü"/>
              <a:defRPr sz="2048"/>
            </a:pPr>
            <a:r>
              <a:rPr sz="1687"/>
              <a:t>Open Annotation Service : Hypothes.is</a:t>
            </a:r>
          </a:p>
          <a:p>
            <a:pPr marL="441111" lvl="1" indent="-241093" defTabSz="262880">
              <a:spcBef>
                <a:spcPts val="1828"/>
              </a:spcBef>
              <a:buFont typeface="Wingdings" pitchFamily="2" charset="2"/>
              <a:buChar char="ü"/>
              <a:defRPr sz="2048"/>
            </a:pPr>
            <a:r>
              <a:rPr sz="1687"/>
              <a:t>Metrics : Open Access metrics, alternative metrics</a:t>
            </a:r>
          </a:p>
        </p:txBody>
      </p:sp>
      <p:pic>
        <p:nvPicPr>
          <p:cNvPr id="129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833948" y="1652734"/>
            <a:ext cx="6524104" cy="568828"/>
          </a:xfrm>
          <a:prstGeom prst="rect">
            <a:avLst/>
          </a:prstGeom>
          <a:ln w="12700">
            <a:miter lim="400000"/>
          </a:ln>
        </p:spPr>
      </p:pic>
      <p:pic>
        <p:nvPicPr>
          <p:cNvPr id="130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2779324" y="5850875"/>
            <a:ext cx="6633353" cy="635655"/>
          </a:xfrm>
          <a:prstGeom prst="rect">
            <a:avLst/>
          </a:prstGeom>
          <a:ln w="12700">
            <a:miter lim="400000"/>
          </a:ln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780C65D7-9963-B443-8BC5-3D5C77FE313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2673" y="5937762"/>
            <a:ext cx="1742544" cy="461879"/>
          </a:xfrm>
          <a:prstGeom prst="rect">
            <a:avLst/>
          </a:prstGeom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00A47209-0261-4A4F-A518-667A364AFD2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070704" y="5850875"/>
            <a:ext cx="1976616" cy="7247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2385343"/>
      </p:ext>
    </p:extLst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B9F7444-38C7-C140-AB5E-F9BFA8A5C2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/>
              <a:t>HIRMEOS coordination methodology</a:t>
            </a:r>
          </a:p>
        </p:txBody>
      </p:sp>
      <p:pic>
        <p:nvPicPr>
          <p:cNvPr id="6" name="Espace réservé du contenu 5">
            <a:extLst>
              <a:ext uri="{FF2B5EF4-FFF2-40B4-BE49-F238E27FC236}">
                <a16:creationId xmlns:a16="http://schemas.microsoft.com/office/drawing/2014/main" id="{C6A9B319-B658-3746-BC6E-CAF6FAF63832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299803" y="1993347"/>
            <a:ext cx="5224409" cy="3777866"/>
          </a:xfrm>
        </p:spPr>
      </p:pic>
      <p:pic>
        <p:nvPicPr>
          <p:cNvPr id="8" name="Espace réservé du contenu 7">
            <a:extLst>
              <a:ext uri="{FF2B5EF4-FFF2-40B4-BE49-F238E27FC236}">
                <a16:creationId xmlns:a16="http://schemas.microsoft.com/office/drawing/2014/main" id="{03E60BC6-8A42-A646-BBC6-7E07F7C9C740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5980627" y="1993347"/>
            <a:ext cx="5938934" cy="3777866"/>
          </a:xfrm>
        </p:spPr>
      </p:pic>
    </p:spTree>
    <p:extLst>
      <p:ext uri="{BB962C8B-B14F-4D97-AF65-F5344CB8AC3E}">
        <p14:creationId xmlns:p14="http://schemas.microsoft.com/office/powerpoint/2010/main" val="407557640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BAEA9FC-0900-3D44-9DF9-7C42540BC2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The need for a </a:t>
            </a:r>
            <a:r>
              <a:rPr lang="en-US" b="1"/>
              <a:t>network </a:t>
            </a:r>
            <a:r>
              <a:rPr lang="en-US"/>
              <a:t>to support bibliodiversity and enable coordinated projects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99078397-DC6F-524B-88DE-856810C998C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0256611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294</TotalTime>
  <Words>342</Words>
  <Application>Microsoft Macintosh PowerPoint</Application>
  <PresentationFormat>Grand écran</PresentationFormat>
  <Paragraphs>38</Paragraphs>
  <Slides>13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13</vt:i4>
      </vt:variant>
    </vt:vector>
  </HeadingPairs>
  <TitlesOfParts>
    <vt:vector size="18" baseType="lpstr">
      <vt:lpstr>Arial</vt:lpstr>
      <vt:lpstr>Calibri</vt:lpstr>
      <vt:lpstr>Calibri Light</vt:lpstr>
      <vt:lpstr>Wingdings</vt:lpstr>
      <vt:lpstr>Thème Office</vt:lpstr>
      <vt:lpstr>Towards a European Network for Open Access Books</vt:lpstr>
      <vt:lpstr>The OA book landscape: highly distributed and diverse</vt:lpstr>
      <vt:lpstr>Why the sector needs coordination not centralization</vt:lpstr>
      <vt:lpstr>Examples</vt:lpstr>
      <vt:lpstr>Présentation PowerPoint</vt:lpstr>
      <vt:lpstr>Présentation PowerPoint</vt:lpstr>
      <vt:lpstr>HIRMEOS project as a proof of concept for OPERAS</vt:lpstr>
      <vt:lpstr>HIRMEOS coordination methodology</vt:lpstr>
      <vt:lpstr>The need for a network to support bibliodiversity and enable coordinated projects</vt:lpstr>
      <vt:lpstr>The Amsterdam meeting</vt:lpstr>
      <vt:lpstr>From the Elpub panel to the Slack channel</vt:lpstr>
      <vt:lpstr>Join us (and let’s talk)!</vt:lpstr>
      <vt:lpstr>Thank you!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Towards a European Network for Open Access Books</dc:title>
  <dc:creator>Pierre Mounier</dc:creator>
  <cp:lastModifiedBy>Pierre Mounier</cp:lastModifiedBy>
  <cp:revision>21</cp:revision>
  <dcterms:created xsi:type="dcterms:W3CDTF">2019-06-20T05:35:56Z</dcterms:created>
  <dcterms:modified xsi:type="dcterms:W3CDTF">2019-06-20T10:30:05Z</dcterms:modified>
</cp:coreProperties>
</file>