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-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113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329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43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885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756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71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472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073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60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02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548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68AC0-7333-4BBF-BDDB-9FF032871899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98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606862"/>
              </p:ext>
            </p:extLst>
          </p:nvPr>
        </p:nvGraphicFramePr>
        <p:xfrm>
          <a:off x="278674" y="104613"/>
          <a:ext cx="11784945" cy="70561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821">
                  <a:extLst>
                    <a:ext uri="{9D8B030D-6E8A-4147-A177-3AD203B41FA5}">
                      <a16:colId xmlns:a16="http://schemas.microsoft.com/office/drawing/2014/main" val="2418667001"/>
                    </a:ext>
                  </a:extLst>
                </a:gridCol>
                <a:gridCol w="8464059">
                  <a:extLst>
                    <a:ext uri="{9D8B030D-6E8A-4147-A177-3AD203B41FA5}">
                      <a16:colId xmlns:a16="http://schemas.microsoft.com/office/drawing/2014/main" val="2880492659"/>
                    </a:ext>
                  </a:extLst>
                </a:gridCol>
                <a:gridCol w="732817">
                  <a:extLst>
                    <a:ext uri="{9D8B030D-6E8A-4147-A177-3AD203B41FA5}">
                      <a16:colId xmlns:a16="http://schemas.microsoft.com/office/drawing/2014/main" val="2094978025"/>
                    </a:ext>
                  </a:extLst>
                </a:gridCol>
                <a:gridCol w="914628">
                  <a:extLst>
                    <a:ext uri="{9D8B030D-6E8A-4147-A177-3AD203B41FA5}">
                      <a16:colId xmlns:a16="http://schemas.microsoft.com/office/drawing/2014/main" val="3634934090"/>
                    </a:ext>
                  </a:extLst>
                </a:gridCol>
                <a:gridCol w="1191620">
                  <a:extLst>
                    <a:ext uri="{9D8B030D-6E8A-4147-A177-3AD203B41FA5}">
                      <a16:colId xmlns:a16="http://schemas.microsoft.com/office/drawing/2014/main" val="667673079"/>
                    </a:ext>
                  </a:extLst>
                </a:gridCol>
              </a:tblGrid>
              <a:tr h="294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200" b="1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DFH-DFM meeting: List of on going Actions</a:t>
                      </a:r>
                      <a:endParaRPr lang="en-GB" sz="1400" b="1" dirty="0"/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GB" sz="1200" b="1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877337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DFHx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372922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Hx1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</a:rPr>
                        <a:t>Functional </a:t>
                      </a:r>
                      <a:r>
                        <a:rPr lang="en-GB" sz="1200" kern="1400" dirty="0">
                          <a:effectLst/>
                        </a:rPr>
                        <a:t>specifications need to be finalised with the given input and </a:t>
                      </a:r>
                      <a:r>
                        <a:rPr lang="en-GB" sz="1200" kern="1400" dirty="0" smtClean="0">
                          <a:effectLst/>
                        </a:rPr>
                        <a:t>shared </a:t>
                      </a:r>
                      <a:r>
                        <a:rPr lang="en-GB" sz="1200" kern="1400" dirty="0" smtClean="0">
                          <a:effectLst/>
                          <a:sym typeface="Wingdings" panose="05000000000000000000" pitchFamily="2" charset="2"/>
                        </a:rPr>
                        <a:t> </a:t>
                      </a:r>
                      <a:r>
                        <a:rPr lang="en-GB" sz="1200" dirty="0" smtClean="0">
                          <a:solidFill>
                            <a:srgbClr val="ED7D31"/>
                          </a:solidFill>
                          <a:latin typeface="Calibri" panose="020F0502020204030204" pitchFamily="34" charset="0"/>
                        </a:rPr>
                        <a:t>EDMS 2052656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YL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solidFill>
                            <a:srgbClr val="C00000"/>
                          </a:solidFill>
                          <a:effectLst/>
                        </a:rPr>
                        <a:t>Dec. 2018</a:t>
                      </a:r>
                      <a:endParaRPr lang="en-GB" sz="12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Distributed TBD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88410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Hx2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Listing of instrumentations needs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JF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Q1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2019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 going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643876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Hx3</a:t>
                      </a:r>
                      <a:endParaRPr lang="en-GB" sz="1200" i="1" kern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 and feasibility analysis of using line D for he gas recovery instead of WRL </a:t>
                      </a:r>
                      <a:r>
                        <a:rPr lang="en-GB" sz="1200" i="1" kern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 </a:t>
                      </a:r>
                      <a:r>
                        <a:rPr lang="en-GB" sz="1200" i="1" kern="1400" dirty="0" smtClean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 convenient in 2 boxes configuration</a:t>
                      </a:r>
                      <a:endParaRPr lang="en-GB" sz="1200" i="1" kern="1400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endParaRPr lang="en-GB" sz="1200" i="1" kern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Q1</a:t>
                      </a:r>
                      <a:r>
                        <a:rPr lang="en-GB" sz="1200" i="1" kern="14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2019</a:t>
                      </a:r>
                      <a:endParaRPr lang="en-GB" sz="1200" i="1" kern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  <a:endParaRPr lang="en-GB" sz="1200" i="1" kern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09887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Hx4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List of instrumentation required by cryogenics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Q1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2019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099606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Hx5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Comparison on splice routing into single/multiple pipes </a:t>
                      </a: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 </a:t>
                      </a:r>
                      <a:r>
                        <a:rPr lang="en-GB" sz="1200" kern="1400" dirty="0" smtClean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DFH-DFM meeting 16</a:t>
                      </a:r>
                      <a:r>
                        <a:rPr lang="en-GB" sz="1200" kern="1400" baseline="0" dirty="0" smtClean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Jan</a:t>
                      </a:r>
                      <a:endParaRPr lang="en-GB" sz="1200" kern="1400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Dec.</a:t>
                      </a:r>
                      <a:r>
                        <a:rPr lang="en-GB" sz="1200" kern="1400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2018</a:t>
                      </a:r>
                      <a:endParaRPr lang="en-GB" sz="12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 going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250191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Hx6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Studies on the pre-opening of the MgB2 splices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AB, JF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Dec. 2018</a:t>
                      </a:r>
                      <a:endParaRPr lang="en-GB" sz="1200" kern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723771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Hx7</a:t>
                      </a:r>
                      <a:endParaRPr lang="en-GB" sz="1200" i="1" kern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Clarification of the </a:t>
                      </a:r>
                      <a:r>
                        <a:rPr lang="en-GB" sz="1200" i="1" kern="14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SCLink</a:t>
                      </a:r>
                      <a:r>
                        <a:rPr lang="en-GB" sz="1200" i="1" kern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inner/outer tubes mechanical</a:t>
                      </a:r>
                      <a:r>
                        <a:rPr lang="en-GB" sz="1200" i="1" kern="14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interface (fixed, flexible, free) </a:t>
                      </a:r>
                      <a:r>
                        <a:rPr lang="en-GB" sz="1200" i="1" kern="14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 </a:t>
                      </a:r>
                      <a:r>
                        <a:rPr lang="en-GB" sz="1200" i="1" kern="1400" baseline="0" dirty="0" smtClean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independent</a:t>
                      </a:r>
                      <a:endParaRPr lang="en-GB" sz="1200" i="1" kern="1400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</a:t>
                      </a:r>
                      <a:endParaRPr lang="en-GB" sz="1200" i="1" kern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ASAP</a:t>
                      </a:r>
                      <a:endParaRPr lang="en-GB" sz="1200" i="1" kern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Fixed</a:t>
                      </a:r>
                      <a:endParaRPr lang="en-GB" sz="1200" i="1" kern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471117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Estimation of the splice and current leads cooling requirements in abnormal operation in the two splices configuration under study (in series with current leads vs in common environment</a:t>
                      </a:r>
                      <a:r>
                        <a:rPr lang="en-GB" sz="11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en-GB" sz="11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 </a:t>
                      </a:r>
                      <a:r>
                        <a:rPr lang="en-GB" sz="1100" kern="1400" dirty="0" smtClean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DFH-DFM meeting 16</a:t>
                      </a:r>
                      <a:r>
                        <a:rPr lang="en-GB" sz="1100" kern="1400" baseline="0" dirty="0" smtClean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Jan</a:t>
                      </a:r>
                      <a:endParaRPr lang="en-GB" sz="1100" kern="1400" dirty="0" smtClean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 2019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455166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Hx9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Feasibility study of orienting angularly either the MgB</a:t>
                      </a:r>
                      <a:r>
                        <a:rPr lang="en-GB" sz="1100" kern="1400" baseline="-25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or the HTS </a:t>
                      </a:r>
                      <a:r>
                        <a:rPr lang="en-GB" sz="11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lead </a:t>
                      </a:r>
                      <a:r>
                        <a:rPr lang="en-GB" sz="11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 </a:t>
                      </a:r>
                      <a:r>
                        <a:rPr lang="en-GB" sz="1100" kern="1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Today’s JD presentation</a:t>
                      </a:r>
                      <a:endParaRPr lang="en-GB" sz="1100" kern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YL, JD, RB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Jan-2019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 going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850240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Hx10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Feedback on DFH proposal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AB,JF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Jan-2019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93960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Hx11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Sharing of the functional specs of DFH and </a:t>
                      </a:r>
                      <a:r>
                        <a:rPr lang="en-US" sz="11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DFM </a:t>
                      </a:r>
                      <a:r>
                        <a:rPr lang="en-US" sz="11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 </a:t>
                      </a:r>
                      <a:r>
                        <a:rPr lang="en-US" sz="1100" kern="1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EDMS 2052656 &amp; EDMS 2052614</a:t>
                      </a:r>
                      <a:endParaRPr lang="en-GB" sz="1100" kern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Dec-2018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926556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Hx12</a:t>
                      </a:r>
                      <a:endParaRPr lang="en-GB" sz="1200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Update of cryogenic layout with </a:t>
                      </a:r>
                      <a:r>
                        <a:rPr lang="en-GB" sz="1100" i="1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WRLas</a:t>
                      </a: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agreed upon during </a:t>
                      </a:r>
                      <a:r>
                        <a:rPr lang="en-GB" sz="1100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meetings </a:t>
                      </a:r>
                      <a:r>
                        <a:rPr lang="en-GB" sz="1100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 </a:t>
                      </a:r>
                      <a:r>
                        <a:rPr lang="en-GB" sz="1100" i="1" kern="1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Done See TCC presentation</a:t>
                      </a:r>
                      <a:endParaRPr lang="en-GB" sz="1100" i="1" kern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i="1" kern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Jan-2019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  <a:endParaRPr lang="en-GB" sz="1200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37307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DFM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015071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M1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SCLink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helium tube end : study reduction of the 2m flexible length / study the safe handling of the end/splice box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YL, AK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Dec. 2018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 progress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4398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Integration: study 2 options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supporting onto D2 or to the wall/ground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YL, AK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Jan.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2019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 progress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03590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M3</a:t>
                      </a:r>
                      <a:endParaRPr lang="en-GB" sz="1200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Contact transport to know the space required to install/uninstall the D2 on the jacks</a:t>
                      </a:r>
                      <a:endParaRPr lang="en-GB" sz="1200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YL, RB</a:t>
                      </a:r>
                      <a:endParaRPr lang="en-GB" sz="1200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Dec. 2018</a:t>
                      </a:r>
                      <a:endParaRPr lang="en-GB" sz="1200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GB" sz="1200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668974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M4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Feedback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on pre-design proposal from </a:t>
                      </a:r>
                      <a:r>
                        <a:rPr lang="en-GB" sz="1200" kern="1400" baseline="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SCLink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/cable point of view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AB, JF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Dec. 2018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11640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M5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Trigger discussion with MPE to define overall protection strategy for D2-DFM-DSHm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</a:t>
                      </a:r>
                      <a:endParaRPr lang="en-GB" sz="1200" kern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Q1 2019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44123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M6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Give input on the volume occupied by the MgB2-HTS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splices in DFM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JF, AB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Q1 2019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836868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M7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Finalisation of DFM functional specifications </a:t>
                      </a:r>
                      <a:r>
                        <a:rPr lang="en-GB" sz="1200" dirty="0" smtClean="0">
                          <a:solidFill>
                            <a:srgbClr val="ED7D31"/>
                          </a:solidFill>
                          <a:latin typeface="Calibri" panose="020F0502020204030204" pitchFamily="34" charset="0"/>
                        </a:rPr>
                        <a:t>EDMS 2052614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Dec. 2018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 be distributed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943328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66963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DFHm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591850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461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090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305920"/>
              </p:ext>
            </p:extLst>
          </p:nvPr>
        </p:nvGraphicFramePr>
        <p:xfrm>
          <a:off x="278674" y="104613"/>
          <a:ext cx="11707158" cy="33440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4034">
                  <a:extLst>
                    <a:ext uri="{9D8B030D-6E8A-4147-A177-3AD203B41FA5}">
                      <a16:colId xmlns:a16="http://schemas.microsoft.com/office/drawing/2014/main" val="2418667001"/>
                    </a:ext>
                  </a:extLst>
                </a:gridCol>
                <a:gridCol w="8464059">
                  <a:extLst>
                    <a:ext uri="{9D8B030D-6E8A-4147-A177-3AD203B41FA5}">
                      <a16:colId xmlns:a16="http://schemas.microsoft.com/office/drawing/2014/main" val="2880492659"/>
                    </a:ext>
                  </a:extLst>
                </a:gridCol>
                <a:gridCol w="732817">
                  <a:extLst>
                    <a:ext uri="{9D8B030D-6E8A-4147-A177-3AD203B41FA5}">
                      <a16:colId xmlns:a16="http://schemas.microsoft.com/office/drawing/2014/main" val="2094978025"/>
                    </a:ext>
                  </a:extLst>
                </a:gridCol>
                <a:gridCol w="914628">
                  <a:extLst>
                    <a:ext uri="{9D8B030D-6E8A-4147-A177-3AD203B41FA5}">
                      <a16:colId xmlns:a16="http://schemas.microsoft.com/office/drawing/2014/main" val="3634934090"/>
                    </a:ext>
                  </a:extLst>
                </a:gridCol>
                <a:gridCol w="1191620">
                  <a:extLst>
                    <a:ext uri="{9D8B030D-6E8A-4147-A177-3AD203B41FA5}">
                      <a16:colId xmlns:a16="http://schemas.microsoft.com/office/drawing/2014/main" val="667673079"/>
                    </a:ext>
                  </a:extLst>
                </a:gridCol>
              </a:tblGrid>
              <a:tr h="294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200" b="1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DFH-DFM meeting: List of Actions COMPLETED</a:t>
                      </a:r>
                      <a:endParaRPr lang="en-GB" sz="1400" b="1" dirty="0"/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GB" sz="1200" b="1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877337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DFHx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372922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Hx8</a:t>
                      </a:r>
                      <a:endParaRPr lang="en-GB" sz="1200" i="1" kern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Cryogenic layout</a:t>
                      </a:r>
                      <a:r>
                        <a:rPr lang="en-GB" sz="1200" i="1" kern="14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proposal for the integration of the two units DFH box</a:t>
                      </a:r>
                      <a:endParaRPr lang="en-GB" sz="1200" i="1" kern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endParaRPr lang="en-GB" sz="1200" i="1" kern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ASAP</a:t>
                      </a:r>
                      <a:endParaRPr lang="en-GB" sz="1200" i="1" kern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i="1" kern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455166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DFM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015071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66963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DFHm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591850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46170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Comparison on One-module DFH vs Two-modules DFH solutions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YL</a:t>
                      </a:r>
                      <a:endParaRPr lang="en-GB" sz="1200" i="1" kern="140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14-09-18</a:t>
                      </a:r>
                      <a:endParaRPr lang="en-GB" sz="1200" i="1" kern="140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696024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Splice geometry input</a:t>
                      </a: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JF</a:t>
                      </a: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14-11-18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123628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Presentation on cooling of the splices in the DFH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21-11-2018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8477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Input on splices displacements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AB,JF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93143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Clarify if the presence of CDB is a driving constrains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JF, YL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ASAP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 going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64299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1033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464</Words>
  <Application>Microsoft Office PowerPoint</Application>
  <PresentationFormat>Widescreen</PresentationFormat>
  <Paragraphs>125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Yann Leclercq</cp:lastModifiedBy>
  <cp:revision>25</cp:revision>
  <dcterms:created xsi:type="dcterms:W3CDTF">2018-11-28T13:00:45Z</dcterms:created>
  <dcterms:modified xsi:type="dcterms:W3CDTF">2019-01-16T08:39:22Z</dcterms:modified>
</cp:coreProperties>
</file>