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00" r:id="rId2"/>
    <p:sldId id="298" r:id="rId3"/>
    <p:sldId id="294" r:id="rId4"/>
    <p:sldId id="301" r:id="rId5"/>
    <p:sldId id="302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B050"/>
    <a:srgbClr val="EC52DA"/>
    <a:srgbClr val="E7F4D8"/>
    <a:srgbClr val="C2E49C"/>
    <a:srgbClr val="FFFF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84" y="1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Splice temperature for</a:t>
            </a:r>
            <a:r>
              <a:rPr lang="en-GB" b="1" baseline="0" dirty="0"/>
              <a:t> various gaseous </a:t>
            </a:r>
            <a:r>
              <a:rPr lang="en-GB" b="1" baseline="0" dirty="0" smtClean="0"/>
              <a:t>temperatures and splice resistances</a:t>
            </a:r>
            <a:endParaRPr lang="en-GB" b="1" dirty="0"/>
          </a:p>
        </c:rich>
      </c:tx>
      <c:layout>
        <c:manualLayout>
          <c:xMode val="edge"/>
          <c:yMode val="edge"/>
          <c:x val="8.3328284696838312E-2"/>
          <c:y val="1.54142581888246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843901378844746E-2"/>
          <c:y val="7.146435452793834E-2"/>
          <c:w val="0.60888274965259903"/>
          <c:h val="0.84298014048821934"/>
        </c:manualLayout>
      </c:layout>
      <c:scatterChart>
        <c:scatterStyle val="smoothMarker"/>
        <c:varyColors val="0"/>
        <c:ser>
          <c:idx val="1"/>
          <c:order val="0"/>
          <c:tx>
            <c:v>The=10K, R=10nO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'R=10nO'!$A$13:$A$19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'R=10nO'!$L$13:$L$19</c:f>
              <c:numCache>
                <c:formatCode>0.0</c:formatCode>
                <c:ptCount val="7"/>
                <c:pt idx="0">
                  <c:v>10.923076923076923</c:v>
                </c:pt>
                <c:pt idx="1">
                  <c:v>10.529411764705882</c:v>
                </c:pt>
                <c:pt idx="2">
                  <c:v>10.305084745762711</c:v>
                </c:pt>
                <c:pt idx="3">
                  <c:v>10.146341463414634</c:v>
                </c:pt>
                <c:pt idx="4">
                  <c:v>10.084112149532711</c:v>
                </c:pt>
                <c:pt idx="5">
                  <c:v>10.060742407199101</c:v>
                </c:pt>
                <c:pt idx="6">
                  <c:v>10.048214285714286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78A-4F20-864F-D2B83559EB3C}"/>
            </c:ext>
          </c:extLst>
        </c:ser>
        <c:ser>
          <c:idx val="5"/>
          <c:order val="1"/>
          <c:tx>
            <c:v>The=10K, R=25nO</c:v>
          </c:tx>
          <c:spPr>
            <a:ln w="19050" cap="rnd">
              <a:solidFill>
                <a:schemeClr val="accent2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'R=25nO'!$A$13:$A$19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'R=25nO'!$L$13:$L$19</c:f>
              <c:numCache>
                <c:formatCode>0.0</c:formatCode>
                <c:ptCount val="7"/>
                <c:pt idx="0">
                  <c:v>12.307692307692308</c:v>
                </c:pt>
                <c:pt idx="1">
                  <c:v>11.323529411764707</c:v>
                </c:pt>
                <c:pt idx="2">
                  <c:v>10.76271186440678</c:v>
                </c:pt>
                <c:pt idx="3">
                  <c:v>10.365853658536585</c:v>
                </c:pt>
                <c:pt idx="4">
                  <c:v>10.210280373831775</c:v>
                </c:pt>
                <c:pt idx="5">
                  <c:v>10.15185601799775</c:v>
                </c:pt>
                <c:pt idx="6">
                  <c:v>10.120535714285714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8A-4F20-864F-D2B83559EB3C}"/>
            </c:ext>
          </c:extLst>
        </c:ser>
        <c:ser>
          <c:idx val="9"/>
          <c:order val="2"/>
          <c:tx>
            <c:v>The=10K, R=50nO</c:v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'R=50nO'!$A$13:$A$19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'R=50nO'!$L$13:$L$19</c:f>
              <c:numCache>
                <c:formatCode>0.0</c:formatCode>
                <c:ptCount val="7"/>
                <c:pt idx="0">
                  <c:v>14.615384615384617</c:v>
                </c:pt>
                <c:pt idx="1">
                  <c:v>12.647058823529411</c:v>
                </c:pt>
                <c:pt idx="2">
                  <c:v>11.525423728813559</c:v>
                </c:pt>
                <c:pt idx="3">
                  <c:v>10.731707317073171</c:v>
                </c:pt>
                <c:pt idx="4">
                  <c:v>10.420560747663551</c:v>
                </c:pt>
                <c:pt idx="5">
                  <c:v>10.303712035995501</c:v>
                </c:pt>
                <c:pt idx="6">
                  <c:v>10.241071428571429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78A-4F20-864F-D2B83559EB3C}"/>
            </c:ext>
          </c:extLst>
        </c:ser>
        <c:ser>
          <c:idx val="13"/>
          <c:order val="3"/>
          <c:tx>
            <c:v>The=10K, R=100nO</c:v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'R=100nO'!$A$13:$A$19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'R=100nO'!$L$13:$L$19</c:f>
              <c:numCache>
                <c:formatCode>0.0</c:formatCode>
                <c:ptCount val="7"/>
                <c:pt idx="0">
                  <c:v>19.230769230769234</c:v>
                </c:pt>
                <c:pt idx="1">
                  <c:v>15.294117647058822</c:v>
                </c:pt>
                <c:pt idx="2">
                  <c:v>13.050847457627119</c:v>
                </c:pt>
                <c:pt idx="3">
                  <c:v>11.463414634146341</c:v>
                </c:pt>
                <c:pt idx="4">
                  <c:v>10.841121495327103</c:v>
                </c:pt>
                <c:pt idx="5">
                  <c:v>10.607424071991002</c:v>
                </c:pt>
                <c:pt idx="6">
                  <c:v>10.482142857142858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78A-4F20-864F-D2B83559EB3C}"/>
            </c:ext>
          </c:extLst>
        </c:ser>
        <c:ser>
          <c:idx val="2"/>
          <c:order val="4"/>
          <c:tx>
            <c:v>The=15K, R=10nO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'R=10nO'!$A$20:$A$26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'R=10nO'!$L$20:$L$26</c:f>
              <c:numCache>
                <c:formatCode>0.0</c:formatCode>
                <c:ptCount val="7"/>
                <c:pt idx="0">
                  <c:v>15.889621087314662</c:v>
                </c:pt>
                <c:pt idx="1">
                  <c:v>15.509433962264151</c:v>
                </c:pt>
                <c:pt idx="2">
                  <c:v>15.293478260869565</c:v>
                </c:pt>
                <c:pt idx="3">
                  <c:v>15.140992167101828</c:v>
                </c:pt>
                <c:pt idx="4">
                  <c:v>15.08095952023988</c:v>
                </c:pt>
                <c:pt idx="5">
                  <c:v>15.058504875406284</c:v>
                </c:pt>
                <c:pt idx="6">
                  <c:v>15.046551724137931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78A-4F20-864F-D2B83559EB3C}"/>
            </c:ext>
          </c:extLst>
        </c:ser>
        <c:ser>
          <c:idx val="6"/>
          <c:order val="5"/>
          <c:tx>
            <c:v>The=15K, R=25nO</c:v>
          </c:tx>
          <c:spPr>
            <a:ln w="19050" cap="rnd">
              <a:solidFill>
                <a:srgbClr val="00B050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'R=25nO'!$A$20:$A$26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'R=25nO'!$L$20:$L$26</c:f>
              <c:numCache>
                <c:formatCode>0.0</c:formatCode>
                <c:ptCount val="7"/>
                <c:pt idx="0">
                  <c:v>17.224052718286657</c:v>
                </c:pt>
                <c:pt idx="1">
                  <c:v>16.273584905660378</c:v>
                </c:pt>
                <c:pt idx="2">
                  <c:v>15.733695652173914</c:v>
                </c:pt>
                <c:pt idx="3">
                  <c:v>15.352480417754569</c:v>
                </c:pt>
                <c:pt idx="4">
                  <c:v>15.202398800599701</c:v>
                </c:pt>
                <c:pt idx="5">
                  <c:v>15.14626218851571</c:v>
                </c:pt>
                <c:pt idx="6">
                  <c:v>15.116379310344827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78A-4F20-864F-D2B83559EB3C}"/>
            </c:ext>
          </c:extLst>
        </c:ser>
        <c:ser>
          <c:idx val="10"/>
          <c:order val="6"/>
          <c:tx>
            <c:v>The=15K, R=50nO</c:v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'R=50nO'!$A$20:$A$26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'R=50nO'!$L$20:$L$26</c:f>
              <c:numCache>
                <c:formatCode>0.0</c:formatCode>
                <c:ptCount val="7"/>
                <c:pt idx="0">
                  <c:v>19.448105436573311</c:v>
                </c:pt>
                <c:pt idx="1">
                  <c:v>17.547169811320757</c:v>
                </c:pt>
                <c:pt idx="2">
                  <c:v>16.467391304347828</c:v>
                </c:pt>
                <c:pt idx="3">
                  <c:v>15.704960835509139</c:v>
                </c:pt>
                <c:pt idx="4">
                  <c:v>15.4047976011994</c:v>
                </c:pt>
                <c:pt idx="5">
                  <c:v>15.29252437703142</c:v>
                </c:pt>
                <c:pt idx="6">
                  <c:v>15.232758620689655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78A-4F20-864F-D2B83559EB3C}"/>
            </c:ext>
          </c:extLst>
        </c:ser>
        <c:ser>
          <c:idx val="15"/>
          <c:order val="7"/>
          <c:tx>
            <c:v>The=15K, R=100nO</c:v>
          </c:tx>
          <c:spPr>
            <a:ln w="19050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'R=100nO'!$A$20:$A$26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'R=100nO'!$L$20:$L$26</c:f>
              <c:numCache>
                <c:formatCode>0.0</c:formatCode>
                <c:ptCount val="7"/>
                <c:pt idx="0">
                  <c:v>23.896210873146622</c:v>
                </c:pt>
                <c:pt idx="1">
                  <c:v>20.09433962264151</c:v>
                </c:pt>
                <c:pt idx="2">
                  <c:v>17.934782608695652</c:v>
                </c:pt>
                <c:pt idx="3">
                  <c:v>16.409921671018278</c:v>
                </c:pt>
                <c:pt idx="4">
                  <c:v>15.8095952023988</c:v>
                </c:pt>
                <c:pt idx="5">
                  <c:v>15.585048754062839</c:v>
                </c:pt>
                <c:pt idx="6">
                  <c:v>15.46551724137931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78A-4F20-864F-D2B83559EB3C}"/>
            </c:ext>
          </c:extLst>
        </c:ser>
        <c:ser>
          <c:idx val="3"/>
          <c:order val="8"/>
          <c:tx>
            <c:v>The=20K, R=10nO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'R=10nO'!$A$27:$A$33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'R=10nO'!$L$27:$L$33</c:f>
              <c:numCache>
                <c:formatCode>0.0</c:formatCode>
                <c:ptCount val="7"/>
                <c:pt idx="0">
                  <c:v>20.864000000000001</c:v>
                </c:pt>
                <c:pt idx="1">
                  <c:v>20.495412844036696</c:v>
                </c:pt>
                <c:pt idx="2">
                  <c:v>20.285714285714285</c:v>
                </c:pt>
                <c:pt idx="3">
                  <c:v>20.137055837563452</c:v>
                </c:pt>
                <c:pt idx="4">
                  <c:v>20.078717201166182</c:v>
                </c:pt>
                <c:pt idx="5">
                  <c:v>20.056902002107481</c:v>
                </c:pt>
                <c:pt idx="6">
                  <c:v>20.045378151260504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78A-4F20-864F-D2B83559EB3C}"/>
            </c:ext>
          </c:extLst>
        </c:ser>
        <c:ser>
          <c:idx val="7"/>
          <c:order val="9"/>
          <c:tx>
            <c:v>The=20K, R=25nO</c:v>
          </c:tx>
          <c:spPr>
            <a:ln w="19050" cap="rnd">
              <a:solidFill>
                <a:srgbClr val="7030A0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'R=25nO'!$A$27:$A$33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'R=25nO'!$L$27:$L$33</c:f>
              <c:numCache>
                <c:formatCode>0.0</c:formatCode>
                <c:ptCount val="7"/>
                <c:pt idx="0">
                  <c:v>22.16</c:v>
                </c:pt>
                <c:pt idx="1">
                  <c:v>21.238532110091743</c:v>
                </c:pt>
                <c:pt idx="2">
                  <c:v>20.714285714285715</c:v>
                </c:pt>
                <c:pt idx="3">
                  <c:v>20.342639593908629</c:v>
                </c:pt>
                <c:pt idx="4">
                  <c:v>20.196793002915452</c:v>
                </c:pt>
                <c:pt idx="5">
                  <c:v>20.142255005268705</c:v>
                </c:pt>
                <c:pt idx="6">
                  <c:v>20.113445378151262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78A-4F20-864F-D2B83559EB3C}"/>
            </c:ext>
          </c:extLst>
        </c:ser>
        <c:ser>
          <c:idx val="11"/>
          <c:order val="10"/>
          <c:tx>
            <c:v>The=20K, R=50nO</c:v>
          </c:tx>
          <c:spPr>
            <a:ln w="19050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'R=50nO'!$A$27:$A$33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'R=50nO'!$L$27:$L$33</c:f>
              <c:numCache>
                <c:formatCode>0.0</c:formatCode>
                <c:ptCount val="7"/>
                <c:pt idx="0">
                  <c:v>24.32</c:v>
                </c:pt>
                <c:pt idx="1">
                  <c:v>22.477064220183486</c:v>
                </c:pt>
                <c:pt idx="2">
                  <c:v>21.428571428571431</c:v>
                </c:pt>
                <c:pt idx="3">
                  <c:v>20.685279187817258</c:v>
                </c:pt>
                <c:pt idx="4">
                  <c:v>20.393586005830905</c:v>
                </c:pt>
                <c:pt idx="5">
                  <c:v>20.284510010537407</c:v>
                </c:pt>
                <c:pt idx="6">
                  <c:v>20.22689075630252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B78A-4F20-864F-D2B83559EB3C}"/>
            </c:ext>
          </c:extLst>
        </c:ser>
        <c:ser>
          <c:idx val="16"/>
          <c:order val="12"/>
          <c:tx>
            <c:v>The=20K, R=100nO</c:v>
          </c:tx>
          <c:spPr>
            <a:ln w="19050" cap="rnd">
              <a:solidFill>
                <a:srgbClr val="7030A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'R=100nO'!$A$27:$A$33</c:f>
              <c:numCache>
                <c:formatCode>General</c:formatCode>
                <c:ptCount val="7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7.5</c:v>
                </c:pt>
                <c:pt idx="6">
                  <c:v>10</c:v>
                </c:pt>
              </c:numCache>
            </c:numRef>
          </c:xVal>
          <c:yVal>
            <c:numRef>
              <c:f>'R=100nO'!$L$27:$L$33</c:f>
              <c:numCache>
                <c:formatCode>0.0</c:formatCode>
                <c:ptCount val="7"/>
                <c:pt idx="0">
                  <c:v>28.64</c:v>
                </c:pt>
                <c:pt idx="1">
                  <c:v>24.954128440366972</c:v>
                </c:pt>
                <c:pt idx="2">
                  <c:v>22.857142857142858</c:v>
                </c:pt>
                <c:pt idx="3">
                  <c:v>21.370558375634516</c:v>
                </c:pt>
                <c:pt idx="4">
                  <c:v>20.787172011661809</c:v>
                </c:pt>
                <c:pt idx="5">
                  <c:v>20.569020021074817</c:v>
                </c:pt>
                <c:pt idx="6">
                  <c:v>20.45378151260504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B78A-4F20-864F-D2B83559E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337576"/>
        <c:axId val="571293784"/>
        <c:extLst>
          <c:ext xmlns:c15="http://schemas.microsoft.com/office/drawing/2012/chart" uri="{02D57815-91ED-43cb-92C2-25804820EDAC}">
            <c15:filteredScatterSeries>
              <c15:ser>
                <c:idx val="14"/>
                <c:order val="11"/>
                <c:tx>
                  <c:v>The=15K, R=100nO</c:v>
                </c:tx>
                <c:spPr>
                  <a:ln w="19050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prstDash val="sys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'R=100nO'!$A$13:$A$19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0.25</c:v>
                      </c:pt>
                      <c:pt idx="1">
                        <c:v>0.5</c:v>
                      </c:pt>
                      <c:pt idx="2">
                        <c:v>1</c:v>
                      </c:pt>
                      <c:pt idx="3">
                        <c:v>2.5</c:v>
                      </c:pt>
                      <c:pt idx="4">
                        <c:v>5</c:v>
                      </c:pt>
                      <c:pt idx="5">
                        <c:v>7.5</c:v>
                      </c:pt>
                      <c:pt idx="6">
                        <c:v>10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'R=100nO'!$L$13:$L$19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19.230769230769234</c:v>
                      </c:pt>
                      <c:pt idx="1">
                        <c:v>15.294117647058822</c:v>
                      </c:pt>
                      <c:pt idx="2">
                        <c:v>13.050847457627119</c:v>
                      </c:pt>
                      <c:pt idx="3">
                        <c:v>11.463414634146341</c:v>
                      </c:pt>
                      <c:pt idx="4">
                        <c:v>10.841121495327103</c:v>
                      </c:pt>
                      <c:pt idx="5">
                        <c:v>10.607424071991002</c:v>
                      </c:pt>
                      <c:pt idx="6">
                        <c:v>10.482142857142858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C-B78A-4F20-864F-D2B83559EB3C}"/>
                  </c:ext>
                </c:extLst>
              </c15:ser>
            </c15:filteredScatterSeries>
          </c:ext>
        </c:extLst>
      </c:scatterChart>
      <c:valAx>
        <c:axId val="520337576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mass</a:t>
                </a:r>
                <a:r>
                  <a:rPr lang="en-GB" baseline="0"/>
                  <a:t> flow around one splice [g/s]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293784"/>
        <c:crosses val="autoZero"/>
        <c:crossBetween val="midCat"/>
      </c:valAx>
      <c:valAx>
        <c:axId val="571293784"/>
        <c:scaling>
          <c:orientation val="minMax"/>
          <c:max val="30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Splice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337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1" dirty="0"/>
              <a:t>Repartition of mass flows in DFHx1 depending on total mass flow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Mass flow per 18kA splice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FF0000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0E8B-4042-8393-B0A5040F237E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EC52DA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5FEF-48A3-B5A5-57DB8FA6EDFE}"/>
              </c:ext>
            </c:extLst>
          </c:dPt>
          <c:xVal>
            <c:numRef>
              <c:f>'Sheet1 (2)'!$N$63:$N$83</c:f>
              <c:numCache>
                <c:formatCode>General</c:formatCode>
                <c:ptCount val="21"/>
                <c:pt idx="0">
                  <c:v>2.0539650594377608</c:v>
                </c:pt>
                <c:pt idx="1">
                  <c:v>7.6162870619649912</c:v>
                </c:pt>
                <c:pt idx="2">
                  <c:v>11.30020811554928</c:v>
                </c:pt>
                <c:pt idx="3">
                  <c:v>14.233715249025927</c:v>
                </c:pt>
                <c:pt idx="4">
                  <c:v>16.766214372162622</c:v>
                </c:pt>
                <c:pt idx="5">
                  <c:v>19.036981455267</c:v>
                </c:pt>
                <c:pt idx="6">
                  <c:v>21.118837779240021</c:v>
                </c:pt>
                <c:pt idx="7">
                  <c:v>23.055687508648528</c:v>
                </c:pt>
                <c:pt idx="8">
                  <c:v>24.876484024958</c:v>
                </c:pt>
                <c:pt idx="9">
                  <c:v>26.601544965462605</c:v>
                </c:pt>
                <c:pt idx="10">
                  <c:v>28.245795282119534</c:v>
                </c:pt>
                <c:pt idx="11">
                  <c:v>29.82059082095677</c:v>
                </c:pt>
                <c:pt idx="12">
                  <c:v>31.334816201353071</c:v>
                </c:pt>
                <c:pt idx="13">
                  <c:v>32.795582080814327</c:v>
                </c:pt>
                <c:pt idx="14">
                  <c:v>34.208687471918267</c:v>
                </c:pt>
                <c:pt idx="15">
                  <c:v>35.578937346544478</c:v>
                </c:pt>
                <c:pt idx="16">
                  <c:v>36.910367413928306</c:v>
                </c:pt>
                <c:pt idx="17">
                  <c:v>38.206407283711407</c:v>
                </c:pt>
                <c:pt idx="18">
                  <c:v>39.470001517950649</c:v>
                </c:pt>
                <c:pt idx="19">
                  <c:v>40.703701165257691</c:v>
                </c:pt>
                <c:pt idx="20">
                  <c:v>41.90973414209526</c:v>
                </c:pt>
              </c:numCache>
            </c:numRef>
          </c:xVal>
          <c:yVal>
            <c:numRef>
              <c:f>'Sheet1 (2)'!$L$63:$L$83</c:f>
              <c:numCache>
                <c:formatCode>General</c:formatCode>
                <c:ptCount val="21"/>
                <c:pt idx="0">
                  <c:v>0.12222663216405397</c:v>
                </c:pt>
                <c:pt idx="1">
                  <c:v>0.44367590655687283</c:v>
                </c:pt>
                <c:pt idx="2">
                  <c:v>0.65405239446196139</c:v>
                </c:pt>
                <c:pt idx="3">
                  <c:v>0.8207408238631797</c:v>
                </c:pt>
                <c:pt idx="4">
                  <c:v>0.96418247729796247</c:v>
                </c:pt>
                <c:pt idx="5">
                  <c:v>1.0924942271480842</c:v>
                </c:pt>
                <c:pt idx="6">
                  <c:v>1.209909064583349</c:v>
                </c:pt>
                <c:pt idx="7">
                  <c:v>1.3189740099515872</c:v>
                </c:pt>
                <c:pt idx="8">
                  <c:v>1.4213660211322752</c:v>
                </c:pt>
                <c:pt idx="9">
                  <c:v>1.5182602661099507</c:v>
                </c:pt>
                <c:pt idx="10">
                  <c:v>1.6105189726151596</c:v>
                </c:pt>
                <c:pt idx="11">
                  <c:v>1.6987974866436408</c:v>
                </c:pt>
                <c:pt idx="12">
                  <c:v>1.7836080550624449</c:v>
                </c:pt>
                <c:pt idx="13">
                  <c:v>1.8653602947472885</c:v>
                </c:pt>
                <c:pt idx="14">
                  <c:v>1.9443880019014439</c:v>
                </c:pt>
                <c:pt idx="15">
                  <c:v>2.0209675549293058</c:v>
                </c:pt>
                <c:pt idx="16">
                  <c:v>2.0953309291526012</c:v>
                </c:pt>
                <c:pt idx="17">
                  <c:v>2.1676751375885299</c:v>
                </c:pt>
                <c:pt idx="18">
                  <c:v>2.2381692307161072</c:v>
                </c:pt>
                <c:pt idx="19">
                  <c:v>2.3069595862599006</c:v>
                </c:pt>
                <c:pt idx="20">
                  <c:v>2.3741739742866477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332-4DB3-9FB0-CF721A2D1FDC}"/>
            </c:ext>
          </c:extLst>
        </c:ser>
        <c:ser>
          <c:idx val="1"/>
          <c:order val="1"/>
          <c:tx>
            <c:v>Mass flow per DN40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'Sheet1 (2)'!$N$63:$N$83</c:f>
              <c:numCache>
                <c:formatCode>General</c:formatCode>
                <c:ptCount val="21"/>
                <c:pt idx="0">
                  <c:v>2.0539650594377608</c:v>
                </c:pt>
                <c:pt idx="1">
                  <c:v>7.6162870619649912</c:v>
                </c:pt>
                <c:pt idx="2">
                  <c:v>11.30020811554928</c:v>
                </c:pt>
                <c:pt idx="3">
                  <c:v>14.233715249025927</c:v>
                </c:pt>
                <c:pt idx="4">
                  <c:v>16.766214372162622</c:v>
                </c:pt>
                <c:pt idx="5">
                  <c:v>19.036981455267</c:v>
                </c:pt>
                <c:pt idx="6">
                  <c:v>21.118837779240021</c:v>
                </c:pt>
                <c:pt idx="7">
                  <c:v>23.055687508648528</c:v>
                </c:pt>
                <c:pt idx="8">
                  <c:v>24.876484024958</c:v>
                </c:pt>
                <c:pt idx="9">
                  <c:v>26.601544965462605</c:v>
                </c:pt>
                <c:pt idx="10">
                  <c:v>28.245795282119534</c:v>
                </c:pt>
                <c:pt idx="11">
                  <c:v>29.82059082095677</c:v>
                </c:pt>
                <c:pt idx="12">
                  <c:v>31.334816201353071</c:v>
                </c:pt>
                <c:pt idx="13">
                  <c:v>32.795582080814327</c:v>
                </c:pt>
                <c:pt idx="14">
                  <c:v>34.208687471918267</c:v>
                </c:pt>
                <c:pt idx="15">
                  <c:v>35.578937346544478</c:v>
                </c:pt>
                <c:pt idx="16">
                  <c:v>36.910367413928306</c:v>
                </c:pt>
                <c:pt idx="17">
                  <c:v>38.206407283711407</c:v>
                </c:pt>
                <c:pt idx="18">
                  <c:v>39.470001517950649</c:v>
                </c:pt>
                <c:pt idx="19">
                  <c:v>40.703701165257691</c:v>
                </c:pt>
                <c:pt idx="20">
                  <c:v>41.90973414209526</c:v>
                </c:pt>
              </c:numCache>
            </c:numRef>
          </c:xVal>
          <c:yVal>
            <c:numRef>
              <c:f>'Sheet1 (2)'!$M$63:$M$83</c:f>
              <c:numCache>
                <c:formatCode>General</c:formatCode>
                <c:ptCount val="21"/>
                <c:pt idx="0">
                  <c:v>0.7825292653907725</c:v>
                </c:pt>
                <c:pt idx="1">
                  <c:v>2.9207917178687501</c:v>
                </c:pt>
                <c:pt idx="2">
                  <c:v>4.3419992688507172</c:v>
                </c:pt>
                <c:pt idx="3">
                  <c:v>5.4753759767866041</c:v>
                </c:pt>
                <c:pt idx="4">
                  <c:v>6.454742231485386</c:v>
                </c:pt>
                <c:pt idx="5">
                  <c:v>7.3335022733373316</c:v>
                </c:pt>
                <c:pt idx="6">
                  <c:v>8.1396007604533125</c:v>
                </c:pt>
                <c:pt idx="7">
                  <c:v>8.8898957344210903</c:v>
                </c:pt>
                <c:pt idx="8">
                  <c:v>9.5955099702144491</c:v>
                </c:pt>
                <c:pt idx="9">
                  <c:v>10.264251950511401</c:v>
                </c:pt>
                <c:pt idx="10">
                  <c:v>10.901859695829447</c:v>
                </c:pt>
                <c:pt idx="11">
                  <c:v>11.512700437191103</c:v>
                </c:pt>
                <c:pt idx="12">
                  <c:v>12.100191990551647</c:v>
                </c:pt>
                <c:pt idx="13">
                  <c:v>12.667070450912586</c:v>
                </c:pt>
                <c:pt idx="14">
                  <c:v>13.215567732156247</c:v>
                </c:pt>
                <c:pt idx="15">
                  <c:v>13.747533563413628</c:v>
                </c:pt>
                <c:pt idx="16">
                  <c:v>14.264521848658951</c:v>
                </c:pt>
                <c:pt idx="17">
                  <c:v>14.767853366678644</c:v>
                </c:pt>
                <c:pt idx="18">
                  <c:v>15.258662297543111</c:v>
                </c:pt>
                <c:pt idx="19">
                  <c:v>15.737931410109043</c:v>
                </c:pt>
                <c:pt idx="20">
                  <c:v>16.206519122474333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332-4DB3-9FB0-CF721A2D1F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176960"/>
        <c:axId val="432171712"/>
      </c:scatterChart>
      <c:valAx>
        <c:axId val="432176960"/>
        <c:scaling>
          <c:orientation val="minMax"/>
          <c:max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Total DFHx1 mass flow [g/s</a:t>
                </a:r>
                <a:r>
                  <a:rPr lang="en-GB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71712"/>
        <c:crosses val="autoZero"/>
        <c:crossBetween val="midCat"/>
      </c:valAx>
      <c:valAx>
        <c:axId val="432171712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Mass flow / circuit [g/s</a:t>
                </a:r>
                <a:r>
                  <a:rPr lang="en-GB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769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3175">
      <a:noFill/>
      <a:prstDash val="sysDot"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1" dirty="0"/>
              <a:t>Splice temperature for</a:t>
            </a:r>
            <a:r>
              <a:rPr lang="en-GB" sz="1000" b="1" baseline="0" dirty="0"/>
              <a:t> various </a:t>
            </a:r>
            <a:r>
              <a:rPr lang="en-GB" sz="1000" b="1" baseline="0" dirty="0" smtClean="0"/>
              <a:t>currents</a:t>
            </a:r>
            <a:endParaRPr lang="en-GB" sz="1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18kA : preliminary design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VariousPower!$A$6:$A$13</c:f>
              <c:numCache>
                <c:formatCode>General</c:formatCode>
                <c:ptCount val="8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2.5</c:v>
                </c:pt>
                <c:pt idx="5">
                  <c:v>5</c:v>
                </c:pt>
                <c:pt idx="6">
                  <c:v>7.5</c:v>
                </c:pt>
                <c:pt idx="7">
                  <c:v>10</c:v>
                </c:pt>
              </c:numCache>
            </c:numRef>
          </c:xVal>
          <c:yVal>
            <c:numRef>
              <c:f>VariousPower!$L$6:$L$13</c:f>
              <c:numCache>
                <c:formatCode>0.0</c:formatCode>
                <c:ptCount val="8"/>
                <c:pt idx="0">
                  <c:v>18.698630136986303</c:v>
                </c:pt>
                <c:pt idx="1">
                  <c:v>16.779242174629324</c:v>
                </c:pt>
                <c:pt idx="2">
                  <c:v>16.018867924528301</c:v>
                </c:pt>
                <c:pt idx="3">
                  <c:v>15.586956521739131</c:v>
                </c:pt>
                <c:pt idx="4">
                  <c:v>15.281984334203655</c:v>
                </c:pt>
                <c:pt idx="5">
                  <c:v>15.161919040479759</c:v>
                </c:pt>
                <c:pt idx="6">
                  <c:v>15.117009750812567</c:v>
                </c:pt>
                <c:pt idx="7">
                  <c:v>15.093103448275862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1B1-401B-8892-DA9448D9E18E}"/>
            </c:ext>
          </c:extLst>
        </c:ser>
        <c:ser>
          <c:idx val="1"/>
          <c:order val="1"/>
          <c:tx>
            <c:v>13 kA : preliminary design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VariousPower!$A$14:$A$21</c:f>
              <c:numCache>
                <c:formatCode>General</c:formatCode>
                <c:ptCount val="8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2.5</c:v>
                </c:pt>
                <c:pt idx="5">
                  <c:v>5</c:v>
                </c:pt>
                <c:pt idx="6">
                  <c:v>7.5</c:v>
                </c:pt>
                <c:pt idx="7">
                  <c:v>10</c:v>
                </c:pt>
              </c:numCache>
            </c:numRef>
          </c:xVal>
          <c:yVal>
            <c:numRef>
              <c:f>VariousPower!$L$14:$L$21</c:f>
              <c:numCache>
                <c:formatCode>0.0</c:formatCode>
                <c:ptCount val="8"/>
                <c:pt idx="0">
                  <c:v>16.929223744292237</c:v>
                </c:pt>
                <c:pt idx="1">
                  <c:v>15.928061504667765</c:v>
                </c:pt>
                <c:pt idx="2">
                  <c:v>15.531446540880504</c:v>
                </c:pt>
                <c:pt idx="3">
                  <c:v>15.306159420289855</c:v>
                </c:pt>
                <c:pt idx="4">
                  <c:v>15.147084421235856</c:v>
                </c:pt>
                <c:pt idx="5">
                  <c:v>15.084457771114442</c:v>
                </c:pt>
                <c:pt idx="6">
                  <c:v>15.061032863849766</c:v>
                </c:pt>
                <c:pt idx="7">
                  <c:v>15.048563218390804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1B1-401B-8892-DA9448D9E18E}"/>
            </c:ext>
          </c:extLst>
        </c:ser>
        <c:ser>
          <c:idx val="2"/>
          <c:order val="2"/>
          <c:tx>
            <c:v>2 kA : conservative design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VariousPower!$A$22:$A$29</c:f>
              <c:numCache>
                <c:formatCode>General</c:formatCode>
                <c:ptCount val="8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2.5</c:v>
                </c:pt>
                <c:pt idx="5">
                  <c:v>5</c:v>
                </c:pt>
                <c:pt idx="6">
                  <c:v>7.5</c:v>
                </c:pt>
                <c:pt idx="7">
                  <c:v>10</c:v>
                </c:pt>
              </c:numCache>
            </c:numRef>
          </c:xVal>
          <c:yVal>
            <c:numRef>
              <c:f>VariousPower!$L$22:$L$29</c:f>
              <c:numCache>
                <c:formatCode>0.0</c:formatCode>
                <c:ptCount val="8"/>
                <c:pt idx="0">
                  <c:v>15.710059171597633</c:v>
                </c:pt>
                <c:pt idx="1">
                  <c:v>15.340909090909092</c:v>
                </c:pt>
                <c:pt idx="2">
                  <c:v>15.196078431372548</c:v>
                </c:pt>
                <c:pt idx="3">
                  <c:v>15.112570356472796</c:v>
                </c:pt>
                <c:pt idx="4">
                  <c:v>15.054545454545455</c:v>
                </c:pt>
                <c:pt idx="5">
                  <c:v>15.031088082901555</c:v>
                </c:pt>
                <c:pt idx="6">
                  <c:v>15.02247191011236</c:v>
                </c:pt>
                <c:pt idx="7">
                  <c:v>15.017857142857142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1B1-401B-8892-DA9448D9E1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337576"/>
        <c:axId val="571293784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The=20K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VariousPower!$A$30:$A$36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VariousPower!$L$30:$L$36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3-A1B1-401B-8892-DA9448D9E18E}"/>
                  </c:ext>
                </c:extLst>
              </c15:ser>
            </c15:filteredScatterSeries>
          </c:ext>
        </c:extLst>
      </c:scatterChart>
      <c:valAx>
        <c:axId val="520337576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mass</a:t>
                </a:r>
                <a:r>
                  <a:rPr lang="en-GB" baseline="0"/>
                  <a:t> flow [g/s]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293784"/>
        <c:crosses val="autoZero"/>
        <c:crossBetween val="midCat"/>
      </c:valAx>
      <c:valAx>
        <c:axId val="571293784"/>
        <c:scaling>
          <c:orientation val="minMax"/>
          <c:max val="18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Splice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3375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0.59027</cdr:x>
      <cdr:y>0.81996</cdr:y>
    </cdr:from>
    <cdr:to>
      <cdr:x>0.63138</cdr:x>
      <cdr:y>0.81996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5563244" y="5404577"/>
          <a:ext cx="387461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accent2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0.59027</cdr:x>
      <cdr:y>0.84741</cdr:y>
    </cdr:from>
    <cdr:to>
      <cdr:x>0.63259</cdr:x>
      <cdr:y>0.84741</cdr:y>
    </cdr:to>
    <cdr:cxnSp macro="">
      <cdr:nvCxnSpPr>
        <cdr:cNvPr id="8" name="Straight Connector 7"/>
        <cdr:cNvCxnSpPr/>
      </cdr:nvCxnSpPr>
      <cdr:spPr>
        <a:xfrm xmlns:a="http://schemas.openxmlformats.org/drawingml/2006/main">
          <a:off x="5563244" y="5585508"/>
          <a:ext cx="398865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0.58906</cdr:x>
      <cdr:y>0.87776</cdr:y>
    </cdr:from>
    <cdr:to>
      <cdr:x>0.63259</cdr:x>
      <cdr:y>0.87776</cdr:y>
    </cdr:to>
    <cdr:cxnSp macro="">
      <cdr:nvCxnSpPr>
        <cdr:cNvPr id="10" name="Straight Connector 9"/>
        <cdr:cNvCxnSpPr/>
      </cdr:nvCxnSpPr>
      <cdr:spPr>
        <a:xfrm xmlns:a="http://schemas.openxmlformats.org/drawingml/2006/main">
          <a:off x="5551839" y="5785554"/>
          <a:ext cx="41027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7030A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0.62649</cdr:x>
      <cdr:y>0.76594</cdr:y>
    </cdr:from>
    <cdr:to>
      <cdr:x>0.70122</cdr:x>
      <cdr:y>0.90542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5904690" y="4493414"/>
          <a:ext cx="704330" cy="8182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>
            <a:solidFill>
              <a:schemeClr val="tx1">
                <a:lumMod val="75000"/>
                <a:lumOff val="25000"/>
              </a:schemeClr>
            </a:solidFill>
          </a:endParaRPr>
        </a:p>
        <a:p xmlns:a="http://schemas.openxmlformats.org/drawingml/2006/main">
          <a:r>
            <a:rPr lang="en-GB" sz="1100" dirty="0" err="1">
              <a:solidFill>
                <a:schemeClr val="tx1">
                  <a:lumMod val="75000"/>
                  <a:lumOff val="25000"/>
                </a:schemeClr>
              </a:solidFill>
            </a:rPr>
            <a:t>Tghe</a:t>
          </a:r>
          <a:r>
            <a:rPr lang="en-GB" sz="1100" dirty="0">
              <a:solidFill>
                <a:schemeClr val="tx1">
                  <a:lumMod val="75000"/>
                  <a:lumOff val="25000"/>
                </a:schemeClr>
              </a:solidFill>
            </a:rPr>
            <a:t>=10K</a:t>
          </a:r>
        </a:p>
        <a:p xmlns:a="http://schemas.openxmlformats.org/drawingml/2006/main">
          <a:r>
            <a:rPr lang="en-GB" sz="1100" dirty="0" err="1">
              <a:solidFill>
                <a:schemeClr val="tx1">
                  <a:lumMod val="75000"/>
                  <a:lumOff val="25000"/>
                </a:schemeClr>
              </a:solidFill>
            </a:rPr>
            <a:t>Tghe</a:t>
          </a:r>
          <a:r>
            <a:rPr lang="en-GB" sz="1100" dirty="0">
              <a:solidFill>
                <a:schemeClr val="tx1">
                  <a:lumMod val="75000"/>
                  <a:lumOff val="25000"/>
                </a:schemeClr>
              </a:solidFill>
            </a:rPr>
            <a:t>=15K</a:t>
          </a:r>
        </a:p>
        <a:p xmlns:a="http://schemas.openxmlformats.org/drawingml/2006/main">
          <a:r>
            <a:rPr lang="en-GB" sz="1100" dirty="0" err="1">
              <a:solidFill>
                <a:schemeClr val="tx1">
                  <a:lumMod val="75000"/>
                  <a:lumOff val="25000"/>
                </a:schemeClr>
              </a:solidFill>
            </a:rPr>
            <a:t>Tghe</a:t>
          </a:r>
          <a:r>
            <a:rPr lang="en-GB" sz="1100" dirty="0">
              <a:solidFill>
                <a:schemeClr val="tx1">
                  <a:lumMod val="75000"/>
                  <a:lumOff val="25000"/>
                </a:schemeClr>
              </a:solidFill>
            </a:rPr>
            <a:t>=20K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</cdr:x>
      <cdr:y>0.6454</cdr:y>
    </cdr:from>
    <cdr:to>
      <cdr:x>1</cdr:x>
      <cdr:y>0.96133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922857" y="2364084"/>
          <a:ext cx="1730714" cy="1157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800" dirty="0"/>
            <a:t>P=1.1 bara</a:t>
          </a:r>
        </a:p>
        <a:p xmlns:a="http://schemas.openxmlformats.org/drawingml/2006/main">
          <a:r>
            <a:rPr lang="en-GB" sz="800" dirty="0" smtClean="0"/>
            <a:t>R18=20 </a:t>
          </a:r>
          <a:r>
            <a:rPr lang="en-GB" sz="800" dirty="0"/>
            <a:t>n</a:t>
          </a:r>
          <a:r>
            <a:rPr lang="el-GR" sz="800" dirty="0">
              <a:latin typeface="Calibri" panose="020F0502020204030204" pitchFamily="34" charset="0"/>
            </a:rPr>
            <a:t>Ω</a:t>
          </a:r>
          <a:endParaRPr lang="en-GB" sz="800" dirty="0">
            <a:latin typeface="Calibri" panose="020F0502020204030204" pitchFamily="34" charset="0"/>
          </a:endParaRPr>
        </a:p>
        <a:p xmlns:a="http://schemas.openxmlformats.org/drawingml/2006/main">
          <a:r>
            <a:rPr lang="en-GB" sz="800" dirty="0" smtClean="0"/>
            <a:t>R2=15 n</a:t>
          </a:r>
          <a:r>
            <a:rPr lang="el-GR" sz="800" dirty="0" smtClean="0">
              <a:latin typeface="Calibri" panose="020F0502020204030204" pitchFamily="34" charset="0"/>
            </a:rPr>
            <a:t>Ω</a:t>
          </a:r>
          <a:endParaRPr lang="en-GB" sz="800" dirty="0" smtClean="0">
            <a:latin typeface="Calibri" panose="020F0502020204030204" pitchFamily="34" charset="0"/>
          </a:endParaRPr>
        </a:p>
        <a:p xmlns:a="http://schemas.openxmlformats.org/drawingml/2006/main">
          <a:r>
            <a:rPr lang="en-GB" sz="800" dirty="0" err="1" smtClean="0">
              <a:latin typeface="Calibri" panose="020F0502020204030204" pitchFamily="34" charset="0"/>
            </a:rPr>
            <a:t>Tgas</a:t>
          </a:r>
          <a:r>
            <a:rPr lang="en-GB" sz="800" dirty="0" smtClean="0">
              <a:latin typeface="Calibri" panose="020F0502020204030204" pitchFamily="34" charset="0"/>
            </a:rPr>
            <a:t>=15K</a:t>
          </a:r>
          <a:endParaRPr lang="en-GB" sz="800" dirty="0">
            <a:latin typeface="Calibri" panose="020F0502020204030204" pitchFamily="34" charset="0"/>
          </a:endParaRPr>
        </a:p>
        <a:p xmlns:a="http://schemas.openxmlformats.org/drawingml/2006/main">
          <a:r>
            <a:rPr lang="en-GB" sz="800" dirty="0" err="1">
              <a:latin typeface="Calibri" panose="020F0502020204030204" pitchFamily="34" charset="0"/>
            </a:rPr>
            <a:t>Deq</a:t>
          </a:r>
          <a:r>
            <a:rPr lang="en-GB" sz="800" dirty="0">
              <a:latin typeface="Calibri" panose="020F0502020204030204" pitchFamily="34" charset="0"/>
            </a:rPr>
            <a:t>=20mm for all</a:t>
          </a:r>
        </a:p>
        <a:p xmlns:a="http://schemas.openxmlformats.org/drawingml/2006/main">
          <a:r>
            <a:rPr lang="en-GB" sz="800" dirty="0">
              <a:latin typeface="Calibri" panose="020F0502020204030204" pitchFamily="34" charset="0"/>
            </a:rPr>
            <a:t>Atr18=27600</a:t>
          </a:r>
          <a:r>
            <a:rPr lang="en-GB" sz="800" baseline="0" dirty="0">
              <a:latin typeface="Calibri" panose="020F0502020204030204" pitchFamily="34" charset="0"/>
            </a:rPr>
            <a:t> mm2</a:t>
          </a:r>
        </a:p>
        <a:p xmlns:a="http://schemas.openxmlformats.org/drawingml/2006/main">
          <a:r>
            <a:rPr lang="en-GB" sz="800" dirty="0"/>
            <a:t>Atr2=8000 mm2</a:t>
          </a:r>
        </a:p>
        <a:p xmlns:a="http://schemas.openxmlformats.org/drawingml/2006/main">
          <a:endParaRPr lang="en-GB" sz="800" dirty="0"/>
        </a:p>
      </cdr:txBody>
    </cdr:sp>
  </cdr:relSizeAnchor>
  <cdr:relSizeAnchor xmlns:cdr="http://schemas.openxmlformats.org/drawingml/2006/chartDrawing">
    <cdr:from>
      <cdr:x>0.41823</cdr:x>
      <cdr:y>0.53549</cdr:y>
    </cdr:from>
    <cdr:to>
      <cdr:x>0.43191</cdr:x>
      <cdr:y>0.5678</cdr:y>
    </cdr:to>
    <cdr:sp macro="" textlink="">
      <cdr:nvSpPr>
        <cdr:cNvPr id="3" name="Oval 2"/>
        <cdr:cNvSpPr/>
      </cdr:nvSpPr>
      <cdr:spPr>
        <a:xfrm xmlns:a="http://schemas.openxmlformats.org/drawingml/2006/main">
          <a:off x="3619193" y="1961505"/>
          <a:ext cx="118334" cy="11833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0.29109</cdr:x>
      <cdr:y>0.56698</cdr:y>
    </cdr:from>
    <cdr:to>
      <cdr:x>0.30476</cdr:x>
      <cdr:y>0.59929</cdr:y>
    </cdr:to>
    <cdr:sp macro="" textlink="">
      <cdr:nvSpPr>
        <cdr:cNvPr id="4" name="Oval 3"/>
        <cdr:cNvSpPr/>
      </cdr:nvSpPr>
      <cdr:spPr>
        <a:xfrm xmlns:a="http://schemas.openxmlformats.org/drawingml/2006/main">
          <a:off x="2518925" y="2076851"/>
          <a:ext cx="118334" cy="118334"/>
        </a:xfrm>
        <a:prstGeom xmlns:a="http://schemas.openxmlformats.org/drawingml/2006/main" prst="ellipse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0.14032</cdr:x>
      <cdr:y>0.57204</cdr:y>
    </cdr:from>
    <cdr:to>
      <cdr:x>0.15399</cdr:x>
      <cdr:y>0.60435</cdr:y>
    </cdr:to>
    <cdr:sp macro="" textlink="">
      <cdr:nvSpPr>
        <cdr:cNvPr id="5" name="Oval 4"/>
        <cdr:cNvSpPr/>
      </cdr:nvSpPr>
      <cdr:spPr>
        <a:xfrm xmlns:a="http://schemas.openxmlformats.org/drawingml/2006/main">
          <a:off x="1214262" y="2095378"/>
          <a:ext cx="118334" cy="11833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tx1">
            <a:lumMod val="50000"/>
            <a:lumOff val="50000"/>
          </a:schemeClr>
        </a:solidFill>
        <a:ln xmlns:a="http://schemas.openxmlformats.org/drawingml/2006/main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chart" Target="../charts/chart1.xml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-11677"/>
            <a:ext cx="9757789" cy="457335"/>
          </a:xfrm>
        </p:spPr>
        <p:txBody>
          <a:bodyPr/>
          <a:lstStyle/>
          <a:p>
            <a:r>
              <a:rPr lang="en-GB" sz="3000" dirty="0" smtClean="0"/>
              <a:t>DFH : Individual Vs parallel hydraulic circuits</a:t>
            </a:r>
            <a:endParaRPr lang="en-GB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" y="540326"/>
                <a:ext cx="10388138" cy="6317673"/>
              </a:xfrm>
              <a:solidFill>
                <a:schemeClr val="bg1"/>
              </a:solidFill>
            </p:spPr>
            <p:txBody>
              <a:bodyPr>
                <a:normAutofit fontScale="70000" lnSpcReduction="20000"/>
              </a:bodyPr>
              <a:lstStyle/>
              <a:p>
                <a:r>
                  <a:rPr lang="en-GB" dirty="0" smtClean="0"/>
                  <a:t>2 </a:t>
                </a:r>
                <a:r>
                  <a:rPr lang="en-GB" dirty="0" smtClean="0"/>
                  <a:t>principles:</a:t>
                </a:r>
              </a:p>
              <a:p>
                <a:pPr lvl="1"/>
                <a:r>
                  <a:rPr lang="en-GB" b="1" dirty="0" smtClean="0">
                    <a:solidFill>
                      <a:srgbClr val="0070C0"/>
                    </a:solidFill>
                  </a:rPr>
                  <a:t>Individual</a:t>
                </a:r>
                <a:r>
                  <a:rPr lang="en-GB" dirty="0" smtClean="0"/>
                  <a:t> : </a:t>
                </a:r>
                <a:r>
                  <a:rPr lang="en-GB" dirty="0" smtClean="0"/>
                  <a:t>Splices, HTS</a:t>
                </a:r>
                <a:r>
                  <a:rPr lang="en-GB" dirty="0"/>
                  <a:t> </a:t>
                </a:r>
                <a:r>
                  <a:rPr lang="en-GB" dirty="0" smtClean="0"/>
                  <a:t>&amp;</a:t>
                </a:r>
                <a:r>
                  <a:rPr lang="en-GB" dirty="0" smtClean="0"/>
                  <a:t> Current Leads </a:t>
                </a:r>
                <a:r>
                  <a:rPr lang="en-GB" dirty="0" smtClean="0"/>
                  <a:t>cooled in </a:t>
                </a:r>
                <a:r>
                  <a:rPr lang="en-GB" dirty="0" smtClean="0"/>
                  <a:t>series</a:t>
                </a:r>
                <a:endParaRPr lang="en-GB" dirty="0" smtClean="0"/>
              </a:p>
              <a:p>
                <a:pPr lvl="1"/>
                <a:r>
                  <a:rPr lang="en-GB" b="1" dirty="0" smtClean="0">
                    <a:solidFill>
                      <a:srgbClr val="7030A0"/>
                    </a:solidFill>
                  </a:rPr>
                  <a:t>Parallel</a:t>
                </a:r>
                <a:r>
                  <a:rPr lang="en-GB" dirty="0" smtClean="0"/>
                  <a:t> : Splices cooled in parallel hydraulic circuits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4"/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Many assumptions…</a:t>
                </a:r>
                <a:endParaRPr lang="en-GB" dirty="0" smtClean="0"/>
              </a:p>
              <a:p>
                <a:r>
                  <a:rPr lang="en-GB" dirty="0" smtClean="0">
                    <a:sym typeface="Wingdings" panose="05000000000000000000" pitchFamily="2" charset="2"/>
                  </a:rPr>
                  <a:t></a:t>
                </a:r>
                <a:r>
                  <a:rPr lang="en-GB" dirty="0" smtClean="0"/>
                  <a:t> </a:t>
                </a:r>
                <a:r>
                  <a:rPr lang="en-GB" dirty="0" smtClean="0"/>
                  <a:t>figures &amp; concrete applications…</a:t>
                </a:r>
              </a:p>
              <a:p>
                <a:pPr lvl="1"/>
                <a:r>
                  <a:rPr lang="en-GB" dirty="0" smtClean="0"/>
                  <a:t>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𝑀𝑎𝑠𝑠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𝑓𝑙𝑜𝑤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𝑓𝑜𝑟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𝑠𝑝𝑙𝑖𝑐𝑒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&amp;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𝐻𝑇𝑆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𝑀𝑎𝑠𝑠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𝑓𝑙𝑜𝑤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𝑓𝑜𝑟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𝑐𝑢𝑟𝑟𝑒𝑛𝑡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𝑙𝑒𝑎𝑑𝑠</m:t>
                        </m:r>
                      </m:den>
                    </m:f>
                  </m:oMath>
                </a14:m>
                <a:r>
                  <a:rPr lang="en-GB" dirty="0" smtClean="0"/>
                  <a:t> ?</a:t>
                </a:r>
              </a:p>
              <a:p>
                <a:pPr lvl="1"/>
                <a:r>
                  <a:rPr lang="en-GB" dirty="0" smtClean="0"/>
                  <a:t>Compare the consequences of increasing the mass flow locally around one splice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" y="540326"/>
                <a:ext cx="10388138" cy="6317673"/>
              </a:xfrm>
              <a:blipFill>
                <a:blip r:embed="rId2"/>
                <a:stretch>
                  <a:fillRect l="-1526" t="-2413" b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3823397"/>
                  </p:ext>
                </p:extLst>
              </p:nvPr>
            </p:nvGraphicFramePr>
            <p:xfrm>
              <a:off x="748144" y="1502610"/>
              <a:ext cx="11072553" cy="38454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52181">
                      <a:extLst>
                        <a:ext uri="{9D8B030D-6E8A-4147-A177-3AD203B41FA5}">
                          <a16:colId xmlns:a16="http://schemas.microsoft.com/office/drawing/2014/main" val="466446234"/>
                        </a:ext>
                      </a:extLst>
                    </a:gridCol>
                    <a:gridCol w="4681624">
                      <a:extLst>
                        <a:ext uri="{9D8B030D-6E8A-4147-A177-3AD203B41FA5}">
                          <a16:colId xmlns:a16="http://schemas.microsoft.com/office/drawing/2014/main" val="3951186258"/>
                        </a:ext>
                      </a:extLst>
                    </a:gridCol>
                    <a:gridCol w="4538748">
                      <a:extLst>
                        <a:ext uri="{9D8B030D-6E8A-4147-A177-3AD203B41FA5}">
                          <a16:colId xmlns:a16="http://schemas.microsoft.com/office/drawing/2014/main" val="2151629249"/>
                        </a:ext>
                      </a:extLst>
                    </a:gridCol>
                  </a:tblGrid>
                  <a:tr h="1486715"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Functions: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b"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rgbClr val="0070C0"/>
                              </a:solidFill>
                            </a:rPr>
                            <a:t>Individual</a:t>
                          </a:r>
                          <a:endParaRPr lang="en-GB" sz="1000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rgbClr val="7030A0"/>
                              </a:solidFill>
                            </a:rPr>
                            <a:t>Parallel</a:t>
                          </a:r>
                          <a:endParaRPr lang="en-GB" sz="100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176925"/>
                      </a:ext>
                    </a:extLst>
                  </a:tr>
                  <a:tr h="191193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Control principle:</a:t>
                          </a:r>
                          <a:endParaRPr lang="en-GB" sz="1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Current lead valve controls </a:t>
                          </a:r>
                          <a:r>
                            <a:rPr lang="en-GB" sz="1000" dirty="0" err="1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err="1" smtClean="0">
                              <a:solidFill>
                                <a:schemeClr val="tx1"/>
                              </a:solidFill>
                            </a:rPr>
                            <a:t>splice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&amp; T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CL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Bypass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valve adjusts DFH inlet temperature</a:t>
                          </a: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60958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Current lead valve controls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CL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Bypass valve controls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highest of </a:t>
                          </a:r>
                          <a:r>
                            <a:rPr lang="en-GB" sz="1000" baseline="0" dirty="0" err="1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err="1" smtClean="0">
                              <a:solidFill>
                                <a:schemeClr val="tx1"/>
                              </a:solidFill>
                            </a:rPr>
                            <a:t>splice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31370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Transient phases:</a:t>
                          </a:r>
                        </a:p>
                        <a:p>
                          <a:pPr marL="171450" indent="-1714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Cool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down / Warm up</a:t>
                          </a:r>
                        </a:p>
                        <a:p>
                          <a:pPr marL="171450" indent="-1714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Ramp up / down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 flow through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bypass main flowing section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Change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of mass flow distribution bypass-CL</a:t>
                          </a: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flow around splices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Identical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pressure for all CL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circuits inlets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781716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Advantages: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splice = 1 Valve (easy to target one splice) 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Easy control if CL needs &gt;&gt; splice or HTS needs</a:t>
                          </a:r>
                          <a:endParaRPr lang="en-GB" sz="1000" baseline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Big bypass diameter for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transients and control of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0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𝐷𝐹𝐻</m:t>
                                  </m:r>
                                  <m:r>
                                    <a:rPr lang="en-GB" sz="10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10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𝑖𝑛𝑙𝑒𝑡</m:t>
                                  </m:r>
                                </m:sub>
                              </m:sSub>
                            </m:oMath>
                          </a14:m>
                          <a:endParaRPr lang="en-GB" sz="1000" baseline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Advantages: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Independent control of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𝑠𝑝𝑙𝑖𝑐𝑒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𝐶𝐿</m:t>
                                  </m:r>
                                </m:sub>
                              </m:sSub>
                            </m:oMath>
                          </a14:m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895335" lvl="1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CL mass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flows only adjusted to CL needs</a:t>
                          </a:r>
                        </a:p>
                        <a:p>
                          <a:pPr marL="895335" lvl="1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Splices needs covered by bypass (</a:t>
                          </a:r>
                          <a:r>
                            <a:rPr lang="en-GB" sz="1000" u="sng" baseline="0" dirty="0" smtClean="0">
                              <a:solidFill>
                                <a:schemeClr val="tx1"/>
                              </a:solidFill>
                            </a:rPr>
                            <a:t>if &gt; to CL needs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72029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Drawbacks: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CL mass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flow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dependent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from splice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needs</a:t>
                          </a: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Bypass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mass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flow can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not increase heat extraction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flow distribution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evolves during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Ramp up 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Drawbacks: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Difficulties to ensure equal flows in parallel circuits from design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Increasing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mass flow around one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splice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  <a:sym typeface="Wingdings" panose="05000000000000000000" pitchFamily="2" charset="2"/>
                            </a:rPr>
                            <a:t>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high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total mass flow increase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98242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3823397"/>
                  </p:ext>
                </p:extLst>
              </p:nvPr>
            </p:nvGraphicFramePr>
            <p:xfrm>
              <a:off x="748144" y="1502610"/>
              <a:ext cx="11072553" cy="38454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52181">
                      <a:extLst>
                        <a:ext uri="{9D8B030D-6E8A-4147-A177-3AD203B41FA5}">
                          <a16:colId xmlns:a16="http://schemas.microsoft.com/office/drawing/2014/main" val="466446234"/>
                        </a:ext>
                      </a:extLst>
                    </a:gridCol>
                    <a:gridCol w="4681624">
                      <a:extLst>
                        <a:ext uri="{9D8B030D-6E8A-4147-A177-3AD203B41FA5}">
                          <a16:colId xmlns:a16="http://schemas.microsoft.com/office/drawing/2014/main" val="3951186258"/>
                        </a:ext>
                      </a:extLst>
                    </a:gridCol>
                    <a:gridCol w="4538748">
                      <a:extLst>
                        <a:ext uri="{9D8B030D-6E8A-4147-A177-3AD203B41FA5}">
                          <a16:colId xmlns:a16="http://schemas.microsoft.com/office/drawing/2014/main" val="2151629249"/>
                        </a:ext>
                      </a:extLst>
                    </a:gridCol>
                  </a:tblGrid>
                  <a:tr h="1486715"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Functions: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b"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rgbClr val="0070C0"/>
                              </a:solidFill>
                            </a:rPr>
                            <a:t>Individual</a:t>
                          </a:r>
                          <a:endParaRPr lang="en-GB" sz="1000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 smtClean="0">
                              <a:solidFill>
                                <a:srgbClr val="7030A0"/>
                              </a:solidFill>
                            </a:rPr>
                            <a:t>Parallel</a:t>
                          </a:r>
                          <a:endParaRPr lang="en-GB" sz="100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17692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Control principle:</a:t>
                          </a:r>
                          <a:endParaRPr lang="en-GB" sz="1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Current lead valve controls </a:t>
                          </a:r>
                          <a:r>
                            <a:rPr lang="en-GB" sz="1000" dirty="0" err="1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err="1" smtClean="0">
                              <a:solidFill>
                                <a:schemeClr val="tx1"/>
                              </a:solidFill>
                            </a:rPr>
                            <a:t>splice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&amp; T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CL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Bypass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valve adjusts DFH inlet temperature</a:t>
                          </a: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60958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Current lead valve controls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smtClean="0">
                              <a:solidFill>
                                <a:schemeClr val="tx1"/>
                              </a:solidFill>
                            </a:rPr>
                            <a:t>CL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Bypass valve controls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highest of </a:t>
                          </a:r>
                          <a:r>
                            <a:rPr lang="en-GB" sz="1000" baseline="0" dirty="0" err="1" smtClean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GB" sz="1000" baseline="-25000" dirty="0" err="1" smtClean="0">
                              <a:solidFill>
                                <a:schemeClr val="tx1"/>
                              </a:solidFill>
                            </a:rPr>
                            <a:t>splice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313701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Transient phases:</a:t>
                          </a:r>
                        </a:p>
                        <a:p>
                          <a:pPr marL="171450" indent="-1714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Cool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down / Warm up</a:t>
                          </a:r>
                        </a:p>
                        <a:p>
                          <a:pPr marL="171450" indent="-1714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Ramp up / down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 flow through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bypass main flowing section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Change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of mass flow distribution bypass-CL</a:t>
                          </a: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flow around splices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Identical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pressure for all CL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circuits inlets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78171612"/>
                      </a:ext>
                    </a:extLst>
                  </a:tr>
                  <a:tr h="712788"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532" t="-341880" r="-96879" b="-1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027" t="-341880" b="-1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7202952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marL="285750" indent="-285750">
                            <a:buFontTx/>
                            <a:buChar char="-"/>
                          </a:pP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Drawbacks: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CL mass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flow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dependent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from splice </a:t>
                          </a: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needs</a:t>
                          </a:r>
                          <a:endParaRPr lang="en-GB" sz="10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Bypass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mass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flow can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not increase heat extraction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dirty="0" smtClean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flow distribution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evolves during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Ramp up 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b="1" dirty="0" smtClean="0">
                              <a:solidFill>
                                <a:schemeClr val="tx1"/>
                              </a:solidFill>
                            </a:rPr>
                            <a:t>Apparent Drawbacks: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Difficulties to ensure equal flows in parallel circuits from design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Increasing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mass flow around one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splice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  <a:sym typeface="Wingdings" panose="05000000000000000000" pitchFamily="2" charset="2"/>
                            </a:rPr>
                            <a:t>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high </a:t>
                          </a:r>
                          <a:r>
                            <a:rPr lang="en-GB" sz="1000" baseline="0" dirty="0" smtClean="0">
                              <a:solidFill>
                                <a:schemeClr val="tx1"/>
                              </a:solidFill>
                            </a:rPr>
                            <a:t>total mass flow increase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982427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6" name="Group 5"/>
          <p:cNvGrpSpPr/>
          <p:nvPr/>
        </p:nvGrpSpPr>
        <p:grpSpPr>
          <a:xfrm>
            <a:off x="3068023" y="1678525"/>
            <a:ext cx="4055572" cy="1207062"/>
            <a:chOff x="3573584" y="1768160"/>
            <a:chExt cx="4055572" cy="1207062"/>
          </a:xfrm>
        </p:grpSpPr>
        <p:grpSp>
          <p:nvGrpSpPr>
            <p:cNvPr id="27" name="Group 26"/>
            <p:cNvGrpSpPr/>
            <p:nvPr/>
          </p:nvGrpSpPr>
          <p:grpSpPr>
            <a:xfrm>
              <a:off x="3573584" y="1844335"/>
              <a:ext cx="3774913" cy="1130887"/>
              <a:chOff x="2494884" y="2446827"/>
              <a:chExt cx="3774913" cy="1130887"/>
            </a:xfrm>
          </p:grpSpPr>
          <p:grpSp>
            <p:nvGrpSpPr>
              <p:cNvPr id="175" name="Group 174"/>
              <p:cNvGrpSpPr/>
              <p:nvPr/>
            </p:nvGrpSpPr>
            <p:grpSpPr>
              <a:xfrm>
                <a:off x="2494884" y="2446827"/>
                <a:ext cx="3774913" cy="1130887"/>
                <a:chOff x="2576551" y="1366618"/>
                <a:chExt cx="3774913" cy="1130887"/>
              </a:xfrm>
            </p:grpSpPr>
            <p:sp>
              <p:nvSpPr>
                <p:cNvPr id="176" name="Rectangle 175"/>
                <p:cNvSpPr/>
                <p:nvPr/>
              </p:nvSpPr>
              <p:spPr>
                <a:xfrm>
                  <a:off x="2635135" y="1379912"/>
                  <a:ext cx="3133898" cy="1117593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Rectangle 176"/>
                <p:cNvSpPr/>
                <p:nvPr/>
              </p:nvSpPr>
              <p:spPr>
                <a:xfrm>
                  <a:off x="3300153" y="1379912"/>
                  <a:ext cx="2468880" cy="111759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2635135" y="1379913"/>
                  <a:ext cx="313389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2635135" y="2497505"/>
                  <a:ext cx="313389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Rectangle 179"/>
                <p:cNvSpPr/>
                <p:nvPr/>
              </p:nvSpPr>
              <p:spPr>
                <a:xfrm>
                  <a:off x="2635134" y="1485151"/>
                  <a:ext cx="3410859" cy="21047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1" name="Rectangle 180"/>
                <p:cNvSpPr/>
                <p:nvPr/>
              </p:nvSpPr>
              <p:spPr>
                <a:xfrm>
                  <a:off x="3788199" y="1552119"/>
                  <a:ext cx="571870" cy="76538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638425" y="1588294"/>
                  <a:ext cx="1150144" cy="356075"/>
                </a:xfrm>
                <a:custGeom>
                  <a:avLst/>
                  <a:gdLst>
                    <a:gd name="connsiteX0" fmla="*/ 1150144 w 1150144"/>
                    <a:gd name="connsiteY0" fmla="*/ 0 h 185737"/>
                    <a:gd name="connsiteX1" fmla="*/ 376238 w 1150144"/>
                    <a:gd name="connsiteY1" fmla="*/ 0 h 185737"/>
                    <a:gd name="connsiteX2" fmla="*/ 0 w 1150144"/>
                    <a:gd name="connsiteY2" fmla="*/ 185737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50144" h="185737">
                      <a:moveTo>
                        <a:pt x="1150144" y="0"/>
                      </a:moveTo>
                      <a:lnTo>
                        <a:pt x="376238" y="0"/>
                      </a:lnTo>
                      <a:lnTo>
                        <a:pt x="0" y="185737"/>
                      </a:ln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184" name="Straight Connector 183"/>
                <p:cNvCxnSpPr>
                  <a:stCxn id="181" idx="3"/>
                </p:cNvCxnSpPr>
                <p:nvPr/>
              </p:nvCxnSpPr>
              <p:spPr>
                <a:xfrm flipV="1">
                  <a:off x="4360069" y="1588293"/>
                  <a:ext cx="1685925" cy="2095"/>
                </a:xfrm>
                <a:prstGeom prst="lin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85" name="Freeform 184"/>
                <p:cNvSpPr/>
                <p:nvPr/>
              </p:nvSpPr>
              <p:spPr>
                <a:xfrm>
                  <a:off x="5765006" y="1381125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" name="Freeform 185"/>
                <p:cNvSpPr/>
                <p:nvPr/>
              </p:nvSpPr>
              <p:spPr>
                <a:xfrm flipV="1">
                  <a:off x="5766197" y="1703137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Right Arrow 186"/>
                <p:cNvSpPr/>
                <p:nvPr/>
              </p:nvSpPr>
              <p:spPr>
                <a:xfrm>
                  <a:off x="6061742" y="1516539"/>
                  <a:ext cx="289722" cy="143507"/>
                </a:xfrm>
                <a:prstGeom prst="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TextBox 187"/>
                <p:cNvSpPr txBox="1"/>
                <p:nvPr/>
              </p:nvSpPr>
              <p:spPr>
                <a:xfrm>
                  <a:off x="2576551" y="1366618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="1" dirty="0" smtClean="0"/>
                    <a:t>P1, </a:t>
                  </a:r>
                  <a:r>
                    <a:rPr lang="en-GB" sz="1000" b="1" dirty="0" smtClean="0"/>
                    <a:t>T1</a:t>
                  </a:r>
                  <a:endParaRPr lang="en-GB" sz="1000" b="1" dirty="0"/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>
                  <a:off x="5274615" y="1514066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="1" dirty="0" smtClean="0"/>
                    <a:t>Pc, Tc</a:t>
                  </a:r>
                  <a:endParaRPr lang="en-GB" sz="1000" b="1" dirty="0"/>
                </a:p>
              </p:txBody>
            </p:sp>
            <p:grpSp>
              <p:nvGrpSpPr>
                <p:cNvPr id="190" name="Group 189"/>
                <p:cNvGrpSpPr/>
                <p:nvPr/>
              </p:nvGrpSpPr>
              <p:grpSpPr>
                <a:xfrm flipV="1">
                  <a:off x="2635134" y="1934261"/>
                  <a:ext cx="3716330" cy="563244"/>
                  <a:chOff x="2787534" y="1533525"/>
                  <a:chExt cx="3716330" cy="563244"/>
                </a:xfrm>
              </p:grpSpPr>
              <p:sp>
                <p:nvSpPr>
                  <p:cNvPr id="195" name="Rectangle 194"/>
                  <p:cNvSpPr/>
                  <p:nvPr/>
                </p:nvSpPr>
                <p:spPr>
                  <a:xfrm>
                    <a:off x="2787534" y="1637551"/>
                    <a:ext cx="3410859" cy="210475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6" name="Rectangle 195"/>
                  <p:cNvSpPr/>
                  <p:nvPr/>
                </p:nvSpPr>
                <p:spPr>
                  <a:xfrm>
                    <a:off x="3940599" y="1704519"/>
                    <a:ext cx="571870" cy="76538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24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97" name="Freeform 196"/>
                  <p:cNvSpPr/>
                  <p:nvPr/>
                </p:nvSpPr>
                <p:spPr>
                  <a:xfrm>
                    <a:off x="2790825" y="1740694"/>
                    <a:ext cx="1150144" cy="356075"/>
                  </a:xfrm>
                  <a:custGeom>
                    <a:avLst/>
                    <a:gdLst>
                      <a:gd name="connsiteX0" fmla="*/ 1150144 w 1150144"/>
                      <a:gd name="connsiteY0" fmla="*/ 0 h 185737"/>
                      <a:gd name="connsiteX1" fmla="*/ 376238 w 1150144"/>
                      <a:gd name="connsiteY1" fmla="*/ 0 h 185737"/>
                      <a:gd name="connsiteX2" fmla="*/ 0 w 1150144"/>
                      <a:gd name="connsiteY2" fmla="*/ 185737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50144" h="185737">
                        <a:moveTo>
                          <a:pt x="1150144" y="0"/>
                        </a:moveTo>
                        <a:lnTo>
                          <a:pt x="376238" y="0"/>
                        </a:lnTo>
                        <a:lnTo>
                          <a:pt x="0" y="185737"/>
                        </a:lnTo>
                      </a:path>
                    </a:pathLst>
                  </a:custGeom>
                  <a:noFill/>
                  <a:ln w="12700">
                    <a:solidFill>
                      <a:srgbClr val="006600"/>
                    </a:solidFill>
                    <a:prstDash val="sysDot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24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cxnSp>
                <p:nvCxnSpPr>
                  <p:cNvPr id="198" name="Straight Connector 197"/>
                  <p:cNvCxnSpPr>
                    <a:stCxn id="196" idx="3"/>
                  </p:cNvCxnSpPr>
                  <p:nvPr/>
                </p:nvCxnSpPr>
                <p:spPr>
                  <a:xfrm flipV="1">
                    <a:off x="4512469" y="1740693"/>
                    <a:ext cx="1685925" cy="2095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ysDot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99" name="Freeform 198"/>
                  <p:cNvSpPr/>
                  <p:nvPr/>
                </p:nvSpPr>
                <p:spPr>
                  <a:xfrm>
                    <a:off x="5915025" y="1533525"/>
                    <a:ext cx="276225" cy="114300"/>
                  </a:xfrm>
                  <a:custGeom>
                    <a:avLst/>
                    <a:gdLst>
                      <a:gd name="connsiteX0" fmla="*/ 0 w 276225"/>
                      <a:gd name="connsiteY0" fmla="*/ 0 h 114300"/>
                      <a:gd name="connsiteX1" fmla="*/ 0 w 276225"/>
                      <a:gd name="connsiteY1" fmla="*/ 114300 h 114300"/>
                      <a:gd name="connsiteX2" fmla="*/ 276225 w 276225"/>
                      <a:gd name="connsiteY2" fmla="*/ 11430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76225" h="114300">
                        <a:moveTo>
                          <a:pt x="0" y="0"/>
                        </a:moveTo>
                        <a:lnTo>
                          <a:pt x="0" y="114300"/>
                        </a:lnTo>
                        <a:lnTo>
                          <a:pt x="276225" y="1143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0" name="Freeform 199"/>
                  <p:cNvSpPr/>
                  <p:nvPr/>
                </p:nvSpPr>
                <p:spPr>
                  <a:xfrm flipV="1">
                    <a:off x="5918597" y="1855537"/>
                    <a:ext cx="276225" cy="114300"/>
                  </a:xfrm>
                  <a:custGeom>
                    <a:avLst/>
                    <a:gdLst>
                      <a:gd name="connsiteX0" fmla="*/ 0 w 276225"/>
                      <a:gd name="connsiteY0" fmla="*/ 0 h 114300"/>
                      <a:gd name="connsiteX1" fmla="*/ 0 w 276225"/>
                      <a:gd name="connsiteY1" fmla="*/ 114300 h 114300"/>
                      <a:gd name="connsiteX2" fmla="*/ 276225 w 276225"/>
                      <a:gd name="connsiteY2" fmla="*/ 11430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76225" h="114300">
                        <a:moveTo>
                          <a:pt x="0" y="0"/>
                        </a:moveTo>
                        <a:lnTo>
                          <a:pt x="0" y="114300"/>
                        </a:lnTo>
                        <a:lnTo>
                          <a:pt x="276225" y="1143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1" name="Right Arrow 200"/>
                  <p:cNvSpPr/>
                  <p:nvPr/>
                </p:nvSpPr>
                <p:spPr>
                  <a:xfrm>
                    <a:off x="6214142" y="1668939"/>
                    <a:ext cx="289722" cy="143507"/>
                  </a:xfrm>
                  <a:prstGeom prst="right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1" name="Rectangle 190"/>
                <p:cNvSpPr/>
                <p:nvPr/>
              </p:nvSpPr>
              <p:spPr>
                <a:xfrm flipV="1">
                  <a:off x="3205867" y="1817435"/>
                  <a:ext cx="2832983" cy="24375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2" name="Freeform 191"/>
                <p:cNvSpPr/>
                <p:nvPr/>
              </p:nvSpPr>
              <p:spPr>
                <a:xfrm flipV="1">
                  <a:off x="5762624" y="2064173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3" name="Freeform 192"/>
                <p:cNvSpPr/>
                <p:nvPr/>
              </p:nvSpPr>
              <p:spPr>
                <a:xfrm>
                  <a:off x="5762624" y="1710077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4" name="Right Arrow 193"/>
                <p:cNvSpPr/>
                <p:nvPr/>
              </p:nvSpPr>
              <p:spPr>
                <a:xfrm>
                  <a:off x="6061742" y="1816695"/>
                  <a:ext cx="289722" cy="244496"/>
                </a:xfrm>
                <a:prstGeom prst="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2" name="TextBox 201"/>
              <p:cNvSpPr txBox="1"/>
              <p:nvPr/>
            </p:nvSpPr>
            <p:spPr>
              <a:xfrm>
                <a:off x="5184660" y="3292969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/>
                  <a:t>Pa, Ta</a:t>
                </a:r>
                <a:endParaRPr lang="en-GB" sz="1000" b="1" dirty="0"/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5190816" y="2884177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/>
                  <a:t>P2, T2</a:t>
                </a:r>
                <a:endParaRPr lang="en-GB" sz="1000" b="1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7060987" y="2106024"/>
                  <a:ext cx="568169" cy="1992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𝑏𝑦𝑝𝑎𝑠𝑠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0987" y="2106024"/>
                  <a:ext cx="568169" cy="199285"/>
                </a:xfrm>
                <a:prstGeom prst="rect">
                  <a:avLst/>
                </a:prstGeom>
                <a:blipFill>
                  <a:blip r:embed="rId4"/>
                  <a:stretch>
                    <a:fillRect l="-2128" r="-2128" b="-2727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>
                <a:xfrm>
                  <a:off x="7064412" y="1768160"/>
                  <a:ext cx="36586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𝐶𝐿𝑐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4412" y="1768160"/>
                  <a:ext cx="365869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5000" t="-3333" r="-1667" b="-1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7058774" y="2512711"/>
                  <a:ext cx="379463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𝐶𝐿𝑎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8774" y="2512711"/>
                  <a:ext cx="379463" cy="184666"/>
                </a:xfrm>
                <a:prstGeom prst="rect">
                  <a:avLst/>
                </a:prstGeom>
                <a:blipFill>
                  <a:blip r:embed="rId6"/>
                  <a:stretch>
                    <a:fillRect l="-3226" t="-3333" r="-3226" b="-1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/>
          <p:cNvGrpSpPr/>
          <p:nvPr/>
        </p:nvGrpSpPr>
        <p:grpSpPr>
          <a:xfrm>
            <a:off x="7675954" y="1707844"/>
            <a:ext cx="4061907" cy="1190557"/>
            <a:chOff x="7675954" y="1802538"/>
            <a:chExt cx="4061907" cy="1190557"/>
          </a:xfrm>
        </p:grpSpPr>
        <p:grpSp>
          <p:nvGrpSpPr>
            <p:cNvPr id="26" name="Group 25"/>
            <p:cNvGrpSpPr/>
            <p:nvPr/>
          </p:nvGrpSpPr>
          <p:grpSpPr>
            <a:xfrm>
              <a:off x="7675954" y="1857629"/>
              <a:ext cx="3774913" cy="1135466"/>
              <a:chOff x="2576551" y="1362039"/>
              <a:chExt cx="3774913" cy="1135466"/>
            </a:xfrm>
          </p:grpSpPr>
          <p:sp>
            <p:nvSpPr>
              <p:cNvPr id="135" name="Rectangle 134"/>
              <p:cNvSpPr/>
              <p:nvPr/>
            </p:nvSpPr>
            <p:spPr>
              <a:xfrm>
                <a:off x="2635135" y="1379912"/>
                <a:ext cx="3133898" cy="111759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300153" y="1379912"/>
                <a:ext cx="1670858" cy="111759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2635135" y="1379913"/>
                <a:ext cx="313389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2635135" y="2497505"/>
                <a:ext cx="313389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Rectangle 135"/>
              <p:cNvSpPr/>
              <p:nvPr/>
            </p:nvSpPr>
            <p:spPr>
              <a:xfrm>
                <a:off x="2635134" y="1485151"/>
                <a:ext cx="3410859" cy="2104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3788199" y="1552119"/>
                <a:ext cx="571870" cy="765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2638425" y="1588294"/>
                <a:ext cx="1150144" cy="356075"/>
              </a:xfrm>
              <a:custGeom>
                <a:avLst/>
                <a:gdLst>
                  <a:gd name="connsiteX0" fmla="*/ 1150144 w 1150144"/>
                  <a:gd name="connsiteY0" fmla="*/ 0 h 185737"/>
                  <a:gd name="connsiteX1" fmla="*/ 376238 w 1150144"/>
                  <a:gd name="connsiteY1" fmla="*/ 0 h 185737"/>
                  <a:gd name="connsiteX2" fmla="*/ 0 w 1150144"/>
                  <a:gd name="connsiteY2" fmla="*/ 18573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0144" h="185737">
                    <a:moveTo>
                      <a:pt x="1150144" y="0"/>
                    </a:moveTo>
                    <a:lnTo>
                      <a:pt x="376238" y="0"/>
                    </a:lnTo>
                    <a:lnTo>
                      <a:pt x="0" y="185737"/>
                    </a:ln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8" name="Straight Connector 17"/>
              <p:cNvCxnSpPr>
                <a:stCxn id="138" idx="3"/>
              </p:cNvCxnSpPr>
              <p:nvPr/>
            </p:nvCxnSpPr>
            <p:spPr>
              <a:xfrm flipV="1">
                <a:off x="4360069" y="1588293"/>
                <a:ext cx="1685925" cy="209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Freeform 20"/>
              <p:cNvSpPr/>
              <p:nvPr/>
            </p:nvSpPr>
            <p:spPr>
              <a:xfrm>
                <a:off x="5765006" y="1381125"/>
                <a:ext cx="276225" cy="114300"/>
              </a:xfrm>
              <a:custGeom>
                <a:avLst/>
                <a:gdLst>
                  <a:gd name="connsiteX0" fmla="*/ 0 w 276225"/>
                  <a:gd name="connsiteY0" fmla="*/ 0 h 114300"/>
                  <a:gd name="connsiteX1" fmla="*/ 0 w 276225"/>
                  <a:gd name="connsiteY1" fmla="*/ 114300 h 114300"/>
                  <a:gd name="connsiteX2" fmla="*/ 276225 w 276225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6225" h="114300">
                    <a:moveTo>
                      <a:pt x="0" y="0"/>
                    </a:moveTo>
                    <a:lnTo>
                      <a:pt x="0" y="114300"/>
                    </a:lnTo>
                    <a:lnTo>
                      <a:pt x="276225" y="1143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Freeform 150"/>
              <p:cNvSpPr/>
              <p:nvPr/>
            </p:nvSpPr>
            <p:spPr>
              <a:xfrm flipV="1">
                <a:off x="5766197" y="1703137"/>
                <a:ext cx="276225" cy="114300"/>
              </a:xfrm>
              <a:custGeom>
                <a:avLst/>
                <a:gdLst>
                  <a:gd name="connsiteX0" fmla="*/ 0 w 276225"/>
                  <a:gd name="connsiteY0" fmla="*/ 0 h 114300"/>
                  <a:gd name="connsiteX1" fmla="*/ 0 w 276225"/>
                  <a:gd name="connsiteY1" fmla="*/ 114300 h 114300"/>
                  <a:gd name="connsiteX2" fmla="*/ 276225 w 276225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6225" h="114300">
                    <a:moveTo>
                      <a:pt x="0" y="0"/>
                    </a:moveTo>
                    <a:lnTo>
                      <a:pt x="0" y="114300"/>
                    </a:lnTo>
                    <a:lnTo>
                      <a:pt x="276225" y="1143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ight Arrow 21"/>
              <p:cNvSpPr/>
              <p:nvPr/>
            </p:nvSpPr>
            <p:spPr>
              <a:xfrm>
                <a:off x="6061742" y="1516539"/>
                <a:ext cx="289722" cy="143507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76551" y="1366618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/>
                  <a:t>P1, T1</a:t>
                </a:r>
                <a:endParaRPr lang="en-GB" sz="1000" b="1" dirty="0"/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5243900" y="1362039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/>
                  <a:t>P2, T2</a:t>
                </a:r>
                <a:endParaRPr lang="en-GB" sz="1000" b="1" dirty="0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 flipV="1">
                <a:off x="2635134" y="1934261"/>
                <a:ext cx="3716330" cy="563244"/>
                <a:chOff x="2787534" y="1533525"/>
                <a:chExt cx="3716330" cy="563244"/>
              </a:xfrm>
            </p:grpSpPr>
            <p:sp>
              <p:nvSpPr>
                <p:cNvPr id="164" name="Rectangle 163"/>
                <p:cNvSpPr/>
                <p:nvPr/>
              </p:nvSpPr>
              <p:spPr>
                <a:xfrm>
                  <a:off x="2787534" y="1637551"/>
                  <a:ext cx="3410859" cy="21047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Rectangle 164"/>
                <p:cNvSpPr/>
                <p:nvPr/>
              </p:nvSpPr>
              <p:spPr>
                <a:xfrm>
                  <a:off x="3940599" y="1704519"/>
                  <a:ext cx="571870" cy="76538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66" name="Freeform 165"/>
                <p:cNvSpPr/>
                <p:nvPr/>
              </p:nvSpPr>
              <p:spPr>
                <a:xfrm>
                  <a:off x="2790825" y="1740694"/>
                  <a:ext cx="1150144" cy="356075"/>
                </a:xfrm>
                <a:custGeom>
                  <a:avLst/>
                  <a:gdLst>
                    <a:gd name="connsiteX0" fmla="*/ 1150144 w 1150144"/>
                    <a:gd name="connsiteY0" fmla="*/ 0 h 185737"/>
                    <a:gd name="connsiteX1" fmla="*/ 376238 w 1150144"/>
                    <a:gd name="connsiteY1" fmla="*/ 0 h 185737"/>
                    <a:gd name="connsiteX2" fmla="*/ 0 w 1150144"/>
                    <a:gd name="connsiteY2" fmla="*/ 185737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50144" h="185737">
                      <a:moveTo>
                        <a:pt x="1150144" y="0"/>
                      </a:moveTo>
                      <a:lnTo>
                        <a:pt x="376238" y="0"/>
                      </a:lnTo>
                      <a:lnTo>
                        <a:pt x="0" y="185737"/>
                      </a:ln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167" name="Straight Connector 166"/>
                <p:cNvCxnSpPr>
                  <a:stCxn id="165" idx="3"/>
                </p:cNvCxnSpPr>
                <p:nvPr/>
              </p:nvCxnSpPr>
              <p:spPr>
                <a:xfrm flipV="1">
                  <a:off x="4512469" y="1740693"/>
                  <a:ext cx="1685925" cy="2095"/>
                </a:xfrm>
                <a:prstGeom prst="lin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68" name="Freeform 167"/>
                <p:cNvSpPr/>
                <p:nvPr/>
              </p:nvSpPr>
              <p:spPr>
                <a:xfrm>
                  <a:off x="5915025" y="1533525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68"/>
                <p:cNvSpPr/>
                <p:nvPr/>
              </p:nvSpPr>
              <p:spPr>
                <a:xfrm flipV="1">
                  <a:off x="5918597" y="1855537"/>
                  <a:ext cx="276225" cy="114300"/>
                </a:xfrm>
                <a:custGeom>
                  <a:avLst/>
                  <a:gdLst>
                    <a:gd name="connsiteX0" fmla="*/ 0 w 276225"/>
                    <a:gd name="connsiteY0" fmla="*/ 0 h 114300"/>
                    <a:gd name="connsiteX1" fmla="*/ 0 w 276225"/>
                    <a:gd name="connsiteY1" fmla="*/ 114300 h 114300"/>
                    <a:gd name="connsiteX2" fmla="*/ 276225 w 27622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225" h="114300">
                      <a:moveTo>
                        <a:pt x="0" y="0"/>
                      </a:moveTo>
                      <a:lnTo>
                        <a:pt x="0" y="114300"/>
                      </a:lnTo>
                      <a:lnTo>
                        <a:pt x="276225" y="1143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Right Arrow 169"/>
                <p:cNvSpPr/>
                <p:nvPr/>
              </p:nvSpPr>
              <p:spPr>
                <a:xfrm>
                  <a:off x="6214142" y="1668939"/>
                  <a:ext cx="289722" cy="143507"/>
                </a:xfrm>
                <a:prstGeom prst="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1" name="Rectangle 170"/>
              <p:cNvSpPr/>
              <p:nvPr/>
            </p:nvSpPr>
            <p:spPr>
              <a:xfrm flipV="1">
                <a:off x="5697273" y="1817436"/>
                <a:ext cx="341577" cy="24375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Freeform 171"/>
              <p:cNvSpPr/>
              <p:nvPr/>
            </p:nvSpPr>
            <p:spPr>
              <a:xfrm flipV="1">
                <a:off x="5762624" y="2064173"/>
                <a:ext cx="276225" cy="114300"/>
              </a:xfrm>
              <a:custGeom>
                <a:avLst/>
                <a:gdLst>
                  <a:gd name="connsiteX0" fmla="*/ 0 w 276225"/>
                  <a:gd name="connsiteY0" fmla="*/ 0 h 114300"/>
                  <a:gd name="connsiteX1" fmla="*/ 0 w 276225"/>
                  <a:gd name="connsiteY1" fmla="*/ 114300 h 114300"/>
                  <a:gd name="connsiteX2" fmla="*/ 276225 w 276225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6225" h="114300">
                    <a:moveTo>
                      <a:pt x="0" y="0"/>
                    </a:moveTo>
                    <a:lnTo>
                      <a:pt x="0" y="114300"/>
                    </a:lnTo>
                    <a:lnTo>
                      <a:pt x="276225" y="1143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Freeform 172"/>
              <p:cNvSpPr/>
              <p:nvPr/>
            </p:nvSpPr>
            <p:spPr>
              <a:xfrm>
                <a:off x="5762624" y="1710077"/>
                <a:ext cx="276225" cy="114300"/>
              </a:xfrm>
              <a:custGeom>
                <a:avLst/>
                <a:gdLst>
                  <a:gd name="connsiteX0" fmla="*/ 0 w 276225"/>
                  <a:gd name="connsiteY0" fmla="*/ 0 h 114300"/>
                  <a:gd name="connsiteX1" fmla="*/ 0 w 276225"/>
                  <a:gd name="connsiteY1" fmla="*/ 114300 h 114300"/>
                  <a:gd name="connsiteX2" fmla="*/ 276225 w 276225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6225" h="114300">
                    <a:moveTo>
                      <a:pt x="0" y="0"/>
                    </a:moveTo>
                    <a:lnTo>
                      <a:pt x="0" y="114300"/>
                    </a:lnTo>
                    <a:lnTo>
                      <a:pt x="276225" y="1143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Right Arrow 173"/>
              <p:cNvSpPr/>
              <p:nvPr/>
            </p:nvSpPr>
            <p:spPr>
              <a:xfrm>
                <a:off x="6061742" y="1816695"/>
                <a:ext cx="289722" cy="244496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11169692" y="2140402"/>
                  <a:ext cx="568169" cy="1992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𝑏𝑦𝑝𝑎𝑠𝑠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69692" y="2140402"/>
                  <a:ext cx="568169" cy="199285"/>
                </a:xfrm>
                <a:prstGeom prst="rect">
                  <a:avLst/>
                </a:prstGeom>
                <a:blipFill>
                  <a:blip r:embed="rId7"/>
                  <a:stretch>
                    <a:fillRect l="-2128" t="-3030" r="-2128" b="-242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11173117" y="1802538"/>
                  <a:ext cx="36586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𝐶𝐿𝑐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73117" y="1802538"/>
                  <a:ext cx="365869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5000" r="-1667" b="-161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11167479" y="2547089"/>
                  <a:ext cx="379463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𝐶𝐿𝑎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67479" y="2547089"/>
                  <a:ext cx="379463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4839" t="-3333" r="-1613" b="-1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6562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140374" y="5311017"/>
            <a:ext cx="2832061" cy="1351657"/>
            <a:chOff x="7081952" y="808977"/>
            <a:chExt cx="2323305" cy="1108843"/>
          </a:xfrm>
        </p:grpSpPr>
        <p:pic>
          <p:nvPicPr>
            <p:cNvPr id="8" name="Picture 3" descr="image00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1952" y="808977"/>
              <a:ext cx="1229448" cy="1108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8410233" y="1575991"/>
              <a:ext cx="7056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3kA splices</a:t>
              </a:r>
            </a:p>
          </p:txBody>
        </p:sp>
        <p:cxnSp>
          <p:nvCxnSpPr>
            <p:cNvPr id="11" name="Straight Arrow Connector 10"/>
            <p:cNvCxnSpPr>
              <a:stCxn id="9" idx="1"/>
            </p:cNvCxnSpPr>
            <p:nvPr/>
          </p:nvCxnSpPr>
          <p:spPr>
            <a:xfrm flipH="1" flipV="1">
              <a:off x="8098971" y="1586205"/>
              <a:ext cx="311262" cy="97508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9" idx="1"/>
            </p:cNvCxnSpPr>
            <p:nvPr/>
          </p:nvCxnSpPr>
          <p:spPr>
            <a:xfrm flipH="1">
              <a:off x="7748059" y="1683713"/>
              <a:ext cx="662174" cy="135756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372777" y="917803"/>
              <a:ext cx="10324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0070C0"/>
                  </a:solidFill>
                </a:rPr>
                <a:t>Flowing areas</a:t>
              </a: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 flipV="1">
              <a:off x="7959012" y="917803"/>
              <a:ext cx="413765" cy="107722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3" idx="1"/>
            </p:cNvCxnSpPr>
            <p:nvPr/>
          </p:nvCxnSpPr>
          <p:spPr>
            <a:xfrm flipH="1">
              <a:off x="7697755" y="1025525"/>
              <a:ext cx="675022" cy="327414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0" y="6605739"/>
            <a:ext cx="2217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</a:rPr>
              <a:t>Preliminary </a:t>
            </a:r>
            <a:r>
              <a:rPr lang="en-GB" sz="1000" dirty="0" smtClean="0">
                <a:solidFill>
                  <a:srgbClr val="0070C0"/>
                </a:solidFill>
              </a:rPr>
              <a:t>early design </a:t>
            </a:r>
            <a:r>
              <a:rPr lang="en-GB" sz="1000" dirty="0" smtClean="0">
                <a:solidFill>
                  <a:srgbClr val="0070C0"/>
                </a:solidFill>
              </a:rPr>
              <a:t>MgB2-HTS</a:t>
            </a:r>
            <a:endParaRPr lang="en-GB" sz="1000" dirty="0">
              <a:solidFill>
                <a:srgbClr val="0070C0"/>
              </a:solidFill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190117"/>
              </p:ext>
            </p:extLst>
          </p:nvPr>
        </p:nvGraphicFramePr>
        <p:xfrm>
          <a:off x="5475349" y="991440"/>
          <a:ext cx="9424987" cy="586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ctangle 18"/>
          <p:cNvSpPr/>
          <p:nvPr/>
        </p:nvSpPr>
        <p:spPr>
          <a:xfrm>
            <a:off x="7997045" y="1404133"/>
            <a:ext cx="1698171" cy="4952217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Current leads requirement range</a:t>
            </a:r>
            <a:endParaRPr lang="en-GB" sz="1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1012145" y="2662255"/>
                <a:ext cx="98014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𝐺𝐻𝐸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=20</m:t>
                      </m:r>
                      <m:r>
                        <a:rPr lang="en-GB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2145" y="2662255"/>
                <a:ext cx="980140" cy="215444"/>
              </a:xfrm>
              <a:prstGeom prst="rect">
                <a:avLst/>
              </a:prstGeom>
              <a:blipFill>
                <a:blip r:embed="rId5"/>
                <a:stretch>
                  <a:fillRect l="-3106" r="-1863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1001735" y="3681988"/>
                <a:ext cx="98014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𝐺𝐻𝐸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=15</m:t>
                      </m:r>
                      <m:r>
                        <a:rPr lang="en-GB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1735" y="3681988"/>
                <a:ext cx="980140" cy="215444"/>
              </a:xfrm>
              <a:prstGeom prst="rect">
                <a:avLst/>
              </a:prstGeom>
              <a:blipFill>
                <a:blip r:embed="rId6"/>
                <a:stretch>
                  <a:fillRect l="-3106" r="-1863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1001735" y="4701721"/>
                <a:ext cx="98014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𝐺𝐻𝐸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=10</m:t>
                      </m:r>
                      <m:r>
                        <a:rPr lang="en-GB" sz="14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1735" y="4701721"/>
                <a:ext cx="980140" cy="215444"/>
              </a:xfrm>
              <a:prstGeom prst="rect">
                <a:avLst/>
              </a:prstGeom>
              <a:blipFill>
                <a:blip r:embed="rId7"/>
                <a:stretch>
                  <a:fillRect l="-3106" r="-186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8137004" y="5983644"/>
            <a:ext cx="1765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70C0"/>
                </a:solidFill>
              </a:rPr>
              <a:t>LHC 13kA current leads mass flow</a:t>
            </a:r>
            <a:endParaRPr lang="en-GB" sz="800" dirty="0">
              <a:solidFill>
                <a:srgbClr val="0070C0"/>
              </a:solidFill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7997044" y="6091366"/>
            <a:ext cx="139960" cy="200186"/>
          </a:xfrm>
          <a:prstGeom prst="straightConnector1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1785" y="5418664"/>
            <a:ext cx="1457325" cy="876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902231" y="1595285"/>
                <a:ext cx="2010359" cy="845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𝑠𝑝𝑙𝑖𝑐𝑒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=24 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200" dirty="0" smtClean="0"/>
                  <a:t> for: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=0.6 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1200" dirty="0" smtClean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R</a:t>
                </a:r>
                <a:r>
                  <a:rPr lang="en-GB" sz="1200" baseline="-25000" dirty="0" smtClean="0"/>
                  <a:t>18kA</a:t>
                </a:r>
                <a:r>
                  <a:rPr lang="en-GB" sz="1200" dirty="0" smtClean="0"/>
                  <a:t>=17n</a:t>
                </a:r>
                <a:r>
                  <a:rPr lang="el-GR" sz="1200" dirty="0" smtClean="0">
                    <a:latin typeface="Calibri" panose="020F0502020204030204" pitchFamily="34" charset="0"/>
                  </a:rPr>
                  <a:t>Ω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 (R</a:t>
                </a:r>
                <a:r>
                  <a:rPr lang="en-GB" sz="1200" baseline="-25000" dirty="0" smtClean="0">
                    <a:latin typeface="Calibri" panose="020F0502020204030204" pitchFamily="34" charset="0"/>
                  </a:rPr>
                  <a:t>3Ka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=100n</a:t>
                </a:r>
                <a:r>
                  <a:rPr lang="el-GR" sz="1200" dirty="0" smtClean="0">
                    <a:latin typeface="Calibri" panose="020F0502020204030204" pitchFamily="34" charset="0"/>
                  </a:rPr>
                  <a:t>Ω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>
                    <a:latin typeface="Calibri" panose="020F0502020204030204" pitchFamily="34" charset="0"/>
                  </a:rPr>
                  <a:t>T</a:t>
                </a:r>
                <a:r>
                  <a:rPr lang="en-GB" sz="1200" baseline="-25000" dirty="0" smtClean="0">
                    <a:latin typeface="Calibri" panose="020F0502020204030204" pitchFamily="34" charset="0"/>
                  </a:rPr>
                  <a:t>GHE</a:t>
                </a:r>
                <a:r>
                  <a:rPr lang="en-GB" sz="1200" dirty="0" smtClean="0">
                    <a:latin typeface="Calibri" panose="020F0502020204030204" pitchFamily="34" charset="0"/>
                  </a:rPr>
                  <a:t>=20K</a:t>
                </a:r>
                <a:endParaRPr lang="en-GB" sz="12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2231" y="1595285"/>
                <a:ext cx="2010359" cy="845296"/>
              </a:xfrm>
              <a:prstGeom prst="rect">
                <a:avLst/>
              </a:prstGeom>
              <a:blipFill>
                <a:blip r:embed="rId9"/>
                <a:stretch>
                  <a:fillRect t="-714" b="-500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7913262" y="2471211"/>
            <a:ext cx="139960" cy="13996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27" idx="1"/>
            <a:endCxn id="28" idx="6"/>
          </p:cNvCxnSpPr>
          <p:nvPr/>
        </p:nvCxnSpPr>
        <p:spPr>
          <a:xfrm flipH="1">
            <a:off x="8053222" y="2017933"/>
            <a:ext cx="1849009" cy="52325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ontent Placeholder 37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82287803"/>
              </p:ext>
            </p:extLst>
          </p:nvPr>
        </p:nvGraphicFramePr>
        <p:xfrm>
          <a:off x="2530528" y="5311017"/>
          <a:ext cx="3201353" cy="15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555">
                  <a:extLst>
                    <a:ext uri="{9D8B030D-6E8A-4147-A177-3AD203B41FA5}">
                      <a16:colId xmlns:a16="http://schemas.microsoft.com/office/drawing/2014/main" val="2181687897"/>
                    </a:ext>
                  </a:extLst>
                </a:gridCol>
                <a:gridCol w="474980">
                  <a:extLst>
                    <a:ext uri="{9D8B030D-6E8A-4147-A177-3AD203B41FA5}">
                      <a16:colId xmlns:a16="http://schemas.microsoft.com/office/drawing/2014/main" val="258931334"/>
                    </a:ext>
                  </a:extLst>
                </a:gridCol>
                <a:gridCol w="1460818">
                  <a:extLst>
                    <a:ext uri="{9D8B030D-6E8A-4147-A177-3AD203B41FA5}">
                      <a16:colId xmlns:a16="http://schemas.microsoft.com/office/drawing/2014/main" val="3085894852"/>
                    </a:ext>
                  </a:extLst>
                </a:gridCol>
              </a:tblGrid>
              <a:tr h="131149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SPLICE PROPERTIES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Unit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Value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202542"/>
                  </a:ext>
                </a:extLst>
              </a:tr>
              <a:tr h="131149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Splice</a:t>
                      </a:r>
                      <a:r>
                        <a:rPr lang="en-GB" sz="800" baseline="0" dirty="0" smtClean="0">
                          <a:solidFill>
                            <a:srgbClr val="0070C0"/>
                          </a:solidFill>
                        </a:rPr>
                        <a:t> length</a:t>
                      </a:r>
                      <a:endParaRPr lang="en-GB" sz="800" dirty="0" smtClean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[mm]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220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094468"/>
                  </a:ext>
                </a:extLst>
              </a:tr>
              <a:tr h="213604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Flowing area</a:t>
                      </a:r>
                    </a:p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Equivalent diameter</a:t>
                      </a: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[-]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[mm]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6 x ½ DN10 + central DN10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DN20</a:t>
                      </a: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522138"/>
                  </a:ext>
                </a:extLst>
              </a:tr>
              <a:tr h="178460">
                <a:tc>
                  <a:txBody>
                    <a:bodyPr/>
                    <a:lstStyle/>
                    <a:p>
                      <a:r>
                        <a:rPr lang="en-GB" sz="800" dirty="0" err="1" smtClean="0">
                          <a:solidFill>
                            <a:srgbClr val="0070C0"/>
                          </a:solidFill>
                        </a:rPr>
                        <a:t>Deq</a:t>
                      </a:r>
                      <a:endParaRPr lang="en-GB" sz="800" dirty="0" smtClean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[mm]</a:t>
                      </a: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049764"/>
                  </a:ext>
                </a:extLst>
              </a:tr>
              <a:tr h="131149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Heat</a:t>
                      </a:r>
                      <a:r>
                        <a:rPr lang="en-GB" sz="800" baseline="0" dirty="0" smtClean="0">
                          <a:solidFill>
                            <a:srgbClr val="0070C0"/>
                          </a:solidFill>
                        </a:rPr>
                        <a:t> transfer area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[mm</a:t>
                      </a:r>
                      <a:r>
                        <a:rPr lang="en-GB" sz="800" baseline="300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en-GB" sz="800" baseline="0" dirty="0" smtClean="0">
                          <a:solidFill>
                            <a:srgbClr val="0070C0"/>
                          </a:solidFill>
                        </a:rPr>
                        <a:t>]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27600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377648"/>
                  </a:ext>
                </a:extLst>
              </a:tr>
              <a:tr h="296060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Dissipated power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Current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3kA Resistance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[W]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[kA]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[n</a:t>
                      </a:r>
                      <a:r>
                        <a:rPr lang="el-GR" sz="8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GB" sz="8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From 0 to 5 W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6 X 3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rgbClr val="0070C0"/>
                          </a:solidFill>
                        </a:rPr>
                        <a:t>From 10 to 100</a:t>
                      </a:r>
                      <a:endParaRPr lang="en-GB" sz="800" dirty="0">
                        <a:solidFill>
                          <a:srgbClr val="0070C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6526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5850467" cy="858697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 smtClean="0"/>
              <a:t>Needs to cool/maintain a 18kA-splice temperature within spec.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0" y="858697"/>
                <a:ext cx="5648325" cy="4300631"/>
              </a:xfrm>
              <a:solidFill>
                <a:schemeClr val="bg1"/>
              </a:solidFill>
            </p:spPr>
            <p:txBody>
              <a:bodyPr>
                <a:normAutofit fontScale="47500" lnSpcReduction="20000"/>
              </a:bodyPr>
              <a:lstStyle/>
              <a:p>
                <a:r>
                  <a:rPr lang="en-GB" dirty="0" smtClean="0"/>
                  <a:t>Exercise with </a:t>
                </a:r>
                <a:r>
                  <a:rPr lang="en-GB" dirty="0" smtClean="0"/>
                  <a:t>(very) preliminary </a:t>
                </a:r>
                <a:r>
                  <a:rPr lang="en-GB" dirty="0" smtClean="0"/>
                  <a:t>design of 18kA splice</a:t>
                </a:r>
              </a:p>
              <a:p>
                <a:r>
                  <a:rPr lang="en-GB" dirty="0" smtClean="0"/>
                  <a:t>Various configurations:</a:t>
                </a:r>
              </a:p>
              <a:p>
                <a:pPr lvl="1"/>
                <a:r>
                  <a:rPr lang="en-GB" dirty="0" smtClean="0"/>
                  <a:t>3 gas temperatures: 10, 15 &amp; 20 K</a:t>
                </a:r>
              </a:p>
              <a:p>
                <a:pPr lvl="1"/>
                <a:r>
                  <a:rPr lang="en-GB" dirty="0" smtClean="0"/>
                  <a:t>4 splice resistances : </a:t>
                </a:r>
              </a:p>
              <a:p>
                <a:pPr lvl="2"/>
                <a:r>
                  <a:rPr lang="en-GB" dirty="0" smtClean="0"/>
                  <a:t>R</a:t>
                </a:r>
                <a:r>
                  <a:rPr lang="en-GB" baseline="-25000" dirty="0" smtClean="0"/>
                  <a:t>3kA</a:t>
                </a:r>
                <a:r>
                  <a:rPr lang="en-GB" dirty="0" smtClean="0"/>
                  <a:t>=10, 25, 50 &amp; 100 n</a:t>
                </a:r>
                <a:r>
                  <a:rPr lang="el-GR" dirty="0" smtClean="0">
                    <a:latin typeface="Calibri" panose="020F0502020204030204" pitchFamily="34" charset="0"/>
                  </a:rPr>
                  <a:t>Ω</a:t>
                </a:r>
                <a:endParaRPr lang="en-GB" dirty="0" smtClean="0">
                  <a:latin typeface="Calibri" panose="020F0502020204030204" pitchFamily="34" charset="0"/>
                </a:endParaRPr>
              </a:p>
              <a:p>
                <a:pPr lvl="2"/>
                <a:r>
                  <a:rPr lang="en-GB" dirty="0" smtClean="0">
                    <a:latin typeface="Calibri" panose="020F0502020204030204" pitchFamily="34" charset="0"/>
                  </a:rPr>
                  <a:t>Corresponds to</a:t>
                </a:r>
              </a:p>
              <a:p>
                <a:pPr lvl="2"/>
                <a:r>
                  <a:rPr lang="en-GB" dirty="0" smtClean="0"/>
                  <a:t>R</a:t>
                </a:r>
                <a:r>
                  <a:rPr lang="en-GB" baseline="-25000" dirty="0" smtClean="0"/>
                  <a:t>18kA</a:t>
                </a:r>
                <a:r>
                  <a:rPr lang="en-GB" dirty="0" smtClean="0"/>
                  <a:t>=1.5, 4.2, 8.3, 16.7 </a:t>
                </a:r>
                <a:r>
                  <a:rPr lang="en-GB" dirty="0"/>
                  <a:t>n</a:t>
                </a:r>
                <a:r>
                  <a:rPr lang="el-GR" dirty="0">
                    <a:latin typeface="Calibri" panose="020F0502020204030204" pitchFamily="34" charset="0"/>
                  </a:rPr>
                  <a:t>Ω</a:t>
                </a:r>
                <a:endParaRPr lang="en-GB" dirty="0">
                  <a:latin typeface="Calibri" panose="020F0502020204030204" pitchFamily="34" charset="0"/>
                </a:endParaRPr>
              </a:p>
              <a:p>
                <a:pPr lvl="1"/>
                <a:r>
                  <a:rPr lang="en-GB" dirty="0" smtClean="0"/>
                  <a:t>Constants : I=18 kA, P=1.1 bara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Observations:</a:t>
                </a:r>
              </a:p>
              <a:p>
                <a:pPr lvl="1"/>
                <a:r>
                  <a:rPr lang="en-GB" dirty="0" smtClean="0"/>
                  <a:t>The </a:t>
                </a:r>
                <a:r>
                  <a:rPr lang="en-GB" dirty="0" smtClean="0"/>
                  <a:t>helium gas </a:t>
                </a:r>
                <a:r>
                  <a:rPr lang="en-GB" dirty="0" smtClean="0"/>
                  <a:t>temperature has limited influence on the </a:t>
                </a:r>
                <a:r>
                  <a:rPr lang="en-GB" dirty="0" smtClean="0">
                    <a:latin typeface="Calibri" panose="020F0502020204030204" pitchFamily="34" charset="0"/>
                  </a:rPr>
                  <a:t>∆T </a:t>
                </a:r>
                <a:r>
                  <a:rPr lang="en-GB" sz="2700" dirty="0"/>
                  <a:t>between gas and splice surface</a:t>
                </a:r>
              </a:p>
              <a:p>
                <a:pPr lvl="1"/>
                <a:r>
                  <a:rPr lang="en-GB" dirty="0" smtClean="0">
                    <a:latin typeface="Calibri" panose="020F0502020204030204" pitchFamily="34" charset="0"/>
                    <a:sym typeface="Wingdings" panose="05000000000000000000" pitchFamily="2" charset="2"/>
                  </a:rPr>
                  <a:t> T</a:t>
                </a:r>
                <a:r>
                  <a:rPr lang="en-GB" baseline="-25000" dirty="0" smtClean="0">
                    <a:latin typeface="Calibri" panose="020F0502020204030204" pitchFamily="34" charset="0"/>
                    <a:sym typeface="Wingdings" panose="05000000000000000000" pitchFamily="2" charset="2"/>
                  </a:rPr>
                  <a:t>GHE</a:t>
                </a:r>
                <a:r>
                  <a:rPr lang="en-GB" dirty="0" smtClean="0">
                    <a:latin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GB" sz="2700" dirty="0">
                    <a:sym typeface="Wingdings" panose="05000000000000000000" pitchFamily="2" charset="2"/>
                  </a:rPr>
                  <a:t>has direct influence on </a:t>
                </a:r>
                <a:r>
                  <a:rPr lang="en-GB" dirty="0" err="1" smtClean="0">
                    <a:latin typeface="Calibri" panose="020F0502020204030204" pitchFamily="34" charset="0"/>
                    <a:sym typeface="Wingdings" panose="05000000000000000000" pitchFamily="2" charset="2"/>
                  </a:rPr>
                  <a:t>T</a:t>
                </a:r>
                <a:r>
                  <a:rPr lang="en-GB" baseline="-25000" dirty="0" err="1" smtClean="0">
                    <a:latin typeface="Calibri" panose="020F0502020204030204" pitchFamily="34" charset="0"/>
                    <a:sym typeface="Wingdings" panose="05000000000000000000" pitchFamily="2" charset="2"/>
                  </a:rPr>
                  <a:t>splice</a:t>
                </a:r>
                <a:endParaRPr lang="en-GB" dirty="0" smtClean="0">
                  <a:latin typeface="Calibri" panose="020F0502020204030204" pitchFamily="34" charset="0"/>
                </a:endParaRPr>
              </a:p>
              <a:p>
                <a:pPr lvl="1"/>
                <a:endParaRPr lang="en-GB" b="1" dirty="0" smtClean="0">
                  <a:solidFill>
                    <a:srgbClr val="00B050"/>
                  </a:solidFill>
                </a:endParaRPr>
              </a:p>
              <a:p>
                <a:pPr lvl="1"/>
                <a:r>
                  <a:rPr lang="en-GB" b="1" dirty="0" smtClean="0">
                    <a:solidFill>
                      <a:srgbClr val="00B050"/>
                    </a:solidFill>
                  </a:rPr>
                  <a:t>For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GB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𝑪𝑳</m:t>
                        </m:r>
                      </m:sub>
                    </m:sSub>
                  </m:oMath>
                </a14:m>
                <a:r>
                  <a:rPr lang="en-GB" b="1" dirty="0" smtClean="0">
                    <a:solidFill>
                      <a:srgbClr val="00B050"/>
                    </a:solidFill>
                  </a:rPr>
                  <a:t>, high T</a:t>
                </a:r>
                <a:r>
                  <a:rPr lang="en-GB" b="1" baseline="-25000" dirty="0" smtClean="0">
                    <a:solidFill>
                      <a:srgbClr val="00B050"/>
                    </a:solidFill>
                  </a:rPr>
                  <a:t>GHE</a:t>
                </a:r>
                <a:r>
                  <a:rPr lang="en-GB" b="1" dirty="0" smtClean="0">
                    <a:solidFill>
                      <a:srgbClr val="00B050"/>
                    </a:solidFill>
                  </a:rPr>
                  <a:t> and very high R</a:t>
                </a:r>
                <a:r>
                  <a:rPr lang="en-GB" b="1" baseline="-25000" dirty="0" smtClean="0">
                    <a:solidFill>
                      <a:srgbClr val="00B050"/>
                    </a:solidFill>
                  </a:rPr>
                  <a:t>18kA</a:t>
                </a:r>
                <a:r>
                  <a:rPr lang="en-GB" b="1" dirty="0" smtClean="0">
                    <a:solidFill>
                      <a:srgbClr val="00B050"/>
                    </a:solidFill>
                  </a:rPr>
                  <a:t> , the splice temperature remains below 25K.</a:t>
                </a:r>
              </a:p>
              <a:p>
                <a:pPr lvl="1"/>
                <a:endParaRPr lang="en-GB" b="1" dirty="0" smtClean="0">
                  <a:solidFill>
                    <a:srgbClr val="00B050"/>
                  </a:solidFill>
                </a:endParaRPr>
              </a:p>
              <a:p>
                <a:pPr lvl="1"/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 The splice </a:t>
                </a:r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will very </a:t>
                </a:r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most likely </a:t>
                </a:r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never </a:t>
                </a:r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need higher mass flow than current </a:t>
                </a:r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leads </a:t>
                </a:r>
              </a:p>
              <a:p>
                <a:pPr lvl="1"/>
                <a:endParaRPr lang="en-GB" b="1" dirty="0" smtClean="0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pPr lvl="1"/>
                <a:r>
                  <a:rPr lang="en-GB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= the current lead mass flow is limited to CL needs </a:t>
                </a:r>
              </a:p>
              <a:p>
                <a:pPr marL="609585" lvl="1" indent="0">
                  <a:buNone/>
                </a:pPr>
                <a:r>
                  <a:rPr lang="en-GB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	</a:t>
                </a:r>
                <a:r>
                  <a:rPr lang="en-GB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(for HTS flexible &lt; 15m)</a:t>
                </a:r>
                <a:endParaRPr lang="en-GB" b="1" dirty="0" smtClean="0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pPr lvl="1"/>
                <a:endParaRPr lang="en-GB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0" y="858697"/>
                <a:ext cx="5648325" cy="4300631"/>
              </a:xfrm>
              <a:blipFill>
                <a:blip r:embed="rId10"/>
                <a:stretch>
                  <a:fillRect l="-1942" t="-2411" r="-1079" b="-5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274410" y="358058"/>
                <a:ext cx="29594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u="sng" dirty="0" smtClean="0"/>
                  <a:t>Note</a:t>
                </a:r>
                <a:r>
                  <a:rPr lang="en-GB" sz="1000" dirty="0" smtClean="0"/>
                  <a:t>: </a:t>
                </a:r>
                <a:r>
                  <a:rPr lang="en-GB" sz="1000" dirty="0" err="1" smtClean="0"/>
                  <a:t>T</a:t>
                </a:r>
                <a:r>
                  <a:rPr lang="en-GB" sz="1000" baseline="-25000" dirty="0" err="1" smtClean="0"/>
                  <a:t>bottom</a:t>
                </a:r>
                <a:r>
                  <a:rPr lang="en-GB" sz="1000" baseline="-25000" dirty="0" smtClean="0"/>
                  <a:t> CL</a:t>
                </a:r>
                <a:r>
                  <a:rPr lang="en-GB" sz="1000" dirty="0" smtClean="0"/>
                  <a:t> increases by 0.5 K @ 0.5g/s mass flow per meter of HTS flexible length</a:t>
                </a:r>
              </a:p>
              <a:p>
                <a:r>
                  <a:rPr lang="en-GB" sz="1000" u="sng" dirty="0" smtClean="0"/>
                  <a:t>Ex</a:t>
                </a:r>
                <a:r>
                  <a:rPr lang="en-GB" sz="1000" dirty="0" smtClean="0"/>
                  <a:t>: </a:t>
                </a:r>
                <a:r>
                  <a:rPr lang="en-GB" sz="1000" dirty="0" err="1" smtClean="0"/>
                  <a:t>L</a:t>
                </a:r>
                <a:r>
                  <a:rPr lang="en-GB" sz="1000" baseline="-25000" dirty="0" err="1" smtClean="0"/>
                  <a:t>flexible</a:t>
                </a:r>
                <a:r>
                  <a:rPr lang="en-GB" sz="1000" baseline="-25000" dirty="0" smtClean="0"/>
                  <a:t> HTS</a:t>
                </a:r>
                <a:r>
                  <a:rPr lang="en-GB" sz="1000" dirty="0" smtClean="0"/>
                  <a:t>= 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𝐶𝐿</m:t>
                        </m:r>
                      </m:sub>
                    </m:sSub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1000" dirty="0" smtClean="0"/>
                  <a:t> </a:t>
                </a:r>
              </a:p>
              <a:p>
                <a:r>
                  <a:rPr lang="en-GB" sz="1000" dirty="0" smtClean="0">
                    <a:sym typeface="Wingdings" panose="05000000000000000000" pitchFamily="2" charset="2"/>
                  </a:rPr>
                  <a:t> </a:t>
                </a:r>
                <a:r>
                  <a:rPr lang="en-GB" sz="1000" dirty="0" err="1" smtClean="0">
                    <a:sym typeface="Wingdings" panose="05000000000000000000" pitchFamily="2" charset="2"/>
                  </a:rPr>
                  <a:t>T</a:t>
                </a:r>
                <a:r>
                  <a:rPr lang="en-GB" sz="1000" baseline="-25000" dirty="0" err="1" smtClean="0">
                    <a:sym typeface="Wingdings" panose="05000000000000000000" pitchFamily="2" charset="2"/>
                  </a:rPr>
                  <a:t>bottom</a:t>
                </a:r>
                <a:r>
                  <a:rPr lang="en-GB" sz="1000" dirty="0">
                    <a:sym typeface="Wingdings" panose="05000000000000000000" pitchFamily="2" charset="2"/>
                  </a:rPr>
                  <a:t> </a:t>
                </a:r>
                <a:r>
                  <a:rPr lang="en-GB" sz="1000" baseline="-25000" dirty="0" smtClean="0">
                    <a:sym typeface="Wingdings" panose="05000000000000000000" pitchFamily="2" charset="2"/>
                  </a:rPr>
                  <a:t>CL </a:t>
                </a:r>
                <a:r>
                  <a:rPr lang="en-GB" sz="1000" dirty="0" smtClean="0">
                    <a:sym typeface="Wingdings" panose="05000000000000000000" pitchFamily="2" charset="2"/>
                  </a:rPr>
                  <a:t>=T</a:t>
                </a:r>
                <a:r>
                  <a:rPr lang="en-GB" sz="1000" baseline="-25000" dirty="0" smtClean="0">
                    <a:sym typeface="Wingdings" panose="05000000000000000000" pitchFamily="2" charset="2"/>
                  </a:rPr>
                  <a:t>c</a:t>
                </a:r>
                <a:r>
                  <a:rPr lang="en-GB" sz="1000" dirty="0" smtClean="0">
                    <a:sym typeface="Wingdings" panose="05000000000000000000" pitchFamily="2" charset="2"/>
                  </a:rPr>
                  <a:t>+3 K</a:t>
                </a:r>
                <a:endParaRPr lang="en-GB" sz="1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410" y="358058"/>
                <a:ext cx="2959412" cy="707886"/>
              </a:xfrm>
              <a:prstGeom prst="rect">
                <a:avLst/>
              </a:prstGeom>
              <a:blipFill>
                <a:blip r:embed="rId12"/>
                <a:stretch>
                  <a:fillRect t="-862" r="-206" b="-2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/>
          <p:cNvGrpSpPr/>
          <p:nvPr/>
        </p:nvGrpSpPr>
        <p:grpSpPr>
          <a:xfrm>
            <a:off x="6136403" y="121071"/>
            <a:ext cx="3143505" cy="801717"/>
            <a:chOff x="6136403" y="121071"/>
            <a:chExt cx="3143505" cy="801717"/>
          </a:xfrm>
        </p:grpSpPr>
        <p:grpSp>
          <p:nvGrpSpPr>
            <p:cNvPr id="63" name="Group 62"/>
            <p:cNvGrpSpPr/>
            <p:nvPr/>
          </p:nvGrpSpPr>
          <p:grpSpPr>
            <a:xfrm>
              <a:off x="6136403" y="121071"/>
              <a:ext cx="3143505" cy="801717"/>
              <a:chOff x="3781215" y="1606965"/>
              <a:chExt cx="3143505" cy="533934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781215" y="1606965"/>
                <a:ext cx="3143505" cy="533934"/>
                <a:chOff x="4286776" y="1768160"/>
                <a:chExt cx="3143505" cy="533934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4286776" y="1857629"/>
                  <a:ext cx="3061721" cy="444465"/>
                  <a:chOff x="3289743" y="1379912"/>
                  <a:chExt cx="3061721" cy="444465"/>
                </a:xfrm>
              </p:grpSpPr>
              <p:sp>
                <p:nvSpPr>
                  <p:cNvPr id="37" name="Rectangle 36"/>
                  <p:cNvSpPr/>
                  <p:nvPr/>
                </p:nvSpPr>
                <p:spPr>
                  <a:xfrm>
                    <a:off x="3289743" y="1379912"/>
                    <a:ext cx="2479290" cy="36556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3300153" y="1379912"/>
                    <a:ext cx="2468880" cy="44446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3289743" y="1379913"/>
                    <a:ext cx="247929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3289743" y="1821589"/>
                    <a:ext cx="247784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Rectangle 40"/>
                  <p:cNvSpPr/>
                  <p:nvPr/>
                </p:nvSpPr>
                <p:spPr>
                  <a:xfrm>
                    <a:off x="3300153" y="1485151"/>
                    <a:ext cx="2745840" cy="210475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3788199" y="1552119"/>
                    <a:ext cx="571870" cy="76538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24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cxnSp>
                <p:nvCxnSpPr>
                  <p:cNvPr id="44" name="Straight Connector 43"/>
                  <p:cNvCxnSpPr>
                    <a:stCxn id="42" idx="3"/>
                  </p:cNvCxnSpPr>
                  <p:nvPr/>
                </p:nvCxnSpPr>
                <p:spPr>
                  <a:xfrm flipV="1">
                    <a:off x="4360069" y="1588293"/>
                    <a:ext cx="1685925" cy="2095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>
                        <a:lumMod val="60000"/>
                        <a:lumOff val="40000"/>
                      </a:schemeClr>
                    </a:solidFill>
                    <a:prstDash val="sysDot"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45" name="Freeform 44"/>
                  <p:cNvSpPr/>
                  <p:nvPr/>
                </p:nvSpPr>
                <p:spPr>
                  <a:xfrm>
                    <a:off x="5765006" y="1381125"/>
                    <a:ext cx="276225" cy="114300"/>
                  </a:xfrm>
                  <a:custGeom>
                    <a:avLst/>
                    <a:gdLst>
                      <a:gd name="connsiteX0" fmla="*/ 0 w 276225"/>
                      <a:gd name="connsiteY0" fmla="*/ 0 h 114300"/>
                      <a:gd name="connsiteX1" fmla="*/ 0 w 276225"/>
                      <a:gd name="connsiteY1" fmla="*/ 114300 h 114300"/>
                      <a:gd name="connsiteX2" fmla="*/ 276225 w 276225"/>
                      <a:gd name="connsiteY2" fmla="*/ 11430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76225" h="114300">
                        <a:moveTo>
                          <a:pt x="0" y="0"/>
                        </a:moveTo>
                        <a:lnTo>
                          <a:pt x="0" y="114300"/>
                        </a:lnTo>
                        <a:lnTo>
                          <a:pt x="276225" y="1143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 flipV="1">
                    <a:off x="5766197" y="1703137"/>
                    <a:ext cx="276225" cy="114300"/>
                  </a:xfrm>
                  <a:custGeom>
                    <a:avLst/>
                    <a:gdLst>
                      <a:gd name="connsiteX0" fmla="*/ 0 w 276225"/>
                      <a:gd name="connsiteY0" fmla="*/ 0 h 114300"/>
                      <a:gd name="connsiteX1" fmla="*/ 0 w 276225"/>
                      <a:gd name="connsiteY1" fmla="*/ 114300 h 114300"/>
                      <a:gd name="connsiteX2" fmla="*/ 276225 w 276225"/>
                      <a:gd name="connsiteY2" fmla="*/ 11430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76225" h="114300">
                        <a:moveTo>
                          <a:pt x="0" y="0"/>
                        </a:moveTo>
                        <a:lnTo>
                          <a:pt x="0" y="114300"/>
                        </a:lnTo>
                        <a:lnTo>
                          <a:pt x="276225" y="1143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ight Arrow 46"/>
                  <p:cNvSpPr/>
                  <p:nvPr/>
                </p:nvSpPr>
                <p:spPr>
                  <a:xfrm>
                    <a:off x="6061742" y="1516539"/>
                    <a:ext cx="289722" cy="143507"/>
                  </a:xfrm>
                  <a:prstGeom prst="right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5259043" y="1450188"/>
                    <a:ext cx="55976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b="1" dirty="0" smtClean="0"/>
                      <a:t>Pc, Tc</a:t>
                    </a:r>
                    <a:endParaRPr lang="en-GB" sz="1000" b="1" dirty="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7064412" y="1768160"/>
                      <a:ext cx="365869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𝐶𝐿𝑐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200" dirty="0"/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64412" y="1768160"/>
                      <a:ext cx="365869" cy="184666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3333" r="-3333" b="-1612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62" name="Straight Connector 61"/>
              <p:cNvCxnSpPr>
                <a:stCxn id="42" idx="1"/>
                <a:endCxn id="41" idx="1"/>
              </p:cNvCxnSpPr>
              <p:nvPr/>
            </p:nvCxnSpPr>
            <p:spPr>
              <a:xfrm flipH="1">
                <a:off x="3791625" y="1906910"/>
                <a:ext cx="488046" cy="1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3" name="Freeform 2"/>
            <p:cNvSpPr/>
            <p:nvPr/>
          </p:nvSpPr>
          <p:spPr>
            <a:xfrm>
              <a:off x="6672709" y="534613"/>
              <a:ext cx="490538" cy="73819"/>
            </a:xfrm>
            <a:custGeom>
              <a:avLst/>
              <a:gdLst>
                <a:gd name="connsiteX0" fmla="*/ 0 w 490538"/>
                <a:gd name="connsiteY0" fmla="*/ 73819 h 73819"/>
                <a:gd name="connsiteX1" fmla="*/ 102394 w 490538"/>
                <a:gd name="connsiteY1" fmla="*/ 0 h 73819"/>
                <a:gd name="connsiteX2" fmla="*/ 230982 w 490538"/>
                <a:gd name="connsiteY2" fmla="*/ 71437 h 73819"/>
                <a:gd name="connsiteX3" fmla="*/ 345282 w 490538"/>
                <a:gd name="connsiteY3" fmla="*/ 0 h 73819"/>
                <a:gd name="connsiteX4" fmla="*/ 490538 w 490538"/>
                <a:gd name="connsiteY4" fmla="*/ 71437 h 73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538" h="73819">
                  <a:moveTo>
                    <a:pt x="0" y="73819"/>
                  </a:moveTo>
                  <a:lnTo>
                    <a:pt x="102394" y="0"/>
                  </a:lnTo>
                  <a:lnTo>
                    <a:pt x="230982" y="71437"/>
                  </a:lnTo>
                  <a:lnTo>
                    <a:pt x="345282" y="0"/>
                  </a:lnTo>
                  <a:lnTo>
                    <a:pt x="490538" y="71437"/>
                  </a:lnTo>
                </a:path>
              </a:pathLst>
            </a:cu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Circular Arrow 47"/>
            <p:cNvSpPr/>
            <p:nvPr/>
          </p:nvSpPr>
          <p:spPr>
            <a:xfrm>
              <a:off x="6815149" y="335000"/>
              <a:ext cx="186807" cy="186807"/>
            </a:xfrm>
            <a:prstGeom prst="circularArrow">
              <a:avLst>
                <a:gd name="adj1" fmla="val 13364"/>
                <a:gd name="adj2" fmla="val 1142319"/>
                <a:gd name="adj3" fmla="val 20517653"/>
                <a:gd name="adj4" fmla="val 2800925"/>
                <a:gd name="adj5" fmla="val 20432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0" name="Circular Arrow 49"/>
            <p:cNvSpPr/>
            <p:nvPr/>
          </p:nvSpPr>
          <p:spPr>
            <a:xfrm>
              <a:off x="6811350" y="609724"/>
              <a:ext cx="186807" cy="186807"/>
            </a:xfrm>
            <a:prstGeom prst="circularArrow">
              <a:avLst>
                <a:gd name="adj1" fmla="val 13364"/>
                <a:gd name="adj2" fmla="val 1142319"/>
                <a:gd name="adj3" fmla="val 20517653"/>
                <a:gd name="adj4" fmla="val 2800925"/>
                <a:gd name="adj5" fmla="val 20432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6184106" y="459581"/>
              <a:ext cx="292894" cy="66934"/>
            </a:xfrm>
            <a:custGeom>
              <a:avLst/>
              <a:gdLst>
                <a:gd name="connsiteX0" fmla="*/ 0 w 292894"/>
                <a:gd name="connsiteY0" fmla="*/ 42863 h 66934"/>
                <a:gd name="connsiteX1" fmla="*/ 142875 w 292894"/>
                <a:gd name="connsiteY1" fmla="*/ 23813 h 66934"/>
                <a:gd name="connsiteX2" fmla="*/ 259557 w 292894"/>
                <a:gd name="connsiteY2" fmla="*/ 66675 h 66934"/>
                <a:gd name="connsiteX3" fmla="*/ 292894 w 292894"/>
                <a:gd name="connsiteY3" fmla="*/ 0 h 66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894" h="66934">
                  <a:moveTo>
                    <a:pt x="0" y="42863"/>
                  </a:moveTo>
                  <a:cubicBezTo>
                    <a:pt x="49808" y="31353"/>
                    <a:pt x="99616" y="19844"/>
                    <a:pt x="142875" y="23813"/>
                  </a:cubicBezTo>
                  <a:cubicBezTo>
                    <a:pt x="186134" y="27782"/>
                    <a:pt x="234554" y="70644"/>
                    <a:pt x="259557" y="66675"/>
                  </a:cubicBezTo>
                  <a:cubicBezTo>
                    <a:pt x="284560" y="62706"/>
                    <a:pt x="288727" y="31353"/>
                    <a:pt x="292894" y="0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365081" y="633413"/>
              <a:ext cx="217781" cy="69070"/>
            </a:xfrm>
            <a:custGeom>
              <a:avLst/>
              <a:gdLst>
                <a:gd name="connsiteX0" fmla="*/ 0 w 217781"/>
                <a:gd name="connsiteY0" fmla="*/ 0 h 69070"/>
                <a:gd name="connsiteX1" fmla="*/ 200025 w 217781"/>
                <a:gd name="connsiteY1" fmla="*/ 69056 h 69070"/>
                <a:gd name="connsiteX2" fmla="*/ 195263 w 217781"/>
                <a:gd name="connsiteY2" fmla="*/ 4762 h 6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781" h="69070">
                  <a:moveTo>
                    <a:pt x="0" y="0"/>
                  </a:moveTo>
                  <a:cubicBezTo>
                    <a:pt x="83740" y="34131"/>
                    <a:pt x="167481" y="68262"/>
                    <a:pt x="200025" y="69056"/>
                  </a:cubicBezTo>
                  <a:cubicBezTo>
                    <a:pt x="232569" y="69850"/>
                    <a:pt x="213916" y="37306"/>
                    <a:pt x="195263" y="4762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6712744" y="440531"/>
              <a:ext cx="88413" cy="56497"/>
            </a:xfrm>
            <a:custGeom>
              <a:avLst/>
              <a:gdLst>
                <a:gd name="connsiteX0" fmla="*/ 0 w 88413"/>
                <a:gd name="connsiteY0" fmla="*/ 0 h 56497"/>
                <a:gd name="connsiteX1" fmla="*/ 80962 w 88413"/>
                <a:gd name="connsiteY1" fmla="*/ 14288 h 56497"/>
                <a:gd name="connsiteX2" fmla="*/ 78581 w 88413"/>
                <a:gd name="connsiteY2" fmla="*/ 54769 h 56497"/>
                <a:gd name="connsiteX3" fmla="*/ 26194 w 88413"/>
                <a:gd name="connsiteY3" fmla="*/ 45244 h 5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13" h="56497">
                  <a:moveTo>
                    <a:pt x="0" y="0"/>
                  </a:moveTo>
                  <a:cubicBezTo>
                    <a:pt x="33932" y="2580"/>
                    <a:pt x="67865" y="5160"/>
                    <a:pt x="80962" y="14288"/>
                  </a:cubicBezTo>
                  <a:cubicBezTo>
                    <a:pt x="94059" y="23416"/>
                    <a:pt x="87709" y="49610"/>
                    <a:pt x="78581" y="54769"/>
                  </a:cubicBezTo>
                  <a:cubicBezTo>
                    <a:pt x="69453" y="59928"/>
                    <a:pt x="47823" y="52586"/>
                    <a:pt x="26194" y="45244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048500" y="664350"/>
              <a:ext cx="280988" cy="52410"/>
            </a:xfrm>
            <a:custGeom>
              <a:avLst/>
              <a:gdLst>
                <a:gd name="connsiteX0" fmla="*/ 0 w 280988"/>
                <a:gd name="connsiteY0" fmla="*/ 47644 h 52410"/>
                <a:gd name="connsiteX1" fmla="*/ 152400 w 280988"/>
                <a:gd name="connsiteY1" fmla="*/ 19 h 52410"/>
                <a:gd name="connsiteX2" fmla="*/ 245269 w 280988"/>
                <a:gd name="connsiteY2" fmla="*/ 52406 h 52410"/>
                <a:gd name="connsiteX3" fmla="*/ 280988 w 280988"/>
                <a:gd name="connsiteY3" fmla="*/ 2400 h 52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988" h="52410">
                  <a:moveTo>
                    <a:pt x="0" y="47644"/>
                  </a:moveTo>
                  <a:cubicBezTo>
                    <a:pt x="55761" y="23434"/>
                    <a:pt x="111522" y="-775"/>
                    <a:pt x="152400" y="19"/>
                  </a:cubicBezTo>
                  <a:cubicBezTo>
                    <a:pt x="193278" y="813"/>
                    <a:pt x="223838" y="52009"/>
                    <a:pt x="245269" y="52406"/>
                  </a:cubicBezTo>
                  <a:cubicBezTo>
                    <a:pt x="266700" y="52803"/>
                    <a:pt x="273844" y="27601"/>
                    <a:pt x="280988" y="2400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7191375" y="454819"/>
              <a:ext cx="120109" cy="54773"/>
            </a:xfrm>
            <a:custGeom>
              <a:avLst/>
              <a:gdLst>
                <a:gd name="connsiteX0" fmla="*/ 0 w 120109"/>
                <a:gd name="connsiteY0" fmla="*/ 2381 h 54773"/>
                <a:gd name="connsiteX1" fmla="*/ 107156 w 120109"/>
                <a:gd name="connsiteY1" fmla="*/ 54769 h 54773"/>
                <a:gd name="connsiteX2" fmla="*/ 114300 w 120109"/>
                <a:gd name="connsiteY2" fmla="*/ 0 h 5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09" h="54773">
                  <a:moveTo>
                    <a:pt x="0" y="2381"/>
                  </a:moveTo>
                  <a:cubicBezTo>
                    <a:pt x="44053" y="28773"/>
                    <a:pt x="88106" y="55166"/>
                    <a:pt x="107156" y="54769"/>
                  </a:cubicBezTo>
                  <a:cubicBezTo>
                    <a:pt x="126206" y="54372"/>
                    <a:pt x="120253" y="27186"/>
                    <a:pt x="114300" y="0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7412831" y="507206"/>
              <a:ext cx="72360" cy="116719"/>
            </a:xfrm>
            <a:custGeom>
              <a:avLst/>
              <a:gdLst>
                <a:gd name="connsiteX0" fmla="*/ 64294 w 72360"/>
                <a:gd name="connsiteY0" fmla="*/ 0 h 116719"/>
                <a:gd name="connsiteX1" fmla="*/ 66675 w 72360"/>
                <a:gd name="connsiteY1" fmla="*/ 107157 h 116719"/>
                <a:gd name="connsiteX2" fmla="*/ 0 w 72360"/>
                <a:gd name="connsiteY2" fmla="*/ 104775 h 1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360" h="116719">
                  <a:moveTo>
                    <a:pt x="64294" y="0"/>
                  </a:moveTo>
                  <a:cubicBezTo>
                    <a:pt x="70842" y="44847"/>
                    <a:pt x="77391" y="89695"/>
                    <a:pt x="66675" y="107157"/>
                  </a:cubicBezTo>
                  <a:cubicBezTo>
                    <a:pt x="55959" y="124619"/>
                    <a:pt x="27979" y="114697"/>
                    <a:pt x="0" y="104775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7612856" y="459581"/>
              <a:ext cx="133419" cy="86262"/>
            </a:xfrm>
            <a:custGeom>
              <a:avLst/>
              <a:gdLst>
                <a:gd name="connsiteX0" fmla="*/ 0 w 133419"/>
                <a:gd name="connsiteY0" fmla="*/ 0 h 86262"/>
                <a:gd name="connsiteX1" fmla="*/ 73819 w 133419"/>
                <a:gd name="connsiteY1" fmla="*/ 85725 h 86262"/>
                <a:gd name="connsiteX2" fmla="*/ 133350 w 133419"/>
                <a:gd name="connsiteY2" fmla="*/ 35719 h 86262"/>
                <a:gd name="connsiteX3" fmla="*/ 83344 w 133419"/>
                <a:gd name="connsiteY3" fmla="*/ 21432 h 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419" h="86262">
                  <a:moveTo>
                    <a:pt x="0" y="0"/>
                  </a:moveTo>
                  <a:cubicBezTo>
                    <a:pt x="25797" y="39886"/>
                    <a:pt x="51594" y="79772"/>
                    <a:pt x="73819" y="85725"/>
                  </a:cubicBezTo>
                  <a:cubicBezTo>
                    <a:pt x="96044" y="91678"/>
                    <a:pt x="131763" y="46434"/>
                    <a:pt x="133350" y="35719"/>
                  </a:cubicBezTo>
                  <a:cubicBezTo>
                    <a:pt x="134937" y="25004"/>
                    <a:pt x="109140" y="23218"/>
                    <a:pt x="83344" y="21432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7577138" y="607219"/>
              <a:ext cx="147675" cy="80962"/>
            </a:xfrm>
            <a:custGeom>
              <a:avLst/>
              <a:gdLst>
                <a:gd name="connsiteX0" fmla="*/ 0 w 147675"/>
                <a:gd name="connsiteY0" fmla="*/ 80962 h 80962"/>
                <a:gd name="connsiteX1" fmla="*/ 142875 w 147675"/>
                <a:gd name="connsiteY1" fmla="*/ 64294 h 80962"/>
                <a:gd name="connsiteX2" fmla="*/ 100012 w 147675"/>
                <a:gd name="connsiteY2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675" h="80962">
                  <a:moveTo>
                    <a:pt x="0" y="80962"/>
                  </a:moveTo>
                  <a:cubicBezTo>
                    <a:pt x="63103" y="79375"/>
                    <a:pt x="126206" y="77788"/>
                    <a:pt x="142875" y="64294"/>
                  </a:cubicBezTo>
                  <a:cubicBezTo>
                    <a:pt x="159544" y="50800"/>
                    <a:pt x="129778" y="25400"/>
                    <a:pt x="100012" y="0"/>
                  </a:cubicBezTo>
                </a:path>
              </a:pathLst>
            </a:custGeom>
            <a:noFill/>
            <a:ln w="6350">
              <a:solidFill>
                <a:srgbClr val="0070C0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889710" y="4047113"/>
            <a:ext cx="4735401" cy="10984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18" grpId="0">
        <p:bldAsOne/>
      </p:bldGraphic>
      <p:bldP spid="19" grpId="0" animBg="1"/>
      <p:bldP spid="20" grpId="0"/>
      <p:bldP spid="21" grpId="0"/>
      <p:bldP spid="22" grpId="0"/>
      <p:bldP spid="23" grpId="0"/>
      <p:bldP spid="27" grpId="0" animBg="1"/>
      <p:bldP spid="28" grpId="0" animBg="1"/>
      <p:bldP spid="10" grpId="0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8675291" y="5262843"/>
            <a:ext cx="3516709" cy="16046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0" y="3960082"/>
            <a:ext cx="2708536" cy="29093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728" y="4103"/>
            <a:ext cx="9659431" cy="596868"/>
          </a:xfrm>
          <a:solidFill>
            <a:srgbClr val="FFFFFF"/>
          </a:solidFill>
        </p:spPr>
        <p:txBody>
          <a:bodyPr/>
          <a:lstStyle/>
          <a:p>
            <a:r>
              <a:rPr lang="en-GB" sz="2600" dirty="0" smtClean="0"/>
              <a:t>Hydraulic studies for parallel flow options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596742"/>
            <a:ext cx="8224732" cy="6261257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Exercise with DFHx1 and 18kA splice preliminary design: 4 x 18kA splice + 1 path for DFHx2 leads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Observations: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Most of the flow goes to the biggest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Deq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circuit </a:t>
            </a:r>
          </a:p>
          <a:p>
            <a:pPr lvl="3"/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≈</a:t>
            </a:r>
            <a:r>
              <a:rPr lang="en-GB" dirty="0">
                <a:sym typeface="Wingdings" panose="05000000000000000000" pitchFamily="2" charset="2"/>
              </a:rPr>
              <a:t>20% to the 4 splices (5% each) ,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≈</a:t>
            </a:r>
            <a:r>
              <a:rPr lang="en-GB" dirty="0">
                <a:sym typeface="Wingdings" panose="05000000000000000000" pitchFamily="2" charset="2"/>
              </a:rPr>
              <a:t>80% to central outer circuits</a:t>
            </a:r>
          </a:p>
          <a:p>
            <a:pPr lvl="2"/>
            <a:endParaRPr lang="en-GB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 Install upstream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orifices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for similar parallel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mass flows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(common practice)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Order of magnitude :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Ø10 mm  </a:t>
            </a:r>
            <a:r>
              <a:rPr lang="en-GB" b="1" u="sng" dirty="0" smtClean="0">
                <a:solidFill>
                  <a:srgbClr val="0070C0"/>
                </a:solidFill>
                <a:sym typeface="Wingdings" panose="05000000000000000000" pitchFamily="2" charset="2"/>
              </a:rPr>
              <a:t>Integration of upstream orifices unreliable around MgB2 cables </a:t>
            </a:r>
            <a:r>
              <a:rPr lang="en-GB" dirty="0" smtClean="0">
                <a:sym typeface="Wingdings" panose="05000000000000000000" pitchFamily="2" charset="2"/>
              </a:rPr>
              <a:t>(</a:t>
            </a:r>
            <a:r>
              <a:rPr lang="en-GB" dirty="0" smtClean="0">
                <a:sym typeface="Wingdings" panose="05000000000000000000" pitchFamily="2" charset="2"/>
              </a:rPr>
              <a:t>various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Ø, </a:t>
            </a:r>
            <a:r>
              <a:rPr lang="en-GB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Kapton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, solder geometry)</a:t>
            </a:r>
            <a:endParaRPr lang="en-GB" dirty="0" smtClean="0">
              <a:sym typeface="Wingdings" panose="05000000000000000000" pitchFamily="2" charset="2"/>
            </a:endParaRPr>
          </a:p>
          <a:p>
            <a:pPr lvl="2"/>
            <a:endParaRPr lang="en-GB" b="1" dirty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 smtClean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 smtClean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 smtClean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 smtClean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endParaRPr lang="en-GB" b="1" dirty="0">
              <a:solidFill>
                <a:srgbClr val="00B05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GB" b="1" dirty="0" smtClean="0"/>
              <a:t>What if:</a:t>
            </a:r>
          </a:p>
          <a:p>
            <a:pPr lvl="1"/>
            <a:r>
              <a:rPr lang="en-GB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 A limited </a:t>
            </a:r>
            <a:r>
              <a:rPr lang="en-GB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diffirence</a:t>
            </a:r>
            <a:r>
              <a:rPr lang="en-GB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between parallel circuits implies high mass flows unbalance</a:t>
            </a:r>
            <a:r>
              <a:rPr lang="en-GB" dirty="0" smtClean="0">
                <a:sym typeface="Wingdings" panose="05000000000000000000" pitchFamily="2" charset="2"/>
              </a:rPr>
              <a:t> (</a:t>
            </a:r>
            <a:r>
              <a:rPr lang="en-GB" dirty="0">
                <a:sym typeface="Wingdings" panose="05000000000000000000" pitchFamily="2" charset="2"/>
              </a:rPr>
              <a:t>higher R, </a:t>
            </a:r>
            <a:r>
              <a:rPr lang="en-GB" dirty="0" err="1">
                <a:sym typeface="Wingdings" panose="05000000000000000000" pitchFamily="2" charset="2"/>
              </a:rPr>
              <a:t>Kapton</a:t>
            </a:r>
            <a:r>
              <a:rPr lang="en-GB" dirty="0">
                <a:sym typeface="Wingdings" panose="05000000000000000000" pitchFamily="2" charset="2"/>
              </a:rPr>
              <a:t>, solder) </a:t>
            </a:r>
            <a:endParaRPr lang="en-GB" dirty="0" smtClean="0">
              <a:sym typeface="Wingdings" panose="05000000000000000000" pitchFamily="2" charset="2"/>
            </a:endParaRPr>
          </a:p>
          <a:p>
            <a:pPr lvl="3"/>
            <a:r>
              <a:rPr lang="en-GB" dirty="0"/>
              <a:t>One splice sub-hole is blocked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 err="1">
                <a:sym typeface="Wingdings" panose="05000000000000000000" pitchFamily="2" charset="2"/>
              </a:rPr>
              <a:t>Atr</a:t>
            </a:r>
            <a:r>
              <a:rPr lang="en-GB" dirty="0">
                <a:sym typeface="Wingdings" panose="05000000000000000000" pitchFamily="2" charset="2"/>
              </a:rPr>
              <a:t> reduced by 15%  Q reduced by 15%: Non critical</a:t>
            </a:r>
          </a:p>
          <a:p>
            <a:pPr lvl="3"/>
            <a:r>
              <a:rPr lang="en-GB" dirty="0">
                <a:sym typeface="Wingdings" panose="05000000000000000000" pitchFamily="2" charset="2"/>
              </a:rPr>
              <a:t>One splice is warmer 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∆P increase  local mass flow decreases further</a:t>
            </a:r>
            <a:endParaRPr lang="en-GB" dirty="0">
              <a:sym typeface="Wingdings" panose="05000000000000000000" pitchFamily="2" charset="2"/>
            </a:endParaRPr>
          </a:p>
          <a:p>
            <a:pPr lvl="3"/>
            <a:r>
              <a:rPr lang="en-GB" dirty="0">
                <a:sym typeface="Wingdings" panose="05000000000000000000" pitchFamily="2" charset="2"/>
              </a:rPr>
              <a:t>One splice needs twice more heat extraction  total mass flow +150%</a:t>
            </a:r>
          </a:p>
          <a:p>
            <a:pPr lvl="3"/>
            <a:r>
              <a:rPr lang="en-GB" dirty="0">
                <a:sym typeface="Wingdings" panose="05000000000000000000" pitchFamily="2" charset="2"/>
              </a:rPr>
              <a:t>Support and flowing areas obstructions not perfect  </a:t>
            </a:r>
            <a:r>
              <a:rPr lang="en-GB" dirty="0" err="1">
                <a:sym typeface="Wingdings" panose="05000000000000000000" pitchFamily="2" charset="2"/>
              </a:rPr>
              <a:t>mis</a:t>
            </a:r>
            <a:r>
              <a:rPr lang="en-GB" dirty="0">
                <a:sym typeface="Wingdings" panose="05000000000000000000" pitchFamily="2" charset="2"/>
              </a:rPr>
              <a:t> balance between hydraulic parallel circuits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39" name="Group 38"/>
          <p:cNvGrpSpPr/>
          <p:nvPr/>
        </p:nvGrpSpPr>
        <p:grpSpPr>
          <a:xfrm>
            <a:off x="9966014" y="90755"/>
            <a:ext cx="2141001" cy="798548"/>
            <a:chOff x="9300792" y="2290832"/>
            <a:chExt cx="2141001" cy="1012915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950986" y="2797823"/>
              <a:ext cx="230186" cy="0"/>
            </a:xfrm>
            <a:prstGeom prst="line">
              <a:avLst/>
            </a:prstGeom>
            <a:noFill/>
            <a:ln w="2063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9300792" y="2299144"/>
              <a:ext cx="1650649" cy="1004603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9300792" y="2654888"/>
              <a:ext cx="0" cy="29869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1"/>
            </p:cNvCxnSpPr>
            <p:nvPr/>
          </p:nvCxnSpPr>
          <p:spPr>
            <a:xfrm flipV="1">
              <a:off x="9300792" y="2794918"/>
              <a:ext cx="1880380" cy="6526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9436672" y="2654887"/>
              <a:ext cx="288518" cy="29869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0639296" y="2462694"/>
              <a:ext cx="346491" cy="0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Straight Connector 11"/>
            <p:cNvCxnSpPr>
              <a:endCxn id="25" idx="3"/>
            </p:cNvCxnSpPr>
            <p:nvPr/>
          </p:nvCxnSpPr>
          <p:spPr>
            <a:xfrm flipH="1" flipV="1">
              <a:off x="10831593" y="2462984"/>
              <a:ext cx="99244" cy="4072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908505" y="3137473"/>
              <a:ext cx="77283" cy="0"/>
            </a:xfrm>
            <a:prstGeom prst="line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633709" y="3144510"/>
              <a:ext cx="352078" cy="0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/>
            <p:cNvCxnSpPr>
              <a:endCxn id="29" idx="3"/>
            </p:cNvCxnSpPr>
            <p:nvPr/>
          </p:nvCxnSpPr>
          <p:spPr>
            <a:xfrm flipH="1" flipV="1">
              <a:off x="10829537" y="3145607"/>
              <a:ext cx="156250" cy="2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9416166" y="2452374"/>
              <a:ext cx="1291601" cy="339394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V="1">
              <a:off x="9418237" y="2809643"/>
              <a:ext cx="1291601" cy="339394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9685471" y="2472820"/>
              <a:ext cx="1230637" cy="654976"/>
              <a:chOff x="9685471" y="2472820"/>
              <a:chExt cx="1230637" cy="6549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0368011" y="2472820"/>
                <a:ext cx="548097" cy="65497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0232854" y="2497098"/>
                <a:ext cx="319785" cy="58645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0109028" y="2561386"/>
                <a:ext cx="177284" cy="49230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0022158" y="2620433"/>
                <a:ext cx="190485" cy="34339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9685471" y="2684361"/>
                <a:ext cx="341114" cy="23650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24" name="Freeform 23"/>
            <p:cNvSpPr/>
            <p:nvPr/>
          </p:nvSpPr>
          <p:spPr>
            <a:xfrm>
              <a:off x="9395928" y="2458140"/>
              <a:ext cx="1291601" cy="339394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685405" y="2424714"/>
              <a:ext cx="146189" cy="765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9397998" y="2803879"/>
              <a:ext cx="1291601" cy="339394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722007" y="2500675"/>
              <a:ext cx="78284" cy="231441"/>
            </a:xfrm>
            <a:prstGeom prst="rect">
              <a:avLst/>
            </a:prstGeom>
            <a:solidFill>
              <a:srgbClr val="C2E4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721822" y="2858880"/>
              <a:ext cx="78284" cy="247362"/>
            </a:xfrm>
            <a:prstGeom prst="rect">
              <a:avLst/>
            </a:prstGeom>
            <a:solidFill>
              <a:srgbClr val="C2E4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83349" y="3107338"/>
              <a:ext cx="146189" cy="765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30" name="Straight Connector 29"/>
            <p:cNvCxnSpPr>
              <a:stCxn id="7" idx="1"/>
            </p:cNvCxnSpPr>
            <p:nvPr/>
          </p:nvCxnSpPr>
          <p:spPr>
            <a:xfrm flipV="1">
              <a:off x="9300792" y="2795041"/>
              <a:ext cx="1880378" cy="6404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0754753" y="2290832"/>
              <a:ext cx="0" cy="1267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10754753" y="3177045"/>
              <a:ext cx="0" cy="1267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ight Arrow 32"/>
            <p:cNvSpPr/>
            <p:nvPr/>
          </p:nvSpPr>
          <p:spPr>
            <a:xfrm>
              <a:off x="11033759" y="2382358"/>
              <a:ext cx="205707" cy="10832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11236086" y="2723333"/>
              <a:ext cx="205707" cy="167600"/>
            </a:xfrm>
            <a:prstGeom prst="rightArrow">
              <a:avLst/>
            </a:prstGeom>
            <a:gradFill>
              <a:gsLst>
                <a:gs pos="0">
                  <a:srgbClr val="00B050"/>
                </a:gs>
                <a:gs pos="100000">
                  <a:srgbClr val="E7F4D8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11033758" y="3093928"/>
              <a:ext cx="205707" cy="107308"/>
            </a:xfrm>
            <a:prstGeom prst="rightArrow">
              <a:avLst/>
            </a:prstGeom>
            <a:gradFill>
              <a:gsLst>
                <a:gs pos="1000">
                  <a:schemeClr val="accent2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10680542" y="2308420"/>
              <a:ext cx="205707" cy="10832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10680541" y="3065577"/>
              <a:ext cx="205707" cy="45719"/>
            </a:xfrm>
            <a:prstGeom prst="rightArrow">
              <a:avLst/>
            </a:prstGeom>
            <a:gradFill>
              <a:gsLst>
                <a:gs pos="1000">
                  <a:schemeClr val="accent2">
                    <a:lumMod val="60000"/>
                    <a:lumOff val="4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</a:gradFill>
            <a:ln w="31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10679810" y="2613354"/>
              <a:ext cx="205707" cy="138474"/>
            </a:xfrm>
            <a:prstGeom prst="rightArrow">
              <a:avLst/>
            </a:prstGeom>
            <a:gradFill>
              <a:gsLst>
                <a:gs pos="0">
                  <a:srgbClr val="00B050"/>
                </a:gs>
                <a:gs pos="100000">
                  <a:srgbClr val="E7F4D8"/>
                </a:gs>
              </a:gsLst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35" name="Chart 1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412686"/>
              </p:ext>
            </p:extLst>
          </p:nvPr>
        </p:nvGraphicFramePr>
        <p:xfrm>
          <a:off x="8215965" y="3237834"/>
          <a:ext cx="397603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11620671" y="4719346"/>
                <a:ext cx="418513" cy="165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1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𝑠𝑝𝑙𝑖𝑐𝑒</m:t>
                          </m:r>
                        </m:sub>
                      </m:sSub>
                    </m:oMath>
                  </m:oMathPara>
                </a14:m>
                <a:endParaRPr lang="en-GB" sz="1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0671" y="4719346"/>
                <a:ext cx="418513" cy="165751"/>
              </a:xfrm>
              <a:prstGeom prst="rect">
                <a:avLst/>
              </a:prstGeom>
              <a:blipFill>
                <a:blip r:embed="rId3"/>
                <a:stretch>
                  <a:fillRect l="-2899" r="-1449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3" name="TextBox 142"/>
              <p:cNvSpPr txBox="1"/>
              <p:nvPr/>
            </p:nvSpPr>
            <p:spPr>
              <a:xfrm>
                <a:off x="11278626" y="3831606"/>
                <a:ext cx="39485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1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𝐷𝑁</m:t>
                          </m:r>
                          <m:r>
                            <a:rPr lang="en-GB" sz="1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</m:sub>
                      </m:sSub>
                    </m:oMath>
                  </m:oMathPara>
                </a14:m>
                <a:endParaRPr lang="en-GB" sz="1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8626" y="3831606"/>
                <a:ext cx="394852" cy="153888"/>
              </a:xfrm>
              <a:prstGeom prst="rect">
                <a:avLst/>
              </a:prstGeom>
              <a:blipFill>
                <a:blip r:embed="rId4"/>
                <a:stretch>
                  <a:fillRect l="-3077" r="-3077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 55"/>
          <p:cNvGrpSpPr/>
          <p:nvPr/>
        </p:nvGrpSpPr>
        <p:grpSpPr>
          <a:xfrm>
            <a:off x="8590978" y="1030951"/>
            <a:ext cx="3516037" cy="1711279"/>
            <a:chOff x="8634928" y="2386339"/>
            <a:chExt cx="3516037" cy="1711279"/>
          </a:xfrm>
        </p:grpSpPr>
        <p:sp>
          <p:nvSpPr>
            <p:cNvPr id="130" name="TextBox 129"/>
            <p:cNvSpPr txBox="1"/>
            <p:nvPr/>
          </p:nvSpPr>
          <p:spPr>
            <a:xfrm>
              <a:off x="8634928" y="3186661"/>
              <a:ext cx="17439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 smtClean="0">
                  <a:solidFill>
                    <a:srgbClr val="0070C0"/>
                  </a:solidFill>
                </a:rPr>
                <a:t>central flowing area : </a:t>
              </a:r>
            </a:p>
            <a:p>
              <a:pPr algn="r"/>
              <a:r>
                <a:rPr lang="en-GB" sz="1000" dirty="0" smtClean="0">
                  <a:solidFill>
                    <a:srgbClr val="0070C0"/>
                  </a:solidFill>
                </a:rPr>
                <a:t>DN40 38% of total flow</a:t>
              </a:r>
              <a:endParaRPr lang="en-GB" sz="1000" dirty="0">
                <a:solidFill>
                  <a:srgbClr val="0070C0"/>
                </a:solidFill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8879588" y="2386339"/>
              <a:ext cx="3271377" cy="1711279"/>
              <a:chOff x="8636994" y="2339686"/>
              <a:chExt cx="3271377" cy="1711279"/>
            </a:xfrm>
          </p:grpSpPr>
          <p:pic>
            <p:nvPicPr>
              <p:cNvPr id="82" name="Picture 81"/>
              <p:cNvPicPr>
                <a:picLocks noChangeAspect="1"/>
              </p:cNvPicPr>
              <p:nvPr/>
            </p:nvPicPr>
            <p:blipFill rotWithShape="1">
              <a:blip r:embed="rId5"/>
              <a:srcRect l="8646" t="3887" r="2298" b="4077"/>
              <a:stretch/>
            </p:blipFill>
            <p:spPr>
              <a:xfrm>
                <a:off x="10199725" y="2339686"/>
                <a:ext cx="1708646" cy="1711279"/>
              </a:xfrm>
              <a:prstGeom prst="rect">
                <a:avLst/>
              </a:prstGeom>
            </p:spPr>
          </p:pic>
          <p:cxnSp>
            <p:nvCxnSpPr>
              <p:cNvPr id="127" name="Straight Arrow Connector 126"/>
              <p:cNvCxnSpPr>
                <a:stCxn id="130" idx="3"/>
              </p:cNvCxnSpPr>
              <p:nvPr/>
            </p:nvCxnSpPr>
            <p:spPr>
              <a:xfrm flipV="1">
                <a:off x="10136269" y="3188931"/>
                <a:ext cx="757418" cy="1511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8965551" y="2492859"/>
                <a:ext cx="13035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rgbClr val="0070C0"/>
                    </a:solidFill>
                  </a:rPr>
                  <a:t>18kA flowing area : </a:t>
                </a:r>
              </a:p>
              <a:p>
                <a:r>
                  <a:rPr lang="en-GB" sz="1000" dirty="0" smtClean="0">
                    <a:solidFill>
                      <a:srgbClr val="0070C0"/>
                    </a:solidFill>
                  </a:rPr>
                  <a:t>DN20 5% total flow</a:t>
                </a:r>
                <a:endParaRPr lang="en-GB" sz="10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29" name="Straight Arrow Connector 128"/>
              <p:cNvCxnSpPr>
                <a:stCxn id="128" idx="3"/>
              </p:cNvCxnSpPr>
              <p:nvPr/>
            </p:nvCxnSpPr>
            <p:spPr>
              <a:xfrm flipV="1">
                <a:off x="10269113" y="2489180"/>
                <a:ext cx="705781" cy="2037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Arrow Connector 131"/>
              <p:cNvCxnSpPr>
                <a:stCxn id="133" idx="3"/>
              </p:cNvCxnSpPr>
              <p:nvPr/>
            </p:nvCxnSpPr>
            <p:spPr>
              <a:xfrm>
                <a:off x="10380929" y="3838556"/>
                <a:ext cx="289681" cy="748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/>
              <p:cNvSpPr txBox="1"/>
              <p:nvPr/>
            </p:nvSpPr>
            <p:spPr>
              <a:xfrm>
                <a:off x="8636994" y="3638501"/>
                <a:ext cx="17439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000" dirty="0" smtClean="0">
                    <a:solidFill>
                      <a:srgbClr val="0070C0"/>
                    </a:solidFill>
                  </a:rPr>
                  <a:t>Ext flowing area : </a:t>
                </a:r>
              </a:p>
              <a:p>
                <a:pPr algn="r"/>
                <a:r>
                  <a:rPr lang="en-GB" sz="1000" dirty="0" smtClean="0">
                    <a:solidFill>
                      <a:srgbClr val="0070C0"/>
                    </a:solidFill>
                  </a:rPr>
                  <a:t>DN40, 38% of total flow</a:t>
                </a:r>
                <a:endParaRPr lang="en-GB" sz="1000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2444" y="1005630"/>
            <a:ext cx="4751244" cy="2004627"/>
            <a:chOff x="2444" y="924945"/>
            <a:chExt cx="4751244" cy="200462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9" name="TextBox 138"/>
                <p:cNvSpPr txBox="1"/>
                <p:nvPr/>
              </p:nvSpPr>
              <p:spPr>
                <a:xfrm>
                  <a:off x="119575" y="1683365"/>
                  <a:ext cx="53290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</m:oMath>
                    </m:oMathPara>
                  </a14:m>
                  <a:endParaRPr lang="en-GB" sz="1400" dirty="0"/>
                </a:p>
              </p:txBody>
            </p:sp>
          </mc:Choice>
          <mc:Fallback>
            <p:sp>
              <p:nvSpPr>
                <p:cNvPr id="139" name="TextBox 1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575" y="1683365"/>
                  <a:ext cx="532902" cy="215444"/>
                </a:xfrm>
                <a:prstGeom prst="rect">
                  <a:avLst/>
                </a:prstGeom>
                <a:blipFill>
                  <a:blip r:embed="rId6"/>
                  <a:stretch>
                    <a:fillRect l="-4598" b="-1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5" name="Group 154"/>
            <p:cNvGrpSpPr/>
            <p:nvPr/>
          </p:nvGrpSpPr>
          <p:grpSpPr>
            <a:xfrm>
              <a:off x="2444" y="924945"/>
              <a:ext cx="4751244" cy="2004627"/>
              <a:chOff x="3313532" y="3509696"/>
              <a:chExt cx="4751244" cy="2004627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3313532" y="3509696"/>
                <a:ext cx="4317552" cy="1964975"/>
                <a:chOff x="3313532" y="3509696"/>
                <a:chExt cx="4317552" cy="1964975"/>
              </a:xfrm>
            </p:grpSpPr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3313532" y="3509696"/>
                  <a:ext cx="4317552" cy="1964975"/>
                </a:xfrm>
                <a:prstGeom prst="rect">
                  <a:avLst/>
                </a:prstGeom>
              </p:spPr>
            </p:pic>
            <p:sp>
              <p:nvSpPr>
                <p:cNvPr id="144" name="Right Arrow 143"/>
                <p:cNvSpPr/>
                <p:nvPr/>
              </p:nvSpPr>
              <p:spPr>
                <a:xfrm rot="1009873">
                  <a:off x="5941976" y="4593444"/>
                  <a:ext cx="248564" cy="138500"/>
                </a:xfrm>
                <a:prstGeom prst="rightArrow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145" name="Right Arrow 144"/>
                <p:cNvSpPr/>
                <p:nvPr/>
              </p:nvSpPr>
              <p:spPr>
                <a:xfrm rot="1009873">
                  <a:off x="5931171" y="4243103"/>
                  <a:ext cx="248564" cy="63866"/>
                </a:xfrm>
                <a:prstGeom prst="rightArrow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146" name="Right Arrow 145"/>
                <p:cNvSpPr/>
                <p:nvPr/>
              </p:nvSpPr>
              <p:spPr>
                <a:xfrm rot="1009873">
                  <a:off x="5583170" y="4697312"/>
                  <a:ext cx="248564" cy="63866"/>
                </a:xfrm>
                <a:prstGeom prst="rightArrow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147" name="Right Arrow 146"/>
                <p:cNvSpPr/>
                <p:nvPr/>
              </p:nvSpPr>
              <p:spPr>
                <a:xfrm rot="1009873">
                  <a:off x="5919498" y="5024857"/>
                  <a:ext cx="248564" cy="63866"/>
                </a:xfrm>
                <a:prstGeom prst="rightArrow">
                  <a:avLst/>
                </a:prstGeom>
                <a:ln w="31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</p:grpSp>
          <p:sp>
            <p:nvSpPr>
              <p:cNvPr id="149" name="TextBox 148"/>
              <p:cNvSpPr txBox="1"/>
              <p:nvPr/>
            </p:nvSpPr>
            <p:spPr>
              <a:xfrm rot="974510">
                <a:off x="6872190" y="4454906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To CL</a:t>
                </a:r>
                <a:endParaRPr lang="en-GB" sz="1000" dirty="0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 rot="974510">
                <a:off x="7253146" y="4767150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To CL</a:t>
                </a:r>
                <a:endParaRPr lang="en-GB" sz="1000" dirty="0"/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 rot="974510">
                <a:off x="7296617" y="5010387"/>
                <a:ext cx="7681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To DFHx2</a:t>
                </a:r>
                <a:endParaRPr lang="en-GB" sz="1000" dirty="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 rot="974510">
                <a:off x="6552565" y="4939765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To CL</a:t>
                </a:r>
                <a:endParaRPr lang="en-GB" sz="1000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 rot="974510">
                <a:off x="6919272" y="5268102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To CL</a:t>
                </a:r>
                <a:endParaRPr lang="en-GB" sz="1000" dirty="0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084508" y="1445052"/>
            <a:ext cx="3573625" cy="1090865"/>
            <a:chOff x="5334965" y="865170"/>
            <a:chExt cx="3573625" cy="1090865"/>
          </a:xfrm>
        </p:grpSpPr>
        <p:pic>
          <p:nvPicPr>
            <p:cNvPr id="80" name="Picture 79"/>
            <p:cNvPicPr>
              <a:picLocks noChangeAspect="1"/>
            </p:cNvPicPr>
            <p:nvPr/>
          </p:nvPicPr>
          <p:blipFill rotWithShape="1">
            <a:blip r:embed="rId8"/>
            <a:srcRect l="30625"/>
            <a:stretch/>
          </p:blipFill>
          <p:spPr>
            <a:xfrm>
              <a:off x="5334965" y="922058"/>
              <a:ext cx="3047506" cy="103397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0" name="TextBox 139"/>
                <p:cNvSpPr txBox="1"/>
                <p:nvPr/>
              </p:nvSpPr>
              <p:spPr>
                <a:xfrm>
                  <a:off x="8044540" y="865170"/>
                  <a:ext cx="503535" cy="1989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𝑠𝑝𝑙𝑖𝑐𝑒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140" name="TextBox 1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4540" y="865170"/>
                  <a:ext cx="503535" cy="198965"/>
                </a:xfrm>
                <a:prstGeom prst="rect">
                  <a:avLst/>
                </a:prstGeom>
                <a:blipFill>
                  <a:blip r:embed="rId9"/>
                  <a:stretch>
                    <a:fillRect l="-3659" r="-2439" b="-242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1" name="TextBox 140"/>
                <p:cNvSpPr txBox="1"/>
                <p:nvPr/>
              </p:nvSpPr>
              <p:spPr>
                <a:xfrm>
                  <a:off x="8434101" y="1296937"/>
                  <a:ext cx="47448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𝐷𝑁</m:t>
                            </m:r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141" name="TextBox 1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34101" y="1296937"/>
                  <a:ext cx="474489" cy="184666"/>
                </a:xfrm>
                <a:prstGeom prst="rect">
                  <a:avLst/>
                </a:prstGeom>
                <a:blipFill>
                  <a:blip r:embed="rId10"/>
                  <a:stretch>
                    <a:fillRect l="-2564" t="-3333" b="-1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5" name="Right Arrow 124"/>
            <p:cNvSpPr/>
            <p:nvPr/>
          </p:nvSpPr>
          <p:spPr>
            <a:xfrm>
              <a:off x="8143326" y="1361540"/>
              <a:ext cx="248564" cy="138500"/>
            </a:xfrm>
            <a:prstGeom prst="rightArrow">
              <a:avLst/>
            </a:prstGeom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26" name="Right Arrow 125"/>
            <p:cNvSpPr/>
            <p:nvPr/>
          </p:nvSpPr>
          <p:spPr>
            <a:xfrm>
              <a:off x="7814809" y="1090243"/>
              <a:ext cx="248564" cy="63866"/>
            </a:xfrm>
            <a:prstGeom prst="rightArrow">
              <a:avLst/>
            </a:prstGeom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31" name="Right Arrow 130"/>
            <p:cNvSpPr/>
            <p:nvPr/>
          </p:nvSpPr>
          <p:spPr>
            <a:xfrm>
              <a:off x="7817104" y="1707042"/>
              <a:ext cx="248564" cy="63866"/>
            </a:xfrm>
            <a:prstGeom prst="rightArrow">
              <a:avLst/>
            </a:prstGeom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4" name="TextBox 133"/>
                <p:cNvSpPr txBox="1"/>
                <p:nvPr/>
              </p:nvSpPr>
              <p:spPr>
                <a:xfrm>
                  <a:off x="8129546" y="1743622"/>
                  <a:ext cx="503535" cy="1989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𝑠𝑝𝑙𝑖𝑐𝑒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>
            <p:sp>
              <p:nvSpPr>
                <p:cNvPr id="134" name="TextBox 1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9546" y="1743622"/>
                  <a:ext cx="503535" cy="198965"/>
                </a:xfrm>
                <a:prstGeom prst="rect">
                  <a:avLst/>
                </a:prstGeom>
                <a:blipFill>
                  <a:blip r:embed="rId9"/>
                  <a:stretch>
                    <a:fillRect l="-3659" r="-2439" b="-242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1" name="Group 90"/>
          <p:cNvGrpSpPr/>
          <p:nvPr/>
        </p:nvGrpSpPr>
        <p:grpSpPr>
          <a:xfrm>
            <a:off x="9343291" y="4698215"/>
            <a:ext cx="2480166" cy="1829200"/>
            <a:chOff x="9343291" y="4288640"/>
            <a:chExt cx="2480166" cy="1829200"/>
          </a:xfrm>
        </p:grpSpPr>
        <p:sp>
          <p:nvSpPr>
            <p:cNvPr id="136" name="TextBox 135"/>
            <p:cNvSpPr txBox="1"/>
            <p:nvPr/>
          </p:nvSpPr>
          <p:spPr>
            <a:xfrm>
              <a:off x="9343291" y="5717730"/>
              <a:ext cx="2480166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0.5 g/s around one splice </a:t>
              </a:r>
              <a:r>
                <a:rPr lang="en-GB" sz="1000" dirty="0" smtClean="0">
                  <a:sym typeface="Wingdings" panose="05000000000000000000" pitchFamily="2" charset="2"/>
                </a:rPr>
                <a:t> </a:t>
              </a:r>
              <a:r>
                <a:rPr lang="en-GB" sz="1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total 7 g/s</a:t>
              </a:r>
            </a:p>
            <a:p>
              <a:r>
                <a:rPr lang="en-GB" sz="1000" dirty="0" smtClean="0">
                  <a:sym typeface="Wingdings" panose="05000000000000000000" pitchFamily="2" charset="2"/>
                </a:rPr>
                <a:t>1.0 g/s around one splice  </a:t>
              </a:r>
              <a:r>
                <a:rPr lang="en-GB" sz="1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total 17 g/s</a:t>
              </a:r>
              <a:endParaRPr lang="en-GB" sz="10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154" name="Straight Arrow Connector 153"/>
            <p:cNvCxnSpPr>
              <a:stCxn id="136" idx="0"/>
            </p:cNvCxnSpPr>
            <p:nvPr/>
          </p:nvCxnSpPr>
          <p:spPr>
            <a:xfrm flipH="1" flipV="1">
              <a:off x="9969060" y="4838248"/>
              <a:ext cx="614314" cy="879482"/>
            </a:xfrm>
            <a:prstGeom prst="straightConnector1">
              <a:avLst/>
            </a:prstGeom>
            <a:ln w="3175">
              <a:solidFill>
                <a:schemeClr val="accent3">
                  <a:lumMod val="60000"/>
                  <a:lumOff val="40000"/>
                </a:schemeClr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9969060" y="4470577"/>
              <a:ext cx="0" cy="367671"/>
            </a:xfrm>
            <a:prstGeom prst="line">
              <a:avLst/>
            </a:prstGeom>
            <a:ln w="3175">
              <a:solidFill>
                <a:srgbClr val="FF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>
              <a:stCxn id="136" idx="0"/>
            </p:cNvCxnSpPr>
            <p:nvPr/>
          </p:nvCxnSpPr>
          <p:spPr>
            <a:xfrm flipV="1">
              <a:off x="10583374" y="4752220"/>
              <a:ext cx="884481" cy="965510"/>
            </a:xfrm>
            <a:prstGeom prst="straightConnector1">
              <a:avLst/>
            </a:prstGeom>
            <a:ln w="3175">
              <a:solidFill>
                <a:srgbClr val="EC52DA"/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1467855" y="4288640"/>
              <a:ext cx="0" cy="517865"/>
            </a:xfrm>
            <a:prstGeom prst="line">
              <a:avLst/>
            </a:prstGeom>
            <a:ln w="3175">
              <a:solidFill>
                <a:srgbClr val="FF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/>
          <p:cNvGrpSpPr/>
          <p:nvPr/>
        </p:nvGrpSpPr>
        <p:grpSpPr>
          <a:xfrm>
            <a:off x="1473922" y="4439381"/>
            <a:ext cx="1622497" cy="842357"/>
            <a:chOff x="4902994" y="4821382"/>
            <a:chExt cx="1622497" cy="842357"/>
          </a:xfrm>
        </p:grpSpPr>
        <p:cxnSp>
          <p:nvCxnSpPr>
            <p:cNvPr id="159" name="Straight Connector 158"/>
            <p:cNvCxnSpPr/>
            <p:nvPr/>
          </p:nvCxnSpPr>
          <p:spPr>
            <a:xfrm>
              <a:off x="4922044" y="4821382"/>
              <a:ext cx="1603447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902994" y="5663739"/>
              <a:ext cx="1622497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357553" y="4927498"/>
              <a:ext cx="712123" cy="0"/>
            </a:xfrm>
            <a:prstGeom prst="line">
              <a:avLst/>
            </a:prstGeom>
            <a:ln w="63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357553" y="5088212"/>
              <a:ext cx="712123" cy="0"/>
            </a:xfrm>
            <a:prstGeom prst="line">
              <a:avLst/>
            </a:prstGeom>
            <a:ln w="63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5357552" y="5320492"/>
              <a:ext cx="712123" cy="0"/>
            </a:xfrm>
            <a:prstGeom prst="line">
              <a:avLst/>
            </a:prstGeom>
            <a:ln w="63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357552" y="5580266"/>
              <a:ext cx="712123" cy="0"/>
            </a:xfrm>
            <a:prstGeom prst="line">
              <a:avLst/>
            </a:prstGeom>
            <a:ln w="63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5357553" y="4821382"/>
              <a:ext cx="0" cy="101601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5357292" y="5580266"/>
              <a:ext cx="0" cy="83473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5357292" y="5088212"/>
              <a:ext cx="0" cy="227765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ight Arrow 167"/>
            <p:cNvSpPr/>
            <p:nvPr/>
          </p:nvSpPr>
          <p:spPr>
            <a:xfrm>
              <a:off x="5462403" y="4983230"/>
              <a:ext cx="205707" cy="4571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ight Arrow 168"/>
            <p:cNvSpPr/>
            <p:nvPr/>
          </p:nvSpPr>
          <p:spPr>
            <a:xfrm>
              <a:off x="5462403" y="5345574"/>
              <a:ext cx="205707" cy="20719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3390259" y="4444461"/>
            <a:ext cx="1622497" cy="842357"/>
            <a:chOff x="3390259" y="4444461"/>
            <a:chExt cx="1622497" cy="842357"/>
          </a:xfrm>
        </p:grpSpPr>
        <p:grpSp>
          <p:nvGrpSpPr>
            <p:cNvPr id="60" name="Group 59"/>
            <p:cNvGrpSpPr/>
            <p:nvPr/>
          </p:nvGrpSpPr>
          <p:grpSpPr>
            <a:xfrm>
              <a:off x="3390259" y="4444461"/>
              <a:ext cx="1622497" cy="842357"/>
              <a:chOff x="4902994" y="4821382"/>
              <a:chExt cx="1622497" cy="842357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4922044" y="4821382"/>
                <a:ext cx="160344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4902994" y="5663739"/>
                <a:ext cx="162249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357553" y="4927498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357553" y="5088212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5357552" y="5320492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5357552" y="5580266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5357553" y="4821382"/>
                <a:ext cx="0" cy="842357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ight Arrow 53"/>
              <p:cNvSpPr/>
              <p:nvPr/>
            </p:nvSpPr>
            <p:spPr>
              <a:xfrm>
                <a:off x="5462403" y="4950817"/>
                <a:ext cx="205707" cy="10832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ight Arrow 54"/>
              <p:cNvSpPr/>
              <p:nvPr/>
            </p:nvSpPr>
            <p:spPr>
              <a:xfrm>
                <a:off x="5462403" y="5395333"/>
                <a:ext cx="205707" cy="10832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3767355" y="4600658"/>
              <a:ext cx="12001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3764274" y="5054646"/>
              <a:ext cx="12001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5529229" y="4434866"/>
            <a:ext cx="1659092" cy="844987"/>
            <a:chOff x="5529229" y="4434866"/>
            <a:chExt cx="1659092" cy="844987"/>
          </a:xfrm>
        </p:grpSpPr>
        <p:grpSp>
          <p:nvGrpSpPr>
            <p:cNvPr id="61" name="Group 60"/>
            <p:cNvGrpSpPr/>
            <p:nvPr/>
          </p:nvGrpSpPr>
          <p:grpSpPr>
            <a:xfrm>
              <a:off x="5565824" y="4434866"/>
              <a:ext cx="1622497" cy="842357"/>
              <a:chOff x="4902994" y="4821382"/>
              <a:chExt cx="1622497" cy="842357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4922044" y="4821382"/>
                <a:ext cx="160344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902994" y="5663739"/>
                <a:ext cx="162249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357553" y="4927498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5357553" y="5088212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5357552" y="5320492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5357552" y="5580266"/>
                <a:ext cx="712123" cy="0"/>
              </a:xfrm>
              <a:prstGeom prst="line">
                <a:avLst/>
              </a:prstGeom>
              <a:ln w="6350">
                <a:solidFill>
                  <a:srgbClr val="7030A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ight Arrow 70"/>
              <p:cNvSpPr/>
              <p:nvPr/>
            </p:nvSpPr>
            <p:spPr>
              <a:xfrm>
                <a:off x="5462403" y="4944473"/>
                <a:ext cx="205707" cy="12895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Right Arrow 71"/>
              <p:cNvSpPr/>
              <p:nvPr/>
            </p:nvSpPr>
            <p:spPr>
              <a:xfrm>
                <a:off x="5462403" y="5435586"/>
                <a:ext cx="205707" cy="56165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5939837" y="4437496"/>
              <a:ext cx="123092" cy="842357"/>
              <a:chOff x="3916674" y="4596861"/>
              <a:chExt cx="123092" cy="842357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>
                <a:off x="3997218" y="4596861"/>
                <a:ext cx="0" cy="842357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Rectangle 173"/>
              <p:cNvSpPr/>
              <p:nvPr/>
            </p:nvSpPr>
            <p:spPr>
              <a:xfrm>
                <a:off x="3919755" y="4753058"/>
                <a:ext cx="12001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3916674" y="5207046"/>
                <a:ext cx="12001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4" name="Freeform 73"/>
            <p:cNvSpPr/>
            <p:nvPr/>
          </p:nvSpPr>
          <p:spPr>
            <a:xfrm>
              <a:off x="5529229" y="4620281"/>
              <a:ext cx="1112520" cy="194367"/>
            </a:xfrm>
            <a:custGeom>
              <a:avLst/>
              <a:gdLst>
                <a:gd name="connsiteX0" fmla="*/ 1112520 w 1112520"/>
                <a:gd name="connsiteY0" fmla="*/ 19107 h 194367"/>
                <a:gd name="connsiteX1" fmla="*/ 1013460 w 1112520"/>
                <a:gd name="connsiteY1" fmla="*/ 19107 h 194367"/>
                <a:gd name="connsiteX2" fmla="*/ 312420 w 1112520"/>
                <a:gd name="connsiteY2" fmla="*/ 11487 h 194367"/>
                <a:gd name="connsiteX3" fmla="*/ 0 w 1112520"/>
                <a:gd name="connsiteY3" fmla="*/ 194367 h 194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2520" h="194367">
                  <a:moveTo>
                    <a:pt x="1112520" y="19107"/>
                  </a:moveTo>
                  <a:lnTo>
                    <a:pt x="1013460" y="19107"/>
                  </a:lnTo>
                  <a:cubicBezTo>
                    <a:pt x="880110" y="17837"/>
                    <a:pt x="481330" y="-17723"/>
                    <a:pt x="312420" y="11487"/>
                  </a:cubicBezTo>
                  <a:cubicBezTo>
                    <a:pt x="143510" y="40697"/>
                    <a:pt x="71755" y="117532"/>
                    <a:pt x="0" y="194367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5" name="Freeform 74"/>
            <p:cNvSpPr/>
            <p:nvPr/>
          </p:nvSpPr>
          <p:spPr>
            <a:xfrm flipV="1">
              <a:off x="5529229" y="4872384"/>
              <a:ext cx="1112520" cy="194367"/>
            </a:xfrm>
            <a:custGeom>
              <a:avLst/>
              <a:gdLst>
                <a:gd name="connsiteX0" fmla="*/ 1112520 w 1112520"/>
                <a:gd name="connsiteY0" fmla="*/ 19107 h 194367"/>
                <a:gd name="connsiteX1" fmla="*/ 1013460 w 1112520"/>
                <a:gd name="connsiteY1" fmla="*/ 19107 h 194367"/>
                <a:gd name="connsiteX2" fmla="*/ 312420 w 1112520"/>
                <a:gd name="connsiteY2" fmla="*/ 11487 h 194367"/>
                <a:gd name="connsiteX3" fmla="*/ 0 w 1112520"/>
                <a:gd name="connsiteY3" fmla="*/ 194367 h 194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2520" h="194367">
                  <a:moveTo>
                    <a:pt x="1112520" y="19107"/>
                  </a:moveTo>
                  <a:lnTo>
                    <a:pt x="1013460" y="19107"/>
                  </a:lnTo>
                  <a:cubicBezTo>
                    <a:pt x="880110" y="17837"/>
                    <a:pt x="481330" y="-17723"/>
                    <a:pt x="312420" y="11487"/>
                  </a:cubicBezTo>
                  <a:cubicBezTo>
                    <a:pt x="143510" y="40697"/>
                    <a:pt x="71755" y="117532"/>
                    <a:pt x="0" y="194367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141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728" y="4103"/>
            <a:ext cx="12196728" cy="589021"/>
          </a:xfrm>
          <a:solidFill>
            <a:srgbClr val="FFFFFF"/>
          </a:solidFill>
        </p:spPr>
        <p:txBody>
          <a:bodyPr/>
          <a:lstStyle/>
          <a:p>
            <a:r>
              <a:rPr lang="en-GB" sz="2600" dirty="0" smtClean="0"/>
              <a:t>Comparison of individual Vs parallel flows for DFH application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" y="593123"/>
            <a:ext cx="12192002" cy="1902361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For </a:t>
            </a:r>
            <a:r>
              <a:rPr lang="en-GB" dirty="0" smtClean="0">
                <a:sym typeface="Wingdings" panose="05000000000000000000" pitchFamily="2" charset="2"/>
              </a:rPr>
              <a:t>properly designed </a:t>
            </a:r>
            <a:r>
              <a:rPr lang="en-GB" dirty="0" smtClean="0">
                <a:sym typeface="Wingdings" panose="05000000000000000000" pitchFamily="2" charset="2"/>
              </a:rPr>
              <a:t>splices: 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Required mass flow for splices &lt;&lt; Required mass flow for CL</a:t>
            </a:r>
          </a:p>
          <a:p>
            <a:endParaRPr lang="en-GB" sz="3700" dirty="0" smtClean="0">
              <a:sym typeface="Wingdings" panose="05000000000000000000" pitchFamily="2" charset="2"/>
            </a:endParaRPr>
          </a:p>
          <a:p>
            <a:r>
              <a:rPr lang="en-GB" sz="3800" dirty="0">
                <a:sym typeface="Wingdings" panose="05000000000000000000" pitchFamily="2" charset="2"/>
              </a:rPr>
              <a:t>Control </a:t>
            </a:r>
            <a:r>
              <a:rPr lang="en-GB" sz="3800" dirty="0">
                <a:sym typeface="Wingdings" panose="05000000000000000000" pitchFamily="2" charset="2"/>
              </a:rPr>
              <a:t>of mass flows in parallel </a:t>
            </a:r>
            <a:r>
              <a:rPr lang="en-GB" sz="3800" dirty="0">
                <a:sym typeface="Wingdings" panose="05000000000000000000" pitchFamily="2" charset="2"/>
              </a:rPr>
              <a:t>circuits:</a:t>
            </a:r>
          </a:p>
          <a:p>
            <a:pPr lvl="1"/>
            <a:r>
              <a:rPr lang="en-GB" sz="3300" dirty="0">
                <a:solidFill>
                  <a:srgbClr val="0070C0"/>
                </a:solidFill>
                <a:sym typeface="Wingdings" panose="05000000000000000000" pitchFamily="2" charset="2"/>
              </a:rPr>
              <a:t>Difficult for various circuit geometries</a:t>
            </a:r>
            <a:endParaRPr lang="en-GB" sz="3300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31" name="Group 130"/>
          <p:cNvGrpSpPr/>
          <p:nvPr/>
        </p:nvGrpSpPr>
        <p:grpSpPr>
          <a:xfrm>
            <a:off x="2889359" y="5184503"/>
            <a:ext cx="1880380" cy="1012915"/>
            <a:chOff x="2816712" y="3817252"/>
            <a:chExt cx="1169747" cy="630114"/>
          </a:xfrm>
        </p:grpSpPr>
        <p:cxnSp>
          <p:nvCxnSpPr>
            <p:cNvPr id="134" name="Straight Connector 133"/>
            <p:cNvCxnSpPr/>
            <p:nvPr/>
          </p:nvCxnSpPr>
          <p:spPr>
            <a:xfrm>
              <a:off x="3843265" y="4132641"/>
              <a:ext cx="143194" cy="0"/>
            </a:xfrm>
            <a:prstGeom prst="line">
              <a:avLst/>
            </a:prstGeom>
            <a:noFill/>
            <a:ln w="2063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36" name="Rectangle 135"/>
            <p:cNvSpPr/>
            <p:nvPr/>
          </p:nvSpPr>
          <p:spPr>
            <a:xfrm>
              <a:off x="2816712" y="3822423"/>
              <a:ext cx="1026836" cy="624943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38" name="Straight Connector 137"/>
            <p:cNvCxnSpPr/>
            <p:nvPr/>
          </p:nvCxnSpPr>
          <p:spPr>
            <a:xfrm>
              <a:off x="2816712" y="4043724"/>
              <a:ext cx="0" cy="18581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36" idx="1"/>
            </p:cNvCxnSpPr>
            <p:nvPr/>
          </p:nvCxnSpPr>
          <p:spPr>
            <a:xfrm flipV="1">
              <a:off x="2816712" y="4130834"/>
              <a:ext cx="1169747" cy="4060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56" name="Rectangle 155"/>
            <p:cNvSpPr/>
            <p:nvPr/>
          </p:nvSpPr>
          <p:spPr>
            <a:xfrm>
              <a:off x="2901240" y="4043723"/>
              <a:ext cx="179481" cy="1858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>
            <a:xfrm>
              <a:off x="3649369" y="3924164"/>
              <a:ext cx="215545" cy="0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8" name="Straight Connector 157"/>
            <p:cNvCxnSpPr>
              <a:endCxn id="165" idx="3"/>
            </p:cNvCxnSpPr>
            <p:nvPr/>
          </p:nvCxnSpPr>
          <p:spPr>
            <a:xfrm flipH="1" flipV="1">
              <a:off x="3768993" y="3924344"/>
              <a:ext cx="61738" cy="2533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3816838" y="4343930"/>
              <a:ext cx="48076" cy="0"/>
            </a:xfrm>
            <a:prstGeom prst="line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3645893" y="4348308"/>
              <a:ext cx="219021" cy="0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1" name="Straight Connector 160"/>
            <p:cNvCxnSpPr>
              <a:endCxn id="167" idx="3"/>
            </p:cNvCxnSpPr>
            <p:nvPr/>
          </p:nvCxnSpPr>
          <p:spPr>
            <a:xfrm flipH="1" flipV="1">
              <a:off x="3767714" y="4348990"/>
              <a:ext cx="97200" cy="1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62" name="Freeform 161"/>
            <p:cNvSpPr/>
            <p:nvPr/>
          </p:nvSpPr>
          <p:spPr>
            <a:xfrm>
              <a:off x="2888484" y="3917744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 flipV="1">
              <a:off x="2889772" y="4139994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2875894" y="3921331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678052" y="3900537"/>
              <a:ext cx="90941" cy="476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6" name="Freeform 165"/>
            <p:cNvSpPr/>
            <p:nvPr/>
          </p:nvSpPr>
          <p:spPr>
            <a:xfrm flipV="1">
              <a:off x="2877182" y="4136408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676773" y="4325184"/>
              <a:ext cx="90941" cy="476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68" name="Straight Connector 167"/>
            <p:cNvCxnSpPr>
              <a:stCxn id="136" idx="1"/>
            </p:cNvCxnSpPr>
            <p:nvPr/>
          </p:nvCxnSpPr>
          <p:spPr>
            <a:xfrm flipV="1">
              <a:off x="2816712" y="4130910"/>
              <a:ext cx="1169746" cy="3984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3721192" y="3817252"/>
              <a:ext cx="0" cy="78819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3721192" y="4368547"/>
              <a:ext cx="0" cy="78819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1" name="Picture 1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81" y="5109132"/>
            <a:ext cx="1830148" cy="1074706"/>
          </a:xfrm>
          <a:prstGeom prst="rect">
            <a:avLst/>
          </a:prstGeom>
        </p:spPr>
      </p:pic>
      <p:sp>
        <p:nvSpPr>
          <p:cNvPr id="172" name="Right Arrow 171"/>
          <p:cNvSpPr/>
          <p:nvPr/>
        </p:nvSpPr>
        <p:spPr>
          <a:xfrm>
            <a:off x="4610460" y="5296689"/>
            <a:ext cx="205707" cy="108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ight Arrow 172"/>
          <p:cNvSpPr/>
          <p:nvPr/>
        </p:nvSpPr>
        <p:spPr>
          <a:xfrm>
            <a:off x="4806378" y="5637690"/>
            <a:ext cx="205707" cy="108324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E7F4D8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ight Arrow 173"/>
          <p:cNvSpPr/>
          <p:nvPr/>
        </p:nvSpPr>
        <p:spPr>
          <a:xfrm>
            <a:off x="4613493" y="5986570"/>
            <a:ext cx="205707" cy="108324"/>
          </a:xfrm>
          <a:prstGeom prst="rightArrow">
            <a:avLst/>
          </a:prstGeom>
          <a:gradFill>
            <a:gsLst>
              <a:gs pos="1000">
                <a:schemeClr val="accent2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5" name="Group 174"/>
          <p:cNvGrpSpPr/>
          <p:nvPr/>
        </p:nvGrpSpPr>
        <p:grpSpPr>
          <a:xfrm>
            <a:off x="5924720" y="4739009"/>
            <a:ext cx="2286000" cy="1345808"/>
            <a:chOff x="7500279" y="2158038"/>
            <a:chExt cx="2286000" cy="1345808"/>
          </a:xfrm>
        </p:grpSpPr>
        <p:cxnSp>
          <p:nvCxnSpPr>
            <p:cNvPr id="176" name="Straight Connector 175"/>
            <p:cNvCxnSpPr/>
            <p:nvPr/>
          </p:nvCxnSpPr>
          <p:spPr>
            <a:xfrm flipV="1">
              <a:off x="9589019" y="2709782"/>
              <a:ext cx="1" cy="506662"/>
            </a:xfrm>
            <a:prstGeom prst="line">
              <a:avLst/>
            </a:prstGeom>
            <a:noFill/>
            <a:ln w="1270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77" name="Arc 176"/>
            <p:cNvSpPr/>
            <p:nvPr/>
          </p:nvSpPr>
          <p:spPr>
            <a:xfrm rot="5400000">
              <a:off x="9047150" y="2861374"/>
              <a:ext cx="541727" cy="541727"/>
            </a:xfrm>
            <a:prstGeom prst="arc">
              <a:avLst/>
            </a:prstGeom>
            <a:noFill/>
            <a:ln w="1270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78" name="Arc 177"/>
            <p:cNvSpPr/>
            <p:nvPr/>
          </p:nvSpPr>
          <p:spPr>
            <a:xfrm rot="5400000">
              <a:off x="9045735" y="2861374"/>
              <a:ext cx="541727" cy="541727"/>
            </a:xfrm>
            <a:prstGeom prst="arc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79" name="Arc 178"/>
            <p:cNvSpPr/>
            <p:nvPr/>
          </p:nvSpPr>
          <p:spPr>
            <a:xfrm rot="5400000">
              <a:off x="9048500" y="2864085"/>
              <a:ext cx="541727" cy="541727"/>
            </a:xfrm>
            <a:prstGeom prst="arc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80" name="Straight Connector 179"/>
            <p:cNvCxnSpPr>
              <a:stCxn id="179" idx="0"/>
            </p:cNvCxnSpPr>
            <p:nvPr/>
          </p:nvCxnSpPr>
          <p:spPr>
            <a:xfrm flipH="1" flipV="1">
              <a:off x="9589731" y="2709894"/>
              <a:ext cx="496" cy="425054"/>
            </a:xfrm>
            <a:prstGeom prst="line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H="1" flipV="1">
              <a:off x="9591392" y="2716976"/>
              <a:ext cx="496" cy="425054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9032606" y="3189121"/>
              <a:ext cx="753673" cy="0"/>
            </a:xfrm>
            <a:prstGeom prst="line">
              <a:avLst/>
            </a:prstGeom>
            <a:noFill/>
            <a:ln w="2063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3" name="Rectangle 182"/>
            <p:cNvSpPr/>
            <p:nvPr/>
          </p:nvSpPr>
          <p:spPr>
            <a:xfrm>
              <a:off x="8006053" y="2878903"/>
              <a:ext cx="1026836" cy="624943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84" name="Arc 183"/>
            <p:cNvSpPr/>
            <p:nvPr/>
          </p:nvSpPr>
          <p:spPr>
            <a:xfrm rot="5400000">
              <a:off x="8747859" y="2438919"/>
              <a:ext cx="541727" cy="541727"/>
            </a:xfrm>
            <a:prstGeom prst="arc">
              <a:avLst/>
            </a:prstGeom>
            <a:noFill/>
            <a:ln w="1270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85" name="Straight Connector 184"/>
            <p:cNvCxnSpPr>
              <a:endCxn id="183" idx="1"/>
            </p:cNvCxnSpPr>
            <p:nvPr/>
          </p:nvCxnSpPr>
          <p:spPr>
            <a:xfrm>
              <a:off x="7500279" y="3191375"/>
              <a:ext cx="505774" cy="0"/>
            </a:xfrm>
            <a:prstGeom prst="line">
              <a:avLst/>
            </a:pr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8481020" y="3403484"/>
              <a:ext cx="857242" cy="0"/>
            </a:xfrm>
            <a:prstGeom prst="line">
              <a:avLst/>
            </a:prstGeom>
            <a:noFill/>
            <a:ln w="127000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8006053" y="3100204"/>
              <a:ext cx="0" cy="18581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7633027" y="3187314"/>
              <a:ext cx="2074202" cy="1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9" name="Rectangle 188"/>
            <p:cNvSpPr/>
            <p:nvPr/>
          </p:nvSpPr>
          <p:spPr>
            <a:xfrm>
              <a:off x="8090581" y="3100203"/>
              <a:ext cx="179481" cy="1858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90" name="Straight Connector 189"/>
            <p:cNvCxnSpPr>
              <a:endCxn id="191" idx="2"/>
            </p:cNvCxnSpPr>
            <p:nvPr/>
          </p:nvCxnSpPr>
          <p:spPr>
            <a:xfrm>
              <a:off x="8838710" y="2980644"/>
              <a:ext cx="181699" cy="2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91" name="Arc 190"/>
            <p:cNvSpPr/>
            <p:nvPr/>
          </p:nvSpPr>
          <p:spPr>
            <a:xfrm rot="5400000">
              <a:off x="8749546" y="2438919"/>
              <a:ext cx="541727" cy="541727"/>
            </a:xfrm>
            <a:prstGeom prst="arc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9206478" y="2423542"/>
              <a:ext cx="168926" cy="2975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93" name="Straight Arrow Connector 192"/>
            <p:cNvCxnSpPr/>
            <p:nvPr/>
          </p:nvCxnSpPr>
          <p:spPr>
            <a:xfrm flipH="1" flipV="1">
              <a:off x="9268111" y="2161278"/>
              <a:ext cx="1" cy="558146"/>
            </a:xfrm>
            <a:prstGeom prst="straightConnector1">
              <a:avLst/>
            </a:prstGeom>
            <a:ln w="381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" name="Group 193"/>
            <p:cNvGrpSpPr/>
            <p:nvPr/>
          </p:nvGrpSpPr>
          <p:grpSpPr>
            <a:xfrm>
              <a:off x="9230520" y="2274949"/>
              <a:ext cx="68576" cy="65739"/>
              <a:chOff x="7156926" y="343515"/>
              <a:chExt cx="85539" cy="153801"/>
            </a:xfrm>
          </p:grpSpPr>
          <p:sp>
            <p:nvSpPr>
              <p:cNvPr id="220" name="Isosceles Triangle 219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21" name="Isosceles Triangle 220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195" name="Arc 194"/>
            <p:cNvSpPr/>
            <p:nvPr/>
          </p:nvSpPr>
          <p:spPr>
            <a:xfrm rot="5400000">
              <a:off x="8749209" y="2441630"/>
              <a:ext cx="541727" cy="541727"/>
            </a:xfrm>
            <a:prstGeom prst="arc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96" name="Straight Connector 195"/>
            <p:cNvCxnSpPr>
              <a:stCxn id="195" idx="2"/>
              <a:endCxn id="207" idx="3"/>
            </p:cNvCxnSpPr>
            <p:nvPr/>
          </p:nvCxnSpPr>
          <p:spPr>
            <a:xfrm flipH="1" flipV="1">
              <a:off x="8958334" y="2980824"/>
              <a:ext cx="61738" cy="2533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9006179" y="3400410"/>
              <a:ext cx="339243" cy="0"/>
            </a:xfrm>
            <a:prstGeom prst="line">
              <a:avLst/>
            </a:prstGeom>
            <a:noFill/>
            <a:ln w="762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98" name="Rectangle 197"/>
            <p:cNvSpPr/>
            <p:nvPr/>
          </p:nvSpPr>
          <p:spPr>
            <a:xfrm>
              <a:off x="9516504" y="2420302"/>
              <a:ext cx="168926" cy="2975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99" name="Straight Arrow Connector 198"/>
            <p:cNvCxnSpPr/>
            <p:nvPr/>
          </p:nvCxnSpPr>
          <p:spPr>
            <a:xfrm flipH="1" flipV="1">
              <a:off x="9578137" y="2158038"/>
              <a:ext cx="1" cy="558146"/>
            </a:xfrm>
            <a:prstGeom prst="straightConnector1">
              <a:avLst/>
            </a:prstGeom>
            <a:ln w="381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8835234" y="3404788"/>
              <a:ext cx="181699" cy="2"/>
            </a:xfrm>
            <a:prstGeom prst="line">
              <a:avLst/>
            </a:prstGeom>
            <a:noFill/>
            <a:ln w="1397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01" name="Group 200"/>
            <p:cNvGrpSpPr/>
            <p:nvPr/>
          </p:nvGrpSpPr>
          <p:grpSpPr>
            <a:xfrm>
              <a:off x="9540546" y="2271709"/>
              <a:ext cx="68576" cy="65739"/>
              <a:chOff x="7156926" y="343515"/>
              <a:chExt cx="85539" cy="153801"/>
            </a:xfrm>
          </p:grpSpPr>
          <p:sp>
            <p:nvSpPr>
              <p:cNvPr id="218" name="Isosceles Triangle 217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9" name="Isosceles Triangle 218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cxnSp>
          <p:nvCxnSpPr>
            <p:cNvPr id="202" name="Straight Connector 201"/>
            <p:cNvCxnSpPr>
              <a:endCxn id="209" idx="3"/>
            </p:cNvCxnSpPr>
            <p:nvPr/>
          </p:nvCxnSpPr>
          <p:spPr>
            <a:xfrm flipH="1">
              <a:off x="8957054" y="3404546"/>
              <a:ext cx="398709" cy="925"/>
            </a:xfrm>
            <a:prstGeom prst="line">
              <a:avLst/>
            </a:prstGeom>
            <a:noFill/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03" name="Freeform 202"/>
            <p:cNvSpPr/>
            <p:nvPr/>
          </p:nvSpPr>
          <p:spPr>
            <a:xfrm>
              <a:off x="8077825" y="2974224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04" name="Freeform 203"/>
            <p:cNvSpPr/>
            <p:nvPr/>
          </p:nvSpPr>
          <p:spPr>
            <a:xfrm flipV="1">
              <a:off x="8079113" y="3196474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05" name="Group 204"/>
            <p:cNvGrpSpPr/>
            <p:nvPr/>
          </p:nvGrpSpPr>
          <p:grpSpPr>
            <a:xfrm>
              <a:off x="8381179" y="3008170"/>
              <a:ext cx="637066" cy="362373"/>
              <a:chOff x="8381179" y="3008170"/>
              <a:chExt cx="637066" cy="362373"/>
            </a:xfrm>
          </p:grpSpPr>
          <p:sp>
            <p:nvSpPr>
              <p:cNvPr id="215" name="Rectangle 214"/>
              <p:cNvSpPr/>
              <p:nvPr/>
            </p:nvSpPr>
            <p:spPr>
              <a:xfrm>
                <a:off x="8604251" y="3008170"/>
                <a:ext cx="413994" cy="36237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8499123" y="3043206"/>
                <a:ext cx="248735" cy="29020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8381179" y="3099898"/>
                <a:ext cx="248735" cy="18077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206" name="Freeform 205"/>
            <p:cNvSpPr/>
            <p:nvPr/>
          </p:nvSpPr>
          <p:spPr>
            <a:xfrm>
              <a:off x="8065235" y="2977811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8867393" y="2957017"/>
              <a:ext cx="90941" cy="476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08" name="Freeform 207"/>
            <p:cNvSpPr/>
            <p:nvPr/>
          </p:nvSpPr>
          <p:spPr>
            <a:xfrm flipV="1">
              <a:off x="8066523" y="3192888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8866114" y="3381664"/>
              <a:ext cx="90941" cy="476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210" name="Straight Connector 209"/>
            <p:cNvCxnSpPr/>
            <p:nvPr/>
          </p:nvCxnSpPr>
          <p:spPr>
            <a:xfrm>
              <a:off x="7729341" y="3187390"/>
              <a:ext cx="2000759" cy="0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flipV="1">
              <a:off x="8910533" y="2873732"/>
              <a:ext cx="0" cy="78819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V="1">
              <a:off x="8910533" y="3425027"/>
              <a:ext cx="0" cy="78819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Rectangle 212"/>
            <p:cNvSpPr/>
            <p:nvPr/>
          </p:nvSpPr>
          <p:spPr>
            <a:xfrm>
              <a:off x="8879595" y="3005325"/>
              <a:ext cx="60891" cy="133794"/>
            </a:xfrm>
            <a:prstGeom prst="rect">
              <a:avLst/>
            </a:prstGeom>
            <a:solidFill>
              <a:srgbClr val="C2E4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8879451" y="3237719"/>
              <a:ext cx="60891" cy="146832"/>
            </a:xfrm>
            <a:prstGeom prst="rect">
              <a:avLst/>
            </a:prstGeom>
            <a:solidFill>
              <a:srgbClr val="C2E4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222" name="Straight Connector 221"/>
          <p:cNvCxnSpPr/>
          <p:nvPr/>
        </p:nvCxnSpPr>
        <p:spPr>
          <a:xfrm>
            <a:off x="10950984" y="5695648"/>
            <a:ext cx="230186" cy="0"/>
          </a:xfrm>
          <a:prstGeom prst="line">
            <a:avLst/>
          </a:prstGeom>
          <a:noFill/>
          <a:ln w="2063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23" name="Rectangle 222"/>
          <p:cNvSpPr/>
          <p:nvPr/>
        </p:nvSpPr>
        <p:spPr>
          <a:xfrm>
            <a:off x="9300790" y="5196969"/>
            <a:ext cx="1650649" cy="1004603"/>
          </a:xfrm>
          <a:prstGeom prst="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24" name="Straight Connector 223"/>
          <p:cNvCxnSpPr/>
          <p:nvPr/>
        </p:nvCxnSpPr>
        <p:spPr>
          <a:xfrm>
            <a:off x="9300790" y="5552713"/>
            <a:ext cx="0" cy="298692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>
            <a:stCxn id="223" idx="1"/>
          </p:cNvCxnSpPr>
          <p:nvPr/>
        </p:nvCxnSpPr>
        <p:spPr>
          <a:xfrm flipV="1">
            <a:off x="9300790" y="5692743"/>
            <a:ext cx="1880380" cy="6526"/>
          </a:xfrm>
          <a:prstGeom prst="line">
            <a:avLst/>
          </a:prstGeom>
          <a:noFill/>
          <a:ln w="635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26" name="Rectangle 225"/>
          <p:cNvSpPr/>
          <p:nvPr/>
        </p:nvSpPr>
        <p:spPr>
          <a:xfrm>
            <a:off x="9436670" y="5552712"/>
            <a:ext cx="288518" cy="29869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27" name="Straight Connector 226"/>
          <p:cNvCxnSpPr/>
          <p:nvPr/>
        </p:nvCxnSpPr>
        <p:spPr>
          <a:xfrm>
            <a:off x="10639294" y="5360519"/>
            <a:ext cx="346491" cy="0"/>
          </a:xfrm>
          <a:prstGeom prst="line">
            <a:avLst/>
          </a:prstGeom>
          <a:noFill/>
          <a:ln w="1397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28" name="Straight Connector 227"/>
          <p:cNvCxnSpPr>
            <a:endCxn id="241" idx="3"/>
          </p:cNvCxnSpPr>
          <p:nvPr/>
        </p:nvCxnSpPr>
        <p:spPr>
          <a:xfrm flipH="1" flipV="1">
            <a:off x="10831591" y="5360809"/>
            <a:ext cx="99244" cy="4072"/>
          </a:xfrm>
          <a:prstGeom prst="lin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10908503" y="6035298"/>
            <a:ext cx="77283" cy="0"/>
          </a:xfrm>
          <a:prstGeom prst="line">
            <a:avLst/>
          </a:prstGeom>
          <a:noFill/>
          <a:ln w="762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10633707" y="6042335"/>
            <a:ext cx="352078" cy="0"/>
          </a:xfrm>
          <a:prstGeom prst="line">
            <a:avLst/>
          </a:prstGeom>
          <a:noFill/>
          <a:ln w="1397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1" name="Straight Connector 230"/>
          <p:cNvCxnSpPr>
            <a:endCxn id="245" idx="3"/>
          </p:cNvCxnSpPr>
          <p:nvPr/>
        </p:nvCxnSpPr>
        <p:spPr>
          <a:xfrm flipH="1" flipV="1">
            <a:off x="10829535" y="6043432"/>
            <a:ext cx="156250" cy="2"/>
          </a:xfrm>
          <a:prstGeom prst="lin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32" name="Freeform 231"/>
          <p:cNvSpPr/>
          <p:nvPr/>
        </p:nvSpPr>
        <p:spPr>
          <a:xfrm>
            <a:off x="9416164" y="5350199"/>
            <a:ext cx="1291601" cy="339394"/>
          </a:xfrm>
          <a:custGeom>
            <a:avLst/>
            <a:gdLst>
              <a:gd name="connsiteX0" fmla="*/ 0 w 1233488"/>
              <a:gd name="connsiteY0" fmla="*/ 324123 h 324123"/>
              <a:gd name="connsiteX1" fmla="*/ 90488 w 1233488"/>
              <a:gd name="connsiteY1" fmla="*/ 297930 h 324123"/>
              <a:gd name="connsiteX2" fmla="*/ 197644 w 1233488"/>
              <a:gd name="connsiteY2" fmla="*/ 247923 h 324123"/>
              <a:gd name="connsiteX3" fmla="*/ 302419 w 1233488"/>
              <a:gd name="connsiteY3" fmla="*/ 231255 h 324123"/>
              <a:gd name="connsiteX4" fmla="*/ 452438 w 1233488"/>
              <a:gd name="connsiteY4" fmla="*/ 231255 h 324123"/>
              <a:gd name="connsiteX5" fmla="*/ 573881 w 1233488"/>
              <a:gd name="connsiteY5" fmla="*/ 188392 h 324123"/>
              <a:gd name="connsiteX6" fmla="*/ 776288 w 1233488"/>
              <a:gd name="connsiteY6" fmla="*/ 64567 h 324123"/>
              <a:gd name="connsiteX7" fmla="*/ 1009650 w 1233488"/>
              <a:gd name="connsiteY7" fmla="*/ 9798 h 324123"/>
              <a:gd name="connsiteX8" fmla="*/ 1233488 w 1233488"/>
              <a:gd name="connsiteY8" fmla="*/ 273 h 324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3488" h="324123">
                <a:moveTo>
                  <a:pt x="0" y="324123"/>
                </a:moveTo>
                <a:cubicBezTo>
                  <a:pt x="28773" y="317376"/>
                  <a:pt x="57547" y="310630"/>
                  <a:pt x="90488" y="297930"/>
                </a:cubicBezTo>
                <a:cubicBezTo>
                  <a:pt x="123429" y="285230"/>
                  <a:pt x="162322" y="259035"/>
                  <a:pt x="197644" y="247923"/>
                </a:cubicBezTo>
                <a:cubicBezTo>
                  <a:pt x="232966" y="236811"/>
                  <a:pt x="259953" y="234033"/>
                  <a:pt x="302419" y="231255"/>
                </a:cubicBezTo>
                <a:cubicBezTo>
                  <a:pt x="344885" y="228477"/>
                  <a:pt x="407194" y="238399"/>
                  <a:pt x="452438" y="231255"/>
                </a:cubicBezTo>
                <a:cubicBezTo>
                  <a:pt x="497682" y="224111"/>
                  <a:pt x="519906" y="216173"/>
                  <a:pt x="573881" y="188392"/>
                </a:cubicBezTo>
                <a:cubicBezTo>
                  <a:pt x="627856" y="160611"/>
                  <a:pt x="703660" y="94333"/>
                  <a:pt x="776288" y="64567"/>
                </a:cubicBezTo>
                <a:cubicBezTo>
                  <a:pt x="848916" y="34801"/>
                  <a:pt x="933450" y="20514"/>
                  <a:pt x="1009650" y="9798"/>
                </a:cubicBezTo>
                <a:cubicBezTo>
                  <a:pt x="1085850" y="-918"/>
                  <a:pt x="1159669" y="-323"/>
                  <a:pt x="1233488" y="273"/>
                </a:cubicBezTo>
              </a:path>
            </a:pathLst>
          </a:custGeom>
          <a:noFill/>
          <a:ln w="79375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33" name="Freeform 232"/>
          <p:cNvSpPr/>
          <p:nvPr/>
        </p:nvSpPr>
        <p:spPr>
          <a:xfrm flipV="1">
            <a:off x="9418235" y="5707468"/>
            <a:ext cx="1291601" cy="339394"/>
          </a:xfrm>
          <a:custGeom>
            <a:avLst/>
            <a:gdLst>
              <a:gd name="connsiteX0" fmla="*/ 0 w 1233488"/>
              <a:gd name="connsiteY0" fmla="*/ 324123 h 324123"/>
              <a:gd name="connsiteX1" fmla="*/ 90488 w 1233488"/>
              <a:gd name="connsiteY1" fmla="*/ 297930 h 324123"/>
              <a:gd name="connsiteX2" fmla="*/ 197644 w 1233488"/>
              <a:gd name="connsiteY2" fmla="*/ 247923 h 324123"/>
              <a:gd name="connsiteX3" fmla="*/ 302419 w 1233488"/>
              <a:gd name="connsiteY3" fmla="*/ 231255 h 324123"/>
              <a:gd name="connsiteX4" fmla="*/ 452438 w 1233488"/>
              <a:gd name="connsiteY4" fmla="*/ 231255 h 324123"/>
              <a:gd name="connsiteX5" fmla="*/ 573881 w 1233488"/>
              <a:gd name="connsiteY5" fmla="*/ 188392 h 324123"/>
              <a:gd name="connsiteX6" fmla="*/ 776288 w 1233488"/>
              <a:gd name="connsiteY6" fmla="*/ 64567 h 324123"/>
              <a:gd name="connsiteX7" fmla="*/ 1009650 w 1233488"/>
              <a:gd name="connsiteY7" fmla="*/ 9798 h 324123"/>
              <a:gd name="connsiteX8" fmla="*/ 1233488 w 1233488"/>
              <a:gd name="connsiteY8" fmla="*/ 273 h 324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3488" h="324123">
                <a:moveTo>
                  <a:pt x="0" y="324123"/>
                </a:moveTo>
                <a:cubicBezTo>
                  <a:pt x="28773" y="317376"/>
                  <a:pt x="57547" y="310630"/>
                  <a:pt x="90488" y="297930"/>
                </a:cubicBezTo>
                <a:cubicBezTo>
                  <a:pt x="123429" y="285230"/>
                  <a:pt x="162322" y="259035"/>
                  <a:pt x="197644" y="247923"/>
                </a:cubicBezTo>
                <a:cubicBezTo>
                  <a:pt x="232966" y="236811"/>
                  <a:pt x="259953" y="234033"/>
                  <a:pt x="302419" y="231255"/>
                </a:cubicBezTo>
                <a:cubicBezTo>
                  <a:pt x="344885" y="228477"/>
                  <a:pt x="407194" y="238399"/>
                  <a:pt x="452438" y="231255"/>
                </a:cubicBezTo>
                <a:cubicBezTo>
                  <a:pt x="497682" y="224111"/>
                  <a:pt x="519906" y="216173"/>
                  <a:pt x="573881" y="188392"/>
                </a:cubicBezTo>
                <a:cubicBezTo>
                  <a:pt x="627856" y="160611"/>
                  <a:pt x="703660" y="94333"/>
                  <a:pt x="776288" y="64567"/>
                </a:cubicBezTo>
                <a:cubicBezTo>
                  <a:pt x="848916" y="34801"/>
                  <a:pt x="933450" y="20514"/>
                  <a:pt x="1009650" y="9798"/>
                </a:cubicBezTo>
                <a:cubicBezTo>
                  <a:pt x="1085850" y="-918"/>
                  <a:pt x="1159669" y="-323"/>
                  <a:pt x="1233488" y="273"/>
                </a:cubicBezTo>
              </a:path>
            </a:pathLst>
          </a:custGeom>
          <a:noFill/>
          <a:ln w="79375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34" name="Group 233"/>
          <p:cNvGrpSpPr/>
          <p:nvPr/>
        </p:nvGrpSpPr>
        <p:grpSpPr>
          <a:xfrm>
            <a:off x="9685469" y="5370645"/>
            <a:ext cx="1230637" cy="654976"/>
            <a:chOff x="9685471" y="2472820"/>
            <a:chExt cx="1230637" cy="654976"/>
          </a:xfrm>
        </p:grpSpPr>
        <p:sp>
          <p:nvSpPr>
            <p:cNvPr id="235" name="Rectangle 234"/>
            <p:cNvSpPr/>
            <p:nvPr/>
          </p:nvSpPr>
          <p:spPr>
            <a:xfrm>
              <a:off x="10368011" y="2472820"/>
              <a:ext cx="548097" cy="65497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10232854" y="2497098"/>
              <a:ext cx="319785" cy="58645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10109028" y="2561386"/>
              <a:ext cx="177284" cy="49230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10022158" y="2620433"/>
              <a:ext cx="190485" cy="34339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9685471" y="2684361"/>
              <a:ext cx="341114" cy="23650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40" name="Freeform 239"/>
          <p:cNvSpPr/>
          <p:nvPr/>
        </p:nvSpPr>
        <p:spPr>
          <a:xfrm>
            <a:off x="9395926" y="5355965"/>
            <a:ext cx="1291601" cy="339394"/>
          </a:xfrm>
          <a:custGeom>
            <a:avLst/>
            <a:gdLst>
              <a:gd name="connsiteX0" fmla="*/ 0 w 1233488"/>
              <a:gd name="connsiteY0" fmla="*/ 324123 h 324123"/>
              <a:gd name="connsiteX1" fmla="*/ 90488 w 1233488"/>
              <a:gd name="connsiteY1" fmla="*/ 297930 h 324123"/>
              <a:gd name="connsiteX2" fmla="*/ 197644 w 1233488"/>
              <a:gd name="connsiteY2" fmla="*/ 247923 h 324123"/>
              <a:gd name="connsiteX3" fmla="*/ 302419 w 1233488"/>
              <a:gd name="connsiteY3" fmla="*/ 231255 h 324123"/>
              <a:gd name="connsiteX4" fmla="*/ 452438 w 1233488"/>
              <a:gd name="connsiteY4" fmla="*/ 231255 h 324123"/>
              <a:gd name="connsiteX5" fmla="*/ 573881 w 1233488"/>
              <a:gd name="connsiteY5" fmla="*/ 188392 h 324123"/>
              <a:gd name="connsiteX6" fmla="*/ 776288 w 1233488"/>
              <a:gd name="connsiteY6" fmla="*/ 64567 h 324123"/>
              <a:gd name="connsiteX7" fmla="*/ 1009650 w 1233488"/>
              <a:gd name="connsiteY7" fmla="*/ 9798 h 324123"/>
              <a:gd name="connsiteX8" fmla="*/ 1233488 w 1233488"/>
              <a:gd name="connsiteY8" fmla="*/ 273 h 324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3488" h="324123">
                <a:moveTo>
                  <a:pt x="0" y="324123"/>
                </a:moveTo>
                <a:cubicBezTo>
                  <a:pt x="28773" y="317376"/>
                  <a:pt x="57547" y="310630"/>
                  <a:pt x="90488" y="297930"/>
                </a:cubicBezTo>
                <a:cubicBezTo>
                  <a:pt x="123429" y="285230"/>
                  <a:pt x="162322" y="259035"/>
                  <a:pt x="197644" y="247923"/>
                </a:cubicBezTo>
                <a:cubicBezTo>
                  <a:pt x="232966" y="236811"/>
                  <a:pt x="259953" y="234033"/>
                  <a:pt x="302419" y="231255"/>
                </a:cubicBezTo>
                <a:cubicBezTo>
                  <a:pt x="344885" y="228477"/>
                  <a:pt x="407194" y="238399"/>
                  <a:pt x="452438" y="231255"/>
                </a:cubicBezTo>
                <a:cubicBezTo>
                  <a:pt x="497682" y="224111"/>
                  <a:pt x="519906" y="216173"/>
                  <a:pt x="573881" y="188392"/>
                </a:cubicBezTo>
                <a:cubicBezTo>
                  <a:pt x="627856" y="160611"/>
                  <a:pt x="703660" y="94333"/>
                  <a:pt x="776288" y="64567"/>
                </a:cubicBezTo>
                <a:cubicBezTo>
                  <a:pt x="848916" y="34801"/>
                  <a:pt x="933450" y="20514"/>
                  <a:pt x="1009650" y="9798"/>
                </a:cubicBezTo>
                <a:cubicBezTo>
                  <a:pt x="1085850" y="-918"/>
                  <a:pt x="1159669" y="-323"/>
                  <a:pt x="1233488" y="273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10685403" y="5322539"/>
            <a:ext cx="146189" cy="7653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2" name="Freeform 241"/>
          <p:cNvSpPr/>
          <p:nvPr/>
        </p:nvSpPr>
        <p:spPr>
          <a:xfrm flipV="1">
            <a:off x="9397996" y="5701704"/>
            <a:ext cx="1291601" cy="339394"/>
          </a:xfrm>
          <a:custGeom>
            <a:avLst/>
            <a:gdLst>
              <a:gd name="connsiteX0" fmla="*/ 0 w 1233488"/>
              <a:gd name="connsiteY0" fmla="*/ 324123 h 324123"/>
              <a:gd name="connsiteX1" fmla="*/ 90488 w 1233488"/>
              <a:gd name="connsiteY1" fmla="*/ 297930 h 324123"/>
              <a:gd name="connsiteX2" fmla="*/ 197644 w 1233488"/>
              <a:gd name="connsiteY2" fmla="*/ 247923 h 324123"/>
              <a:gd name="connsiteX3" fmla="*/ 302419 w 1233488"/>
              <a:gd name="connsiteY3" fmla="*/ 231255 h 324123"/>
              <a:gd name="connsiteX4" fmla="*/ 452438 w 1233488"/>
              <a:gd name="connsiteY4" fmla="*/ 231255 h 324123"/>
              <a:gd name="connsiteX5" fmla="*/ 573881 w 1233488"/>
              <a:gd name="connsiteY5" fmla="*/ 188392 h 324123"/>
              <a:gd name="connsiteX6" fmla="*/ 776288 w 1233488"/>
              <a:gd name="connsiteY6" fmla="*/ 64567 h 324123"/>
              <a:gd name="connsiteX7" fmla="*/ 1009650 w 1233488"/>
              <a:gd name="connsiteY7" fmla="*/ 9798 h 324123"/>
              <a:gd name="connsiteX8" fmla="*/ 1233488 w 1233488"/>
              <a:gd name="connsiteY8" fmla="*/ 273 h 324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3488" h="324123">
                <a:moveTo>
                  <a:pt x="0" y="324123"/>
                </a:moveTo>
                <a:cubicBezTo>
                  <a:pt x="28773" y="317376"/>
                  <a:pt x="57547" y="310630"/>
                  <a:pt x="90488" y="297930"/>
                </a:cubicBezTo>
                <a:cubicBezTo>
                  <a:pt x="123429" y="285230"/>
                  <a:pt x="162322" y="259035"/>
                  <a:pt x="197644" y="247923"/>
                </a:cubicBezTo>
                <a:cubicBezTo>
                  <a:pt x="232966" y="236811"/>
                  <a:pt x="259953" y="234033"/>
                  <a:pt x="302419" y="231255"/>
                </a:cubicBezTo>
                <a:cubicBezTo>
                  <a:pt x="344885" y="228477"/>
                  <a:pt x="407194" y="238399"/>
                  <a:pt x="452438" y="231255"/>
                </a:cubicBezTo>
                <a:cubicBezTo>
                  <a:pt x="497682" y="224111"/>
                  <a:pt x="519906" y="216173"/>
                  <a:pt x="573881" y="188392"/>
                </a:cubicBezTo>
                <a:cubicBezTo>
                  <a:pt x="627856" y="160611"/>
                  <a:pt x="703660" y="94333"/>
                  <a:pt x="776288" y="64567"/>
                </a:cubicBezTo>
                <a:cubicBezTo>
                  <a:pt x="848916" y="34801"/>
                  <a:pt x="933450" y="20514"/>
                  <a:pt x="1009650" y="9798"/>
                </a:cubicBezTo>
                <a:cubicBezTo>
                  <a:pt x="1085850" y="-918"/>
                  <a:pt x="1159669" y="-323"/>
                  <a:pt x="1233488" y="273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0722005" y="5398500"/>
            <a:ext cx="78284" cy="231441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10721820" y="5756705"/>
            <a:ext cx="78284" cy="247362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10683347" y="6005163"/>
            <a:ext cx="146189" cy="7653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46" name="Straight Connector 245"/>
          <p:cNvCxnSpPr>
            <a:stCxn id="223" idx="1"/>
          </p:cNvCxnSpPr>
          <p:nvPr/>
        </p:nvCxnSpPr>
        <p:spPr>
          <a:xfrm flipV="1">
            <a:off x="9300790" y="5692866"/>
            <a:ext cx="1880378" cy="6404"/>
          </a:xfrm>
          <a:prstGeom prst="line">
            <a:avLst/>
          </a:pr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10754751" y="5188657"/>
            <a:ext cx="0" cy="12670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V="1">
            <a:off x="10754751" y="6074870"/>
            <a:ext cx="0" cy="12670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9" name="Right Arrow 248"/>
          <p:cNvSpPr/>
          <p:nvPr/>
        </p:nvSpPr>
        <p:spPr>
          <a:xfrm>
            <a:off x="11033757" y="5280183"/>
            <a:ext cx="205707" cy="108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ight Arrow 249"/>
          <p:cNvSpPr/>
          <p:nvPr/>
        </p:nvSpPr>
        <p:spPr>
          <a:xfrm>
            <a:off x="4248621" y="5146969"/>
            <a:ext cx="205707" cy="108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ight Arrow 250"/>
          <p:cNvSpPr/>
          <p:nvPr/>
        </p:nvSpPr>
        <p:spPr>
          <a:xfrm>
            <a:off x="4248620" y="5841522"/>
            <a:ext cx="205707" cy="108324"/>
          </a:xfrm>
          <a:prstGeom prst="rightArrow">
            <a:avLst/>
          </a:prstGeom>
          <a:gradFill>
            <a:gsLst>
              <a:gs pos="1000">
                <a:schemeClr val="accent2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Right Arrow 251"/>
          <p:cNvSpPr/>
          <p:nvPr/>
        </p:nvSpPr>
        <p:spPr>
          <a:xfrm>
            <a:off x="4247099" y="5541329"/>
            <a:ext cx="205707" cy="108324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E7F4D8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3" name="Right Arrow 252"/>
          <p:cNvSpPr/>
          <p:nvPr/>
        </p:nvSpPr>
        <p:spPr>
          <a:xfrm>
            <a:off x="11236084" y="5621158"/>
            <a:ext cx="205707" cy="167600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E7F4D8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Right Arrow 253"/>
          <p:cNvSpPr/>
          <p:nvPr/>
        </p:nvSpPr>
        <p:spPr>
          <a:xfrm>
            <a:off x="11033756" y="5991753"/>
            <a:ext cx="205707" cy="107308"/>
          </a:xfrm>
          <a:prstGeom prst="rightArrow">
            <a:avLst/>
          </a:prstGeom>
          <a:gradFill>
            <a:gsLst>
              <a:gs pos="1000">
                <a:schemeClr val="accent2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Right Arrow 254"/>
          <p:cNvSpPr/>
          <p:nvPr/>
        </p:nvSpPr>
        <p:spPr>
          <a:xfrm>
            <a:off x="10680540" y="5206245"/>
            <a:ext cx="205707" cy="108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Right Arrow 255"/>
          <p:cNvSpPr/>
          <p:nvPr/>
        </p:nvSpPr>
        <p:spPr>
          <a:xfrm>
            <a:off x="10680539" y="5963402"/>
            <a:ext cx="205707" cy="45719"/>
          </a:xfrm>
          <a:prstGeom prst="rightArrow">
            <a:avLst/>
          </a:prstGeom>
          <a:gradFill>
            <a:gsLst>
              <a:gs pos="1000">
                <a:schemeClr val="accent2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Right Arrow 256"/>
          <p:cNvSpPr/>
          <p:nvPr/>
        </p:nvSpPr>
        <p:spPr>
          <a:xfrm>
            <a:off x="10679808" y="5511179"/>
            <a:ext cx="205707" cy="138474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E7F4D8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1776624" y="6439352"/>
            <a:ext cx="5854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Note: independent study, from installation, tooling, transport dimensions arguments.</a:t>
            </a:r>
            <a:endParaRPr lang="en-GB" sz="1200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581455"/>
              </p:ext>
            </p:extLst>
          </p:nvPr>
        </p:nvGraphicFramePr>
        <p:xfrm>
          <a:off x="-4728" y="2499104"/>
          <a:ext cx="12191999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6492">
                  <a:extLst>
                    <a:ext uri="{9D8B030D-6E8A-4147-A177-3AD203B41FA5}">
                      <a16:colId xmlns:a16="http://schemas.microsoft.com/office/drawing/2014/main" val="2883252054"/>
                    </a:ext>
                  </a:extLst>
                </a:gridCol>
                <a:gridCol w="6105507">
                  <a:extLst>
                    <a:ext uri="{9D8B030D-6E8A-4147-A177-3AD203B41FA5}">
                      <a16:colId xmlns:a16="http://schemas.microsoft.com/office/drawing/2014/main" val="9700854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000" b="1" baseline="0" dirty="0" smtClean="0">
                          <a:solidFill>
                            <a:schemeClr val="tx1"/>
                          </a:solidFill>
                        </a:rPr>
                        <a:t>Individual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Parallel</a:t>
                      </a:r>
                      <a:endParaRPr lang="en-GB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314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Apparent Advantages: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splice = 1 Valve (easy to target one splice)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Easy control if CL needs &gt;&gt; splice or HTS needs </a:t>
                      </a:r>
                      <a:r>
                        <a:rPr lang="en-GB" sz="1000" b="0" dirty="0" smtClean="0">
                          <a:solidFill>
                            <a:srgbClr val="00B050"/>
                          </a:solidFill>
                        </a:rPr>
                        <a:t>Indeed</a:t>
                      </a:r>
                      <a:endParaRPr lang="en-GB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Big bypass diameter for transients and control of 𝑇_(𝐷𝐹𝐻 𝑖𝑛𝑙𝑒𝑡) </a:t>
                      </a:r>
                      <a:r>
                        <a:rPr lang="en-GB" sz="1000" b="0" dirty="0" smtClean="0">
                          <a:solidFill>
                            <a:srgbClr val="00B050"/>
                          </a:solidFill>
                        </a:rPr>
                        <a:t>Present for</a:t>
                      </a:r>
                      <a:r>
                        <a:rPr lang="en-GB" sz="1000" b="0" baseline="0" dirty="0" smtClean="0">
                          <a:solidFill>
                            <a:srgbClr val="00B050"/>
                          </a:solidFill>
                        </a:rPr>
                        <a:t> DFHx2 leads</a:t>
                      </a:r>
                      <a:endParaRPr lang="en-GB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Apparent Advantages: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Independent control of 𝑇_𝑠𝑝𝑙𝑖𝑐𝑒 and 𝑇_𝐶𝐿</a:t>
                      </a:r>
                    </a:p>
                    <a:p>
                      <a:pPr marL="895335" lvl="1" indent="-285750">
                        <a:buFontTx/>
                        <a:buChar char="-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CL mass flows only adjusted to CL needs </a:t>
                      </a:r>
                      <a:r>
                        <a:rPr lang="en-GB" sz="10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Splice needs in the shadow</a:t>
                      </a:r>
                      <a:endParaRPr lang="en-GB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95335" marR="0" lvl="1" indent="-28575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Splices needs covered by bypass (if &gt; to CL needs) </a:t>
                      </a:r>
                      <a:r>
                        <a:rPr lang="en-GB" sz="1000" b="0" baseline="0" dirty="0" smtClean="0">
                          <a:solidFill>
                            <a:srgbClr val="FF0000"/>
                          </a:solidFill>
                        </a:rPr>
                        <a:t>+150% </a:t>
                      </a:r>
                      <a:r>
                        <a:rPr lang="en-GB" sz="1000" b="0" baseline="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 +20%</a:t>
                      </a:r>
                      <a:endParaRPr lang="en-GB" sz="1000" b="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229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Apparent Drawbacks:</a:t>
                      </a:r>
                    </a:p>
                    <a:p>
                      <a:pPr marL="285750" marR="0" lvl="0" indent="-28575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CL mass flow dependent from splice needs </a:t>
                      </a:r>
                      <a:r>
                        <a:rPr lang="en-GB" sz="1000" dirty="0" smtClean="0">
                          <a:solidFill>
                            <a:srgbClr val="00B050"/>
                          </a:solidFill>
                        </a:rPr>
                        <a:t>CL needs &gt;&gt; splice needs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Bypass mass flow can not increase heat extraction </a:t>
                      </a:r>
                      <a:r>
                        <a:rPr lang="en-GB" sz="1000" baseline="0" dirty="0" smtClean="0">
                          <a:solidFill>
                            <a:srgbClr val="00B050"/>
                          </a:solidFill>
                        </a:rPr>
                        <a:t>Only feasible if all splices in series</a:t>
                      </a:r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 flow distribution evolves during Ramp up 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Apparent Drawbacks: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Difficulties to ensure equal flows in parallel circuits from design </a:t>
                      </a:r>
                      <a:r>
                        <a:rPr lang="en-GB" sz="1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Very unreliable</a:t>
                      </a:r>
                      <a:endParaRPr lang="en-GB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Increasing mass flow around one splice 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high total mass flow increase </a:t>
                      </a:r>
                      <a:r>
                        <a:rPr lang="en-GB" sz="1000" b="0" baseline="0" dirty="0" smtClean="0">
                          <a:solidFill>
                            <a:srgbClr val="FF0000"/>
                          </a:solidFill>
                        </a:rPr>
                        <a:t>upper limit 10 g/s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474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76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3" grpId="0" animBg="1"/>
      <p:bldP spid="174" grpId="0" animBg="1"/>
      <p:bldP spid="223" grpId="0" animBg="1"/>
      <p:bldP spid="226" grpId="0" animBg="1"/>
      <p:bldP spid="232" grpId="0" animBg="1"/>
      <p:bldP spid="233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0" y="900001"/>
            <a:ext cx="10560000" cy="171410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For 1 kA = 0.05g/s mass flow in CL &amp; </a:t>
            </a:r>
            <a:r>
              <a:rPr lang="en-GB" dirty="0" err="1" smtClean="0"/>
              <a:t>T</a:t>
            </a:r>
            <a:r>
              <a:rPr lang="en-GB" baseline="-25000" dirty="0" err="1" smtClean="0"/>
              <a:t>He</a:t>
            </a:r>
            <a:r>
              <a:rPr lang="en-GB" dirty="0" smtClean="0"/>
              <a:t> = 15 K</a:t>
            </a:r>
          </a:p>
          <a:p>
            <a:pPr lvl="1"/>
            <a:r>
              <a:rPr lang="en-GB" dirty="0" smtClean="0"/>
              <a:t>@ 18 kA		</a:t>
            </a:r>
            <a:r>
              <a:rPr lang="en-GB" dirty="0" err="1" smtClean="0"/>
              <a:t>mCL</a:t>
            </a:r>
            <a:r>
              <a:rPr lang="en-GB" dirty="0" smtClean="0"/>
              <a:t>=0.90 g/s 		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err="1" smtClean="0">
                <a:sym typeface="Wingdings" panose="05000000000000000000" pitchFamily="2" charset="2"/>
              </a:rPr>
              <a:t>Tsplice</a:t>
            </a:r>
            <a:r>
              <a:rPr lang="en-GB" dirty="0" smtClean="0">
                <a:sym typeface="Wingdings" panose="05000000000000000000" pitchFamily="2" charset="2"/>
              </a:rPr>
              <a:t> = 15.7 K</a:t>
            </a:r>
          </a:p>
          <a:p>
            <a:pPr lvl="1"/>
            <a:r>
              <a:rPr lang="en-GB" dirty="0" smtClean="0"/>
              <a:t>@ 13 kA		</a:t>
            </a:r>
            <a:r>
              <a:rPr lang="en-GB" dirty="0" err="1" smtClean="0"/>
              <a:t>mCL</a:t>
            </a:r>
            <a:r>
              <a:rPr lang="en-GB" dirty="0" smtClean="0"/>
              <a:t>=0.65 </a:t>
            </a:r>
            <a:r>
              <a:rPr lang="en-GB" dirty="0"/>
              <a:t>g/s </a:t>
            </a:r>
            <a:r>
              <a:rPr lang="en-GB" dirty="0" smtClean="0"/>
              <a:t>		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err="1">
                <a:sym typeface="Wingdings" panose="05000000000000000000" pitchFamily="2" charset="2"/>
              </a:rPr>
              <a:t>Tsplice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= 15.5 K</a:t>
            </a:r>
          </a:p>
          <a:p>
            <a:pPr lvl="1"/>
            <a:r>
              <a:rPr lang="en-GB" dirty="0"/>
              <a:t>@ </a:t>
            </a:r>
            <a:r>
              <a:rPr lang="en-GB" dirty="0" smtClean="0"/>
              <a:t>2 kA		</a:t>
            </a:r>
            <a:r>
              <a:rPr lang="en-GB" dirty="0" err="1" smtClean="0"/>
              <a:t>mCL</a:t>
            </a:r>
            <a:r>
              <a:rPr lang="en-GB" dirty="0" smtClean="0"/>
              <a:t>=2x0.10 </a:t>
            </a:r>
            <a:r>
              <a:rPr lang="en-GB" dirty="0"/>
              <a:t>g/s </a:t>
            </a:r>
            <a:r>
              <a:rPr lang="en-GB" dirty="0" smtClean="0"/>
              <a:t>	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err="1">
                <a:sym typeface="Wingdings" panose="05000000000000000000" pitchFamily="2" charset="2"/>
              </a:rPr>
              <a:t>Tsplice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= 15.5 K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46" t="7051" r="2805" b="1990"/>
          <a:stretch/>
        </p:blipFill>
        <p:spPr>
          <a:xfrm>
            <a:off x="9239020" y="4981160"/>
            <a:ext cx="2952980" cy="1876840"/>
          </a:xfrm>
          <a:prstGeom prst="rect">
            <a:avLst/>
          </a:prstGeom>
          <a:solidFill>
            <a:srgbClr val="FFFFFF"/>
          </a:solidFill>
        </p:spPr>
      </p:pic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966492"/>
              </p:ext>
            </p:extLst>
          </p:nvPr>
        </p:nvGraphicFramePr>
        <p:xfrm>
          <a:off x="89647" y="3195022"/>
          <a:ext cx="8653571" cy="3662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10818" y="3074877"/>
            <a:ext cx="6011582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splices cooled in series by current leads required mass flow: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Tsplice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increases with current</a:t>
            </a:r>
          </a:p>
          <a:p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= 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The higher the current, the higher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Tsplice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= 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At 2 kA, low mass flows do not lead to higher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Tsplice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91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911" y="2953682"/>
            <a:ext cx="7815089" cy="39043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00373" y="3700782"/>
            <a:ext cx="2015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rgbClr val="0070C0"/>
                </a:solidFill>
              </a:rPr>
              <a:t>DFHx2 illustration of possible parallel circuits</a:t>
            </a:r>
            <a:endParaRPr lang="en-GB" sz="1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1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25732</TotalTime>
  <Words>1012</Words>
  <Application>Microsoft Office PowerPoint</Application>
  <PresentationFormat>Widescreen</PresentationFormat>
  <Paragraphs>239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 Math</vt:lpstr>
      <vt:lpstr>Wingdings</vt:lpstr>
      <vt:lpstr>Thème Office</vt:lpstr>
      <vt:lpstr>DFH : Individual Vs parallel hydraulic circuits</vt:lpstr>
      <vt:lpstr>Needs to cool/maintain a 18kA-splice temperature within spec.</vt:lpstr>
      <vt:lpstr>Hydraulic studies for parallel flow options</vt:lpstr>
      <vt:lpstr>Comparison of individual Vs parallel flows for DFH application</vt:lpstr>
      <vt:lpstr>Spare info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331</cp:revision>
  <dcterms:created xsi:type="dcterms:W3CDTF">2018-10-26T08:59:02Z</dcterms:created>
  <dcterms:modified xsi:type="dcterms:W3CDTF">2019-01-15T16:26:30Z</dcterms:modified>
</cp:coreProperties>
</file>