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33"/>
  </p:notesMasterIdLst>
  <p:sldIdLst>
    <p:sldId id="256" r:id="rId2"/>
    <p:sldId id="320" r:id="rId3"/>
    <p:sldId id="312" r:id="rId4"/>
    <p:sldId id="313" r:id="rId5"/>
    <p:sldId id="321" r:id="rId6"/>
    <p:sldId id="322" r:id="rId7"/>
    <p:sldId id="279" r:id="rId8"/>
    <p:sldId id="325" r:id="rId9"/>
    <p:sldId id="324" r:id="rId10"/>
    <p:sldId id="329" r:id="rId11"/>
    <p:sldId id="363" r:id="rId12"/>
    <p:sldId id="364" r:id="rId13"/>
    <p:sldId id="388" r:id="rId14"/>
    <p:sldId id="368" r:id="rId15"/>
    <p:sldId id="380" r:id="rId16"/>
    <p:sldId id="378" r:id="rId17"/>
    <p:sldId id="367" r:id="rId18"/>
    <p:sldId id="393" r:id="rId19"/>
    <p:sldId id="389" r:id="rId20"/>
    <p:sldId id="381" r:id="rId21"/>
    <p:sldId id="370" r:id="rId22"/>
    <p:sldId id="391" r:id="rId23"/>
    <p:sldId id="371" r:id="rId24"/>
    <p:sldId id="392" r:id="rId25"/>
    <p:sldId id="401" r:id="rId26"/>
    <p:sldId id="400" r:id="rId27"/>
    <p:sldId id="398" r:id="rId28"/>
    <p:sldId id="362" r:id="rId29"/>
    <p:sldId id="333" r:id="rId30"/>
    <p:sldId id="386" r:id="rId31"/>
    <p:sldId id="396"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1pPr>
    <a:lvl2pPr marL="0" marR="0" indent="2286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2pPr>
    <a:lvl3pPr marL="0" marR="0" indent="4572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3pPr>
    <a:lvl4pPr marL="0" marR="0" indent="6858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4pPr>
    <a:lvl5pPr marL="0" marR="0" indent="9144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5pPr>
    <a:lvl6pPr marL="0" marR="0" indent="11430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6pPr>
    <a:lvl7pPr marL="0" marR="0" indent="13716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7pPr>
    <a:lvl8pPr marL="0" marR="0" indent="16002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8pPr>
    <a:lvl9pPr marL="0" marR="0" indent="18288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697"/>
    <p:restoredTop sz="94648"/>
  </p:normalViewPr>
  <p:slideViewPr>
    <p:cSldViewPr snapToGrid="0" snapToObjects="1">
      <p:cViewPr varScale="1">
        <p:scale>
          <a:sx n="82" d="100"/>
          <a:sy n="82" d="100"/>
        </p:scale>
        <p:origin x="624" y="176"/>
      </p:cViewPr>
      <p:guideLst/>
    </p:cSldViewPr>
  </p:slideViewPr>
  <p:outlineViewPr>
    <p:cViewPr>
      <p:scale>
        <a:sx n="33" d="100"/>
        <a:sy n="33" d="100"/>
      </p:scale>
      <p:origin x="0" y="-1148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6" name="Shape 126"/>
          <p:cNvSpPr>
            <a:spLocks noGrp="1" noRot="1" noChangeAspect="1"/>
          </p:cNvSpPr>
          <p:nvPr>
            <p:ph type="sldImg"/>
          </p:nvPr>
        </p:nvSpPr>
        <p:spPr>
          <a:xfrm>
            <a:off x="1143000" y="685800"/>
            <a:ext cx="4572000" cy="3429000"/>
          </a:xfrm>
          <a:prstGeom prst="rect">
            <a:avLst/>
          </a:prstGeom>
        </p:spPr>
        <p:txBody>
          <a:bodyPr/>
          <a:lstStyle/>
          <a:p>
            <a:endParaRPr/>
          </a:p>
        </p:txBody>
      </p:sp>
      <p:sp>
        <p:nvSpPr>
          <p:cNvPr id="127" name="Shape 12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67668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Strict cleanliness protocols is in place to meet the class 2000 cleanliness requirement. </a:t>
            </a:r>
          </a:p>
        </p:txBody>
      </p:sp>
    </p:spTree>
    <p:extLst>
      <p:ext uri="{BB962C8B-B14F-4D97-AF65-F5344CB8AC3E}">
        <p14:creationId xmlns:p14="http://schemas.microsoft.com/office/powerpoint/2010/main" val="3119909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08842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88295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317737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peaker">
    <p:spTree>
      <p:nvGrpSpPr>
        <p:cNvPr id="1" name=""/>
        <p:cNvGrpSpPr/>
        <p:nvPr/>
      </p:nvGrpSpPr>
      <p:grpSpPr>
        <a:xfrm>
          <a:off x="0" y="0"/>
          <a:ext cx="0" cy="0"/>
          <a:chOff x="0" y="0"/>
          <a:chExt cx="0" cy="0"/>
        </a:xfrm>
      </p:grpSpPr>
      <p:pic>
        <p:nvPicPr>
          <p:cNvPr id="11" name="SNO_Presentation_4x3_Title.jpg" descr="SNO_Presentation_4x3_Title.jpg"/>
          <p:cNvPicPr>
            <a:picLocks noChangeAspect="1"/>
          </p:cNvPicPr>
          <p:nvPr/>
        </p:nvPicPr>
        <p:blipFill>
          <a:blip r:embed="rId2"/>
          <a:stretch>
            <a:fillRect/>
          </a:stretch>
        </p:blipFill>
        <p:spPr>
          <a:xfrm>
            <a:off x="1015" y="0"/>
            <a:ext cx="13002770" cy="9753600"/>
          </a:xfrm>
          <a:prstGeom prst="rect">
            <a:avLst/>
          </a:prstGeom>
          <a:ln w="12700">
            <a:miter lim="400000"/>
          </a:ln>
        </p:spPr>
      </p:pic>
      <p:sp>
        <p:nvSpPr>
          <p:cNvPr id="12" name="2018/01/01"/>
          <p:cNvSpPr txBox="1">
            <a:spLocks noGrp="1"/>
          </p:cNvSpPr>
          <p:nvPr>
            <p:ph type="body" sz="quarter" idx="13"/>
          </p:nvPr>
        </p:nvSpPr>
        <p:spPr>
          <a:xfrm>
            <a:off x="1310811" y="1022350"/>
            <a:ext cx="4976401" cy="495300"/>
          </a:xfrm>
          <a:prstGeom prst="rect">
            <a:avLst/>
          </a:prstGeom>
        </p:spPr>
        <p:txBody>
          <a:bodyPr>
            <a:noAutofit/>
          </a:bodyPr>
          <a:lstStyle>
            <a:lvl1pPr marL="0" indent="0">
              <a:lnSpc>
                <a:spcPct val="100000"/>
              </a:lnSpc>
              <a:buSzTx/>
              <a:buNone/>
              <a:defRPr sz="2400">
                <a:solidFill>
                  <a:srgbClr val="0076BD"/>
                </a:solidFill>
                <a:latin typeface="+mn-lt"/>
                <a:ea typeface="+mn-ea"/>
                <a:cs typeface="+mn-cs"/>
                <a:sym typeface="Lota Grotesque Bold"/>
              </a:defRPr>
            </a:lvl1pPr>
          </a:lstStyle>
          <a:p>
            <a:r>
              <a:t>2018/01/01</a:t>
            </a:r>
          </a:p>
        </p:txBody>
      </p:sp>
      <p:sp>
        <p:nvSpPr>
          <p:cNvPr id="13" name="Line"/>
          <p:cNvSpPr/>
          <p:nvPr/>
        </p:nvSpPr>
        <p:spPr>
          <a:xfrm flipV="1">
            <a:off x="1365349" y="5936505"/>
            <a:ext cx="1743468" cy="1"/>
          </a:xfrm>
          <a:prstGeom prst="line">
            <a:avLst/>
          </a:prstGeom>
          <a:ln w="76200">
            <a:solidFill>
              <a:srgbClr val="0076BD"/>
            </a:solidFill>
            <a:miter lim="400000"/>
          </a:ln>
        </p:spPr>
        <p:txBody>
          <a:bodyPr lIns="50800" tIns="50800" rIns="50800" bIns="50800" anchor="ctr"/>
          <a:lstStyle/>
          <a:p>
            <a:pPr algn="ctr">
              <a:lnSpc>
                <a:spcPct val="100000"/>
              </a:lnSpc>
              <a:defRPr sz="2200">
                <a:solidFill>
                  <a:srgbClr val="FFFFFF"/>
                </a:solidFill>
                <a:latin typeface="Helvetica Neue Medium"/>
                <a:ea typeface="Helvetica Neue Medium"/>
                <a:cs typeface="Helvetica Neue Medium"/>
                <a:sym typeface="Helvetica Neue Medium"/>
              </a:defRPr>
            </a:pPr>
            <a:endParaRPr/>
          </a:p>
        </p:txBody>
      </p:sp>
      <p:sp>
        <p:nvSpPr>
          <p:cNvPr id="14" name="Jane Doe…"/>
          <p:cNvSpPr txBox="1">
            <a:spLocks noGrp="1"/>
          </p:cNvSpPr>
          <p:nvPr>
            <p:ph type="body" sz="quarter" idx="14"/>
          </p:nvPr>
        </p:nvSpPr>
        <p:spPr>
          <a:xfrm>
            <a:off x="1307860" y="6248400"/>
            <a:ext cx="10287480" cy="1066800"/>
          </a:xfrm>
          <a:prstGeom prst="rect">
            <a:avLst/>
          </a:prstGeom>
        </p:spPr>
        <p:txBody>
          <a:bodyPr>
            <a:noAutofit/>
          </a:bodyPr>
          <a:lstStyle/>
          <a:p>
            <a:pPr marL="0" indent="0">
              <a:lnSpc>
                <a:spcPct val="100000"/>
              </a:lnSpc>
              <a:buSzTx/>
              <a:buNone/>
              <a:defRPr sz="3000">
                <a:solidFill>
                  <a:schemeClr val="accent1">
                    <a:hueOff val="48339"/>
                    <a:lumOff val="-12879"/>
                  </a:schemeClr>
                </a:solidFill>
                <a:latin typeface="Muli Bold"/>
                <a:ea typeface="Muli Bold"/>
                <a:cs typeface="Muli Bold"/>
                <a:sym typeface="Muli Bold"/>
              </a:defRPr>
            </a:pPr>
            <a:r>
              <a:t>Jane Doe</a:t>
            </a:r>
          </a:p>
          <a:p>
            <a:pPr marL="0" indent="0">
              <a:buSzTx/>
              <a:buNone/>
              <a:defRPr sz="3000">
                <a:solidFill>
                  <a:srgbClr val="5A676F"/>
                </a:solidFill>
              </a:defRPr>
            </a:pPr>
            <a:r>
              <a:t>Senior Position</a:t>
            </a:r>
          </a:p>
        </p:txBody>
      </p:sp>
      <p:sp>
        <p:nvSpPr>
          <p:cNvPr id="15" name="Title Text"/>
          <p:cNvSpPr txBox="1">
            <a:spLocks noGrp="1"/>
          </p:cNvSpPr>
          <p:nvPr>
            <p:ph type="title"/>
          </p:nvPr>
        </p:nvSpPr>
        <p:spPr>
          <a:xfrm>
            <a:off x="1270000" y="3049488"/>
            <a:ext cx="10363200" cy="2807445"/>
          </a:xfrm>
          <a:prstGeom prst="rect">
            <a:avLst/>
          </a:prstGeom>
        </p:spPr>
        <p:txBody>
          <a:bodyPr anchor="b"/>
          <a:lstStyle/>
          <a:p>
            <a:r>
              <a:t>Title Text</a:t>
            </a:r>
          </a:p>
        </p:txBody>
      </p:sp>
      <p:sp>
        <p:nvSpPr>
          <p:cNvPr id="16" name="Slide Number"/>
          <p:cNvSpPr txBox="1">
            <a:spLocks noGrp="1"/>
          </p:cNvSpPr>
          <p:nvPr>
            <p:ph type="sldNum" sz="quarter" idx="2"/>
          </p:nvPr>
        </p:nvSpPr>
        <p:spPr>
          <a:xfrm>
            <a:off x="5961041" y="9296400"/>
            <a:ext cx="537973" cy="560449"/>
          </a:xfrm>
          <a:prstGeom prst="rect">
            <a:avLst/>
          </a:prstGeom>
          <a:noFill/>
          <a:ln>
            <a:noFill/>
          </a:ln>
        </p:spPr>
        <p:txBody>
          <a:bodyPr wrap="none" lIns="50800" tIns="50800" rIns="50800" bIns="50800"/>
          <a:lstStyle>
            <a:lvl1pPr>
              <a:defRPr b="1">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ext Slide">
    <p:spTree>
      <p:nvGrpSpPr>
        <p:cNvPr id="1" name=""/>
        <p:cNvGrpSpPr/>
        <p:nvPr/>
      </p:nvGrpSpPr>
      <p:grpSpPr>
        <a:xfrm>
          <a:off x="0" y="0"/>
          <a:ext cx="0" cy="0"/>
          <a:chOff x="0" y="0"/>
          <a:chExt cx="0" cy="0"/>
        </a:xfrm>
      </p:grpSpPr>
      <p:sp>
        <p:nvSpPr>
          <p:cNvPr id="33" name="Text"/>
          <p:cNvSpPr txBox="1">
            <a:spLocks noGrp="1"/>
          </p:cNvSpPr>
          <p:nvPr>
            <p:ph type="body" sz="quarter" idx="13"/>
          </p:nvPr>
        </p:nvSpPr>
        <p:spPr>
          <a:xfrm>
            <a:off x="1332788" y="3270250"/>
            <a:ext cx="10339224" cy="419100"/>
          </a:xfrm>
          <a:prstGeom prst="rect">
            <a:avLst/>
          </a:prstGeom>
        </p:spPr>
        <p:txBody>
          <a:bodyPr anchor="t">
            <a:spAutoFit/>
          </a:bodyPr>
          <a:lstStyle>
            <a:lvl1pPr marL="0" indent="0">
              <a:lnSpc>
                <a:spcPct val="100000"/>
              </a:lnSpc>
              <a:buSzTx/>
              <a:buNone/>
            </a:lvl1pPr>
          </a:lstStyle>
          <a:p>
            <a:r>
              <a:t>Text</a:t>
            </a:r>
          </a:p>
        </p:txBody>
      </p:sp>
      <p:pic>
        <p:nvPicPr>
          <p:cNvPr id="34" name="SNO_ID_Colour.png" descr="SNO_ID_Colour.png"/>
          <p:cNvPicPr>
            <a:picLocks noChangeAspect="1"/>
          </p:cNvPicPr>
          <p:nvPr/>
        </p:nvPicPr>
        <p:blipFill>
          <a:blip r:embed="rId2"/>
          <a:stretch>
            <a:fillRect/>
          </a:stretch>
        </p:blipFill>
        <p:spPr>
          <a:xfrm>
            <a:off x="10808207" y="676655"/>
            <a:ext cx="1508761" cy="762407"/>
          </a:xfrm>
          <a:prstGeom prst="rect">
            <a:avLst/>
          </a:prstGeom>
          <a:ln w="12700">
            <a:miter lim="400000"/>
          </a:ln>
        </p:spPr>
      </p:pic>
      <p:pic>
        <p:nvPicPr>
          <p:cNvPr id="35" name="SNO_Presentation_DesignDots_Colour.png" descr="SNO_Presentation_DesignDots_Colour.png"/>
          <p:cNvPicPr>
            <a:picLocks noChangeAspect="1"/>
          </p:cNvPicPr>
          <p:nvPr/>
        </p:nvPicPr>
        <p:blipFill>
          <a:blip r:embed="rId3"/>
          <a:stretch>
            <a:fillRect/>
          </a:stretch>
        </p:blipFill>
        <p:spPr>
          <a:xfrm>
            <a:off x="-64008" y="8899143"/>
            <a:ext cx="10808208" cy="932068"/>
          </a:xfrm>
          <a:prstGeom prst="rect">
            <a:avLst/>
          </a:prstGeom>
          <a:ln w="12700">
            <a:miter lim="400000"/>
          </a:ln>
        </p:spPr>
      </p:pic>
      <p:sp>
        <p:nvSpPr>
          <p:cNvPr id="36" name="Title Text"/>
          <p:cNvSpPr txBox="1">
            <a:spLocks noGrp="1"/>
          </p:cNvSpPr>
          <p:nvPr>
            <p:ph type="title"/>
          </p:nvPr>
        </p:nvSpPr>
        <p:spPr>
          <a:xfrm>
            <a:off x="1320800" y="1021457"/>
            <a:ext cx="10363200" cy="1543943"/>
          </a:xfrm>
          <a:prstGeom prst="rect">
            <a:avLst/>
          </a:prstGeom>
        </p:spPr>
        <p:txBody>
          <a:bodyPr anchor="b"/>
          <a:lstStyle>
            <a:lvl1pPr>
              <a:defRPr sz="5400">
                <a:solidFill>
                  <a:schemeClr val="accent1">
                    <a:hueOff val="48339"/>
                    <a:lumOff val="-12879"/>
                  </a:schemeClr>
                </a:solidFill>
              </a:defRPr>
            </a:lvl1pPr>
          </a:lstStyle>
          <a:p>
            <a:r>
              <a:t>Title Text</a:t>
            </a:r>
          </a:p>
        </p:txBody>
      </p:sp>
      <p:sp>
        <p:nvSpPr>
          <p:cNvPr id="37" name="Slide Number"/>
          <p:cNvSpPr txBox="1">
            <a:spLocks noGrp="1"/>
          </p:cNvSpPr>
          <p:nvPr>
            <p:ph type="sldNum" sz="quarter" idx="2"/>
          </p:nvPr>
        </p:nvSpPr>
        <p:spPr>
          <a:xfrm>
            <a:off x="11622023" y="8641080"/>
            <a:ext cx="694945" cy="609601"/>
          </a:xfrm>
          <a:prstGeom prst="rect">
            <a:avLst/>
          </a:prstGeom>
          <a:noFill/>
          <a:ln>
            <a:noFill/>
          </a:ln>
        </p:spPr>
        <p:txBody>
          <a:bodyPr lIns="50800" tIns="50800" rIns="50800" bIns="50800"/>
          <a:lstStyle>
            <a:lvl1pPr>
              <a:defRPr>
                <a:solidFill>
                  <a:schemeClr val="accent1">
                    <a:hueOff val="48339"/>
                    <a:lumOff val="-12879"/>
                  </a:schemeClr>
                </a:solidFill>
              </a:defRPr>
            </a:lvl1pPr>
          </a:lstStyle>
          <a:p>
            <a:fld id="{86CB4B4D-7CA3-9044-876B-883B54F8677D}" type="slidenum">
              <a:t>‹#›</a:t>
            </a:fld>
            <a:endParaRPr/>
          </a:p>
        </p:txBody>
      </p:sp>
      <p:sp>
        <p:nvSpPr>
          <p:cNvPr id="38" name="Line"/>
          <p:cNvSpPr/>
          <p:nvPr/>
        </p:nvSpPr>
        <p:spPr>
          <a:xfrm flipV="1">
            <a:off x="1365349" y="2831355"/>
            <a:ext cx="1743468" cy="1"/>
          </a:xfrm>
          <a:prstGeom prst="line">
            <a:avLst/>
          </a:prstGeom>
          <a:ln w="76200">
            <a:solidFill>
              <a:schemeClr val="accent1">
                <a:hueOff val="48339"/>
                <a:lumOff val="-12879"/>
              </a:schemeClr>
            </a:solidFill>
            <a:miter lim="400000"/>
          </a:ln>
        </p:spPr>
        <p:txBody>
          <a:bodyPr lIns="50800" tIns="50800" rIns="50800" bIns="50800" anchor="ctr"/>
          <a:lstStyle/>
          <a:p>
            <a:pPr algn="ctr">
              <a:lnSpc>
                <a:spcPct val="100000"/>
              </a:lnSpc>
              <a:defRPr sz="2200">
                <a:solidFill>
                  <a:srgbClr val="FFFFFF"/>
                </a:solidFill>
                <a:latin typeface="Helvetica Neue Medium"/>
                <a:ea typeface="Helvetica Neue Medium"/>
                <a:cs typeface="Helvetica Neue Medium"/>
                <a:sym typeface="Helvetica Neue Medium"/>
              </a:defRPr>
            </a:pPr>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Image + Text">
    <p:spTree>
      <p:nvGrpSpPr>
        <p:cNvPr id="1" name=""/>
        <p:cNvGrpSpPr/>
        <p:nvPr/>
      </p:nvGrpSpPr>
      <p:grpSpPr>
        <a:xfrm>
          <a:off x="0" y="0"/>
          <a:ext cx="0" cy="0"/>
          <a:chOff x="0" y="0"/>
          <a:chExt cx="0" cy="0"/>
        </a:xfrm>
      </p:grpSpPr>
      <p:sp>
        <p:nvSpPr>
          <p:cNvPr id="57" name="Title Text"/>
          <p:cNvSpPr txBox="1">
            <a:spLocks noGrp="1"/>
          </p:cNvSpPr>
          <p:nvPr>
            <p:ph type="title"/>
          </p:nvPr>
        </p:nvSpPr>
        <p:spPr>
          <a:xfrm>
            <a:off x="6709916" y="1879600"/>
            <a:ext cx="4934397" cy="2753817"/>
          </a:xfrm>
          <a:prstGeom prst="rect">
            <a:avLst/>
          </a:prstGeom>
        </p:spPr>
        <p:txBody>
          <a:bodyPr anchor="t"/>
          <a:lstStyle>
            <a:lvl1pPr>
              <a:defRPr sz="5400">
                <a:solidFill>
                  <a:schemeClr val="accent1">
                    <a:hueOff val="48339"/>
                    <a:lumOff val="-12879"/>
                  </a:schemeClr>
                </a:solidFill>
              </a:defRPr>
            </a:lvl1pPr>
          </a:lstStyle>
          <a:p>
            <a:r>
              <a:t>Title Text</a:t>
            </a:r>
          </a:p>
        </p:txBody>
      </p:sp>
      <p:pic>
        <p:nvPicPr>
          <p:cNvPr id="58" name="SNO_ID_Colour.png" descr="SNO_ID_Colour.png"/>
          <p:cNvPicPr>
            <a:picLocks noChangeAspect="1"/>
          </p:cNvPicPr>
          <p:nvPr/>
        </p:nvPicPr>
        <p:blipFill>
          <a:blip r:embed="rId2"/>
          <a:stretch>
            <a:fillRect/>
          </a:stretch>
        </p:blipFill>
        <p:spPr>
          <a:xfrm>
            <a:off x="10808207" y="676655"/>
            <a:ext cx="1508761" cy="762407"/>
          </a:xfrm>
          <a:prstGeom prst="rect">
            <a:avLst/>
          </a:prstGeom>
          <a:ln w="12700">
            <a:miter lim="400000"/>
          </a:ln>
        </p:spPr>
      </p:pic>
      <p:sp>
        <p:nvSpPr>
          <p:cNvPr id="59" name="Text"/>
          <p:cNvSpPr txBox="1">
            <a:spLocks noGrp="1"/>
          </p:cNvSpPr>
          <p:nvPr>
            <p:ph type="body" sz="quarter" idx="13"/>
          </p:nvPr>
        </p:nvSpPr>
        <p:spPr>
          <a:xfrm>
            <a:off x="6704888" y="3511550"/>
            <a:ext cx="4944452" cy="419100"/>
          </a:xfrm>
          <a:prstGeom prst="rect">
            <a:avLst/>
          </a:prstGeom>
        </p:spPr>
        <p:txBody>
          <a:bodyPr anchor="t">
            <a:spAutoFit/>
          </a:bodyPr>
          <a:lstStyle/>
          <a:p>
            <a:pPr marL="0" indent="0">
              <a:lnSpc>
                <a:spcPct val="100000"/>
              </a:lnSpc>
              <a:buSzTx/>
              <a:buNone/>
            </a:pPr>
            <a:endParaRPr/>
          </a:p>
        </p:txBody>
      </p:sp>
      <p:sp>
        <p:nvSpPr>
          <p:cNvPr id="60" name="Line"/>
          <p:cNvSpPr>
            <a:spLocks noGrp="1"/>
          </p:cNvSpPr>
          <p:nvPr>
            <p:ph type="body" sz="quarter" idx="14"/>
          </p:nvPr>
        </p:nvSpPr>
        <p:spPr>
          <a:xfrm flipV="1">
            <a:off x="6750149" y="3085355"/>
            <a:ext cx="1743468" cy="1"/>
          </a:xfrm>
          <a:prstGeom prst="line">
            <a:avLst/>
          </a:prstGeom>
          <a:ln w="76200">
            <a:solidFill>
              <a:schemeClr val="accent1">
                <a:hueOff val="48339"/>
                <a:lumOff val="-12879"/>
              </a:schemeClr>
            </a:solidFill>
          </a:ln>
        </p:spPr>
        <p:txBody>
          <a:bodyPr>
            <a:noAutofit/>
          </a:bodyPr>
          <a:lstStyle/>
          <a:p>
            <a:pPr marL="0" indent="0" algn="ctr">
              <a:lnSpc>
                <a:spcPct val="100000"/>
              </a:lnSpc>
              <a:buSzTx/>
              <a:buNone/>
              <a:defRPr sz="2200">
                <a:solidFill>
                  <a:srgbClr val="FFFFFF"/>
                </a:solidFill>
                <a:latin typeface="Helvetica Neue Medium"/>
                <a:ea typeface="Helvetica Neue Medium"/>
                <a:cs typeface="Helvetica Neue Medium"/>
                <a:sym typeface="Helvetica Neue Medium"/>
              </a:defRPr>
            </a:pPr>
            <a:endParaRPr/>
          </a:p>
        </p:txBody>
      </p:sp>
      <p:sp>
        <p:nvSpPr>
          <p:cNvPr id="61" name="Slide Number"/>
          <p:cNvSpPr txBox="1">
            <a:spLocks noGrp="1"/>
          </p:cNvSpPr>
          <p:nvPr>
            <p:ph type="sldNum" sz="quarter" idx="2"/>
          </p:nvPr>
        </p:nvSpPr>
        <p:spPr>
          <a:xfrm>
            <a:off x="11622023" y="8641080"/>
            <a:ext cx="694945" cy="609601"/>
          </a:xfrm>
          <a:prstGeom prst="rect">
            <a:avLst/>
          </a:prstGeom>
          <a:noFill/>
          <a:ln>
            <a:noFill/>
          </a:ln>
        </p:spPr>
        <p:txBody>
          <a:bodyPr lIns="50800" tIns="50800" rIns="50800" bIns="50800"/>
          <a:lstStyle>
            <a:lvl1pPr>
              <a:defRPr>
                <a:solidFill>
                  <a:schemeClr val="accent1">
                    <a:hueOff val="48339"/>
                    <a:lumOff val="-12879"/>
                  </a:schemeClr>
                </a:solidFill>
              </a:defRPr>
            </a:lvl1pPr>
          </a:lstStyle>
          <a:p>
            <a:fld id="{86CB4B4D-7CA3-9044-876B-883B54F8677D}" type="slidenum">
              <a:t>‹#›</a:t>
            </a:fld>
            <a:endParaRPr/>
          </a:p>
        </p:txBody>
      </p:sp>
      <p:sp>
        <p:nvSpPr>
          <p:cNvPr id="62" name="DSC_1234_Edited_CLR.jpg"/>
          <p:cNvSpPr>
            <a:spLocks noGrp="1"/>
          </p:cNvSpPr>
          <p:nvPr>
            <p:ph type="pic" idx="15"/>
          </p:nvPr>
        </p:nvSpPr>
        <p:spPr>
          <a:xfrm>
            <a:off x="-35521" y="-8"/>
            <a:ext cx="5705622" cy="9753634"/>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lank w Dots">
    <p:spTree>
      <p:nvGrpSpPr>
        <p:cNvPr id="1" name=""/>
        <p:cNvGrpSpPr/>
        <p:nvPr/>
      </p:nvGrpSpPr>
      <p:grpSpPr>
        <a:xfrm>
          <a:off x="0" y="0"/>
          <a:ext cx="0" cy="0"/>
          <a:chOff x="0" y="0"/>
          <a:chExt cx="0" cy="0"/>
        </a:xfrm>
      </p:grpSpPr>
      <p:pic>
        <p:nvPicPr>
          <p:cNvPr id="102" name="SNO_ID_Colour.png" descr="SNO_ID_Colour.png"/>
          <p:cNvPicPr>
            <a:picLocks noChangeAspect="1"/>
          </p:cNvPicPr>
          <p:nvPr/>
        </p:nvPicPr>
        <p:blipFill>
          <a:blip r:embed="rId2"/>
          <a:stretch>
            <a:fillRect/>
          </a:stretch>
        </p:blipFill>
        <p:spPr>
          <a:xfrm>
            <a:off x="10808207" y="676655"/>
            <a:ext cx="1508761" cy="762407"/>
          </a:xfrm>
          <a:prstGeom prst="rect">
            <a:avLst/>
          </a:prstGeom>
          <a:ln w="12700">
            <a:miter lim="400000"/>
          </a:ln>
        </p:spPr>
      </p:pic>
      <p:pic>
        <p:nvPicPr>
          <p:cNvPr id="103" name="SNO_Presentation_DesignDots_Colour.png" descr="SNO_Presentation_DesignDots_Colour.png"/>
          <p:cNvPicPr>
            <a:picLocks noChangeAspect="1"/>
          </p:cNvPicPr>
          <p:nvPr/>
        </p:nvPicPr>
        <p:blipFill>
          <a:blip r:embed="rId3"/>
          <a:stretch>
            <a:fillRect/>
          </a:stretch>
        </p:blipFill>
        <p:spPr>
          <a:xfrm>
            <a:off x="-64008" y="8899143"/>
            <a:ext cx="10808208" cy="932068"/>
          </a:xfrm>
          <a:prstGeom prst="rect">
            <a:avLst/>
          </a:prstGeom>
          <a:ln w="12700">
            <a:miter lim="400000"/>
          </a:ln>
        </p:spPr>
      </p:pic>
      <p:sp>
        <p:nvSpPr>
          <p:cNvPr id="104" name="Slide Number"/>
          <p:cNvSpPr txBox="1">
            <a:spLocks noGrp="1"/>
          </p:cNvSpPr>
          <p:nvPr>
            <p:ph type="sldNum" sz="quarter" idx="2"/>
          </p:nvPr>
        </p:nvSpPr>
        <p:spPr>
          <a:xfrm>
            <a:off x="11622023" y="8641080"/>
            <a:ext cx="694945" cy="609601"/>
          </a:xfrm>
          <a:prstGeom prst="rect">
            <a:avLst/>
          </a:prstGeom>
          <a:noFill/>
          <a:ln>
            <a:noFill/>
          </a:ln>
        </p:spPr>
        <p:txBody>
          <a:bodyPr lIns="50800" tIns="50800" rIns="50800" bIns="50800"/>
          <a:lstStyle>
            <a:lvl1pPr>
              <a:defRPr>
                <a:solidFill>
                  <a:schemeClr val="accent1">
                    <a:hueOff val="48339"/>
                    <a:lumOff val="-12879"/>
                  </a:schemeClr>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loured w Dots">
    <p:bg>
      <p:bgPr>
        <a:solidFill>
          <a:schemeClr val="accent1">
            <a:hueOff val="48339"/>
            <a:lumOff val="-12879"/>
          </a:schemeClr>
        </a:solidFill>
        <a:effectLst/>
      </p:bgPr>
    </p:bg>
    <p:spTree>
      <p:nvGrpSpPr>
        <p:cNvPr id="1" name=""/>
        <p:cNvGrpSpPr/>
        <p:nvPr/>
      </p:nvGrpSpPr>
      <p:grpSpPr>
        <a:xfrm>
          <a:off x="0" y="0"/>
          <a:ext cx="0" cy="0"/>
          <a:chOff x="0" y="0"/>
          <a:chExt cx="0" cy="0"/>
        </a:xfrm>
      </p:grpSpPr>
      <p:sp>
        <p:nvSpPr>
          <p:cNvPr id="111" name="Slide Number"/>
          <p:cNvSpPr txBox="1">
            <a:spLocks noGrp="1"/>
          </p:cNvSpPr>
          <p:nvPr>
            <p:ph type="sldNum" sz="quarter" idx="2"/>
          </p:nvPr>
        </p:nvSpPr>
        <p:spPr>
          <a:xfrm>
            <a:off x="11622023" y="8641080"/>
            <a:ext cx="694945" cy="609601"/>
          </a:xfrm>
          <a:prstGeom prst="rect">
            <a:avLst/>
          </a:prstGeom>
          <a:noFill/>
          <a:ln>
            <a:noFill/>
          </a:ln>
        </p:spPr>
        <p:txBody>
          <a:bodyPr lIns="50800" tIns="50800" rIns="50800" bIns="50800"/>
          <a:lstStyle/>
          <a:p>
            <a:fld id="{86CB4B4D-7CA3-9044-876B-883B54F8677D}" type="slidenum">
              <a:t>‹#›</a:t>
            </a:fld>
            <a:endParaRPr/>
          </a:p>
        </p:txBody>
      </p:sp>
      <p:pic>
        <p:nvPicPr>
          <p:cNvPr id="112" name="SNO_ID_White.png" descr="SNO_ID_White.png"/>
          <p:cNvPicPr>
            <a:picLocks noChangeAspect="1"/>
          </p:cNvPicPr>
          <p:nvPr/>
        </p:nvPicPr>
        <p:blipFill>
          <a:blip r:embed="rId2"/>
          <a:stretch>
            <a:fillRect/>
          </a:stretch>
        </p:blipFill>
        <p:spPr>
          <a:xfrm>
            <a:off x="10809158" y="679956"/>
            <a:ext cx="1508761" cy="754381"/>
          </a:xfrm>
          <a:prstGeom prst="rect">
            <a:avLst/>
          </a:prstGeom>
          <a:ln w="12700">
            <a:miter lim="400000"/>
          </a:ln>
        </p:spPr>
      </p:pic>
      <p:pic>
        <p:nvPicPr>
          <p:cNvPr id="113" name="SNO_Presentation_DesignDots_White.png" descr="SNO_Presentation_DesignDots_White.png"/>
          <p:cNvPicPr>
            <a:picLocks noChangeAspect="1"/>
          </p:cNvPicPr>
          <p:nvPr/>
        </p:nvPicPr>
        <p:blipFill>
          <a:blip r:embed="rId3"/>
          <a:stretch>
            <a:fillRect/>
          </a:stretch>
        </p:blipFill>
        <p:spPr>
          <a:xfrm>
            <a:off x="-67857" y="8927799"/>
            <a:ext cx="10810817" cy="888930"/>
          </a:xfrm>
          <a:prstGeom prst="rect">
            <a:avLst/>
          </a:prstGeom>
          <a:ln w="12700">
            <a:miter lim="400000"/>
          </a:ln>
        </p:spPr>
      </p:pic>
      <p:sp>
        <p:nvSpPr>
          <p:cNvPr id="5" name="Title Text">
            <a:extLst>
              <a:ext uri="{FF2B5EF4-FFF2-40B4-BE49-F238E27FC236}">
                <a16:creationId xmlns:a16="http://schemas.microsoft.com/office/drawing/2014/main" id="{20E86751-37AC-D046-9712-621B51E54A82}"/>
              </a:ext>
            </a:extLst>
          </p:cNvPr>
          <p:cNvSpPr txBox="1">
            <a:spLocks noGrp="1"/>
          </p:cNvSpPr>
          <p:nvPr>
            <p:ph type="title"/>
          </p:nvPr>
        </p:nvSpPr>
        <p:spPr>
          <a:xfrm>
            <a:off x="1320800" y="1021457"/>
            <a:ext cx="10363200" cy="1543943"/>
          </a:xfrm>
          <a:prstGeom prst="rect">
            <a:avLst/>
          </a:prstGeom>
        </p:spPr>
        <p:txBody>
          <a:bodyPr anchor="b"/>
          <a:lstStyle>
            <a:lvl1pPr>
              <a:defRPr sz="5400">
                <a:solidFill>
                  <a:schemeClr val="bg1"/>
                </a:solidFill>
              </a:defRPr>
            </a:lvl1pPr>
          </a:lstStyle>
          <a:p>
            <a:r>
              <a:rPr lang="en-US" dirty="0"/>
              <a:t>Click to edit Master title style</a:t>
            </a:r>
            <a:endParaRPr dirty="0"/>
          </a:p>
        </p:txBody>
      </p:sp>
    </p:spTree>
    <p:extLst>
      <p:ext uri="{BB962C8B-B14F-4D97-AF65-F5344CB8AC3E}">
        <p14:creationId xmlns:p14="http://schemas.microsoft.com/office/powerpoint/2010/main" val="4158253860"/>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894080" y="2596444"/>
            <a:ext cx="5527040" cy="61885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583680" y="2596444"/>
            <a:ext cx="5527040" cy="61885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endParaRPr lang="en-CA"/>
          </a:p>
        </p:txBody>
      </p:sp>
      <p:sp>
        <p:nvSpPr>
          <p:cNvPr id="6" name="Footer Placeholder 5"/>
          <p:cNvSpPr>
            <a:spLocks noGrp="1"/>
          </p:cNvSpPr>
          <p:nvPr>
            <p:ph type="ftr" sz="quarter" idx="11"/>
          </p:nvPr>
        </p:nvSpPr>
        <p:spPr>
          <a:xfrm>
            <a:off x="3964367" y="9040143"/>
            <a:ext cx="5078164" cy="519289"/>
          </a:xfrm>
        </p:spPr>
        <p:txBody>
          <a:bodyPr/>
          <a:lstStyle>
            <a:lvl1pPr>
              <a:defRPr sz="1280">
                <a:solidFill>
                  <a:srgbClr val="0077BD"/>
                </a:solidFill>
              </a:defRPr>
            </a:lvl1pPr>
          </a:lstStyle>
          <a:p>
            <a:endParaRPr lang="en-CA" dirty="0"/>
          </a:p>
        </p:txBody>
      </p:sp>
      <p:sp>
        <p:nvSpPr>
          <p:cNvPr id="7" name="Slide Number Placeholder 6"/>
          <p:cNvSpPr>
            <a:spLocks noGrp="1"/>
          </p:cNvSpPr>
          <p:nvPr>
            <p:ph type="sldNum" sz="quarter" idx="12"/>
          </p:nvPr>
        </p:nvSpPr>
        <p:spPr>
          <a:xfrm>
            <a:off x="12314707" y="9040143"/>
            <a:ext cx="601472" cy="393954"/>
          </a:xfrm>
        </p:spPr>
        <p:txBody>
          <a:bodyPr/>
          <a:lstStyle>
            <a:lvl1pPr>
              <a:defRPr sz="2560" b="1">
                <a:solidFill>
                  <a:srgbClr val="0077BD"/>
                </a:solidFill>
              </a:defRPr>
            </a:lvl1pPr>
          </a:lstStyle>
          <a:p>
            <a:fld id="{9C63A169-79B2-40F3-9DC0-200BE17A1F87}" type="slidenum">
              <a:rPr lang="en-CA" smtClean="0"/>
              <a:pPr/>
              <a:t>‹#›</a:t>
            </a:fld>
            <a:endParaRPr lang="en-CA" dirty="0"/>
          </a:p>
        </p:txBody>
      </p:sp>
    </p:spTree>
    <p:extLst>
      <p:ext uri="{BB962C8B-B14F-4D97-AF65-F5344CB8AC3E}">
        <p14:creationId xmlns:p14="http://schemas.microsoft.com/office/powerpoint/2010/main" val="11327755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Number"/>
          <p:cNvSpPr txBox="1">
            <a:spLocks noGrp="1"/>
          </p:cNvSpPr>
          <p:nvPr>
            <p:ph type="sldNum" sz="quarter" idx="2"/>
          </p:nvPr>
        </p:nvSpPr>
        <p:spPr>
          <a:xfrm>
            <a:off x="11622023" y="8641080"/>
            <a:ext cx="694945" cy="520701"/>
          </a:xfrm>
          <a:prstGeom prst="rect">
            <a:avLst/>
          </a:prstGeom>
          <a:solidFill>
            <a:srgbClr val="000000">
              <a:alpha val="0"/>
            </a:srgbClr>
          </a:solidFill>
          <a:ln w="12700">
            <a:solidFill>
              <a:srgbClr val="000000"/>
            </a:solidFill>
            <a:miter lim="400000"/>
          </a:ln>
        </p:spPr>
        <p:txBody>
          <a:bodyPr lIns="0" tIns="0" rIns="0" bIns="0">
            <a:spAutoFit/>
          </a:bodyPr>
          <a:lstStyle>
            <a:lvl1pPr algn="r">
              <a:lnSpc>
                <a:spcPct val="100000"/>
              </a:lnSpc>
              <a:defRPr sz="3000">
                <a:solidFill>
                  <a:srgbClr val="FFFFFF"/>
                </a:solidFill>
                <a:latin typeface="+mn-lt"/>
                <a:ea typeface="+mn-ea"/>
                <a:cs typeface="+mn-cs"/>
                <a:sym typeface="Lota Grotesque Bold"/>
              </a:defRPr>
            </a:lvl1pPr>
          </a:lstStyle>
          <a:p>
            <a:fld id="{86CB4B4D-7CA3-9044-876B-883B54F8677D}" type="slidenum">
              <a:t>‹#›</a:t>
            </a:fld>
            <a:endParaRPr/>
          </a:p>
        </p:txBody>
      </p:sp>
      <p:sp>
        <p:nvSpPr>
          <p:cNvPr id="3"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3" r:id="rId3"/>
    <p:sldLayoutId id="2147483657" r:id="rId4"/>
    <p:sldLayoutId id="2147483658" r:id="rId5"/>
    <p:sldLayoutId id="2147483659" r:id="rId6"/>
  </p:sldLayoutIdLst>
  <p:transition spd="med"/>
  <p:hf hdr="0" ftr="0" dt="0"/>
  <p:txStyles>
    <p:title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p:titleStyle>
    <p:body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p:bodyStyle>
    <p:otherStyle>
      <a:lvl1pPr marL="0" marR="0" indent="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1pPr>
      <a:lvl2pPr marL="0" marR="0" indent="2286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2pPr>
      <a:lvl3pPr marL="0" marR="0" indent="4572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3pPr>
      <a:lvl4pPr marL="0" marR="0" indent="6858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4pPr>
      <a:lvl5pPr marL="0" marR="0" indent="9144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5pPr>
      <a:lvl6pPr marL="0" marR="0" indent="11430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6pPr>
      <a:lvl7pPr marL="0" marR="0" indent="13716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7pPr>
      <a:lvl8pPr marL="0" marR="0" indent="16002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8pPr>
      <a:lvl9pPr marL="0" marR="0" indent="18288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2.tiff"/><Relationship Id="rId7" Type="http://schemas.openxmlformats.org/officeDocument/2006/relationships/image" Target="../media/image26.jpeg"/><Relationship Id="rId2" Type="http://schemas.openxmlformats.org/officeDocument/2006/relationships/image" Target="../media/image21.tiff"/><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image" Target="../media/image24.tiff"/><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1.tif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youtu.be/cjo2RsvApPE" TargetMode="External"/><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image" Target="../media/image34.tiff"/><Relationship Id="rId1" Type="http://schemas.openxmlformats.org/officeDocument/2006/relationships/slideLayout" Target="../slideLayouts/slideLayout4.xml"/><Relationship Id="rId5" Type="http://schemas.openxmlformats.org/officeDocument/2006/relationships/image" Target="../media/image37.tiff"/><Relationship Id="rId4" Type="http://schemas.openxmlformats.org/officeDocument/2006/relationships/image" Target="../media/image36.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38.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5.tiff"/><Relationship Id="rId5" Type="http://schemas.openxmlformats.org/officeDocument/2006/relationships/image" Target="../media/image14.tiff"/><Relationship Id="rId4" Type="http://schemas.openxmlformats.org/officeDocument/2006/relationships/image" Target="../media/image13.tif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Jane Doe…"/>
          <p:cNvSpPr txBox="1">
            <a:spLocks noGrp="1"/>
          </p:cNvSpPr>
          <p:nvPr>
            <p:ph type="body" idx="14"/>
          </p:nvPr>
        </p:nvSpPr>
        <p:spPr>
          <a:xfrm>
            <a:off x="683795" y="5492994"/>
            <a:ext cx="11928618" cy="2213675"/>
          </a:xfrm>
          <a:prstGeom prst="rect">
            <a:avLst/>
          </a:prstGeom>
        </p:spPr>
        <p:txBody>
          <a:bodyPr/>
          <a:lstStyle/>
          <a:p>
            <a:pPr marL="0" indent="0">
              <a:lnSpc>
                <a:spcPct val="100000"/>
              </a:lnSpc>
              <a:buSzTx/>
              <a:buNone/>
              <a:defRPr sz="3000">
                <a:solidFill>
                  <a:schemeClr val="accent1">
                    <a:hueOff val="48339"/>
                    <a:lumOff val="-12879"/>
                  </a:schemeClr>
                </a:solidFill>
                <a:latin typeface="Muli Bold"/>
                <a:ea typeface="Muli Bold"/>
                <a:cs typeface="Muli Bold"/>
                <a:sym typeface="Muli Bold"/>
              </a:defRPr>
            </a:pPr>
            <a:r>
              <a:rPr lang="en-US" i="1" dirty="0" err="1">
                <a:solidFill>
                  <a:schemeClr val="tx1"/>
                </a:solidFill>
                <a:latin typeface="Times New Roman" panose="02020603050405020304" pitchFamily="18" charset="0"/>
                <a:cs typeface="Times New Roman" panose="02020603050405020304" pitchFamily="18" charset="0"/>
              </a:rPr>
              <a:t>Dimpal</a:t>
            </a:r>
            <a:r>
              <a:rPr lang="en-US" i="1" dirty="0">
                <a:solidFill>
                  <a:schemeClr val="tx1"/>
                </a:solidFill>
                <a:latin typeface="Times New Roman" panose="02020603050405020304" pitchFamily="18" charset="0"/>
                <a:cs typeface="Times New Roman" panose="02020603050405020304" pitchFamily="18" charset="0"/>
              </a:rPr>
              <a:t> Chauhan,</a:t>
            </a:r>
          </a:p>
          <a:p>
            <a:pPr marL="0" indent="0">
              <a:lnSpc>
                <a:spcPct val="100000"/>
              </a:lnSpc>
              <a:buSzTx/>
              <a:buNone/>
              <a:defRPr sz="3000">
                <a:solidFill>
                  <a:schemeClr val="accent1">
                    <a:hueOff val="48339"/>
                    <a:lumOff val="-12879"/>
                  </a:schemeClr>
                </a:solidFill>
                <a:latin typeface="Muli Bold"/>
                <a:ea typeface="Muli Bold"/>
                <a:cs typeface="Muli Bold"/>
                <a:sym typeface="Muli Bold"/>
              </a:defRPr>
            </a:pPr>
            <a:r>
              <a:rPr lang="en-US" i="1" dirty="0">
                <a:solidFill>
                  <a:schemeClr val="tx1"/>
                </a:solidFill>
                <a:latin typeface="Times New Roman" panose="02020603050405020304" pitchFamily="18" charset="0"/>
                <a:cs typeface="Times New Roman" panose="02020603050405020304" pitchFamily="18" charset="0"/>
              </a:rPr>
              <a:t>Staff Scientist, SNOLAB</a:t>
            </a:r>
          </a:p>
          <a:p>
            <a:pPr marL="0" indent="0">
              <a:lnSpc>
                <a:spcPct val="100000"/>
              </a:lnSpc>
              <a:buSzTx/>
              <a:buNone/>
              <a:defRPr sz="3000">
                <a:solidFill>
                  <a:schemeClr val="accent1">
                    <a:hueOff val="48339"/>
                    <a:lumOff val="-12879"/>
                  </a:schemeClr>
                </a:solidFill>
                <a:latin typeface="Muli Bold"/>
                <a:ea typeface="Muli Bold"/>
                <a:cs typeface="Muli Bold"/>
                <a:sym typeface="Muli Bold"/>
              </a:defRPr>
            </a:pPr>
            <a:endParaRPr lang="en-US" dirty="0">
              <a:solidFill>
                <a:schemeClr val="tx1"/>
              </a:solidFill>
              <a:latin typeface="Times New Roman" panose="02020603050405020304" pitchFamily="18" charset="0"/>
              <a:cs typeface="Times New Roman" panose="02020603050405020304" pitchFamily="18" charset="0"/>
            </a:endParaRPr>
          </a:p>
        </p:txBody>
      </p:sp>
      <p:sp>
        <p:nvSpPr>
          <p:cNvPr id="131" name="Presentation…"/>
          <p:cNvSpPr txBox="1">
            <a:spLocks noGrp="1"/>
          </p:cNvSpPr>
          <p:nvPr>
            <p:ph type="ctrTitle"/>
          </p:nvPr>
        </p:nvSpPr>
        <p:spPr>
          <a:xfrm>
            <a:off x="123986" y="418454"/>
            <a:ext cx="12755106" cy="3842153"/>
          </a:xfrm>
          <a:prstGeom prst="rect">
            <a:avLst/>
          </a:prstGeom>
        </p:spPr>
        <p:txBody>
          <a:bodyPr>
            <a:normAutofit/>
          </a:bodyPr>
          <a:lstStyle/>
          <a:p>
            <a:pPr algn="ctr" defTabSz="496570">
              <a:defRPr sz="9010"/>
            </a:pPr>
            <a:r>
              <a:rPr lang="en-US" sz="5400" b="1" dirty="0">
                <a:solidFill>
                  <a:schemeClr val="tx1"/>
                </a:solidFill>
                <a:latin typeface="Times New Roman" panose="02020603050405020304" pitchFamily="18" charset="0"/>
                <a:cs typeface="Times New Roman" panose="02020603050405020304" pitchFamily="18" charset="0"/>
              </a:rPr>
              <a:t>A Highly Sensitive Radon Emanation Measurement System at SNOLAB</a:t>
            </a:r>
            <a:endParaRPr lang="en-US" sz="5400" dirty="0">
              <a:solidFill>
                <a:schemeClr val="tx1"/>
              </a:solidFill>
            </a:endParaRPr>
          </a:p>
        </p:txBody>
      </p:sp>
      <p:sp>
        <p:nvSpPr>
          <p:cNvPr id="2" name="TextBox 1">
            <a:extLst>
              <a:ext uri="{FF2B5EF4-FFF2-40B4-BE49-F238E27FC236}">
                <a16:creationId xmlns:a16="http://schemas.microsoft.com/office/drawing/2014/main" id="{4E43B39A-541D-2744-B043-95971769C047}"/>
              </a:ext>
            </a:extLst>
          </p:cNvPr>
          <p:cNvSpPr txBox="1"/>
          <p:nvPr/>
        </p:nvSpPr>
        <p:spPr>
          <a:xfrm>
            <a:off x="683795" y="7654603"/>
            <a:ext cx="7537320" cy="16537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2800" dirty="0">
                <a:solidFill>
                  <a:schemeClr val="tx1"/>
                </a:solidFill>
                <a:latin typeface="Times New Roman" panose="02020603050405020304" pitchFamily="18" charset="0"/>
                <a:cs typeface="Times New Roman" panose="02020603050405020304" pitchFamily="18" charset="0"/>
              </a:rPr>
              <a:t>AAPCOS 2023</a:t>
            </a:r>
          </a:p>
          <a:p>
            <a:r>
              <a:rPr lang="en-US" sz="2800" dirty="0" err="1">
                <a:solidFill>
                  <a:schemeClr val="tx1"/>
                </a:solidFill>
                <a:latin typeface="Times New Roman" panose="02020603050405020304" pitchFamily="18" charset="0"/>
                <a:cs typeface="Times New Roman" panose="02020603050405020304" pitchFamily="18" charset="0"/>
              </a:rPr>
              <a:t>Saha</a:t>
            </a:r>
            <a:r>
              <a:rPr lang="en-US" sz="2800" dirty="0">
                <a:solidFill>
                  <a:schemeClr val="tx1"/>
                </a:solidFill>
                <a:latin typeface="Times New Roman" panose="02020603050405020304" pitchFamily="18" charset="0"/>
                <a:cs typeface="Times New Roman" panose="02020603050405020304" pitchFamily="18" charset="0"/>
              </a:rPr>
              <a:t> Institute of Nuclear Physics, January 24, 2023</a:t>
            </a:r>
          </a:p>
          <a:p>
            <a:pPr marL="0" marR="0" indent="0" algn="l" defTabSz="584200" rtl="0" fontAlgn="auto" latinLnBrk="0" hangingPunct="0">
              <a:lnSpc>
                <a:spcPct val="120000"/>
              </a:lnSpc>
              <a:spcBef>
                <a:spcPts val="0"/>
              </a:spcBef>
              <a:spcAft>
                <a:spcPts val="0"/>
              </a:spcAft>
              <a:buClrTx/>
              <a:buSzTx/>
              <a:buFontTx/>
              <a:buNone/>
              <a:tabLst/>
            </a:pPr>
            <a:endPar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C7E9CA-CA94-584F-955A-4D7002EFF850}"/>
              </a:ext>
            </a:extLst>
          </p:cNvPr>
          <p:cNvSpPr>
            <a:spLocks noGrp="1"/>
          </p:cNvSpPr>
          <p:nvPr>
            <p:ph type="sldNum" sz="quarter" idx="2"/>
          </p:nvPr>
        </p:nvSpPr>
        <p:spPr/>
        <p:txBody>
          <a:bodyPr/>
          <a:lstStyle/>
          <a:p>
            <a:fld id="{86CB4B4D-7CA3-9044-876B-883B54F8677D}" type="slidenum">
              <a:rPr lang="en-CA" smtClean="0"/>
              <a:t>10</a:t>
            </a:fld>
            <a:endParaRPr lang="en-CA"/>
          </a:p>
        </p:txBody>
      </p:sp>
      <p:sp>
        <p:nvSpPr>
          <p:cNvPr id="136" name="On prehent aped everio. Et audam voloreh enietusam fuga. Nequi con nobis doloressus et reribus qui dunti ium hiciatinias eictior emporiam, quis quis autecus, consed ut assedi con peliquasse perat sitatiur assinctur?…"/>
          <p:cNvSpPr txBox="1">
            <a:spLocks noGrp="1"/>
          </p:cNvSpPr>
          <p:nvPr>
            <p:ph type="body" idx="4294967295"/>
          </p:nvPr>
        </p:nvSpPr>
        <p:spPr>
          <a:xfrm>
            <a:off x="294272" y="1679868"/>
            <a:ext cx="12228513" cy="7600115"/>
          </a:xfrm>
          <a:prstGeom prst="rect">
            <a:avLst/>
          </a:prstGeom>
        </p:spPr>
        <p:txBody>
          <a:bodyPr>
            <a:normAutofit/>
          </a:bodyPr>
          <a:lstStyle/>
          <a:p>
            <a:pPr marL="457200" indent="-4572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SNOLAB has several facilities which are used to directly measure these radioactive backgrounds</a:t>
            </a:r>
          </a:p>
          <a:p>
            <a:pPr marL="457200" indent="-457200">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dirty="0">
                <a:latin typeface="Times New Roman"/>
                <a:cs typeface="Times New Roman"/>
              </a:rPr>
              <a:t>Suppress radon in your experiment’s environment (low radon rooms/lab)</a:t>
            </a:r>
          </a:p>
          <a:p>
            <a:pPr marL="457200" indent="-457200">
              <a:buFont typeface="Arial" panose="020B0604020202020204" pitchFamily="34" charset="0"/>
              <a:buChar char="•"/>
            </a:pPr>
            <a:endParaRPr lang="en-US" sz="2400" dirty="0">
              <a:latin typeface="Times New Roman"/>
              <a:cs typeface="Times New Roman"/>
            </a:endParaRPr>
          </a:p>
          <a:p>
            <a:pPr marL="457200" indent="-457200">
              <a:buFont typeface="Arial" panose="020B0604020202020204" pitchFamily="34" charset="0"/>
              <a:buChar char="•"/>
            </a:pPr>
            <a:r>
              <a:rPr lang="en-US" sz="2400" dirty="0">
                <a:latin typeface="Times New Roman"/>
                <a:cs typeface="Times New Roman"/>
              </a:rPr>
              <a:t>Build a big shield (water as radioactive shield)</a:t>
            </a:r>
          </a:p>
          <a:p>
            <a:pPr marL="457200" indent="-457200">
              <a:buFont typeface="Arial" panose="020B0604020202020204" pitchFamily="34" charset="0"/>
              <a:buChar char="•"/>
            </a:pPr>
            <a:endParaRPr lang="en-US" sz="2400" dirty="0">
              <a:latin typeface="Times New Roman"/>
              <a:cs typeface="Times New Roman"/>
            </a:endParaRPr>
          </a:p>
          <a:p>
            <a:pPr marL="457200" indent="-457200">
              <a:buFont typeface="Arial" panose="020B0604020202020204" pitchFamily="34" charset="0"/>
              <a:buChar char="•"/>
            </a:pPr>
            <a:r>
              <a:rPr lang="en-US" sz="2400" dirty="0">
                <a:latin typeface="Times New Roman"/>
                <a:cs typeface="Times New Roman"/>
              </a:rPr>
              <a:t>Performing regular assays of detector shield- Water Assay</a:t>
            </a:r>
            <a:endParaRPr lang="en-CA"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457200" indent="-457200">
              <a:buFont typeface="Arial" panose="020B0604020202020204" pitchFamily="34" charset="0"/>
              <a:buChar char="•"/>
            </a:pPr>
            <a:r>
              <a:rPr lang="en-US" sz="2400" dirty="0">
                <a:latin typeface="Times New Roman"/>
                <a:cs typeface="Times New Roman"/>
              </a:rPr>
              <a:t>Choose radiopure materials for the detector. Different techniques exist (choose the one that works best for material in question)</a:t>
            </a:r>
          </a:p>
          <a:p>
            <a:pPr lvl="1">
              <a:buFont typeface="Arial" panose="020B0604020202020204" pitchFamily="34" charset="0"/>
              <a:buChar char="•"/>
            </a:pPr>
            <a:r>
              <a:rPr lang="en-US" sz="2400" dirty="0">
                <a:latin typeface="Times New Roman"/>
                <a:cs typeface="Times New Roman"/>
              </a:rPr>
              <a:t>Gamma counting using </a:t>
            </a:r>
            <a:r>
              <a:rPr lang="en-US" sz="2400" dirty="0" err="1">
                <a:latin typeface="Times New Roman"/>
                <a:cs typeface="Times New Roman"/>
              </a:rPr>
              <a:t>HPGe</a:t>
            </a:r>
            <a:r>
              <a:rPr lang="en-US" sz="2400" dirty="0">
                <a:latin typeface="Times New Roman"/>
                <a:cs typeface="Times New Roman"/>
              </a:rPr>
              <a:t> counters (identify radionuclides using their gamma energies)</a:t>
            </a:r>
          </a:p>
          <a:p>
            <a:pPr lvl="1"/>
            <a:r>
              <a:rPr lang="en-US" sz="2400" b="1" dirty="0">
                <a:latin typeface="Times New Roman"/>
                <a:cs typeface="Times New Roman"/>
              </a:rPr>
              <a:t>Rn emanation</a:t>
            </a:r>
          </a:p>
        </p:txBody>
      </p:sp>
      <p:sp>
        <p:nvSpPr>
          <p:cNvPr id="137" name="Example title here"/>
          <p:cNvSpPr txBox="1">
            <a:spLocks noGrp="1"/>
          </p:cNvSpPr>
          <p:nvPr>
            <p:ph type="title" idx="4294967295"/>
          </p:nvPr>
        </p:nvSpPr>
        <p:spPr>
          <a:xfrm>
            <a:off x="294272" y="907549"/>
            <a:ext cx="10785475" cy="1544638"/>
          </a:xfrm>
          <a:prstGeom prst="rect">
            <a:avLst/>
          </a:prstGeo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How to measure Radioactivity Related Backgrounds</a:t>
            </a:r>
            <a:endParaRPr sz="5400" b="1" dirty="0">
              <a:solidFill>
                <a:schemeClr val="tx1"/>
              </a:solidFill>
            </a:endParaRPr>
          </a:p>
        </p:txBody>
      </p:sp>
    </p:spTree>
    <p:extLst>
      <p:ext uri="{BB962C8B-B14F-4D97-AF65-F5344CB8AC3E}">
        <p14:creationId xmlns:p14="http://schemas.microsoft.com/office/powerpoint/2010/main" val="267268051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09D50F-8281-434E-B82B-0985691F2F16}"/>
              </a:ext>
            </a:extLst>
          </p:cNvPr>
          <p:cNvSpPr>
            <a:spLocks noGrp="1"/>
          </p:cNvSpPr>
          <p:nvPr>
            <p:ph type="sldNum" sz="quarter" idx="2"/>
          </p:nvPr>
        </p:nvSpPr>
        <p:spPr/>
        <p:txBody>
          <a:bodyPr/>
          <a:lstStyle/>
          <a:p>
            <a:fld id="{9C63A169-79B2-40F3-9DC0-200BE17A1F87}" type="slidenum">
              <a:rPr lang="en-CA" smtClean="0"/>
              <a:pPr/>
              <a:t>11</a:t>
            </a:fld>
            <a:endParaRPr lang="en-CA" dirty="0"/>
          </a:p>
        </p:txBody>
      </p:sp>
      <p:sp>
        <p:nvSpPr>
          <p:cNvPr id="2" name="Title 1">
            <a:extLst>
              <a:ext uri="{FF2B5EF4-FFF2-40B4-BE49-F238E27FC236}">
                <a16:creationId xmlns:a16="http://schemas.microsoft.com/office/drawing/2014/main" id="{2B56C891-7659-C547-A803-DD37E478E7EA}"/>
              </a:ext>
            </a:extLst>
          </p:cNvPr>
          <p:cNvSpPr>
            <a:spLocks noGrp="1"/>
          </p:cNvSpPr>
          <p:nvPr>
            <p:ph type="title" idx="4294967295"/>
          </p:nvPr>
        </p:nvSpPr>
        <p:spPr>
          <a:xfrm>
            <a:off x="336884" y="-91661"/>
            <a:ext cx="11099800" cy="2159000"/>
          </a:xfr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Motivation</a:t>
            </a:r>
          </a:p>
        </p:txBody>
      </p:sp>
      <p:sp>
        <p:nvSpPr>
          <p:cNvPr id="9" name="Content Placeholder 3">
            <a:extLst>
              <a:ext uri="{FF2B5EF4-FFF2-40B4-BE49-F238E27FC236}">
                <a16:creationId xmlns:a16="http://schemas.microsoft.com/office/drawing/2014/main" id="{2BCD018E-3478-714E-83E7-4D10276D9ECE}"/>
              </a:ext>
            </a:extLst>
          </p:cNvPr>
          <p:cNvSpPr txBox="1">
            <a:spLocks/>
          </p:cNvSpPr>
          <p:nvPr/>
        </p:nvSpPr>
        <p:spPr>
          <a:xfrm>
            <a:off x="0" y="1376881"/>
            <a:ext cx="12524622" cy="7352049"/>
          </a:xfrm>
          <a:prstGeom prst="rect">
            <a:avLst/>
          </a:prstGeom>
        </p:spPr>
        <p:txBody>
          <a:bodyPr>
            <a:norm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0" indent="0" hangingPunct="1">
              <a:buFontTx/>
              <a:buNone/>
            </a:pPr>
            <a:endParaRPr lang="en-CA" dirty="0"/>
          </a:p>
          <a:p>
            <a:pPr hangingPunct="1"/>
            <a:r>
              <a:rPr lang="en-CA" dirty="0">
                <a:latin typeface="Times New Roman" panose="02020603050405020304" pitchFamily="18" charset="0"/>
                <a:cs typeface="Times New Roman" panose="02020603050405020304" pitchFamily="18" charset="0"/>
              </a:rPr>
              <a:t>Rn-222 is chemically inert and has a half-life of 3.8 days. </a:t>
            </a:r>
          </a:p>
          <a:p>
            <a:pPr hangingPunct="1"/>
            <a:endParaRPr lang="en-CA" dirty="0">
              <a:latin typeface="Times New Roman" panose="02020603050405020304" pitchFamily="18" charset="0"/>
              <a:cs typeface="Times New Roman" panose="02020603050405020304" pitchFamily="18" charset="0"/>
            </a:endParaRPr>
          </a:p>
          <a:p>
            <a:pPr hangingPunct="1"/>
            <a:r>
              <a:rPr lang="en-CA" dirty="0">
                <a:latin typeface="Times New Roman" panose="02020603050405020304" pitchFamily="18" charset="0"/>
                <a:cs typeface="Times New Roman" panose="02020603050405020304" pitchFamily="18" charset="0"/>
              </a:rPr>
              <a:t>Rn-222 can be emitted from the surface of materials (containing trace </a:t>
            </a:r>
          </a:p>
          <a:p>
            <a:pPr marL="0" indent="0" hangingPunct="1">
              <a:buNone/>
            </a:pPr>
            <a:r>
              <a:rPr lang="en-CA" dirty="0">
                <a:latin typeface="Times New Roman" panose="02020603050405020304" pitchFamily="18" charset="0"/>
                <a:cs typeface="Times New Roman" panose="02020603050405020304" pitchFamily="18" charset="0"/>
              </a:rPr>
              <a:t>amount of U/Th) &amp; can propagate throughout detector contaminating expt.</a:t>
            </a:r>
          </a:p>
          <a:p>
            <a:pPr hangingPunct="1"/>
            <a:endParaRPr lang="en-CA" dirty="0">
              <a:latin typeface="Times New Roman" panose="02020603050405020304" pitchFamily="18" charset="0"/>
              <a:cs typeface="Times New Roman" panose="02020603050405020304" pitchFamily="18" charset="0"/>
            </a:endParaRPr>
          </a:p>
          <a:p>
            <a:pPr hangingPunct="1"/>
            <a:r>
              <a:rPr lang="en-CA" dirty="0">
                <a:latin typeface="Times New Roman" panose="02020603050405020304" pitchFamily="18" charset="0"/>
                <a:cs typeface="Times New Roman" panose="02020603050405020304" pitchFamily="18" charset="0"/>
              </a:rPr>
              <a:t>Rn decays via alpha decay with MeV scale Q values &amp; can result in </a:t>
            </a:r>
          </a:p>
          <a:p>
            <a:pPr marL="0" indent="0" hangingPunct="1">
              <a:buNone/>
            </a:pPr>
            <a:r>
              <a:rPr lang="en-CA" dirty="0">
                <a:latin typeface="Times New Roman" panose="02020603050405020304" pitchFamily="18" charset="0"/>
                <a:cs typeface="Times New Roman" panose="02020603050405020304" pitchFamily="18" charset="0"/>
              </a:rPr>
              <a:t>decay products embedding themselves in the surface of materials.</a:t>
            </a:r>
          </a:p>
          <a:p>
            <a:pPr hangingPunct="1"/>
            <a:endParaRPr lang="en-CA" dirty="0">
              <a:latin typeface="Times New Roman" panose="02020603050405020304" pitchFamily="18" charset="0"/>
              <a:cs typeface="Times New Roman" panose="02020603050405020304" pitchFamily="18" charset="0"/>
            </a:endParaRPr>
          </a:p>
          <a:p>
            <a:pPr lvl="1" hangingPunct="1">
              <a:buSzPct val="100000"/>
              <a:buFont typeface="Wingdings" pitchFamily="2" charset="2"/>
              <a:buChar char="Ø"/>
            </a:pPr>
            <a:r>
              <a:rPr lang="en-CA" dirty="0">
                <a:latin typeface="Times New Roman" panose="02020603050405020304" pitchFamily="18" charset="0"/>
                <a:cs typeface="Times New Roman" panose="02020603050405020304" pitchFamily="18" charset="0"/>
                <a:sym typeface="Wingdings" pitchFamily="2" charset="2"/>
              </a:rPr>
              <a:t>Rn and its progeny</a:t>
            </a:r>
            <a:r>
              <a:rPr lang="en-CA" dirty="0">
                <a:latin typeface="Times New Roman" panose="02020603050405020304" pitchFamily="18" charset="0"/>
                <a:cs typeface="Times New Roman" panose="02020603050405020304" pitchFamily="18" charset="0"/>
              </a:rPr>
              <a:t> are one of the dominant backgrounds to low </a:t>
            </a:r>
          </a:p>
          <a:p>
            <a:pPr marL="0" indent="0" hangingPunct="1">
              <a:buNone/>
            </a:pPr>
            <a:r>
              <a:rPr lang="en-CA" dirty="0">
                <a:latin typeface="Times New Roman" panose="02020603050405020304" pitchFamily="18" charset="0"/>
                <a:cs typeface="Times New Roman" panose="02020603050405020304" pitchFamily="18" charset="0"/>
              </a:rPr>
              <a:t>background and rare event searches             </a:t>
            </a:r>
          </a:p>
          <a:p>
            <a:pPr lvl="1" hangingPunct="1">
              <a:buSzPct val="100000"/>
              <a:buFont typeface="Wingdings" pitchFamily="2" charset="2"/>
              <a:buChar char="Ø"/>
            </a:pPr>
            <a:r>
              <a:rPr lang="en-CA" dirty="0">
                <a:latin typeface="Times New Roman" panose="02020603050405020304" pitchFamily="18" charset="0"/>
                <a:cs typeface="Times New Roman" panose="02020603050405020304" pitchFamily="18" charset="0"/>
              </a:rPr>
              <a:t>Ultra low radioactive materials are needed in order to build</a:t>
            </a:r>
          </a:p>
          <a:p>
            <a:pPr marL="444500" lvl="1" indent="0" hangingPunct="1">
              <a:buSzPct val="100000"/>
              <a:buNone/>
            </a:pPr>
            <a:r>
              <a:rPr lang="en-CA" dirty="0">
                <a:latin typeface="Times New Roman" panose="02020603050405020304" pitchFamily="18" charset="0"/>
                <a:cs typeface="Times New Roman" panose="02020603050405020304" pitchFamily="18" charset="0"/>
              </a:rPr>
              <a:t>experiments.</a:t>
            </a:r>
          </a:p>
          <a:p>
            <a:pPr hangingPunct="1"/>
            <a:endParaRPr lang="en-CA" dirty="0">
              <a:latin typeface="Times New Roman" panose="02020603050405020304" pitchFamily="18" charset="0"/>
              <a:cs typeface="Times New Roman" panose="02020603050405020304" pitchFamily="18" charset="0"/>
            </a:endParaRPr>
          </a:p>
          <a:p>
            <a:pPr hangingPunct="1"/>
            <a:r>
              <a:rPr lang="en-CA" dirty="0">
                <a:latin typeface="Times New Roman" panose="02020603050405020304" pitchFamily="18" charset="0"/>
                <a:cs typeface="Times New Roman" panose="02020603050405020304" pitchFamily="18" charset="0"/>
              </a:rPr>
              <a:t>Disequilibrium may occur between U-238 and Rn-222 (due to emanation</a:t>
            </a:r>
          </a:p>
          <a:p>
            <a:pPr marL="0" indent="0" hangingPunct="1">
              <a:buNone/>
            </a:pPr>
            <a:r>
              <a:rPr lang="en-CA" dirty="0">
                <a:latin typeface="Times New Roman" panose="02020603050405020304" pitchFamily="18" charset="0"/>
                <a:cs typeface="Times New Roman" panose="02020603050405020304" pitchFamily="18" charset="0"/>
              </a:rPr>
              <a:t>of Rn from materials into the detector)</a:t>
            </a:r>
          </a:p>
          <a:p>
            <a:pPr hangingPunct="1"/>
            <a:endParaRPr lang="en-CA" dirty="0">
              <a:latin typeface="Times New Roman" panose="02020603050405020304" pitchFamily="18" charset="0"/>
              <a:cs typeface="Times New Roman" panose="02020603050405020304" pitchFamily="18" charset="0"/>
            </a:endParaRPr>
          </a:p>
          <a:p>
            <a:pPr hangingPunct="1"/>
            <a:r>
              <a:rPr lang="en-CA" dirty="0">
                <a:latin typeface="Times New Roman" panose="02020603050405020304" pitchFamily="18" charset="0"/>
                <a:cs typeface="Times New Roman" panose="02020603050405020304" pitchFamily="18" charset="0"/>
              </a:rPr>
              <a:t>Knowing U-238 concentration is not enough for material selection.</a:t>
            </a:r>
          </a:p>
          <a:p>
            <a:pPr marL="0" indent="0" hangingPunct="1">
              <a:buNone/>
            </a:pPr>
            <a:endParaRPr lang="en-CA"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5D895AEA-A759-CC4A-B483-DEF61B7574F5}"/>
              </a:ext>
            </a:extLst>
          </p:cNvPr>
          <p:cNvSpPr txBox="1"/>
          <p:nvPr/>
        </p:nvSpPr>
        <p:spPr>
          <a:xfrm>
            <a:off x="133957" y="8220452"/>
            <a:ext cx="9045801" cy="841256"/>
          </a:xfrm>
          <a:prstGeom prst="rect">
            <a:avLst/>
          </a:prstGeom>
          <a:solidFill>
            <a:schemeClr val="accent4">
              <a:lumMod val="20000"/>
              <a:lumOff val="80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hangingPunct="1"/>
            <a:r>
              <a:rPr lang="en-CA" dirty="0">
                <a:solidFill>
                  <a:srgbClr val="FF0000"/>
                </a:solidFill>
                <a:latin typeface="Times New Roman" panose="02020603050405020304" pitchFamily="18" charset="0"/>
                <a:cs typeface="Times New Roman" panose="02020603050405020304" pitchFamily="18" charset="0"/>
              </a:rPr>
              <a:t>Measuring Rn-222 emanation rate has become important to enable </a:t>
            </a:r>
          </a:p>
          <a:p>
            <a:pPr hangingPunct="1"/>
            <a:r>
              <a:rPr lang="en-CA" dirty="0">
                <a:solidFill>
                  <a:srgbClr val="FF0000"/>
                </a:solidFill>
                <a:latin typeface="Times New Roman" panose="02020603050405020304" pitchFamily="18" charset="0"/>
                <a:cs typeface="Times New Roman" panose="02020603050405020304" pitchFamily="18" charset="0"/>
              </a:rPr>
              <a:t>construction of low background environments.</a:t>
            </a:r>
          </a:p>
        </p:txBody>
      </p:sp>
      <p:pic>
        <p:nvPicPr>
          <p:cNvPr id="7" name="Picture 6">
            <a:extLst>
              <a:ext uri="{FF2B5EF4-FFF2-40B4-BE49-F238E27FC236}">
                <a16:creationId xmlns:a16="http://schemas.microsoft.com/office/drawing/2014/main" id="{018A974C-E05F-6041-8046-7E50BF7E85E5}"/>
              </a:ext>
            </a:extLst>
          </p:cNvPr>
          <p:cNvPicPr>
            <a:picLocks noChangeAspect="1"/>
          </p:cNvPicPr>
          <p:nvPr/>
        </p:nvPicPr>
        <p:blipFill>
          <a:blip r:embed="rId2"/>
          <a:stretch>
            <a:fillRect/>
          </a:stretch>
        </p:blipFill>
        <p:spPr>
          <a:xfrm>
            <a:off x="7479903" y="-1177514"/>
            <a:ext cx="5948819" cy="13027572"/>
          </a:xfrm>
          <a:prstGeom prst="rect">
            <a:avLst/>
          </a:prstGeom>
        </p:spPr>
      </p:pic>
      <p:sp>
        <p:nvSpPr>
          <p:cNvPr id="5" name="TextBox 4">
            <a:extLst>
              <a:ext uri="{FF2B5EF4-FFF2-40B4-BE49-F238E27FC236}">
                <a16:creationId xmlns:a16="http://schemas.microsoft.com/office/drawing/2014/main" id="{BA4986CB-15DE-C0B3-237D-DB967BEFC6F6}"/>
              </a:ext>
            </a:extLst>
          </p:cNvPr>
          <p:cNvSpPr txBox="1"/>
          <p:nvPr/>
        </p:nvSpPr>
        <p:spPr>
          <a:xfrm rot="20594610">
            <a:off x="7483851" y="4554782"/>
            <a:ext cx="2265963" cy="3611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1400" b="0" i="0" u="none" strike="noStrike" cap="none" spc="0" normalizeH="0" baseline="0" dirty="0">
                <a:ln>
                  <a:noFill/>
                </a:ln>
                <a:solidFill>
                  <a:srgbClr val="FF0000"/>
                </a:solidFill>
                <a:effectLst/>
                <a:uFillTx/>
                <a:latin typeface="Times New Roman" panose="02020603050405020304" pitchFamily="18" charset="0"/>
                <a:cs typeface="Times New Roman" panose="02020603050405020304" pitchFamily="18" charset="0"/>
                <a:sym typeface="Muli Regular"/>
              </a:rPr>
              <a:t>Equilibrium often broken here</a:t>
            </a:r>
          </a:p>
        </p:txBody>
      </p:sp>
      <p:sp>
        <p:nvSpPr>
          <p:cNvPr id="6" name="TextBox 5">
            <a:extLst>
              <a:ext uri="{FF2B5EF4-FFF2-40B4-BE49-F238E27FC236}">
                <a16:creationId xmlns:a16="http://schemas.microsoft.com/office/drawing/2014/main" id="{8EE68A47-73AD-60DD-1411-8511DC45D423}"/>
              </a:ext>
            </a:extLst>
          </p:cNvPr>
          <p:cNvSpPr txBox="1"/>
          <p:nvPr/>
        </p:nvSpPr>
        <p:spPr>
          <a:xfrm rot="20594610">
            <a:off x="7483854" y="5054322"/>
            <a:ext cx="2265963" cy="3611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1400" b="0" i="0" u="none" strike="noStrike" cap="none" spc="0" normalizeH="0" baseline="0" dirty="0">
                <a:ln>
                  <a:noFill/>
                </a:ln>
                <a:solidFill>
                  <a:srgbClr val="FF0000"/>
                </a:solidFill>
                <a:effectLst/>
                <a:uFillTx/>
                <a:latin typeface="Times New Roman" panose="02020603050405020304" pitchFamily="18" charset="0"/>
                <a:cs typeface="Times New Roman" panose="02020603050405020304" pitchFamily="18" charset="0"/>
                <a:sym typeface="Muli Regular"/>
              </a:rPr>
              <a:t>Equilibrium often broken here</a:t>
            </a:r>
          </a:p>
        </p:txBody>
      </p:sp>
    </p:spTree>
    <p:extLst>
      <p:ext uri="{BB962C8B-B14F-4D97-AF65-F5344CB8AC3E}">
        <p14:creationId xmlns:p14="http://schemas.microsoft.com/office/powerpoint/2010/main" val="240809567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09D50F-8281-434E-B82B-0985691F2F16}"/>
              </a:ext>
            </a:extLst>
          </p:cNvPr>
          <p:cNvSpPr>
            <a:spLocks noGrp="1"/>
          </p:cNvSpPr>
          <p:nvPr>
            <p:ph type="sldNum" sz="quarter" idx="2"/>
          </p:nvPr>
        </p:nvSpPr>
        <p:spPr/>
        <p:txBody>
          <a:bodyPr/>
          <a:lstStyle/>
          <a:p>
            <a:fld id="{9C63A169-79B2-40F3-9DC0-200BE17A1F87}" type="slidenum">
              <a:rPr lang="en-CA" smtClean="0"/>
              <a:pPr/>
              <a:t>12</a:t>
            </a:fld>
            <a:endParaRPr lang="en-CA" dirty="0"/>
          </a:p>
        </p:txBody>
      </p:sp>
      <p:sp>
        <p:nvSpPr>
          <p:cNvPr id="2" name="Title 1">
            <a:extLst>
              <a:ext uri="{FF2B5EF4-FFF2-40B4-BE49-F238E27FC236}">
                <a16:creationId xmlns:a16="http://schemas.microsoft.com/office/drawing/2014/main" id="{2B56C891-7659-C547-A803-DD37E478E7EA}"/>
              </a:ext>
            </a:extLst>
          </p:cNvPr>
          <p:cNvSpPr>
            <a:spLocks noGrp="1"/>
          </p:cNvSpPr>
          <p:nvPr>
            <p:ph type="title" idx="4294967295"/>
          </p:nvPr>
        </p:nvSpPr>
        <p:spPr>
          <a:xfrm>
            <a:off x="336884" y="255384"/>
            <a:ext cx="11099800" cy="2159000"/>
          </a:xfr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Radon Emanation Measurement  System</a:t>
            </a:r>
          </a:p>
        </p:txBody>
      </p:sp>
      <p:sp>
        <p:nvSpPr>
          <p:cNvPr id="6" name="Content Placeholder 2">
            <a:extLst>
              <a:ext uri="{FF2B5EF4-FFF2-40B4-BE49-F238E27FC236}">
                <a16:creationId xmlns:a16="http://schemas.microsoft.com/office/drawing/2014/main" id="{38BBE43C-C795-A540-88F5-C4F1DFA0D766}"/>
              </a:ext>
            </a:extLst>
          </p:cNvPr>
          <p:cNvSpPr txBox="1">
            <a:spLocks/>
          </p:cNvSpPr>
          <p:nvPr/>
        </p:nvSpPr>
        <p:spPr>
          <a:xfrm>
            <a:off x="691916" y="2224845"/>
            <a:ext cx="11976000" cy="6416235"/>
          </a:xfrm>
          <a:prstGeom prst="rect">
            <a:avLst/>
          </a:prstGeom>
        </p:spPr>
        <p:txBody>
          <a:bodyPr>
            <a:norm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hangingPunct="1"/>
            <a:endParaRPr lang="en-CA" sz="2400" dirty="0">
              <a:latin typeface="Times New Roman" panose="02020603050405020304" pitchFamily="18" charset="0"/>
              <a:cs typeface="Times New Roman" panose="02020603050405020304" pitchFamily="18" charset="0"/>
            </a:endParaRPr>
          </a:p>
          <a:p>
            <a:pPr hangingPunct="1"/>
            <a:r>
              <a:rPr lang="en-CA" sz="2400" dirty="0">
                <a:latin typeface="Times New Roman" panose="02020603050405020304" pitchFamily="18" charset="0"/>
                <a:cs typeface="Times New Roman" panose="02020603050405020304" pitchFamily="18" charset="0"/>
              </a:rPr>
              <a:t>We require low background, high efficiency radon detectors (near 100%) to determine background caused by Rn and its progeny.</a:t>
            </a:r>
          </a:p>
          <a:p>
            <a:pPr hangingPunct="1"/>
            <a:endParaRPr lang="en-CA" sz="2400" dirty="0">
              <a:latin typeface="Times New Roman" panose="02020603050405020304" pitchFamily="18" charset="0"/>
              <a:cs typeface="Times New Roman" panose="02020603050405020304" pitchFamily="18" charset="0"/>
            </a:endParaRPr>
          </a:p>
          <a:p>
            <a:pPr hangingPunct="1"/>
            <a:r>
              <a:rPr lang="en-CA" sz="2400" dirty="0">
                <a:latin typeface="Times New Roman" panose="02020603050405020304" pitchFamily="18" charset="0"/>
                <a:cs typeface="Times New Roman" panose="02020603050405020304" pitchFamily="18" charset="0"/>
              </a:rPr>
              <a:t>All detector components and construction materials are tested for their radon emanation levels. </a:t>
            </a:r>
          </a:p>
          <a:p>
            <a:pPr hangingPunct="1"/>
            <a:endParaRPr lang="en-CA" sz="2400" dirty="0">
              <a:latin typeface="Times New Roman" panose="02020603050405020304" pitchFamily="18" charset="0"/>
              <a:cs typeface="Times New Roman" panose="02020603050405020304" pitchFamily="18" charset="0"/>
            </a:endParaRPr>
          </a:p>
          <a:p>
            <a:pPr hangingPunct="1"/>
            <a:r>
              <a:rPr lang="en-CA" sz="2400" dirty="0">
                <a:latin typeface="Times New Roman" panose="02020603050405020304" pitchFamily="18" charset="0"/>
                <a:cs typeface="Times New Roman" panose="02020603050405020304" pitchFamily="18" charset="0"/>
              </a:rPr>
              <a:t>A technique was developed by SNO collaboration and later adapted by SNOLAB to fulfill these conditions.</a:t>
            </a:r>
          </a:p>
          <a:p>
            <a:pPr hangingPunct="1"/>
            <a:endParaRPr lang="en-CA" sz="2400" dirty="0">
              <a:latin typeface="Times New Roman" panose="02020603050405020304" pitchFamily="18" charset="0"/>
              <a:cs typeface="Times New Roman" panose="02020603050405020304" pitchFamily="18" charset="0"/>
            </a:endParaRPr>
          </a:p>
          <a:p>
            <a:pPr hangingPunct="1"/>
            <a:r>
              <a:rPr lang="en-CA" sz="2400" dirty="0">
                <a:latin typeface="Times New Roman" panose="02020603050405020304" pitchFamily="18" charset="0"/>
                <a:cs typeface="Times New Roman" panose="02020603050405020304" pitchFamily="18" charset="0"/>
              </a:rPr>
              <a:t>SNOLAB Radon emanation </a:t>
            </a:r>
            <a:r>
              <a:rPr lang="en-CA" sz="2400">
                <a:latin typeface="Times New Roman" panose="02020603050405020304" pitchFamily="18" charset="0"/>
                <a:cs typeface="Times New Roman" panose="02020603050405020304" pitchFamily="18" charset="0"/>
              </a:rPr>
              <a:t>measurement system </a:t>
            </a:r>
            <a:r>
              <a:rPr lang="en-CA" sz="2400" dirty="0">
                <a:latin typeface="Times New Roman" panose="02020603050405020304" pitchFamily="18" charset="0"/>
                <a:cs typeface="Times New Roman" panose="02020603050405020304" pitchFamily="18" charset="0"/>
              </a:rPr>
              <a:t>is made of low-radioactivity acrylic emanation chamber, a Rn transferring board and detection device.</a:t>
            </a:r>
          </a:p>
        </p:txBody>
      </p:sp>
    </p:spTree>
    <p:extLst>
      <p:ext uri="{BB962C8B-B14F-4D97-AF65-F5344CB8AC3E}">
        <p14:creationId xmlns:p14="http://schemas.microsoft.com/office/powerpoint/2010/main" val="259046238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7E092E-FA22-AC49-844F-E826D3D6EBC9}"/>
              </a:ext>
            </a:extLst>
          </p:cNvPr>
          <p:cNvSpPr>
            <a:spLocks noGrp="1"/>
          </p:cNvSpPr>
          <p:nvPr>
            <p:ph type="sldNum" sz="quarter" idx="2"/>
          </p:nvPr>
        </p:nvSpPr>
        <p:spPr/>
        <p:txBody>
          <a:bodyPr/>
          <a:lstStyle/>
          <a:p>
            <a:fld id="{86CB4B4D-7CA3-9044-876B-883B54F8677D}" type="slidenum">
              <a:rPr lang="en-CA" smtClean="0"/>
              <a:t>13</a:t>
            </a:fld>
            <a:endParaRPr lang="en-CA"/>
          </a:p>
        </p:txBody>
      </p:sp>
      <p:sp>
        <p:nvSpPr>
          <p:cNvPr id="4" name="Title 1">
            <a:extLst>
              <a:ext uri="{FF2B5EF4-FFF2-40B4-BE49-F238E27FC236}">
                <a16:creationId xmlns:a16="http://schemas.microsoft.com/office/drawing/2014/main" id="{7AE3EE22-62E1-DA42-BA00-F5ECAFB7B1F4}"/>
              </a:ext>
            </a:extLst>
          </p:cNvPr>
          <p:cNvSpPr txBox="1">
            <a:spLocks/>
          </p:cNvSpPr>
          <p:nvPr/>
        </p:nvSpPr>
        <p:spPr>
          <a:xfrm>
            <a:off x="295630" y="-186178"/>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New Portable Rn Emanation Measurement  Panel</a:t>
            </a:r>
          </a:p>
        </p:txBody>
      </p:sp>
      <p:pic>
        <p:nvPicPr>
          <p:cNvPr id="5" name="Picture 4" descr="A picture containing text, indoor, floor, worktable&#10;&#10;Description automatically generated">
            <a:extLst>
              <a:ext uri="{FF2B5EF4-FFF2-40B4-BE49-F238E27FC236}">
                <a16:creationId xmlns:a16="http://schemas.microsoft.com/office/drawing/2014/main" id="{05B442E8-480E-5049-9957-E3FA58A5D82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00604" y="1460042"/>
            <a:ext cx="10868891" cy="8151668"/>
          </a:xfrm>
          <a:prstGeom prst="rect">
            <a:avLst/>
          </a:prstGeom>
        </p:spPr>
      </p:pic>
      <p:sp>
        <p:nvSpPr>
          <p:cNvPr id="3" name="Right Arrow 2">
            <a:extLst>
              <a:ext uri="{FF2B5EF4-FFF2-40B4-BE49-F238E27FC236}">
                <a16:creationId xmlns:a16="http://schemas.microsoft.com/office/drawing/2014/main" id="{1272790F-5A4E-35D5-C29C-FB1740308A38}"/>
              </a:ext>
            </a:extLst>
          </p:cNvPr>
          <p:cNvSpPr/>
          <p:nvPr/>
        </p:nvSpPr>
        <p:spPr>
          <a:xfrm>
            <a:off x="9051010" y="6116319"/>
            <a:ext cx="1048030" cy="113999"/>
          </a:xfrm>
          <a:prstGeom prst="rightArrow">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6" name="TextBox 5">
            <a:extLst>
              <a:ext uri="{FF2B5EF4-FFF2-40B4-BE49-F238E27FC236}">
                <a16:creationId xmlns:a16="http://schemas.microsoft.com/office/drawing/2014/main" id="{A39E6CCC-A2B3-04A7-F57D-D1AAC8E27978}"/>
              </a:ext>
            </a:extLst>
          </p:cNvPr>
          <p:cNvSpPr txBox="1"/>
          <p:nvPr/>
        </p:nvSpPr>
        <p:spPr>
          <a:xfrm>
            <a:off x="10018462" y="5403425"/>
            <a:ext cx="1889941" cy="16537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800" b="1" u="none" strike="noStrike" cap="none" spc="0" normalizeH="0" baseline="0" dirty="0">
                <a:ln>
                  <a:noFill/>
                </a:ln>
                <a:solidFill>
                  <a:srgbClr val="FFFF00"/>
                </a:solidFill>
                <a:effectLst/>
                <a:uFillTx/>
                <a:latin typeface="Times New Roman" panose="02020603050405020304" pitchFamily="18" charset="0"/>
                <a:cs typeface="Times New Roman" panose="02020603050405020304" pitchFamily="18" charset="0"/>
                <a:sym typeface="Muli Regular"/>
              </a:rPr>
              <a:t>Acrylic </a:t>
            </a:r>
          </a:p>
          <a:p>
            <a:pPr marL="0" marR="0" indent="0" algn="l" defTabSz="584200" rtl="0" fontAlgn="auto" latinLnBrk="0" hangingPunct="0">
              <a:lnSpc>
                <a:spcPct val="120000"/>
              </a:lnSpc>
              <a:spcBef>
                <a:spcPts val="0"/>
              </a:spcBef>
              <a:spcAft>
                <a:spcPts val="0"/>
              </a:spcAft>
              <a:buClrTx/>
              <a:buSzTx/>
              <a:buFontTx/>
              <a:buNone/>
              <a:tabLst/>
            </a:pPr>
            <a:r>
              <a:rPr kumimoji="0" lang="en-US" sz="2800" b="1" u="none" strike="noStrike" cap="none" spc="0" normalizeH="0" baseline="0" dirty="0">
                <a:ln>
                  <a:noFill/>
                </a:ln>
                <a:solidFill>
                  <a:srgbClr val="FFFF00"/>
                </a:solidFill>
                <a:effectLst/>
                <a:uFillTx/>
                <a:latin typeface="Times New Roman" panose="02020603050405020304" pitchFamily="18" charset="0"/>
                <a:cs typeface="Times New Roman" panose="02020603050405020304" pitchFamily="18" charset="0"/>
                <a:sym typeface="Muli Regular"/>
              </a:rPr>
              <a:t>Emanation </a:t>
            </a:r>
          </a:p>
          <a:p>
            <a:pPr marL="0" marR="0" indent="0" algn="l" defTabSz="584200" rtl="0" fontAlgn="auto" latinLnBrk="0" hangingPunct="0">
              <a:lnSpc>
                <a:spcPct val="120000"/>
              </a:lnSpc>
              <a:spcBef>
                <a:spcPts val="0"/>
              </a:spcBef>
              <a:spcAft>
                <a:spcPts val="0"/>
              </a:spcAft>
              <a:buClrTx/>
              <a:buSzTx/>
              <a:buFontTx/>
              <a:buNone/>
              <a:tabLst/>
            </a:pPr>
            <a:r>
              <a:rPr kumimoji="0" lang="en-US" sz="2800" b="1" u="none" strike="noStrike" cap="none" spc="0" normalizeH="0" baseline="0" dirty="0">
                <a:ln>
                  <a:noFill/>
                </a:ln>
                <a:solidFill>
                  <a:srgbClr val="FFFF00"/>
                </a:solidFill>
                <a:effectLst/>
                <a:uFillTx/>
                <a:latin typeface="Times New Roman" panose="02020603050405020304" pitchFamily="18" charset="0"/>
                <a:cs typeface="Times New Roman" panose="02020603050405020304" pitchFamily="18" charset="0"/>
                <a:sym typeface="Muli Regular"/>
              </a:rPr>
              <a:t>Chamber</a:t>
            </a:r>
          </a:p>
        </p:txBody>
      </p:sp>
      <p:sp>
        <p:nvSpPr>
          <p:cNvPr id="7" name="Right Arrow 6">
            <a:extLst>
              <a:ext uri="{FF2B5EF4-FFF2-40B4-BE49-F238E27FC236}">
                <a16:creationId xmlns:a16="http://schemas.microsoft.com/office/drawing/2014/main" id="{415F3A0A-B79A-70DB-897F-8983395FF29D}"/>
              </a:ext>
            </a:extLst>
          </p:cNvPr>
          <p:cNvSpPr/>
          <p:nvPr/>
        </p:nvSpPr>
        <p:spPr>
          <a:xfrm rot="2612044">
            <a:off x="7837858" y="3978568"/>
            <a:ext cx="857102" cy="100145"/>
          </a:xfrm>
          <a:prstGeom prst="rightArrow">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8" name="TextBox 7">
            <a:extLst>
              <a:ext uri="{FF2B5EF4-FFF2-40B4-BE49-F238E27FC236}">
                <a16:creationId xmlns:a16="http://schemas.microsoft.com/office/drawing/2014/main" id="{E1ED9E07-0162-3AE4-C211-AB603845F5A2}"/>
              </a:ext>
            </a:extLst>
          </p:cNvPr>
          <p:cNvSpPr txBox="1"/>
          <p:nvPr/>
        </p:nvSpPr>
        <p:spPr>
          <a:xfrm>
            <a:off x="8661632" y="4050294"/>
            <a:ext cx="2585644" cy="6196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2800" b="1" dirty="0">
                <a:solidFill>
                  <a:srgbClr val="FFFF00"/>
                </a:solidFill>
                <a:latin typeface="Times New Roman" panose="02020603050405020304" pitchFamily="18" charset="0"/>
                <a:cs typeface="Times New Roman" panose="02020603050405020304" pitchFamily="18" charset="0"/>
              </a:rPr>
              <a:t>Secondary Trap</a:t>
            </a:r>
            <a:endParaRPr kumimoji="0" lang="en-US" sz="2800" b="1" u="none" strike="noStrike" cap="none" spc="0" normalizeH="0" baseline="0" dirty="0">
              <a:ln>
                <a:noFill/>
              </a:ln>
              <a:solidFill>
                <a:srgbClr val="FFFF00"/>
              </a:solidFill>
              <a:effectLst/>
              <a:uFillTx/>
              <a:latin typeface="Times New Roman" panose="02020603050405020304" pitchFamily="18" charset="0"/>
              <a:cs typeface="Times New Roman" panose="02020603050405020304" pitchFamily="18" charset="0"/>
              <a:sym typeface="Muli Regular"/>
            </a:endParaRPr>
          </a:p>
        </p:txBody>
      </p:sp>
      <p:sp>
        <p:nvSpPr>
          <p:cNvPr id="9" name="Right Arrow 8">
            <a:extLst>
              <a:ext uri="{FF2B5EF4-FFF2-40B4-BE49-F238E27FC236}">
                <a16:creationId xmlns:a16="http://schemas.microsoft.com/office/drawing/2014/main" id="{A7447744-FFDE-680C-5AA5-920F6337DD1A}"/>
              </a:ext>
            </a:extLst>
          </p:cNvPr>
          <p:cNvSpPr/>
          <p:nvPr/>
        </p:nvSpPr>
        <p:spPr>
          <a:xfrm>
            <a:off x="8682654" y="3505043"/>
            <a:ext cx="1048030" cy="113999"/>
          </a:xfrm>
          <a:prstGeom prst="rightArrow">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 name="TextBox 9">
            <a:extLst>
              <a:ext uri="{FF2B5EF4-FFF2-40B4-BE49-F238E27FC236}">
                <a16:creationId xmlns:a16="http://schemas.microsoft.com/office/drawing/2014/main" id="{6139C73C-A7F6-D8D1-620D-E12085AFA1F4}"/>
              </a:ext>
            </a:extLst>
          </p:cNvPr>
          <p:cNvSpPr txBox="1"/>
          <p:nvPr/>
        </p:nvSpPr>
        <p:spPr>
          <a:xfrm>
            <a:off x="9769985" y="3195214"/>
            <a:ext cx="1625445" cy="6196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800" b="1" u="none" strike="noStrike" cap="none" spc="0" normalizeH="0" baseline="0" dirty="0">
                <a:ln>
                  <a:noFill/>
                </a:ln>
                <a:solidFill>
                  <a:srgbClr val="FFFF00"/>
                </a:solidFill>
                <a:effectLst/>
                <a:uFillTx/>
                <a:latin typeface="Times New Roman" panose="02020603050405020304" pitchFamily="18" charset="0"/>
                <a:cs typeface="Times New Roman" panose="02020603050405020304" pitchFamily="18" charset="0"/>
                <a:sym typeface="Muli Regular"/>
              </a:rPr>
              <a:t>Lucas </a:t>
            </a:r>
            <a:r>
              <a:rPr lang="en-US" sz="2800" b="1" dirty="0">
                <a:solidFill>
                  <a:srgbClr val="FFFF00"/>
                </a:solidFill>
                <a:latin typeface="Times New Roman" panose="02020603050405020304" pitchFamily="18" charset="0"/>
                <a:cs typeface="Times New Roman" panose="02020603050405020304" pitchFamily="18" charset="0"/>
              </a:rPr>
              <a:t>cell</a:t>
            </a:r>
            <a:endParaRPr kumimoji="0" lang="en-US" sz="2800" b="1" u="none" strike="noStrike" cap="none" spc="0" normalizeH="0" baseline="0" dirty="0">
              <a:ln>
                <a:noFill/>
              </a:ln>
              <a:solidFill>
                <a:srgbClr val="FFFF00"/>
              </a:solidFill>
              <a:effectLst/>
              <a:uFillTx/>
              <a:latin typeface="Times New Roman" panose="02020603050405020304" pitchFamily="18" charset="0"/>
              <a:cs typeface="Times New Roman" panose="02020603050405020304" pitchFamily="18" charset="0"/>
              <a:sym typeface="Muli Regular"/>
            </a:endParaRPr>
          </a:p>
        </p:txBody>
      </p:sp>
    </p:spTree>
    <p:extLst>
      <p:ext uri="{BB962C8B-B14F-4D97-AF65-F5344CB8AC3E}">
        <p14:creationId xmlns:p14="http://schemas.microsoft.com/office/powerpoint/2010/main" val="362617741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09D50F-8281-434E-B82B-0985691F2F16}"/>
              </a:ext>
            </a:extLst>
          </p:cNvPr>
          <p:cNvSpPr>
            <a:spLocks noGrp="1"/>
          </p:cNvSpPr>
          <p:nvPr>
            <p:ph type="sldNum" sz="quarter" idx="2"/>
          </p:nvPr>
        </p:nvSpPr>
        <p:spPr/>
        <p:txBody>
          <a:bodyPr/>
          <a:lstStyle/>
          <a:p>
            <a:fld id="{9C63A169-79B2-40F3-9DC0-200BE17A1F87}" type="slidenum">
              <a:rPr lang="en-CA" smtClean="0"/>
              <a:pPr/>
              <a:t>14</a:t>
            </a:fld>
            <a:endParaRPr lang="en-CA" dirty="0"/>
          </a:p>
        </p:txBody>
      </p:sp>
      <p:sp>
        <p:nvSpPr>
          <p:cNvPr id="5" name="Content Placeholder 2">
            <a:extLst>
              <a:ext uri="{FF2B5EF4-FFF2-40B4-BE49-F238E27FC236}">
                <a16:creationId xmlns:a16="http://schemas.microsoft.com/office/drawing/2014/main" id="{3E67A78C-A514-9C46-8301-798026EFB97D}"/>
              </a:ext>
            </a:extLst>
          </p:cNvPr>
          <p:cNvSpPr txBox="1">
            <a:spLocks/>
          </p:cNvSpPr>
          <p:nvPr/>
        </p:nvSpPr>
        <p:spPr>
          <a:xfrm>
            <a:off x="168002" y="1897985"/>
            <a:ext cx="12836798" cy="7199519"/>
          </a:xfrm>
          <a:prstGeom prst="rect">
            <a:avLst/>
          </a:prstGeom>
        </p:spPr>
        <p:txBody>
          <a:bodyPr>
            <a:normAutofit lnSpcReduction="10000"/>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hangingPunct="1"/>
            <a:endParaRPr lang="en-CA" sz="2400" dirty="0">
              <a:latin typeface="Times New Roman" panose="02020603050405020304" pitchFamily="18" charset="0"/>
              <a:cs typeface="Times New Roman" panose="02020603050405020304" pitchFamily="18" charset="0"/>
            </a:endParaRPr>
          </a:p>
          <a:p>
            <a:pPr hangingPunct="1"/>
            <a:r>
              <a:rPr lang="en-CA" sz="2400" dirty="0">
                <a:latin typeface="Times New Roman" panose="02020603050405020304" pitchFamily="18" charset="0"/>
                <a:cs typeface="Times New Roman" panose="02020603050405020304" pitchFamily="18" charset="0"/>
              </a:rPr>
              <a:t>Orbital welded to avoid ingress of outside air</a:t>
            </a:r>
          </a:p>
          <a:p>
            <a:pPr hangingPunct="1"/>
            <a:endParaRPr lang="en-CA" sz="2400" dirty="0">
              <a:latin typeface="Times New Roman" panose="02020603050405020304" pitchFamily="18" charset="0"/>
              <a:cs typeface="Times New Roman" panose="02020603050405020304" pitchFamily="18" charset="0"/>
            </a:endParaRPr>
          </a:p>
          <a:p>
            <a:pPr hangingPunct="1"/>
            <a:r>
              <a:rPr lang="en-CA" sz="2400" dirty="0">
                <a:latin typeface="Times New Roman" panose="02020603050405020304" pitchFamily="18" charset="0"/>
                <a:cs typeface="Times New Roman" panose="02020603050405020304" pitchFamily="18" charset="0"/>
              </a:rPr>
              <a:t>Acrylic chamber 20cm dia. x 20cm height. More </a:t>
            </a:r>
          </a:p>
          <a:p>
            <a:pPr marL="0" indent="0" hangingPunct="1">
              <a:buNone/>
            </a:pPr>
            <a:r>
              <a:rPr lang="en-CA" sz="2400" dirty="0">
                <a:latin typeface="Times New Roman" panose="02020603050405020304" pitchFamily="18" charset="0"/>
                <a:cs typeface="Times New Roman" panose="02020603050405020304" pitchFamily="18" charset="0"/>
              </a:rPr>
              <a:t>chambers to be added</a:t>
            </a:r>
          </a:p>
          <a:p>
            <a:pPr hangingPunct="1"/>
            <a:endParaRPr lang="en-CA" sz="2400" dirty="0">
              <a:latin typeface="Times New Roman" panose="02020603050405020304" pitchFamily="18" charset="0"/>
              <a:cs typeface="Times New Roman" panose="02020603050405020304" pitchFamily="18" charset="0"/>
            </a:endParaRPr>
          </a:p>
          <a:p>
            <a:pPr hangingPunct="1"/>
            <a:r>
              <a:rPr lang="en-CA" sz="2400" dirty="0">
                <a:latin typeface="Times New Roman" panose="02020603050405020304" pitchFamily="18" charset="0"/>
                <a:cs typeface="Times New Roman" panose="02020603050405020304" pitchFamily="18" charset="0"/>
              </a:rPr>
              <a:t>Built on a moving cart</a:t>
            </a:r>
          </a:p>
          <a:p>
            <a:pPr hangingPunct="1"/>
            <a:endParaRPr lang="en-CA" sz="2400" dirty="0">
              <a:latin typeface="Times New Roman" panose="02020603050405020304" pitchFamily="18" charset="0"/>
              <a:cs typeface="Times New Roman" panose="02020603050405020304" pitchFamily="18" charset="0"/>
            </a:endParaRPr>
          </a:p>
          <a:p>
            <a:pPr hangingPunct="1"/>
            <a:endParaRPr lang="en-CA" sz="2400" dirty="0">
              <a:latin typeface="Times New Roman" panose="02020603050405020304" pitchFamily="18" charset="0"/>
              <a:cs typeface="Times New Roman" panose="02020603050405020304" pitchFamily="18" charset="0"/>
            </a:endParaRPr>
          </a:p>
          <a:p>
            <a:pPr hangingPunct="1"/>
            <a:endParaRPr lang="en-CA" sz="2400" dirty="0">
              <a:latin typeface="Times New Roman" panose="02020603050405020304" pitchFamily="18" charset="0"/>
              <a:cs typeface="Times New Roman" panose="02020603050405020304" pitchFamily="18" charset="0"/>
            </a:endParaRPr>
          </a:p>
          <a:p>
            <a:pPr hangingPunct="1"/>
            <a:endParaRPr lang="en-CA" sz="2400" dirty="0">
              <a:latin typeface="Times New Roman" panose="02020603050405020304" pitchFamily="18" charset="0"/>
              <a:cs typeface="Times New Roman" panose="02020603050405020304" pitchFamily="18" charset="0"/>
            </a:endParaRPr>
          </a:p>
          <a:p>
            <a:pPr hangingPunct="1"/>
            <a:endParaRPr lang="en-CA" sz="2400" dirty="0">
              <a:latin typeface="Times New Roman" panose="02020603050405020304" pitchFamily="18" charset="0"/>
              <a:cs typeface="Times New Roman" panose="02020603050405020304" pitchFamily="18" charset="0"/>
            </a:endParaRPr>
          </a:p>
          <a:p>
            <a:pPr hangingPunct="1"/>
            <a:endParaRPr lang="en-CA" sz="2400" dirty="0">
              <a:latin typeface="Times New Roman" panose="02020603050405020304" pitchFamily="18" charset="0"/>
              <a:cs typeface="Times New Roman" panose="02020603050405020304" pitchFamily="18" charset="0"/>
            </a:endParaRPr>
          </a:p>
          <a:p>
            <a:pPr hangingPunct="1"/>
            <a:endParaRPr lang="en-CA" sz="2400" dirty="0">
              <a:latin typeface="Times New Roman" panose="02020603050405020304" pitchFamily="18" charset="0"/>
              <a:cs typeface="Times New Roman" panose="02020603050405020304" pitchFamily="18" charset="0"/>
            </a:endParaRPr>
          </a:p>
          <a:p>
            <a:pPr algn="r" hangingPunct="1"/>
            <a:r>
              <a:rPr lang="en-CA" sz="2400" dirty="0">
                <a:latin typeface="Times New Roman" panose="02020603050405020304" pitchFamily="18" charset="0"/>
                <a:cs typeface="Times New Roman" panose="02020603050405020304" pitchFamily="18" charset="0"/>
              </a:rPr>
              <a:t>Two primary traps (bronze wool/</a:t>
            </a:r>
            <a:r>
              <a:rPr lang="en-CA" sz="2400" dirty="0" err="1">
                <a:latin typeface="Times New Roman" panose="02020603050405020304" pitchFamily="18" charset="0"/>
                <a:cs typeface="Times New Roman" panose="02020603050405020304" pitchFamily="18" charset="0"/>
              </a:rPr>
              <a:t>Chromosorb</a:t>
            </a:r>
            <a:r>
              <a:rPr lang="en-CA" sz="2400" dirty="0">
                <a:latin typeface="Times New Roman" panose="02020603050405020304" pitchFamily="18" charset="0"/>
                <a:cs typeface="Times New Roman" panose="02020603050405020304" pitchFamily="18" charset="0"/>
              </a:rPr>
              <a:t>)</a:t>
            </a:r>
          </a:p>
          <a:p>
            <a:pPr algn="r" hangingPunct="1"/>
            <a:endParaRPr lang="en-CA" sz="2400" dirty="0">
              <a:latin typeface="Times New Roman" panose="02020603050405020304" pitchFamily="18" charset="0"/>
              <a:cs typeface="Times New Roman" panose="02020603050405020304" pitchFamily="18" charset="0"/>
            </a:endParaRPr>
          </a:p>
          <a:p>
            <a:pPr algn="r" hangingPunct="1"/>
            <a:r>
              <a:rPr lang="en-CA" sz="2400" dirty="0">
                <a:latin typeface="Times New Roman" panose="02020603050405020304" pitchFamily="18" charset="0"/>
                <a:cs typeface="Times New Roman" panose="02020603050405020304" pitchFamily="18" charset="0"/>
              </a:rPr>
              <a:t>Attachment port to connect sources or samples</a:t>
            </a:r>
          </a:p>
          <a:p>
            <a:pPr hangingPunct="1"/>
            <a:endParaRPr lang="en-CA" sz="2400" dirty="0">
              <a:latin typeface="Times New Roman" panose="02020603050405020304" pitchFamily="18" charset="0"/>
              <a:cs typeface="Times New Roman" panose="02020603050405020304" pitchFamily="18" charset="0"/>
            </a:endParaRPr>
          </a:p>
          <a:p>
            <a:pPr hangingPunct="1"/>
            <a:endParaRPr lang="en-CA" sz="2400" dirty="0">
              <a:latin typeface="Times New Roman" panose="02020603050405020304" pitchFamily="18" charset="0"/>
              <a:cs typeface="Times New Roman" panose="02020603050405020304" pitchFamily="18" charset="0"/>
            </a:endParaRPr>
          </a:p>
        </p:txBody>
      </p:sp>
      <p:pic>
        <p:nvPicPr>
          <p:cNvPr id="7" name="Picture 6" descr="A picture containing text, indoor, floor, worktable&#10;&#10;Description automatically generated">
            <a:extLst>
              <a:ext uri="{FF2B5EF4-FFF2-40B4-BE49-F238E27FC236}">
                <a16:creationId xmlns:a16="http://schemas.microsoft.com/office/drawing/2014/main" id="{1E524C95-CAC7-E848-9E47-718E0CF5679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172656" y="1589825"/>
            <a:ext cx="5815397" cy="4361548"/>
          </a:xfrm>
          <a:prstGeom prst="rect">
            <a:avLst/>
          </a:prstGeom>
        </p:spPr>
      </p:pic>
      <p:sp>
        <p:nvSpPr>
          <p:cNvPr id="3" name="Title 1">
            <a:extLst>
              <a:ext uri="{FF2B5EF4-FFF2-40B4-BE49-F238E27FC236}">
                <a16:creationId xmlns:a16="http://schemas.microsoft.com/office/drawing/2014/main" id="{15900591-3477-C42E-ED2E-1805302E3481}"/>
              </a:ext>
            </a:extLst>
          </p:cNvPr>
          <p:cNvSpPr txBox="1">
            <a:spLocks/>
          </p:cNvSpPr>
          <p:nvPr/>
        </p:nvSpPr>
        <p:spPr>
          <a:xfrm>
            <a:off x="168002" y="16393"/>
            <a:ext cx="12389758"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Portable Rn Emanation Measurement  Panel</a:t>
            </a:r>
          </a:p>
        </p:txBody>
      </p:sp>
      <p:pic>
        <p:nvPicPr>
          <p:cNvPr id="2" name="Picture 1">
            <a:extLst>
              <a:ext uri="{FF2B5EF4-FFF2-40B4-BE49-F238E27FC236}">
                <a16:creationId xmlns:a16="http://schemas.microsoft.com/office/drawing/2014/main" id="{E569E613-DCE1-3CD9-02F7-3A815A4E6744}"/>
              </a:ext>
            </a:extLst>
          </p:cNvPr>
          <p:cNvPicPr>
            <a:picLocks noChangeAspect="1"/>
          </p:cNvPicPr>
          <p:nvPr/>
        </p:nvPicPr>
        <p:blipFill>
          <a:blip r:embed="rId3"/>
          <a:stretch>
            <a:fillRect/>
          </a:stretch>
        </p:blipFill>
        <p:spPr>
          <a:xfrm>
            <a:off x="0" y="4876801"/>
            <a:ext cx="6835990" cy="4795510"/>
          </a:xfrm>
          <a:prstGeom prst="rect">
            <a:avLst/>
          </a:prstGeom>
        </p:spPr>
      </p:pic>
    </p:spTree>
    <p:extLst>
      <p:ext uri="{BB962C8B-B14F-4D97-AF65-F5344CB8AC3E}">
        <p14:creationId xmlns:p14="http://schemas.microsoft.com/office/powerpoint/2010/main" val="20844161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09D50F-8281-434E-B82B-0985691F2F16}"/>
              </a:ext>
            </a:extLst>
          </p:cNvPr>
          <p:cNvSpPr>
            <a:spLocks noGrp="1"/>
          </p:cNvSpPr>
          <p:nvPr>
            <p:ph type="sldNum" sz="quarter" idx="2"/>
          </p:nvPr>
        </p:nvSpPr>
        <p:spPr/>
        <p:txBody>
          <a:bodyPr/>
          <a:lstStyle/>
          <a:p>
            <a:fld id="{9C63A169-79B2-40F3-9DC0-200BE17A1F87}" type="slidenum">
              <a:rPr lang="en-CA" smtClean="0"/>
              <a:pPr/>
              <a:t>15</a:t>
            </a:fld>
            <a:endParaRPr lang="en-CA" dirty="0"/>
          </a:p>
        </p:txBody>
      </p:sp>
      <p:sp>
        <p:nvSpPr>
          <p:cNvPr id="2" name="Title 1">
            <a:extLst>
              <a:ext uri="{FF2B5EF4-FFF2-40B4-BE49-F238E27FC236}">
                <a16:creationId xmlns:a16="http://schemas.microsoft.com/office/drawing/2014/main" id="{2B56C891-7659-C547-A803-DD37E478E7EA}"/>
              </a:ext>
            </a:extLst>
          </p:cNvPr>
          <p:cNvSpPr>
            <a:spLocks noGrp="1"/>
          </p:cNvSpPr>
          <p:nvPr>
            <p:ph type="title" idx="4294967295"/>
          </p:nvPr>
        </p:nvSpPr>
        <p:spPr>
          <a:xfrm>
            <a:off x="289588" y="69233"/>
            <a:ext cx="11099800" cy="2159000"/>
          </a:xfr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Primary/Secondary Traps</a:t>
            </a:r>
          </a:p>
        </p:txBody>
      </p:sp>
      <p:sp>
        <p:nvSpPr>
          <p:cNvPr id="5" name="Content Placeholder 2">
            <a:extLst>
              <a:ext uri="{FF2B5EF4-FFF2-40B4-BE49-F238E27FC236}">
                <a16:creationId xmlns:a16="http://schemas.microsoft.com/office/drawing/2014/main" id="{3E67A78C-A514-9C46-8301-798026EFB97D}"/>
              </a:ext>
            </a:extLst>
          </p:cNvPr>
          <p:cNvSpPr txBox="1">
            <a:spLocks/>
          </p:cNvSpPr>
          <p:nvPr/>
        </p:nvSpPr>
        <p:spPr>
          <a:xfrm>
            <a:off x="636683" y="2508304"/>
            <a:ext cx="11895517" cy="4752086"/>
          </a:xfrm>
          <a:prstGeom prst="rect">
            <a:avLst/>
          </a:prstGeom>
        </p:spPr>
        <p:txBody>
          <a:bodyPr>
            <a:norm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hangingPunct="1"/>
            <a:endParaRPr lang="en-CA" sz="24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2B47F1B5-37C9-4040-9BCA-2CBD8AD2C0E6}"/>
              </a:ext>
            </a:extLst>
          </p:cNvPr>
          <p:cNvSpPr/>
          <p:nvPr/>
        </p:nvSpPr>
        <p:spPr>
          <a:xfrm>
            <a:off x="0" y="1610341"/>
            <a:ext cx="11099800" cy="4494757"/>
          </a:xfrm>
          <a:prstGeom prst="rect">
            <a:avLst/>
          </a:prstGeom>
        </p:spPr>
        <p:txBody>
          <a:bodyPr wrap="square">
            <a:spAutoFit/>
          </a:bodyPr>
          <a:lstStyle/>
          <a:p>
            <a:pPr marL="342900" indent="-3429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Primary traps are U-shaped ½ inch SS tubing.</a:t>
            </a:r>
          </a:p>
          <a:p>
            <a:pPr marL="342900" indent="-3429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Primary trap efficiency is increased by inserting bronze wool/</a:t>
            </a:r>
            <a:r>
              <a:rPr lang="en-CA" sz="2400" dirty="0" err="1">
                <a:latin typeface="Times New Roman" panose="02020603050405020304" pitchFamily="18" charset="0"/>
                <a:cs typeface="Times New Roman" panose="02020603050405020304" pitchFamily="18" charset="0"/>
              </a:rPr>
              <a:t>chromosorb</a:t>
            </a:r>
            <a:endParaRPr lang="en-CA" sz="2400" dirty="0">
              <a:latin typeface="Times New Roman" panose="02020603050405020304" pitchFamily="18" charset="0"/>
              <a:cs typeface="Times New Roman" panose="02020603050405020304" pitchFamily="18" charset="0"/>
            </a:endParaRPr>
          </a:p>
          <a:p>
            <a:pPr marL="342900" indent="-342900">
              <a:buFont typeface="Wingdings" pitchFamily="2" charset="2"/>
              <a:buChar char="Ø"/>
            </a:pPr>
            <a:r>
              <a:rPr lang="en-CA" sz="2400" dirty="0">
                <a:latin typeface="Times New Roman" panose="02020603050405020304" pitchFamily="18" charset="0"/>
                <a:cs typeface="Times New Roman" panose="02020603050405020304" pitchFamily="18" charset="0"/>
              </a:rPr>
              <a:t>Bronze wool generates an increased surface area in the trap</a:t>
            </a:r>
          </a:p>
          <a:p>
            <a:pPr marL="342900" indent="-342900">
              <a:buFont typeface="Wingdings" pitchFamily="2" charset="2"/>
              <a:buChar char="Ø"/>
            </a:pPr>
            <a:r>
              <a:rPr lang="en-CA" sz="2400" dirty="0" err="1">
                <a:latin typeface="Times New Roman" panose="02020603050405020304" pitchFamily="18" charset="0"/>
                <a:cs typeface="Times New Roman" panose="02020603050405020304" pitchFamily="18" charset="0"/>
              </a:rPr>
              <a:t>Chromosorb</a:t>
            </a:r>
            <a:r>
              <a:rPr lang="en-CA" sz="2400" dirty="0">
                <a:latin typeface="Times New Roman" panose="02020603050405020304" pitchFamily="18" charset="0"/>
                <a:cs typeface="Times New Roman" panose="02020603050405020304" pitchFamily="18" charset="0"/>
              </a:rPr>
              <a:t> also has high effective surface area (300-400 m^2/g). </a:t>
            </a:r>
          </a:p>
          <a:p>
            <a:endParaRPr lang="en-CA"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Secondary trap custom designed by Swagelok.</a:t>
            </a:r>
          </a:p>
          <a:p>
            <a:pPr marL="342900" indent="-3429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Coiled SS 1/8-inch diameter tube and has steel wire inserted to reduce volume. </a:t>
            </a:r>
          </a:p>
          <a:p>
            <a:pPr marL="342900" indent="-3429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1/8-inch selected to improve the Rn transfer efficiency by minimizing the dead volumes. </a:t>
            </a:r>
          </a:p>
          <a:p>
            <a:pPr marL="342900" indent="-342900">
              <a:buFont typeface="Arial" panose="020B0604020202020204" pitchFamily="34" charset="0"/>
              <a:buChar char="•"/>
            </a:pPr>
            <a:endParaRPr lang="en-US" sz="2400" dirty="0"/>
          </a:p>
        </p:txBody>
      </p:sp>
      <p:pic>
        <p:nvPicPr>
          <p:cNvPr id="6" name="Picture 5" descr="A picture containing indoor&#10;&#10;Description automatically generated">
            <a:extLst>
              <a:ext uri="{FF2B5EF4-FFF2-40B4-BE49-F238E27FC236}">
                <a16:creationId xmlns:a16="http://schemas.microsoft.com/office/drawing/2014/main" id="{1CC72F63-AB43-0C4E-8217-2C75F0BDD52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2641" y="5266161"/>
            <a:ext cx="3176847" cy="4235797"/>
          </a:xfrm>
          <a:prstGeom prst="rect">
            <a:avLst/>
          </a:prstGeom>
        </p:spPr>
      </p:pic>
      <p:pic>
        <p:nvPicPr>
          <p:cNvPr id="7" name="Picture 6">
            <a:extLst>
              <a:ext uri="{FF2B5EF4-FFF2-40B4-BE49-F238E27FC236}">
                <a16:creationId xmlns:a16="http://schemas.microsoft.com/office/drawing/2014/main" id="{13B0885C-0A3C-E249-86D0-F027CC06A758}"/>
              </a:ext>
            </a:extLst>
          </p:cNvPr>
          <p:cNvPicPr>
            <a:picLocks noChangeAspect="1"/>
          </p:cNvPicPr>
          <p:nvPr/>
        </p:nvPicPr>
        <p:blipFill>
          <a:blip r:embed="rId3"/>
          <a:stretch>
            <a:fillRect/>
          </a:stretch>
        </p:blipFill>
        <p:spPr>
          <a:xfrm>
            <a:off x="7579200" y="5377460"/>
            <a:ext cx="4953000" cy="4013200"/>
          </a:xfrm>
          <a:prstGeom prst="rect">
            <a:avLst/>
          </a:prstGeom>
        </p:spPr>
      </p:pic>
    </p:spTree>
    <p:extLst>
      <p:ext uri="{BB962C8B-B14F-4D97-AF65-F5344CB8AC3E}">
        <p14:creationId xmlns:p14="http://schemas.microsoft.com/office/powerpoint/2010/main" val="2404289104"/>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B09D50F-8281-434E-B82B-0985691F2F16}"/>
              </a:ext>
            </a:extLst>
          </p:cNvPr>
          <p:cNvSpPr>
            <a:spLocks noGrp="1"/>
          </p:cNvSpPr>
          <p:nvPr>
            <p:ph type="sldNum" sz="quarter" idx="2"/>
          </p:nvPr>
        </p:nvSpPr>
        <p:spPr/>
        <p:txBody>
          <a:bodyPr/>
          <a:lstStyle/>
          <a:p>
            <a:fld id="{9C63A169-79B2-40F3-9DC0-200BE17A1F87}" type="slidenum">
              <a:rPr lang="en-CA" smtClean="0"/>
              <a:pPr/>
              <a:t>16</a:t>
            </a:fld>
            <a:endParaRPr lang="en-CA" dirty="0"/>
          </a:p>
        </p:txBody>
      </p:sp>
      <p:sp>
        <p:nvSpPr>
          <p:cNvPr id="2" name="Title 1">
            <a:extLst>
              <a:ext uri="{FF2B5EF4-FFF2-40B4-BE49-F238E27FC236}">
                <a16:creationId xmlns:a16="http://schemas.microsoft.com/office/drawing/2014/main" id="{2B56C891-7659-C547-A803-DD37E478E7EA}"/>
              </a:ext>
            </a:extLst>
          </p:cNvPr>
          <p:cNvSpPr>
            <a:spLocks noGrp="1"/>
          </p:cNvSpPr>
          <p:nvPr>
            <p:ph type="title" idx="4294967295"/>
          </p:nvPr>
        </p:nvSpPr>
        <p:spPr>
          <a:xfrm>
            <a:off x="336884" y="171605"/>
            <a:ext cx="11099800" cy="2159000"/>
          </a:xfr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Radon Emanation/Extraction Process</a:t>
            </a:r>
          </a:p>
        </p:txBody>
      </p:sp>
      <p:sp>
        <p:nvSpPr>
          <p:cNvPr id="5" name="Content Placeholder 2">
            <a:extLst>
              <a:ext uri="{FF2B5EF4-FFF2-40B4-BE49-F238E27FC236}">
                <a16:creationId xmlns:a16="http://schemas.microsoft.com/office/drawing/2014/main" id="{3E67A78C-A514-9C46-8301-798026EFB97D}"/>
              </a:ext>
            </a:extLst>
          </p:cNvPr>
          <p:cNvSpPr txBox="1">
            <a:spLocks/>
          </p:cNvSpPr>
          <p:nvPr/>
        </p:nvSpPr>
        <p:spPr>
          <a:xfrm>
            <a:off x="336884" y="1636434"/>
            <a:ext cx="11895517" cy="1674325"/>
          </a:xfrm>
          <a:prstGeom prst="rect">
            <a:avLst/>
          </a:prstGeom>
        </p:spPr>
        <p:txBody>
          <a:bodyPr>
            <a:normAutofit fontScale="85000" lnSpcReduction="20000"/>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0" indent="0" hangingPunct="1">
              <a:buNone/>
            </a:pPr>
            <a:endParaRPr lang="en-CA" sz="2400" dirty="0">
              <a:latin typeface="Times New Roman" panose="02020603050405020304" pitchFamily="18" charset="0"/>
              <a:cs typeface="Times New Roman" panose="02020603050405020304" pitchFamily="18" charset="0"/>
            </a:endParaRPr>
          </a:p>
          <a:p>
            <a:pPr hangingPunct="1"/>
            <a:r>
              <a:rPr lang="en-CA" sz="2400" dirty="0">
                <a:latin typeface="Times New Roman" panose="02020603050405020304" pitchFamily="18" charset="0"/>
                <a:cs typeface="Times New Roman" panose="02020603050405020304" pitchFamily="18" charset="0"/>
              </a:rPr>
              <a:t>Radon emanation is the process of removing all existing radon from a sample and letting new radon to be produced. </a:t>
            </a:r>
          </a:p>
          <a:p>
            <a:pPr hangingPunct="1"/>
            <a:endParaRPr lang="en-CA" sz="2400" dirty="0">
              <a:latin typeface="Times New Roman" panose="02020603050405020304" pitchFamily="18" charset="0"/>
              <a:cs typeface="Times New Roman" panose="02020603050405020304" pitchFamily="18" charset="0"/>
            </a:endParaRPr>
          </a:p>
          <a:p>
            <a:pPr hangingPunct="1"/>
            <a:r>
              <a:rPr lang="en-CA" sz="2400" dirty="0">
                <a:latin typeface="Times New Roman" panose="02020603050405020304" pitchFamily="18" charset="0"/>
                <a:cs typeface="Times New Roman" panose="02020603050405020304" pitchFamily="18" charset="0"/>
              </a:rPr>
              <a:t>Once sample has been refilled with radon intrinsic to the sample, it is harvested. </a:t>
            </a:r>
          </a:p>
          <a:p>
            <a:pPr hangingPunct="1"/>
            <a:endParaRPr lang="en-CA" sz="24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3349DE8E-86AF-A147-9AEC-ADF521C0C45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24713" y="3561395"/>
            <a:ext cx="1454594" cy="1727478"/>
          </a:xfrm>
          <a:prstGeom prst="rect">
            <a:avLst/>
          </a:prstGeom>
        </p:spPr>
      </p:pic>
      <p:sp>
        <p:nvSpPr>
          <p:cNvPr id="7" name="TextBox 6">
            <a:extLst>
              <a:ext uri="{FF2B5EF4-FFF2-40B4-BE49-F238E27FC236}">
                <a16:creationId xmlns:a16="http://schemas.microsoft.com/office/drawing/2014/main" id="{55B8BDBD-F384-4047-838E-0D87421E5F86}"/>
              </a:ext>
            </a:extLst>
          </p:cNvPr>
          <p:cNvSpPr txBox="1"/>
          <p:nvPr/>
        </p:nvSpPr>
        <p:spPr>
          <a:xfrm>
            <a:off x="1196072" y="5242682"/>
            <a:ext cx="2213748" cy="3980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1600" b="1"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Clean chamber , sample</a:t>
            </a:r>
          </a:p>
        </p:txBody>
      </p:sp>
      <p:sp>
        <p:nvSpPr>
          <p:cNvPr id="8" name="Right Arrow 7">
            <a:extLst>
              <a:ext uri="{FF2B5EF4-FFF2-40B4-BE49-F238E27FC236}">
                <a16:creationId xmlns:a16="http://schemas.microsoft.com/office/drawing/2014/main" id="{3ED4E167-D1AD-384C-9041-C9E47EC3BDED}"/>
              </a:ext>
            </a:extLst>
          </p:cNvPr>
          <p:cNvSpPr/>
          <p:nvPr/>
        </p:nvSpPr>
        <p:spPr>
          <a:xfrm>
            <a:off x="3675966" y="4164546"/>
            <a:ext cx="1299406" cy="448436"/>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pic>
        <p:nvPicPr>
          <p:cNvPr id="9" name="Picture 8">
            <a:extLst>
              <a:ext uri="{FF2B5EF4-FFF2-40B4-BE49-F238E27FC236}">
                <a16:creationId xmlns:a16="http://schemas.microsoft.com/office/drawing/2014/main" id="{1A617E74-0A53-7646-B46F-20EA27733A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10303" y="3515204"/>
            <a:ext cx="2620286" cy="1727478"/>
          </a:xfrm>
          <a:prstGeom prst="rect">
            <a:avLst/>
          </a:prstGeom>
        </p:spPr>
      </p:pic>
      <p:sp>
        <p:nvSpPr>
          <p:cNvPr id="10" name="TextBox 9">
            <a:extLst>
              <a:ext uri="{FF2B5EF4-FFF2-40B4-BE49-F238E27FC236}">
                <a16:creationId xmlns:a16="http://schemas.microsoft.com/office/drawing/2014/main" id="{BA7ADA08-DB77-6748-88C9-FCDD382E6343}"/>
              </a:ext>
            </a:extLst>
          </p:cNvPr>
          <p:cNvSpPr txBox="1"/>
          <p:nvPr/>
        </p:nvSpPr>
        <p:spPr>
          <a:xfrm>
            <a:off x="5147010" y="5251212"/>
            <a:ext cx="3201197" cy="3980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1600" b="1" dirty="0">
                <a:latin typeface="Times New Roman" panose="02020603050405020304" pitchFamily="18" charset="0"/>
                <a:cs typeface="Times New Roman" panose="02020603050405020304" pitchFamily="18" charset="0"/>
              </a:rPr>
              <a:t>Put sample in the vacuum chamber</a:t>
            </a:r>
            <a:endParaRPr kumimoji="0" lang="en-US" sz="1600" b="1"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endParaRPr>
          </a:p>
        </p:txBody>
      </p:sp>
      <p:sp>
        <p:nvSpPr>
          <p:cNvPr id="11" name="Right Arrow 10">
            <a:extLst>
              <a:ext uri="{FF2B5EF4-FFF2-40B4-BE49-F238E27FC236}">
                <a16:creationId xmlns:a16="http://schemas.microsoft.com/office/drawing/2014/main" id="{A671FDB4-48CE-2D46-BCB7-0A06674BF031}"/>
              </a:ext>
            </a:extLst>
          </p:cNvPr>
          <p:cNvSpPr/>
          <p:nvPr/>
        </p:nvSpPr>
        <p:spPr>
          <a:xfrm>
            <a:off x="8135007" y="4154724"/>
            <a:ext cx="1198180" cy="458258"/>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pic>
        <p:nvPicPr>
          <p:cNvPr id="12" name="Picture 11">
            <a:extLst>
              <a:ext uri="{FF2B5EF4-FFF2-40B4-BE49-F238E27FC236}">
                <a16:creationId xmlns:a16="http://schemas.microsoft.com/office/drawing/2014/main" id="{E4F569A4-BA5F-7744-B5D0-AF1F5D7731D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42024" y="3456685"/>
            <a:ext cx="2303303" cy="1727478"/>
          </a:xfrm>
          <a:prstGeom prst="rect">
            <a:avLst/>
          </a:prstGeom>
        </p:spPr>
      </p:pic>
      <p:sp>
        <p:nvSpPr>
          <p:cNvPr id="13" name="TextBox 12">
            <a:extLst>
              <a:ext uri="{FF2B5EF4-FFF2-40B4-BE49-F238E27FC236}">
                <a16:creationId xmlns:a16="http://schemas.microsoft.com/office/drawing/2014/main" id="{02D5D92A-66AE-8545-A90C-967CAF9F0218}"/>
              </a:ext>
            </a:extLst>
          </p:cNvPr>
          <p:cNvSpPr txBox="1"/>
          <p:nvPr/>
        </p:nvSpPr>
        <p:spPr>
          <a:xfrm>
            <a:off x="9591753" y="5242682"/>
            <a:ext cx="3244478" cy="3980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1600" b="1" dirty="0">
                <a:latin typeface="Times New Roman" panose="02020603050405020304" pitchFamily="18" charset="0"/>
                <a:cs typeface="Times New Roman" panose="02020603050405020304" pitchFamily="18" charset="0"/>
              </a:rPr>
              <a:t>Pump down chamber, whole system</a:t>
            </a:r>
            <a:endParaRPr kumimoji="0" lang="en-US" sz="1600" b="1"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endParaRPr>
          </a:p>
        </p:txBody>
      </p:sp>
      <p:pic>
        <p:nvPicPr>
          <p:cNvPr id="14" name="Picture 13">
            <a:extLst>
              <a:ext uri="{FF2B5EF4-FFF2-40B4-BE49-F238E27FC236}">
                <a16:creationId xmlns:a16="http://schemas.microsoft.com/office/drawing/2014/main" id="{670021A1-5A5C-BE43-8353-93D1280E867D}"/>
              </a:ext>
            </a:extLst>
          </p:cNvPr>
          <p:cNvPicPr>
            <a:picLocks noChangeAspect="1"/>
          </p:cNvPicPr>
          <p:nvPr/>
        </p:nvPicPr>
        <p:blipFill>
          <a:blip r:embed="rId5"/>
          <a:stretch>
            <a:fillRect/>
          </a:stretch>
        </p:blipFill>
        <p:spPr>
          <a:xfrm>
            <a:off x="8800083" y="6698289"/>
            <a:ext cx="4053062" cy="2009596"/>
          </a:xfrm>
          <a:prstGeom prst="rect">
            <a:avLst/>
          </a:prstGeom>
        </p:spPr>
      </p:pic>
      <p:sp>
        <p:nvSpPr>
          <p:cNvPr id="15" name="Down Arrow 14">
            <a:extLst>
              <a:ext uri="{FF2B5EF4-FFF2-40B4-BE49-F238E27FC236}">
                <a16:creationId xmlns:a16="http://schemas.microsoft.com/office/drawing/2014/main" id="{54E78566-2CD3-0E4F-9D02-98FF156F682D}"/>
              </a:ext>
            </a:extLst>
          </p:cNvPr>
          <p:cNvSpPr/>
          <p:nvPr/>
        </p:nvSpPr>
        <p:spPr>
          <a:xfrm>
            <a:off x="10825925" y="5649270"/>
            <a:ext cx="505117" cy="1172486"/>
          </a:xfrm>
          <a:prstGeom prst="down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6" name="Right Arrow 15">
            <a:extLst>
              <a:ext uri="{FF2B5EF4-FFF2-40B4-BE49-F238E27FC236}">
                <a16:creationId xmlns:a16="http://schemas.microsoft.com/office/drawing/2014/main" id="{C0EBC72E-0E05-D140-8ED1-7BC59A8DE4C2}"/>
              </a:ext>
            </a:extLst>
          </p:cNvPr>
          <p:cNvSpPr/>
          <p:nvPr/>
        </p:nvSpPr>
        <p:spPr>
          <a:xfrm flipH="1">
            <a:off x="7601903" y="7735261"/>
            <a:ext cx="1198180" cy="458258"/>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7" name="TextBox 16">
            <a:extLst>
              <a:ext uri="{FF2B5EF4-FFF2-40B4-BE49-F238E27FC236}">
                <a16:creationId xmlns:a16="http://schemas.microsoft.com/office/drawing/2014/main" id="{77FB948E-9250-6E41-8D69-C41855A52AF9}"/>
              </a:ext>
            </a:extLst>
          </p:cNvPr>
          <p:cNvSpPr txBox="1"/>
          <p:nvPr/>
        </p:nvSpPr>
        <p:spPr>
          <a:xfrm>
            <a:off x="3756932" y="8707885"/>
            <a:ext cx="3895297" cy="988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1600" b="1" dirty="0">
                <a:latin typeface="Times New Roman" panose="02020603050405020304" pitchFamily="18" charset="0"/>
                <a:cs typeface="Times New Roman" panose="02020603050405020304" pitchFamily="18" charset="0"/>
              </a:rPr>
              <a:t>Perform Rn extraction using Rn gas board </a:t>
            </a:r>
          </a:p>
          <a:p>
            <a:pPr marL="0" marR="0" indent="0" algn="l" defTabSz="584200" rtl="0" fontAlgn="auto" latinLnBrk="0" hangingPunct="0">
              <a:lnSpc>
                <a:spcPct val="120000"/>
              </a:lnSpc>
              <a:spcBef>
                <a:spcPts val="0"/>
              </a:spcBef>
              <a:spcAft>
                <a:spcPts val="0"/>
              </a:spcAft>
              <a:buClrTx/>
              <a:buSzTx/>
              <a:buFontTx/>
              <a:buNone/>
              <a:tabLst/>
            </a:pPr>
            <a:r>
              <a:rPr lang="en-US" sz="1600" b="1" dirty="0">
                <a:latin typeface="Times New Roman" panose="02020603050405020304" pitchFamily="18" charset="0"/>
                <a:cs typeface="Times New Roman" panose="02020603050405020304" pitchFamily="18" charset="0"/>
              </a:rPr>
              <a:t>&amp; allows most other residual gas to be </a:t>
            </a:r>
          </a:p>
          <a:p>
            <a:pPr marL="0" marR="0" indent="0" algn="l" defTabSz="584200" rtl="0" fontAlgn="auto" latinLnBrk="0" hangingPunct="0">
              <a:lnSpc>
                <a:spcPct val="120000"/>
              </a:lnSpc>
              <a:spcBef>
                <a:spcPts val="0"/>
              </a:spcBef>
              <a:spcAft>
                <a:spcPts val="0"/>
              </a:spcAft>
              <a:buClrTx/>
              <a:buSzTx/>
              <a:buFontTx/>
              <a:buNone/>
              <a:tabLst/>
            </a:pPr>
            <a:r>
              <a:rPr lang="en-US" sz="1600" b="1" dirty="0">
                <a:latin typeface="Times New Roman" panose="02020603050405020304" pitchFamily="18" charset="0"/>
                <a:cs typeface="Times New Roman" panose="02020603050405020304" pitchFamily="18" charset="0"/>
              </a:rPr>
              <a:t>exhausted from the system </a:t>
            </a:r>
          </a:p>
        </p:txBody>
      </p:sp>
      <p:sp>
        <p:nvSpPr>
          <p:cNvPr id="18" name="TextBox 17">
            <a:extLst>
              <a:ext uri="{FF2B5EF4-FFF2-40B4-BE49-F238E27FC236}">
                <a16:creationId xmlns:a16="http://schemas.microsoft.com/office/drawing/2014/main" id="{B29E1B14-DAB5-A74F-BBED-11B36045AD61}"/>
              </a:ext>
            </a:extLst>
          </p:cNvPr>
          <p:cNvSpPr txBox="1"/>
          <p:nvPr/>
        </p:nvSpPr>
        <p:spPr>
          <a:xfrm>
            <a:off x="8348207" y="8725866"/>
            <a:ext cx="4664739" cy="6935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1600" b="1" dirty="0">
                <a:latin typeface="Times New Roman" panose="02020603050405020304" pitchFamily="18" charset="0"/>
                <a:cs typeface="Times New Roman" panose="02020603050405020304" pitchFamily="18" charset="0"/>
              </a:rPr>
              <a:t>Wait ~2 weeks for Rn to be emanated from </a:t>
            </a:r>
          </a:p>
          <a:p>
            <a:pPr marL="0" marR="0" indent="0" algn="l" defTabSz="584200" rtl="0" fontAlgn="auto" latinLnBrk="0" hangingPunct="0">
              <a:lnSpc>
                <a:spcPct val="120000"/>
              </a:lnSpc>
              <a:spcBef>
                <a:spcPts val="0"/>
              </a:spcBef>
              <a:spcAft>
                <a:spcPts val="0"/>
              </a:spcAft>
              <a:buClrTx/>
              <a:buSzTx/>
              <a:buFontTx/>
              <a:buNone/>
              <a:tabLst/>
            </a:pPr>
            <a:r>
              <a:rPr lang="en-US" sz="1600" b="1" dirty="0">
                <a:latin typeface="Times New Roman" panose="02020603050405020304" pitchFamily="18" charset="0"/>
                <a:cs typeface="Times New Roman" panose="02020603050405020304" pitchFamily="18" charset="0"/>
              </a:rPr>
              <a:t>the sample. Rn exists as residual gas inside chamber</a:t>
            </a:r>
            <a:endParaRPr kumimoji="0" lang="en-US" sz="1600" b="1"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endParaRPr>
          </a:p>
        </p:txBody>
      </p:sp>
      <p:sp>
        <p:nvSpPr>
          <p:cNvPr id="19" name="Right Arrow 18">
            <a:extLst>
              <a:ext uri="{FF2B5EF4-FFF2-40B4-BE49-F238E27FC236}">
                <a16:creationId xmlns:a16="http://schemas.microsoft.com/office/drawing/2014/main" id="{9DF20905-1625-3B41-8106-7996F29247E8}"/>
              </a:ext>
            </a:extLst>
          </p:cNvPr>
          <p:cNvSpPr/>
          <p:nvPr/>
        </p:nvSpPr>
        <p:spPr>
          <a:xfrm flipH="1">
            <a:off x="2235619" y="7888037"/>
            <a:ext cx="1198180" cy="458258"/>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pic>
        <p:nvPicPr>
          <p:cNvPr id="20" name="Picture 19">
            <a:extLst>
              <a:ext uri="{FF2B5EF4-FFF2-40B4-BE49-F238E27FC236}">
                <a16:creationId xmlns:a16="http://schemas.microsoft.com/office/drawing/2014/main" id="{58FBDC53-990E-4D49-9509-5323DE2723A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545277" y="7345005"/>
            <a:ext cx="1301589" cy="1198179"/>
          </a:xfrm>
          <a:prstGeom prst="rect">
            <a:avLst/>
          </a:prstGeom>
        </p:spPr>
      </p:pic>
      <p:sp>
        <p:nvSpPr>
          <p:cNvPr id="21" name="TextBox 20">
            <a:extLst>
              <a:ext uri="{FF2B5EF4-FFF2-40B4-BE49-F238E27FC236}">
                <a16:creationId xmlns:a16="http://schemas.microsoft.com/office/drawing/2014/main" id="{B3BDEE56-5652-5042-9841-2199D5FBEF43}"/>
              </a:ext>
            </a:extLst>
          </p:cNvPr>
          <p:cNvSpPr txBox="1"/>
          <p:nvPr/>
        </p:nvSpPr>
        <p:spPr>
          <a:xfrm>
            <a:off x="104541" y="8742505"/>
            <a:ext cx="3082575" cy="6935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1600" b="1" dirty="0">
                <a:latin typeface="Times New Roman" panose="02020603050405020304" pitchFamily="18" charset="0"/>
                <a:cs typeface="Times New Roman" panose="02020603050405020304" pitchFamily="18" charset="0"/>
              </a:rPr>
              <a:t>Collected Rn is transferred into a </a:t>
            </a:r>
          </a:p>
          <a:p>
            <a:pPr marL="0" marR="0" indent="0" algn="l" defTabSz="584200" rtl="0" fontAlgn="auto" latinLnBrk="0" hangingPunct="0">
              <a:lnSpc>
                <a:spcPct val="120000"/>
              </a:lnSpc>
              <a:spcBef>
                <a:spcPts val="0"/>
              </a:spcBef>
              <a:spcAft>
                <a:spcPts val="0"/>
              </a:spcAft>
              <a:buClrTx/>
              <a:buSzTx/>
              <a:buFontTx/>
              <a:buNone/>
              <a:tabLst/>
            </a:pPr>
            <a:r>
              <a:rPr lang="en-US" sz="1600" b="1" dirty="0">
                <a:latin typeface="Times New Roman" panose="02020603050405020304" pitchFamily="18" charset="0"/>
                <a:cs typeface="Times New Roman" panose="02020603050405020304" pitchFamily="18" charset="0"/>
              </a:rPr>
              <a:t>counter (Lucas cell)</a:t>
            </a:r>
          </a:p>
        </p:txBody>
      </p:sp>
      <p:pic>
        <p:nvPicPr>
          <p:cNvPr id="22" name="Picture 21" descr="A picture containing text, indoor, floor, worktable&#10;&#10;Description automatically generated">
            <a:extLst>
              <a:ext uri="{FF2B5EF4-FFF2-40B4-BE49-F238E27FC236}">
                <a16:creationId xmlns:a16="http://schemas.microsoft.com/office/drawing/2014/main" id="{7B3BFBC4-DBED-4C4E-B1F2-0C8EF63DC13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04718" y="6564721"/>
            <a:ext cx="2733338" cy="2050004"/>
          </a:xfrm>
          <a:prstGeom prst="rect">
            <a:avLst/>
          </a:prstGeom>
        </p:spPr>
      </p:pic>
    </p:spTree>
    <p:extLst>
      <p:ext uri="{BB962C8B-B14F-4D97-AF65-F5344CB8AC3E}">
        <p14:creationId xmlns:p14="http://schemas.microsoft.com/office/powerpoint/2010/main" val="177633509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7F2236-93C1-6641-8240-11014C277488}"/>
              </a:ext>
            </a:extLst>
          </p:cNvPr>
          <p:cNvSpPr>
            <a:spLocks noGrp="1"/>
          </p:cNvSpPr>
          <p:nvPr>
            <p:ph type="sldNum" sz="quarter" idx="2"/>
          </p:nvPr>
        </p:nvSpPr>
        <p:spPr/>
        <p:txBody>
          <a:bodyPr/>
          <a:lstStyle/>
          <a:p>
            <a:fld id="{86CB4B4D-7CA3-9044-876B-883B54F8677D}" type="slidenum">
              <a:rPr lang="en-CA" smtClean="0"/>
              <a:t>17</a:t>
            </a:fld>
            <a:endParaRPr lang="en-CA"/>
          </a:p>
        </p:txBody>
      </p:sp>
      <p:sp>
        <p:nvSpPr>
          <p:cNvPr id="3" name="Title 1">
            <a:extLst>
              <a:ext uri="{FF2B5EF4-FFF2-40B4-BE49-F238E27FC236}">
                <a16:creationId xmlns:a16="http://schemas.microsoft.com/office/drawing/2014/main" id="{B29A96FB-DAA2-3340-B61E-0BB69D060170}"/>
              </a:ext>
            </a:extLst>
          </p:cNvPr>
          <p:cNvSpPr txBox="1">
            <a:spLocks/>
          </p:cNvSpPr>
          <p:nvPr/>
        </p:nvSpPr>
        <p:spPr>
          <a:xfrm>
            <a:off x="307785" y="-296743"/>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Radon Extraction Process</a:t>
            </a:r>
          </a:p>
        </p:txBody>
      </p:sp>
      <p:sp>
        <p:nvSpPr>
          <p:cNvPr id="4" name="Content Placeholder 2">
            <a:extLst>
              <a:ext uri="{FF2B5EF4-FFF2-40B4-BE49-F238E27FC236}">
                <a16:creationId xmlns:a16="http://schemas.microsoft.com/office/drawing/2014/main" id="{E24B840A-67E1-644C-B404-E0ABA7152E74}"/>
              </a:ext>
            </a:extLst>
          </p:cNvPr>
          <p:cNvSpPr txBox="1">
            <a:spLocks/>
          </p:cNvSpPr>
          <p:nvPr/>
        </p:nvSpPr>
        <p:spPr>
          <a:xfrm>
            <a:off x="186141" y="1270874"/>
            <a:ext cx="12230194" cy="7484943"/>
          </a:xfrm>
          <a:prstGeom prst="rect">
            <a:avLst/>
          </a:prstGeom>
        </p:spPr>
        <p:txBody>
          <a:bodyPr>
            <a:no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457200" indent="-457200" hangingPunct="1">
              <a:buFont typeface="+mj-lt"/>
              <a:buAutoNum type="arabicPeriod"/>
            </a:pPr>
            <a:endParaRPr lang="en-CA" sz="2400" b="1" dirty="0">
              <a:latin typeface="Times New Roman" panose="02020603050405020304" pitchFamily="18" charset="0"/>
              <a:cs typeface="Times New Roman" panose="02020603050405020304" pitchFamily="18" charset="0"/>
            </a:endParaRPr>
          </a:p>
          <a:p>
            <a:pPr marL="457200" indent="-457200" hangingPunct="1">
              <a:buFont typeface="+mj-lt"/>
              <a:buAutoNum type="arabicPeriod"/>
            </a:pPr>
            <a:endParaRPr lang="en-CA" sz="2400" b="1" dirty="0">
              <a:latin typeface="Times New Roman" panose="02020603050405020304" pitchFamily="18" charset="0"/>
              <a:cs typeface="Times New Roman" panose="02020603050405020304" pitchFamily="18" charset="0"/>
            </a:endParaRPr>
          </a:p>
          <a:p>
            <a:pPr marL="457200" indent="-457200" hangingPunct="1">
              <a:buFont typeface="+mj-lt"/>
              <a:buAutoNum type="arabicPeriod"/>
            </a:pPr>
            <a:endParaRPr lang="en-CA" sz="2400" b="1" dirty="0">
              <a:latin typeface="Times New Roman" panose="02020603050405020304" pitchFamily="18" charset="0"/>
              <a:cs typeface="Times New Roman" panose="02020603050405020304" pitchFamily="18" charset="0"/>
            </a:endParaRPr>
          </a:p>
          <a:p>
            <a:pPr marL="457200" indent="-457200" hangingPunct="1">
              <a:buFont typeface="+mj-lt"/>
              <a:buAutoNum type="arabicPeriod"/>
            </a:pPr>
            <a:endParaRPr lang="en-CA" sz="2400" b="1" dirty="0">
              <a:latin typeface="Times New Roman" panose="02020603050405020304" pitchFamily="18" charset="0"/>
              <a:cs typeface="Times New Roman" panose="02020603050405020304" pitchFamily="18" charset="0"/>
            </a:endParaRPr>
          </a:p>
          <a:p>
            <a:pPr marL="457200" indent="-457200" hangingPunct="1">
              <a:buFont typeface="+mj-lt"/>
              <a:buAutoNum type="arabicPeriod"/>
            </a:pPr>
            <a:endParaRPr lang="en-CA" sz="2400" b="1" dirty="0">
              <a:latin typeface="Times New Roman" panose="02020603050405020304" pitchFamily="18" charset="0"/>
              <a:cs typeface="Times New Roman" panose="02020603050405020304" pitchFamily="18" charset="0"/>
            </a:endParaRPr>
          </a:p>
          <a:p>
            <a:pPr marL="457200" indent="-457200" hangingPunct="1">
              <a:buFont typeface="+mj-lt"/>
              <a:buAutoNum type="arabicPeriod"/>
            </a:pPr>
            <a:r>
              <a:rPr lang="en-CA" sz="2400" b="1" dirty="0">
                <a:latin typeface="Times New Roman" panose="02020603050405020304" pitchFamily="18" charset="0"/>
                <a:cs typeface="Times New Roman" panose="02020603050405020304" pitchFamily="18" charset="0"/>
              </a:rPr>
              <a:t>Pump down Rn Board System</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Primary trap (bronze wool/</a:t>
            </a:r>
            <a:r>
              <a:rPr lang="en-CA" sz="2400" dirty="0" err="1">
                <a:latin typeface="Times New Roman" panose="02020603050405020304" pitchFamily="18" charset="0"/>
                <a:cs typeface="Times New Roman" panose="02020603050405020304" pitchFamily="18" charset="0"/>
              </a:rPr>
              <a:t>Chromosorb</a:t>
            </a:r>
            <a:r>
              <a:rPr lang="en-CA" sz="2400" dirty="0">
                <a:latin typeface="Times New Roman" panose="02020603050405020304" pitchFamily="18" charset="0"/>
                <a:cs typeface="Times New Roman" panose="02020603050405020304" pitchFamily="18" charset="0"/>
              </a:rPr>
              <a:t>)</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Secondary trap</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The whole Board system (not the chamber). </a:t>
            </a:r>
          </a:p>
          <a:p>
            <a:pPr marL="0" indent="0" hangingPunct="1">
              <a:buNone/>
            </a:pPr>
            <a:endParaRPr lang="en-CA" sz="2400" dirty="0">
              <a:latin typeface="Times New Roman" panose="02020603050405020304" pitchFamily="18" charset="0"/>
              <a:cs typeface="Times New Roman" panose="02020603050405020304" pitchFamily="18" charset="0"/>
            </a:endParaRPr>
          </a:p>
          <a:p>
            <a:pPr marL="0" indent="0" hangingPunct="1">
              <a:buNone/>
            </a:pPr>
            <a:endParaRPr lang="en-C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301604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7F2236-93C1-6641-8240-11014C277488}"/>
              </a:ext>
            </a:extLst>
          </p:cNvPr>
          <p:cNvSpPr>
            <a:spLocks noGrp="1"/>
          </p:cNvSpPr>
          <p:nvPr>
            <p:ph type="sldNum" sz="quarter" idx="2"/>
          </p:nvPr>
        </p:nvSpPr>
        <p:spPr/>
        <p:txBody>
          <a:bodyPr/>
          <a:lstStyle/>
          <a:p>
            <a:fld id="{86CB4B4D-7CA3-9044-876B-883B54F8677D}" type="slidenum">
              <a:rPr lang="en-CA" smtClean="0"/>
              <a:t>18</a:t>
            </a:fld>
            <a:endParaRPr lang="en-CA"/>
          </a:p>
        </p:txBody>
      </p:sp>
      <p:sp>
        <p:nvSpPr>
          <p:cNvPr id="3" name="Title 1">
            <a:extLst>
              <a:ext uri="{FF2B5EF4-FFF2-40B4-BE49-F238E27FC236}">
                <a16:creationId xmlns:a16="http://schemas.microsoft.com/office/drawing/2014/main" id="{B29A96FB-DAA2-3340-B61E-0BB69D060170}"/>
              </a:ext>
            </a:extLst>
          </p:cNvPr>
          <p:cNvSpPr txBox="1">
            <a:spLocks/>
          </p:cNvSpPr>
          <p:nvPr/>
        </p:nvSpPr>
        <p:spPr>
          <a:xfrm>
            <a:off x="307785" y="-296743"/>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Radon Extraction Process</a:t>
            </a:r>
          </a:p>
        </p:txBody>
      </p:sp>
      <p:sp>
        <p:nvSpPr>
          <p:cNvPr id="4" name="Content Placeholder 2">
            <a:extLst>
              <a:ext uri="{FF2B5EF4-FFF2-40B4-BE49-F238E27FC236}">
                <a16:creationId xmlns:a16="http://schemas.microsoft.com/office/drawing/2014/main" id="{E24B840A-67E1-644C-B404-E0ABA7152E74}"/>
              </a:ext>
            </a:extLst>
          </p:cNvPr>
          <p:cNvSpPr txBox="1">
            <a:spLocks/>
          </p:cNvSpPr>
          <p:nvPr/>
        </p:nvSpPr>
        <p:spPr>
          <a:xfrm>
            <a:off x="207604" y="782757"/>
            <a:ext cx="12230194" cy="7484943"/>
          </a:xfrm>
          <a:prstGeom prst="rect">
            <a:avLst/>
          </a:prstGeom>
        </p:spPr>
        <p:txBody>
          <a:bodyPr>
            <a:no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0" indent="0" hangingPunct="1">
              <a:buNone/>
            </a:pPr>
            <a:endParaRPr lang="en-CA" sz="2400" dirty="0">
              <a:latin typeface="Times New Roman" panose="02020603050405020304" pitchFamily="18" charset="0"/>
              <a:cs typeface="Times New Roman" panose="02020603050405020304" pitchFamily="18" charset="0"/>
            </a:endParaRPr>
          </a:p>
          <a:p>
            <a:pPr marL="457200" indent="-457200" hangingPunct="1">
              <a:buFont typeface="+mj-lt"/>
              <a:buAutoNum type="arabicPeriod" startAt="2"/>
            </a:pPr>
            <a:endParaRPr lang="en-CA" sz="2400" b="1" dirty="0">
              <a:latin typeface="Times New Roman" panose="02020603050405020304" pitchFamily="18" charset="0"/>
              <a:cs typeface="Times New Roman" panose="02020603050405020304" pitchFamily="18" charset="0"/>
            </a:endParaRPr>
          </a:p>
          <a:p>
            <a:pPr marL="457200" indent="-457200" hangingPunct="1">
              <a:buFont typeface="+mj-lt"/>
              <a:buAutoNum type="arabicPeriod" startAt="2"/>
            </a:pPr>
            <a:r>
              <a:rPr lang="en-CA" sz="2400" b="1" dirty="0">
                <a:latin typeface="Times New Roman" panose="02020603050405020304" pitchFamily="18" charset="0"/>
                <a:cs typeface="Times New Roman" panose="02020603050405020304" pitchFamily="18" charset="0"/>
              </a:rPr>
              <a:t>Extraction of Rn from Chamber (Rn pumped out to primary trap using LN2)</a:t>
            </a:r>
          </a:p>
          <a:p>
            <a:pPr hangingPunct="1"/>
            <a:r>
              <a:rPr lang="en-CA" sz="2400" dirty="0">
                <a:latin typeface="Times New Roman" panose="02020603050405020304" pitchFamily="18" charset="0"/>
                <a:cs typeface="Times New Roman" panose="02020603050405020304" pitchFamily="18" charset="0"/>
              </a:rPr>
              <a:t>Radon freezes at ~61C, LN2 temperature is ~ -196 C</a:t>
            </a:r>
          </a:p>
          <a:p>
            <a:pPr hangingPunct="1"/>
            <a:r>
              <a:rPr lang="en-CA" sz="2400" dirty="0">
                <a:latin typeface="Times New Roman" panose="02020603050405020304" pitchFamily="18" charset="0"/>
                <a:cs typeface="Times New Roman" panose="02020603050405020304" pitchFamily="18" charset="0"/>
              </a:rPr>
              <a:t>Primary trap immersed in LN2. Chamber to trap valve opened. </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Rn freezes &amp; sticks to bronze wool/</a:t>
            </a:r>
            <a:r>
              <a:rPr lang="en-CA" sz="2400" dirty="0" err="1">
                <a:latin typeface="Times New Roman" panose="02020603050405020304" pitchFamily="18" charset="0"/>
                <a:cs typeface="Times New Roman" panose="02020603050405020304" pitchFamily="18" charset="0"/>
              </a:rPr>
              <a:t>chromosorb</a:t>
            </a:r>
            <a:r>
              <a:rPr lang="en-CA" sz="2400" dirty="0">
                <a:latin typeface="Times New Roman" panose="02020603050405020304" pitchFamily="18" charset="0"/>
                <a:cs typeface="Times New Roman" panose="02020603050405020304" pitchFamily="18" charset="0"/>
              </a:rPr>
              <a:t> </a:t>
            </a:r>
          </a:p>
          <a:p>
            <a:pPr marL="0" indent="0" hangingPunct="1">
              <a:buNone/>
            </a:pPr>
            <a:r>
              <a:rPr lang="en-CA" sz="2400" dirty="0">
                <a:latin typeface="Times New Roman" panose="02020603050405020304" pitchFamily="18" charset="0"/>
                <a:cs typeface="Times New Roman" panose="02020603050405020304" pitchFamily="18" charset="0"/>
              </a:rPr>
              <a:t>(other gases like CO2, N2 exhausted from the system)</a:t>
            </a:r>
          </a:p>
          <a:p>
            <a:pPr hangingPunct="1"/>
            <a:r>
              <a:rPr lang="en-CA" sz="2400" dirty="0">
                <a:latin typeface="Times New Roman" panose="02020603050405020304" pitchFamily="18" charset="0"/>
                <a:cs typeface="Times New Roman" panose="02020603050405020304" pitchFamily="18" charset="0"/>
              </a:rPr>
              <a:t>Extraction time: vacuum pull transfer for 1hour.</a:t>
            </a:r>
          </a:p>
          <a:p>
            <a:pPr marL="0" indent="0" hangingPunct="1">
              <a:buNone/>
            </a:pPr>
            <a:endParaRPr lang="en-CA" sz="2400" dirty="0">
              <a:latin typeface="Times New Roman" panose="02020603050405020304" pitchFamily="18" charset="0"/>
              <a:cs typeface="Times New Roman" panose="02020603050405020304" pitchFamily="18" charset="0"/>
            </a:endParaRPr>
          </a:p>
        </p:txBody>
      </p:sp>
      <p:pic>
        <p:nvPicPr>
          <p:cNvPr id="5" name="Picture 4" descr="A picture containing indoor, wall, cluttered&#10;&#10;Description automatically generated">
            <a:extLst>
              <a:ext uri="{FF2B5EF4-FFF2-40B4-BE49-F238E27FC236}">
                <a16:creationId xmlns:a16="http://schemas.microsoft.com/office/drawing/2014/main" id="{5BC0EDD2-C37E-F945-B608-1E5DED00296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69196" y="5067330"/>
            <a:ext cx="3711759" cy="3541684"/>
          </a:xfrm>
          <a:prstGeom prst="rect">
            <a:avLst/>
          </a:prstGeom>
          <a:ln w="44450" cap="sq">
            <a:solidFill>
              <a:schemeClr val="tx1">
                <a:alpha val="56000"/>
              </a:schemeClr>
            </a:solidFill>
          </a:ln>
        </p:spPr>
      </p:pic>
      <p:pic>
        <p:nvPicPr>
          <p:cNvPr id="8" name="Picture 7">
            <a:extLst>
              <a:ext uri="{FF2B5EF4-FFF2-40B4-BE49-F238E27FC236}">
                <a16:creationId xmlns:a16="http://schemas.microsoft.com/office/drawing/2014/main" id="{8AC7E2F1-4A12-D163-4C64-448D5205A0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9652" y="5067330"/>
            <a:ext cx="4641298" cy="3541684"/>
          </a:xfrm>
          <a:prstGeom prst="rect">
            <a:avLst/>
          </a:prstGeom>
          <a:ln w="44450" cap="rnd">
            <a:solidFill>
              <a:schemeClr val="tx1">
                <a:alpha val="56000"/>
              </a:schemeClr>
            </a:solidFill>
          </a:ln>
        </p:spPr>
      </p:pic>
      <p:sp>
        <p:nvSpPr>
          <p:cNvPr id="10" name="Right Arrow 9">
            <a:extLst>
              <a:ext uri="{FF2B5EF4-FFF2-40B4-BE49-F238E27FC236}">
                <a16:creationId xmlns:a16="http://schemas.microsoft.com/office/drawing/2014/main" id="{35AB1EF4-6016-02B6-231D-E4F38761C60E}"/>
              </a:ext>
            </a:extLst>
          </p:cNvPr>
          <p:cNvSpPr/>
          <p:nvPr/>
        </p:nvSpPr>
        <p:spPr>
          <a:xfrm>
            <a:off x="5834867" y="6491336"/>
            <a:ext cx="1299406" cy="448436"/>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30454595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7F2236-93C1-6641-8240-11014C277488}"/>
              </a:ext>
            </a:extLst>
          </p:cNvPr>
          <p:cNvSpPr>
            <a:spLocks noGrp="1"/>
          </p:cNvSpPr>
          <p:nvPr>
            <p:ph type="sldNum" sz="quarter" idx="2"/>
          </p:nvPr>
        </p:nvSpPr>
        <p:spPr/>
        <p:txBody>
          <a:bodyPr/>
          <a:lstStyle/>
          <a:p>
            <a:fld id="{86CB4B4D-7CA3-9044-876B-883B54F8677D}" type="slidenum">
              <a:rPr lang="en-CA" smtClean="0"/>
              <a:t>19</a:t>
            </a:fld>
            <a:endParaRPr lang="en-CA"/>
          </a:p>
        </p:txBody>
      </p:sp>
      <p:sp>
        <p:nvSpPr>
          <p:cNvPr id="3" name="Title 1">
            <a:extLst>
              <a:ext uri="{FF2B5EF4-FFF2-40B4-BE49-F238E27FC236}">
                <a16:creationId xmlns:a16="http://schemas.microsoft.com/office/drawing/2014/main" id="{B29A96FB-DAA2-3340-B61E-0BB69D060170}"/>
              </a:ext>
            </a:extLst>
          </p:cNvPr>
          <p:cNvSpPr txBox="1">
            <a:spLocks/>
          </p:cNvSpPr>
          <p:nvPr/>
        </p:nvSpPr>
        <p:spPr>
          <a:xfrm>
            <a:off x="336884" y="334211"/>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Radon Extraction Process</a:t>
            </a:r>
          </a:p>
        </p:txBody>
      </p:sp>
      <p:sp>
        <p:nvSpPr>
          <p:cNvPr id="4" name="Content Placeholder 2">
            <a:extLst>
              <a:ext uri="{FF2B5EF4-FFF2-40B4-BE49-F238E27FC236}">
                <a16:creationId xmlns:a16="http://schemas.microsoft.com/office/drawing/2014/main" id="{E24B840A-67E1-644C-B404-E0ABA7152E74}"/>
              </a:ext>
            </a:extLst>
          </p:cNvPr>
          <p:cNvSpPr txBox="1">
            <a:spLocks/>
          </p:cNvSpPr>
          <p:nvPr/>
        </p:nvSpPr>
        <p:spPr>
          <a:xfrm>
            <a:off x="86774" y="1765738"/>
            <a:ext cx="12230194" cy="7484943"/>
          </a:xfrm>
          <a:prstGeom prst="rect">
            <a:avLst/>
          </a:prstGeom>
        </p:spPr>
        <p:txBody>
          <a:bodyPr>
            <a:no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0" indent="0" hangingPunct="1">
              <a:buNone/>
            </a:pPr>
            <a:endParaRPr lang="en-CA" sz="2400" dirty="0">
              <a:latin typeface="Times New Roman" panose="02020603050405020304" pitchFamily="18" charset="0"/>
              <a:cs typeface="Times New Roman" panose="02020603050405020304" pitchFamily="18" charset="0"/>
            </a:endParaRPr>
          </a:p>
          <a:p>
            <a:pPr marL="457200" indent="-457200" hangingPunct="1">
              <a:buFont typeface="+mj-lt"/>
              <a:buAutoNum type="arabicPeriod" startAt="3"/>
            </a:pPr>
            <a:r>
              <a:rPr lang="en-CA" sz="2400" b="1" dirty="0">
                <a:latin typeface="Times New Roman" panose="02020603050405020304" pitchFamily="18" charset="0"/>
                <a:cs typeface="Times New Roman" panose="02020603050405020304" pitchFamily="18" charset="0"/>
              </a:rPr>
              <a:t>Transfer from Primary Trap to Secondary Trap</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Secondary trap immersed in LN2</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Primary trap warmed (~100C) restoring Rn to its gaseous state</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Inlet of Primary trap closed &amp; valve between Primary and secondary trap opened</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Collected Rn transferred by cryo-pumping ~15 minutes.</a:t>
            </a:r>
          </a:p>
        </p:txBody>
      </p:sp>
      <p:pic>
        <p:nvPicPr>
          <p:cNvPr id="7" name="Picture 6" descr="A machine on the counter&#10;&#10;Description automatically generated with low confidence">
            <a:extLst>
              <a:ext uri="{FF2B5EF4-FFF2-40B4-BE49-F238E27FC236}">
                <a16:creationId xmlns:a16="http://schemas.microsoft.com/office/drawing/2014/main" id="{9DFF8207-A5D7-984A-B7E3-83882E787D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23914" y="4876800"/>
            <a:ext cx="5019040" cy="3764280"/>
          </a:xfrm>
          <a:prstGeom prst="rect">
            <a:avLst/>
          </a:prstGeom>
          <a:ln w="44450" cap="sq">
            <a:solidFill>
              <a:schemeClr val="tx1">
                <a:alpha val="56000"/>
              </a:schemeClr>
            </a:solidFill>
          </a:ln>
        </p:spPr>
      </p:pic>
      <p:pic>
        <p:nvPicPr>
          <p:cNvPr id="5" name="Picture 4" descr="A picture containing indoor&#10;&#10;Description automatically generated">
            <a:extLst>
              <a:ext uri="{FF2B5EF4-FFF2-40B4-BE49-F238E27FC236}">
                <a16:creationId xmlns:a16="http://schemas.microsoft.com/office/drawing/2014/main" id="{0674C792-9D7B-1FDC-8951-C3C22D94FF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86072" y="4853883"/>
            <a:ext cx="3211048" cy="3787197"/>
          </a:xfrm>
          <a:prstGeom prst="rect">
            <a:avLst/>
          </a:prstGeom>
          <a:noFill/>
          <a:ln w="44450" cap="sq">
            <a:solidFill>
              <a:schemeClr val="tx1">
                <a:alpha val="56000"/>
              </a:schemeClr>
            </a:solidFill>
            <a:extLst>
              <a:ext uri="{C807C97D-BFC1-408E-A445-0C87EB9F89A2}">
                <ask:lineSketchStyleProps xmlns:ask="http://schemas.microsoft.com/office/drawing/2018/sketchyshapes">
                  <ask:type>
                    <ask:lineSketchNone/>
                  </ask:type>
                </ask:lineSketchStyleProps>
              </a:ext>
            </a:extLst>
          </a:ln>
        </p:spPr>
      </p:pic>
      <p:sp>
        <p:nvSpPr>
          <p:cNvPr id="6" name="Right Arrow 5">
            <a:extLst>
              <a:ext uri="{FF2B5EF4-FFF2-40B4-BE49-F238E27FC236}">
                <a16:creationId xmlns:a16="http://schemas.microsoft.com/office/drawing/2014/main" id="{CFEE7A12-4A6D-028A-6146-3E27B3E20BBA}"/>
              </a:ext>
            </a:extLst>
          </p:cNvPr>
          <p:cNvSpPr/>
          <p:nvPr/>
        </p:nvSpPr>
        <p:spPr>
          <a:xfrm>
            <a:off x="5533415" y="6523263"/>
            <a:ext cx="1299406" cy="448436"/>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14092501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82AC6EE-6872-EA48-8BFD-0388A58FCFAE}"/>
              </a:ext>
            </a:extLst>
          </p:cNvPr>
          <p:cNvSpPr>
            <a:spLocks noGrp="1"/>
          </p:cNvSpPr>
          <p:nvPr>
            <p:ph type="sldNum" sz="quarter" idx="2"/>
          </p:nvPr>
        </p:nvSpPr>
        <p:spPr/>
        <p:txBody>
          <a:bodyPr/>
          <a:lstStyle/>
          <a:p>
            <a:fld id="{86CB4B4D-7CA3-9044-876B-883B54F8677D}" type="slidenum">
              <a:rPr lang="en-CA" smtClean="0">
                <a:solidFill>
                  <a:srgbClr val="0070C0"/>
                </a:solidFill>
              </a:rPr>
              <a:t>2</a:t>
            </a:fld>
            <a:endParaRPr lang="en-CA" dirty="0">
              <a:solidFill>
                <a:srgbClr val="0070C0"/>
              </a:solidFill>
            </a:endParaRPr>
          </a:p>
        </p:txBody>
      </p:sp>
      <p:sp>
        <p:nvSpPr>
          <p:cNvPr id="2" name="Text Placeholder 1">
            <a:extLst>
              <a:ext uri="{FF2B5EF4-FFF2-40B4-BE49-F238E27FC236}">
                <a16:creationId xmlns:a16="http://schemas.microsoft.com/office/drawing/2014/main" id="{9EDCE9C7-2E2A-494F-9139-865E810C705A}"/>
              </a:ext>
            </a:extLst>
          </p:cNvPr>
          <p:cNvSpPr>
            <a:spLocks noGrp="1"/>
          </p:cNvSpPr>
          <p:nvPr>
            <p:ph type="body" sz="quarter" idx="4294967295"/>
          </p:nvPr>
        </p:nvSpPr>
        <p:spPr>
          <a:xfrm>
            <a:off x="1631695" y="3902074"/>
            <a:ext cx="10337800" cy="3160877"/>
          </a:xfrm>
        </p:spPr>
        <p:txBody>
          <a:bodyPr>
            <a:noAutofit/>
          </a:bodyPr>
          <a:lstStyle/>
          <a:p>
            <a:pPr marL="342900" indent="-342900">
              <a:buFont typeface="Wingdings" pitchFamily="2" charset="2"/>
              <a:buChar char="§"/>
            </a:pPr>
            <a:r>
              <a:rPr lang="en-US" sz="2400" dirty="0">
                <a:latin typeface="Times New Roman" panose="02020603050405020304" pitchFamily="18" charset="0"/>
                <a:cs typeface="Times New Roman" panose="02020603050405020304" pitchFamily="18" charset="0"/>
              </a:rPr>
              <a:t>Motivation</a:t>
            </a:r>
          </a:p>
          <a:p>
            <a:pPr marL="0" indent="0">
              <a:buNone/>
            </a:pPr>
            <a:endParaRPr lang="en-US" sz="2400" dirty="0">
              <a:latin typeface="Times New Roman" panose="02020603050405020304" pitchFamily="18" charset="0"/>
              <a:cs typeface="Times New Roman" panose="02020603050405020304" pitchFamily="18" charset="0"/>
            </a:endParaRPr>
          </a:p>
          <a:p>
            <a:pPr marL="342900" indent="-342900">
              <a:buFont typeface="Wingdings" pitchFamily="2" charset="2"/>
              <a:buChar char="§"/>
            </a:pPr>
            <a:r>
              <a:rPr lang="en-US" sz="2400" dirty="0">
                <a:latin typeface="Times New Roman" panose="02020603050405020304" pitchFamily="18" charset="0"/>
                <a:cs typeface="Times New Roman" panose="02020603050405020304" pitchFamily="18" charset="0"/>
              </a:rPr>
              <a:t>Radon-222 Emanation Measurement System</a:t>
            </a:r>
          </a:p>
          <a:p>
            <a:pPr marL="342900" indent="-342900">
              <a:buFont typeface="Wingdings" pitchFamily="2" charset="2"/>
              <a:buChar char="§"/>
            </a:pPr>
            <a:endParaRPr lang="en-US" sz="2400" dirty="0">
              <a:latin typeface="Times New Roman" panose="02020603050405020304" pitchFamily="18" charset="0"/>
              <a:cs typeface="Times New Roman" panose="02020603050405020304" pitchFamily="18" charset="0"/>
            </a:endParaRPr>
          </a:p>
          <a:p>
            <a:pPr marL="342900" indent="-342900">
              <a:buFont typeface="Wingdings" pitchFamily="2" charset="2"/>
              <a:buChar char="§"/>
            </a:pPr>
            <a:r>
              <a:rPr lang="en-US" sz="2400" dirty="0">
                <a:latin typeface="Times New Roman" panose="02020603050405020304" pitchFamily="18" charset="0"/>
                <a:cs typeface="Times New Roman" panose="02020603050405020304" pitchFamily="18" charset="0"/>
              </a:rPr>
              <a:t>Efficiency and Sensitivity </a:t>
            </a:r>
          </a:p>
          <a:p>
            <a:pPr marL="342900" indent="-342900">
              <a:buFont typeface="Wingdings" pitchFamily="2" charset="2"/>
              <a:buChar char="§"/>
            </a:pPr>
            <a:endParaRPr lang="en-US" sz="2400" dirty="0">
              <a:latin typeface="Times New Roman" panose="02020603050405020304" pitchFamily="18" charset="0"/>
              <a:cs typeface="Times New Roman" panose="02020603050405020304" pitchFamily="18" charset="0"/>
            </a:endParaRPr>
          </a:p>
          <a:p>
            <a:pPr marL="342900" indent="-342900">
              <a:buFont typeface="Wingdings" pitchFamily="2" charset="2"/>
              <a:buChar char="§"/>
            </a:pPr>
            <a:r>
              <a:rPr lang="en-US" sz="2400" dirty="0">
                <a:latin typeface="Times New Roman" panose="02020603050405020304" pitchFamily="18" charset="0"/>
                <a:cs typeface="Times New Roman" panose="02020603050405020304" pitchFamily="18" charset="0"/>
              </a:rPr>
              <a:t>Services</a:t>
            </a:r>
          </a:p>
          <a:p>
            <a:pPr marL="342900" indent="-342900">
              <a:buFont typeface="Wingdings" pitchFamily="2" charset="2"/>
              <a:buChar char="§"/>
            </a:pPr>
            <a:endParaRPr lang="en-US" sz="2400" dirty="0">
              <a:latin typeface="Times New Roman" panose="02020603050405020304" pitchFamily="18" charset="0"/>
              <a:cs typeface="Times New Roman" panose="02020603050405020304" pitchFamily="18" charset="0"/>
            </a:endParaRPr>
          </a:p>
          <a:p>
            <a:pPr marL="342900" indent="-342900">
              <a:buFont typeface="Wingdings" pitchFamily="2" charset="2"/>
              <a:buChar char="§"/>
            </a:pPr>
            <a:r>
              <a:rPr lang="en-US" sz="2400" dirty="0">
                <a:latin typeface="Times New Roman" panose="02020603050405020304" pitchFamily="18" charset="0"/>
                <a:cs typeface="Times New Roman" panose="02020603050405020304" pitchFamily="18" charset="0"/>
              </a:rPr>
              <a:t>Summary</a:t>
            </a:r>
          </a:p>
        </p:txBody>
      </p:sp>
      <p:sp>
        <p:nvSpPr>
          <p:cNvPr id="3" name="Title 2">
            <a:extLst>
              <a:ext uri="{FF2B5EF4-FFF2-40B4-BE49-F238E27FC236}">
                <a16:creationId xmlns:a16="http://schemas.microsoft.com/office/drawing/2014/main" id="{7121C233-E7FB-3A49-83CA-35FAF2E8E701}"/>
              </a:ext>
            </a:extLst>
          </p:cNvPr>
          <p:cNvSpPr>
            <a:spLocks noGrp="1"/>
          </p:cNvSpPr>
          <p:nvPr>
            <p:ph type="title" idx="4294967295"/>
          </p:nvPr>
        </p:nvSpPr>
        <p:spPr>
          <a:xfrm>
            <a:off x="805912" y="989766"/>
            <a:ext cx="10363200" cy="1544637"/>
          </a:xfr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Overview</a:t>
            </a:r>
          </a:p>
        </p:txBody>
      </p:sp>
    </p:spTree>
    <p:extLst>
      <p:ext uri="{BB962C8B-B14F-4D97-AF65-F5344CB8AC3E}">
        <p14:creationId xmlns:p14="http://schemas.microsoft.com/office/powerpoint/2010/main" val="230362653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7F2236-93C1-6641-8240-11014C277488}"/>
              </a:ext>
            </a:extLst>
          </p:cNvPr>
          <p:cNvSpPr>
            <a:spLocks noGrp="1"/>
          </p:cNvSpPr>
          <p:nvPr>
            <p:ph type="sldNum" sz="quarter" idx="2"/>
          </p:nvPr>
        </p:nvSpPr>
        <p:spPr/>
        <p:txBody>
          <a:bodyPr/>
          <a:lstStyle/>
          <a:p>
            <a:fld id="{86CB4B4D-7CA3-9044-876B-883B54F8677D}" type="slidenum">
              <a:rPr lang="en-CA" smtClean="0"/>
              <a:t>20</a:t>
            </a:fld>
            <a:endParaRPr lang="en-CA"/>
          </a:p>
        </p:txBody>
      </p:sp>
      <p:sp>
        <p:nvSpPr>
          <p:cNvPr id="3" name="Title 1">
            <a:extLst>
              <a:ext uri="{FF2B5EF4-FFF2-40B4-BE49-F238E27FC236}">
                <a16:creationId xmlns:a16="http://schemas.microsoft.com/office/drawing/2014/main" id="{B29A96FB-DAA2-3340-B61E-0BB69D060170}"/>
              </a:ext>
            </a:extLst>
          </p:cNvPr>
          <p:cNvSpPr txBox="1">
            <a:spLocks/>
          </p:cNvSpPr>
          <p:nvPr/>
        </p:nvSpPr>
        <p:spPr>
          <a:xfrm>
            <a:off x="336884" y="334211"/>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Radon Extraction Process</a:t>
            </a:r>
          </a:p>
        </p:txBody>
      </p:sp>
      <p:sp>
        <p:nvSpPr>
          <p:cNvPr id="4" name="Content Placeholder 2">
            <a:extLst>
              <a:ext uri="{FF2B5EF4-FFF2-40B4-BE49-F238E27FC236}">
                <a16:creationId xmlns:a16="http://schemas.microsoft.com/office/drawing/2014/main" id="{E24B840A-67E1-644C-B404-E0ABA7152E74}"/>
              </a:ext>
            </a:extLst>
          </p:cNvPr>
          <p:cNvSpPr txBox="1">
            <a:spLocks/>
          </p:cNvSpPr>
          <p:nvPr/>
        </p:nvSpPr>
        <p:spPr>
          <a:xfrm>
            <a:off x="86774" y="1788335"/>
            <a:ext cx="12230194" cy="7157545"/>
          </a:xfrm>
          <a:prstGeom prst="rect">
            <a:avLst/>
          </a:prstGeom>
        </p:spPr>
        <p:txBody>
          <a:bodyPr>
            <a:no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0" indent="0" hangingPunct="1">
              <a:buNone/>
            </a:pPr>
            <a:endParaRPr lang="en-CA" sz="2400" dirty="0">
              <a:latin typeface="Times New Roman" panose="02020603050405020304" pitchFamily="18" charset="0"/>
              <a:cs typeface="Times New Roman" panose="02020603050405020304" pitchFamily="18" charset="0"/>
            </a:endParaRPr>
          </a:p>
          <a:p>
            <a:pPr marL="457200" indent="-457200" hangingPunct="1">
              <a:buFont typeface="+mj-lt"/>
              <a:buAutoNum type="arabicPeriod" startAt="4"/>
            </a:pPr>
            <a:r>
              <a:rPr lang="en-CA" sz="2400" b="1" dirty="0">
                <a:latin typeface="Times New Roman" panose="02020603050405020304" pitchFamily="18" charset="0"/>
                <a:cs typeface="Times New Roman" panose="02020603050405020304" pitchFamily="18" charset="0"/>
              </a:rPr>
              <a:t>Transfer from Secondary Trap to Lucas cell</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Attach LC to the system and evacuate</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Secondary trap isolated and valve between LC and secondary </a:t>
            </a:r>
          </a:p>
          <a:p>
            <a:pPr marL="0" indent="0" hangingPunct="1">
              <a:buNone/>
            </a:pPr>
            <a:r>
              <a:rPr lang="en-CA" sz="2400" dirty="0">
                <a:latin typeface="Times New Roman" panose="02020603050405020304" pitchFamily="18" charset="0"/>
                <a:cs typeface="Times New Roman" panose="02020603050405020304" pitchFamily="18" charset="0"/>
              </a:rPr>
              <a:t>trap opened</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Secondary trap heated using heat gun ~3-4 minutes</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Collected Rn transferred by volume sharing (volume of LC &gt; trap) </a:t>
            </a:r>
          </a:p>
          <a:p>
            <a:pPr marL="0" indent="0" hangingPunct="1">
              <a:buNone/>
            </a:pPr>
            <a:r>
              <a:rPr lang="en-CA" sz="2400" dirty="0">
                <a:latin typeface="Times New Roman" panose="02020603050405020304" pitchFamily="18" charset="0"/>
                <a:cs typeface="Times New Roman" panose="02020603050405020304" pitchFamily="18" charset="0"/>
              </a:rPr>
              <a:t>~15 minutes</a:t>
            </a:r>
          </a:p>
          <a:p>
            <a:pPr hangingPunct="1">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457200" indent="-457200" hangingPunct="1">
              <a:buFont typeface="+mj-lt"/>
              <a:buAutoNum type="arabicPeriod" startAt="5"/>
            </a:pPr>
            <a:r>
              <a:rPr lang="en-CA" sz="2400" b="1" dirty="0">
                <a:latin typeface="Times New Roman" panose="02020603050405020304" pitchFamily="18" charset="0"/>
                <a:cs typeface="Times New Roman" panose="02020603050405020304" pitchFamily="18" charset="0"/>
              </a:rPr>
              <a:t>Counting</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LC coupled to PMT to count the number of alphas</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Alpha particles produced in decay of 218Po, 214Po, 222Rn strike ZnS </a:t>
            </a:r>
          </a:p>
          <a:p>
            <a:pPr marL="0" indent="0" hangingPunct="1">
              <a:buNone/>
            </a:pPr>
            <a:r>
              <a:rPr lang="en-CA" sz="2400" dirty="0">
                <a:latin typeface="Times New Roman" panose="02020603050405020304" pitchFamily="18" charset="0"/>
                <a:cs typeface="Times New Roman" panose="02020603050405020304" pitchFamily="18" charset="0"/>
              </a:rPr>
              <a:t>producing flash of light detected by the PMT.</a:t>
            </a:r>
          </a:p>
          <a:p>
            <a:pPr hangingPunct="1">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LC counted using CAEN DAQ system using 8 channels </a:t>
            </a:r>
          </a:p>
          <a:p>
            <a:pPr hangingPunct="1">
              <a:buFont typeface="Wingdings" pitchFamily="2" charset="2"/>
              <a:buChar char="v"/>
            </a:pPr>
            <a:r>
              <a:rPr lang="en-CA" dirty="0">
                <a:latin typeface="Times New Roman" panose="02020603050405020304" pitchFamily="18" charset="0"/>
                <a:cs typeface="Times New Roman" panose="02020603050405020304" pitchFamily="18" charset="0"/>
              </a:rPr>
              <a:t>More channels will be incorporated to increase counting capabilities</a:t>
            </a:r>
          </a:p>
          <a:p>
            <a:pPr marL="0" indent="0" hangingPunct="1">
              <a:buNone/>
            </a:pPr>
            <a:endParaRPr lang="en-CA"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9F984E33-E379-CE4B-B947-E5A179EB29E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9194759" y="6113831"/>
            <a:ext cx="4854528" cy="2730672"/>
          </a:xfrm>
          <a:prstGeom prst="rect">
            <a:avLst/>
          </a:prstGeom>
        </p:spPr>
      </p:pic>
      <p:pic>
        <p:nvPicPr>
          <p:cNvPr id="6" name="Picture 5" descr="A machine on the counter&#10;&#10;Description automatically generated with low confidence">
            <a:extLst>
              <a:ext uri="{FF2B5EF4-FFF2-40B4-BE49-F238E27FC236}">
                <a16:creationId xmlns:a16="http://schemas.microsoft.com/office/drawing/2014/main" id="{B1F06FF9-C6F6-534B-BB35-66501781E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06691" y="1503218"/>
            <a:ext cx="4498109" cy="3373582"/>
          </a:xfrm>
          <a:prstGeom prst="rect">
            <a:avLst/>
          </a:prstGeom>
        </p:spPr>
      </p:pic>
    </p:spTree>
    <p:extLst>
      <p:ext uri="{BB962C8B-B14F-4D97-AF65-F5344CB8AC3E}">
        <p14:creationId xmlns:p14="http://schemas.microsoft.com/office/powerpoint/2010/main" val="337176388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7F2236-93C1-6641-8240-11014C277488}"/>
              </a:ext>
            </a:extLst>
          </p:cNvPr>
          <p:cNvSpPr>
            <a:spLocks noGrp="1"/>
          </p:cNvSpPr>
          <p:nvPr>
            <p:ph type="sldNum" sz="quarter" idx="2"/>
          </p:nvPr>
        </p:nvSpPr>
        <p:spPr/>
        <p:txBody>
          <a:bodyPr/>
          <a:lstStyle/>
          <a:p>
            <a:fld id="{86CB4B4D-7CA3-9044-876B-883B54F8677D}" type="slidenum">
              <a:rPr lang="en-CA" smtClean="0"/>
              <a:t>21</a:t>
            </a:fld>
            <a:endParaRPr lang="en-CA"/>
          </a:p>
        </p:txBody>
      </p:sp>
      <p:sp>
        <p:nvSpPr>
          <p:cNvPr id="3" name="Title 1">
            <a:extLst>
              <a:ext uri="{FF2B5EF4-FFF2-40B4-BE49-F238E27FC236}">
                <a16:creationId xmlns:a16="http://schemas.microsoft.com/office/drawing/2014/main" id="{B29A96FB-DAA2-3340-B61E-0BB69D060170}"/>
              </a:ext>
            </a:extLst>
          </p:cNvPr>
          <p:cNvSpPr txBox="1">
            <a:spLocks/>
          </p:cNvSpPr>
          <p:nvPr/>
        </p:nvSpPr>
        <p:spPr>
          <a:xfrm>
            <a:off x="336884" y="334211"/>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Efficiency of the System</a:t>
            </a:r>
          </a:p>
        </p:txBody>
      </p:sp>
      <p:sp>
        <p:nvSpPr>
          <p:cNvPr id="5" name="Content Placeholder 2">
            <a:extLst>
              <a:ext uri="{FF2B5EF4-FFF2-40B4-BE49-F238E27FC236}">
                <a16:creationId xmlns:a16="http://schemas.microsoft.com/office/drawing/2014/main" id="{D4DF799A-A64A-A340-BBEF-988CA18F68A3}"/>
              </a:ext>
            </a:extLst>
          </p:cNvPr>
          <p:cNvSpPr txBox="1">
            <a:spLocks/>
          </p:cNvSpPr>
          <p:nvPr/>
        </p:nvSpPr>
        <p:spPr>
          <a:xfrm>
            <a:off x="1268556" y="1935046"/>
            <a:ext cx="10168128" cy="3709009"/>
          </a:xfrm>
          <a:prstGeom prst="rect">
            <a:avLst/>
          </a:prstGeom>
        </p:spPr>
        <p:txBody>
          <a:bodyPr vert="horz" lIns="91440" tIns="45720" rIns="91440" bIns="45720" rtlCol="0" anchor="t">
            <a:norm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hangingPunct="1"/>
            <a:r>
              <a:rPr lang="en-US" sz="2400" dirty="0">
                <a:latin typeface="Times New Roman" panose="02020603050405020304" pitchFamily="18" charset="0"/>
                <a:cs typeface="Times New Roman" panose="02020603050405020304" pitchFamily="18" charset="0"/>
              </a:rPr>
              <a:t>Total efficiency= </a:t>
            </a:r>
            <a:r>
              <a:rPr lang="en-US" sz="2400" dirty="0" err="1">
                <a:latin typeface="Times New Roman" panose="02020603050405020304" pitchFamily="18" charset="0"/>
                <a:cs typeface="Times New Roman" panose="02020603050405020304" pitchFamily="18" charset="0"/>
              </a:rPr>
              <a:t>eff</a:t>
            </a:r>
            <a:r>
              <a:rPr lang="en-US" sz="2400" baseline="-25000" dirty="0" err="1">
                <a:latin typeface="Times New Roman" panose="02020603050405020304" pitchFamily="18" charset="0"/>
                <a:cs typeface="Times New Roman" panose="02020603050405020304" pitchFamily="18" charset="0"/>
              </a:rPr>
              <a:t>pumping</a:t>
            </a:r>
            <a:r>
              <a:rPr lang="en-US" sz="2400" dirty="0">
                <a:latin typeface="Times New Roman" panose="02020603050405020304" pitchFamily="18" charset="0"/>
                <a:cs typeface="Times New Roman" panose="02020603050405020304" pitchFamily="18" charset="0"/>
              </a:rPr>
              <a:t>*</a:t>
            </a:r>
            <a:r>
              <a:rPr lang="en-US" sz="2400" dirty="0" err="1">
                <a:latin typeface="Times New Roman" panose="02020603050405020304" pitchFamily="18" charset="0"/>
                <a:cs typeface="Times New Roman" panose="02020603050405020304" pitchFamily="18" charset="0"/>
              </a:rPr>
              <a:t>eff</a:t>
            </a:r>
            <a:r>
              <a:rPr lang="en-US" sz="2400" baseline="-25000" dirty="0" err="1">
                <a:latin typeface="Times New Roman" panose="02020603050405020304" pitchFamily="18" charset="0"/>
                <a:cs typeface="Times New Roman" panose="02020603050405020304" pitchFamily="18" charset="0"/>
              </a:rPr>
              <a:t>trapping</a:t>
            </a:r>
            <a:r>
              <a:rPr lang="en-US" sz="2400" dirty="0">
                <a:latin typeface="Times New Roman" panose="02020603050405020304" pitchFamily="18" charset="0"/>
                <a:cs typeface="Times New Roman" panose="02020603050405020304" pitchFamily="18" charset="0"/>
              </a:rPr>
              <a:t>*</a:t>
            </a:r>
            <a:r>
              <a:rPr lang="en-US" sz="2400" dirty="0" err="1">
                <a:latin typeface="Times New Roman" panose="02020603050405020304" pitchFamily="18" charset="0"/>
                <a:cs typeface="Times New Roman" panose="02020603050405020304" pitchFamily="18" charset="0"/>
              </a:rPr>
              <a:t>eff</a:t>
            </a:r>
            <a:r>
              <a:rPr lang="en-US" sz="2400" baseline="-25000" dirty="0" err="1">
                <a:latin typeface="Times New Roman" panose="02020603050405020304" pitchFamily="18" charset="0"/>
                <a:cs typeface="Times New Roman" panose="02020603050405020304" pitchFamily="18" charset="0"/>
              </a:rPr>
              <a:t>transfer</a:t>
            </a:r>
            <a:r>
              <a:rPr lang="en-US" sz="2400" baseline="-250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eff</a:t>
            </a:r>
            <a:r>
              <a:rPr lang="en-US" sz="2400" baseline="-25000" dirty="0" err="1">
                <a:latin typeface="Times New Roman" panose="02020603050405020304" pitchFamily="18" charset="0"/>
                <a:cs typeface="Times New Roman" panose="02020603050405020304" pitchFamily="18" charset="0"/>
              </a:rPr>
              <a:t>detecting</a:t>
            </a:r>
            <a:endParaRPr lang="en-US" sz="2400" dirty="0">
              <a:latin typeface="Times New Roman" panose="02020603050405020304" pitchFamily="18" charset="0"/>
              <a:cs typeface="Times New Roman" panose="02020603050405020304" pitchFamily="18" charset="0"/>
            </a:endParaRPr>
          </a:p>
          <a:p>
            <a:pPr marL="0" indent="0" hangingPunct="1">
              <a:buFontTx/>
              <a:buNone/>
            </a:pPr>
            <a:r>
              <a:rPr lang="en-US" sz="2400" dirty="0">
                <a:latin typeface="Times New Roman" panose="02020603050405020304" pitchFamily="18" charset="0"/>
                <a:cs typeface="Times New Roman" panose="02020603050405020304" pitchFamily="18" charset="0"/>
              </a:rPr>
              <a:t>     </a:t>
            </a:r>
          </a:p>
          <a:p>
            <a:pPr hangingPunct="1"/>
            <a:r>
              <a:rPr lang="en-US" sz="2400" dirty="0">
                <a:latin typeface="Times New Roman" panose="02020603050405020304" pitchFamily="18" charset="0"/>
                <a:cs typeface="Times New Roman" panose="02020603050405020304" pitchFamily="18" charset="0"/>
              </a:rPr>
              <a:t>There are 3 alphas from Rn-222 daughters, this term causes the total efficiency to be more than 100%</a:t>
            </a:r>
          </a:p>
          <a:p>
            <a:pPr marL="0" indent="0" hangingPunct="1">
              <a:buNone/>
            </a:pPr>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Total efficiency: Ratio of measured Rn atoms in LC to the calculated Rn atoms in the initial Rn sample</a:t>
            </a:r>
          </a:p>
        </p:txBody>
      </p:sp>
      <p:sp>
        <p:nvSpPr>
          <p:cNvPr id="6" name="Rounded Rectangle 5">
            <a:extLst>
              <a:ext uri="{FF2B5EF4-FFF2-40B4-BE49-F238E27FC236}">
                <a16:creationId xmlns:a16="http://schemas.microsoft.com/office/drawing/2014/main" id="{4B3AB0BD-21D0-254E-9AF2-2D84DF96F9C8}"/>
              </a:ext>
            </a:extLst>
          </p:cNvPr>
          <p:cNvSpPr/>
          <p:nvPr/>
        </p:nvSpPr>
        <p:spPr>
          <a:xfrm>
            <a:off x="668775" y="5864773"/>
            <a:ext cx="2232895" cy="3065342"/>
          </a:xfrm>
          <a:prstGeom prst="roundRect">
            <a:avLst/>
          </a:prstGeom>
          <a:solidFill>
            <a:schemeClr val="accent6">
              <a:lumMod val="20000"/>
              <a:lumOff val="80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7" name="Rounded Rectangle 6">
            <a:extLst>
              <a:ext uri="{FF2B5EF4-FFF2-40B4-BE49-F238E27FC236}">
                <a16:creationId xmlns:a16="http://schemas.microsoft.com/office/drawing/2014/main" id="{002C02E1-D2E2-2A45-824D-479441B535DF}"/>
              </a:ext>
            </a:extLst>
          </p:cNvPr>
          <p:cNvSpPr/>
          <p:nvPr/>
        </p:nvSpPr>
        <p:spPr>
          <a:xfrm>
            <a:off x="3570811" y="5864773"/>
            <a:ext cx="2232895" cy="3065342"/>
          </a:xfrm>
          <a:prstGeom prst="roundRect">
            <a:avLst/>
          </a:prstGeom>
          <a:solidFill>
            <a:schemeClr val="accent6">
              <a:lumMod val="20000"/>
              <a:lumOff val="80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8" name="Rounded Rectangle 7">
            <a:extLst>
              <a:ext uri="{FF2B5EF4-FFF2-40B4-BE49-F238E27FC236}">
                <a16:creationId xmlns:a16="http://schemas.microsoft.com/office/drawing/2014/main" id="{3F07E4B8-9329-104E-B52D-F2B3C33F28AA}"/>
              </a:ext>
            </a:extLst>
          </p:cNvPr>
          <p:cNvSpPr/>
          <p:nvPr/>
        </p:nvSpPr>
        <p:spPr>
          <a:xfrm>
            <a:off x="6502400" y="5880538"/>
            <a:ext cx="2232895" cy="3065342"/>
          </a:xfrm>
          <a:prstGeom prst="roundRect">
            <a:avLst/>
          </a:prstGeom>
          <a:solidFill>
            <a:schemeClr val="accent6">
              <a:lumMod val="20000"/>
              <a:lumOff val="80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9" name="Rounded Rectangle 8">
            <a:extLst>
              <a:ext uri="{FF2B5EF4-FFF2-40B4-BE49-F238E27FC236}">
                <a16:creationId xmlns:a16="http://schemas.microsoft.com/office/drawing/2014/main" id="{B0138BA9-B4FE-F643-B026-F6B87817083D}"/>
              </a:ext>
            </a:extLst>
          </p:cNvPr>
          <p:cNvSpPr/>
          <p:nvPr/>
        </p:nvSpPr>
        <p:spPr>
          <a:xfrm>
            <a:off x="9469201" y="5849007"/>
            <a:ext cx="2232895" cy="3065342"/>
          </a:xfrm>
          <a:prstGeom prst="roundRect">
            <a:avLst/>
          </a:prstGeom>
          <a:solidFill>
            <a:schemeClr val="accent6">
              <a:lumMod val="20000"/>
              <a:lumOff val="80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0" name="TextBox 9">
            <a:extLst>
              <a:ext uri="{FF2B5EF4-FFF2-40B4-BE49-F238E27FC236}">
                <a16:creationId xmlns:a16="http://schemas.microsoft.com/office/drawing/2014/main" id="{2EDA3519-C935-0E41-97C5-A5298AF3BEA8}"/>
              </a:ext>
            </a:extLst>
          </p:cNvPr>
          <p:cNvSpPr txBox="1"/>
          <p:nvPr/>
        </p:nvSpPr>
        <p:spPr>
          <a:xfrm>
            <a:off x="9596271" y="6014603"/>
            <a:ext cx="1912607" cy="988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Measure the source activity  </a:t>
            </a:r>
          </a:p>
        </p:txBody>
      </p:sp>
      <p:sp>
        <p:nvSpPr>
          <p:cNvPr id="11" name="TextBox 10">
            <a:extLst>
              <a:ext uri="{FF2B5EF4-FFF2-40B4-BE49-F238E27FC236}">
                <a16:creationId xmlns:a16="http://schemas.microsoft.com/office/drawing/2014/main" id="{CAEF1430-DF82-524B-8F22-232A31AB3F35}"/>
              </a:ext>
            </a:extLst>
          </p:cNvPr>
          <p:cNvSpPr txBox="1"/>
          <p:nvPr/>
        </p:nvSpPr>
        <p:spPr>
          <a:xfrm>
            <a:off x="9629344" y="7566147"/>
            <a:ext cx="1912607" cy="988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Detection Efficiency</a:t>
            </a:r>
          </a:p>
        </p:txBody>
      </p:sp>
      <p:sp>
        <p:nvSpPr>
          <p:cNvPr id="13" name="TextBox 12">
            <a:extLst>
              <a:ext uri="{FF2B5EF4-FFF2-40B4-BE49-F238E27FC236}">
                <a16:creationId xmlns:a16="http://schemas.microsoft.com/office/drawing/2014/main" id="{87B9A723-54D4-F646-83DF-A66F7EC2B702}"/>
              </a:ext>
            </a:extLst>
          </p:cNvPr>
          <p:cNvSpPr txBox="1"/>
          <p:nvPr/>
        </p:nvSpPr>
        <p:spPr>
          <a:xfrm>
            <a:off x="3778114" y="6044783"/>
            <a:ext cx="1912607" cy="14321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Absorb Rn in LN2 cooled Traps</a:t>
            </a:r>
          </a:p>
        </p:txBody>
      </p:sp>
      <p:sp>
        <p:nvSpPr>
          <p:cNvPr id="14" name="TextBox 13">
            <a:extLst>
              <a:ext uri="{FF2B5EF4-FFF2-40B4-BE49-F238E27FC236}">
                <a16:creationId xmlns:a16="http://schemas.microsoft.com/office/drawing/2014/main" id="{2E652E8D-6FD2-BA41-90E8-C6FA7BDA12E6}"/>
              </a:ext>
            </a:extLst>
          </p:cNvPr>
          <p:cNvSpPr txBox="1"/>
          <p:nvPr/>
        </p:nvSpPr>
        <p:spPr>
          <a:xfrm>
            <a:off x="3855887" y="7637075"/>
            <a:ext cx="1912607" cy="988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2400" b="1" dirty="0">
                <a:latin typeface="Times New Roman" panose="02020603050405020304" pitchFamily="18" charset="0"/>
                <a:cs typeface="Times New Roman" panose="02020603050405020304" pitchFamily="18" charset="0"/>
              </a:rPr>
              <a:t>Trapping </a:t>
            </a:r>
            <a:r>
              <a:rPr kumimoji="0" lang="en-US" sz="2400" b="1"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 Efficiency</a:t>
            </a:r>
          </a:p>
        </p:txBody>
      </p:sp>
      <p:sp>
        <p:nvSpPr>
          <p:cNvPr id="15" name="TextBox 14">
            <a:extLst>
              <a:ext uri="{FF2B5EF4-FFF2-40B4-BE49-F238E27FC236}">
                <a16:creationId xmlns:a16="http://schemas.microsoft.com/office/drawing/2014/main" id="{9C714784-639F-9345-9B42-24997708C6A7}"/>
              </a:ext>
            </a:extLst>
          </p:cNvPr>
          <p:cNvSpPr txBox="1"/>
          <p:nvPr/>
        </p:nvSpPr>
        <p:spPr>
          <a:xfrm>
            <a:off x="873693" y="6044561"/>
            <a:ext cx="2072752" cy="14321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Pump Rn from chamber to Primary trap </a:t>
            </a:r>
          </a:p>
        </p:txBody>
      </p:sp>
      <p:sp>
        <p:nvSpPr>
          <p:cNvPr id="16" name="TextBox 15">
            <a:extLst>
              <a:ext uri="{FF2B5EF4-FFF2-40B4-BE49-F238E27FC236}">
                <a16:creationId xmlns:a16="http://schemas.microsoft.com/office/drawing/2014/main" id="{211D8E03-98D4-9642-8FE6-33140353FB11}"/>
              </a:ext>
            </a:extLst>
          </p:cNvPr>
          <p:cNvSpPr txBox="1"/>
          <p:nvPr/>
        </p:nvSpPr>
        <p:spPr>
          <a:xfrm>
            <a:off x="1011450" y="7566148"/>
            <a:ext cx="1912607" cy="988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Pumping Efficiency</a:t>
            </a:r>
          </a:p>
        </p:txBody>
      </p:sp>
      <p:sp>
        <p:nvSpPr>
          <p:cNvPr id="17" name="TextBox 16">
            <a:extLst>
              <a:ext uri="{FF2B5EF4-FFF2-40B4-BE49-F238E27FC236}">
                <a16:creationId xmlns:a16="http://schemas.microsoft.com/office/drawing/2014/main" id="{6B300D65-200E-0A46-B3B0-DF01B544E760}"/>
              </a:ext>
            </a:extLst>
          </p:cNvPr>
          <p:cNvSpPr txBox="1"/>
          <p:nvPr/>
        </p:nvSpPr>
        <p:spPr>
          <a:xfrm>
            <a:off x="6611940" y="6044561"/>
            <a:ext cx="2072752" cy="988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Transfer Rn from trap to LC</a:t>
            </a:r>
          </a:p>
        </p:txBody>
      </p:sp>
      <p:sp>
        <p:nvSpPr>
          <p:cNvPr id="18" name="TextBox 17">
            <a:extLst>
              <a:ext uri="{FF2B5EF4-FFF2-40B4-BE49-F238E27FC236}">
                <a16:creationId xmlns:a16="http://schemas.microsoft.com/office/drawing/2014/main" id="{E6C89230-8917-924E-BFF5-2EA7513588D9}"/>
              </a:ext>
            </a:extLst>
          </p:cNvPr>
          <p:cNvSpPr txBox="1"/>
          <p:nvPr/>
        </p:nvSpPr>
        <p:spPr>
          <a:xfrm>
            <a:off x="6772085" y="7566148"/>
            <a:ext cx="1912607" cy="988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2400" b="1" dirty="0">
                <a:latin typeface="Times New Roman" panose="02020603050405020304" pitchFamily="18" charset="0"/>
                <a:cs typeface="Times New Roman" panose="02020603050405020304" pitchFamily="18" charset="0"/>
              </a:rPr>
              <a:t>Transfer </a:t>
            </a:r>
            <a:r>
              <a:rPr kumimoji="0" lang="en-US" sz="2400" b="1"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 Efficiency</a:t>
            </a:r>
          </a:p>
        </p:txBody>
      </p:sp>
      <p:pic>
        <p:nvPicPr>
          <p:cNvPr id="4" name="Picture 3">
            <a:extLst>
              <a:ext uri="{FF2B5EF4-FFF2-40B4-BE49-F238E27FC236}">
                <a16:creationId xmlns:a16="http://schemas.microsoft.com/office/drawing/2014/main" id="{7327E6D8-B982-C745-A14B-BF21586171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44808" y="7996635"/>
            <a:ext cx="585086" cy="723920"/>
          </a:xfrm>
          <a:prstGeom prst="rect">
            <a:avLst/>
          </a:prstGeom>
        </p:spPr>
      </p:pic>
    </p:spTree>
    <p:extLst>
      <p:ext uri="{BB962C8B-B14F-4D97-AF65-F5344CB8AC3E}">
        <p14:creationId xmlns:p14="http://schemas.microsoft.com/office/powerpoint/2010/main" val="339196512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3A2AB487-CF94-5243-9E1E-3CA73FF95999}"/>
              </a:ext>
            </a:extLst>
          </p:cNvPr>
          <p:cNvSpPr>
            <a:spLocks noGrp="1"/>
          </p:cNvSpPr>
          <p:nvPr>
            <p:ph type="sldNum" sz="quarter" idx="2"/>
          </p:nvPr>
        </p:nvSpPr>
        <p:spPr/>
        <p:txBody>
          <a:bodyPr/>
          <a:lstStyle/>
          <a:p>
            <a:fld id="{9C63A169-79B2-40F3-9DC0-200BE17A1F87}" type="slidenum">
              <a:rPr lang="en-CA" smtClean="0"/>
              <a:pPr/>
              <a:t>22</a:t>
            </a:fld>
            <a:endParaRPr lang="en-CA" dirty="0"/>
          </a:p>
        </p:txBody>
      </p:sp>
      <p:sp>
        <p:nvSpPr>
          <p:cNvPr id="2" name="Title 1">
            <a:extLst>
              <a:ext uri="{FF2B5EF4-FFF2-40B4-BE49-F238E27FC236}">
                <a16:creationId xmlns:a16="http://schemas.microsoft.com/office/drawing/2014/main" id="{EFCFF6F9-A3EF-704B-8F6F-FC707F84366B}"/>
              </a:ext>
            </a:extLst>
          </p:cNvPr>
          <p:cNvSpPr>
            <a:spLocks noGrp="1"/>
          </p:cNvSpPr>
          <p:nvPr>
            <p:ph type="title" idx="4294967295"/>
          </p:nvPr>
        </p:nvSpPr>
        <p:spPr>
          <a:xfrm>
            <a:off x="99624" y="-320350"/>
            <a:ext cx="11099800" cy="2159000"/>
          </a:xfr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Total Efficiency of the System</a:t>
            </a:r>
          </a:p>
        </p:txBody>
      </p:sp>
      <p:sp>
        <p:nvSpPr>
          <p:cNvPr id="7" name="TextBox 6">
            <a:extLst>
              <a:ext uri="{FF2B5EF4-FFF2-40B4-BE49-F238E27FC236}">
                <a16:creationId xmlns:a16="http://schemas.microsoft.com/office/drawing/2014/main" id="{3D530469-949F-DD47-9A74-4FA3DA39D742}"/>
              </a:ext>
            </a:extLst>
          </p:cNvPr>
          <p:cNvSpPr txBox="1"/>
          <p:nvPr/>
        </p:nvSpPr>
        <p:spPr>
          <a:xfrm>
            <a:off x="122250" y="2692610"/>
            <a:ext cx="6028895" cy="43683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marR="0" indent="-342900" algn="l" defTabSz="584200" rtl="0" fontAlgn="auto" latinLnBrk="0" hangingPunct="0">
              <a:lnSpc>
                <a:spcPct val="120000"/>
              </a:lnSpc>
              <a:spcBef>
                <a:spcPts val="0"/>
              </a:spcBef>
              <a:spcAft>
                <a:spcPts val="0"/>
              </a:spcAft>
              <a:buClrTx/>
              <a:buSzTx/>
              <a:buFont typeface="Arial" panose="020B0604020202020204" pitchFamily="34" charset="0"/>
              <a:buChar char="•"/>
              <a:tabLst/>
            </a:pPr>
            <a:r>
              <a:rPr lang="en-US" sz="2100" dirty="0">
                <a:latin typeface="Times New Roman" panose="02020603050405020304" pitchFamily="18" charset="0"/>
                <a:cs typeface="Times New Roman" panose="02020603050405020304" pitchFamily="18" charset="0"/>
              </a:rPr>
              <a:t>Rn emanation</a:t>
            </a:r>
            <a:r>
              <a:rPr kumimoji="0" lang="en-US" sz="21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 is a multi-stage process.</a:t>
            </a:r>
          </a:p>
          <a:p>
            <a:pPr marR="0" algn="l" defTabSz="584200" rtl="0" fontAlgn="auto" latinLnBrk="0" hangingPunct="0">
              <a:lnSpc>
                <a:spcPct val="120000"/>
              </a:lnSpc>
              <a:spcBef>
                <a:spcPts val="0"/>
              </a:spcBef>
              <a:spcAft>
                <a:spcPts val="0"/>
              </a:spcAft>
              <a:buClrTx/>
              <a:buSzTx/>
              <a:tabLst/>
            </a:pPr>
            <a:endParaRPr kumimoji="0" lang="en-US" sz="21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endParaRPr>
          </a:p>
          <a:p>
            <a:pPr marL="342900" marR="0" indent="-342900" algn="l" defTabSz="584200" rtl="0" fontAlgn="auto" latinLnBrk="0" hangingPunct="0">
              <a:lnSpc>
                <a:spcPct val="120000"/>
              </a:lnSpc>
              <a:spcBef>
                <a:spcPts val="0"/>
              </a:spcBef>
              <a:spcAft>
                <a:spcPts val="0"/>
              </a:spcAft>
              <a:buClrTx/>
              <a:buSzTx/>
              <a:buFont typeface="Arial" panose="020B0604020202020204" pitchFamily="34" charset="0"/>
              <a:buChar char="•"/>
              <a:tabLst/>
            </a:pPr>
            <a:r>
              <a:rPr kumimoji="0" lang="en-US" sz="21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Performed set of independent measurements to </a:t>
            </a:r>
            <a:r>
              <a:rPr lang="en-US" sz="2100" dirty="0">
                <a:latin typeface="Times New Roman" panose="02020603050405020304" pitchFamily="18" charset="0"/>
                <a:cs typeface="Times New Roman" panose="02020603050405020304" pitchFamily="18" charset="0"/>
              </a:rPr>
              <a:t>obtain the total e</a:t>
            </a:r>
            <a:r>
              <a:rPr kumimoji="0" lang="en-US" sz="21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fficiency of the system.</a:t>
            </a:r>
          </a:p>
          <a:p>
            <a:pPr marL="342900" marR="0" indent="-342900" algn="l" defTabSz="584200" rtl="0" fontAlgn="auto" latinLnBrk="0" hangingPunct="0">
              <a:lnSpc>
                <a:spcPct val="120000"/>
              </a:lnSpc>
              <a:spcBef>
                <a:spcPts val="0"/>
              </a:spcBef>
              <a:spcAft>
                <a:spcPts val="0"/>
              </a:spcAft>
              <a:buClrTx/>
              <a:buSzTx/>
              <a:buFont typeface="Arial" panose="020B0604020202020204" pitchFamily="34" charset="0"/>
              <a:buChar char="•"/>
              <a:tabLst/>
            </a:pPr>
            <a:endParaRPr lang="en-US" sz="2100" dirty="0">
              <a:latin typeface="Times New Roman" panose="02020603050405020304" pitchFamily="18" charset="0"/>
              <a:cs typeface="Times New Roman" panose="02020603050405020304" pitchFamily="18" charset="0"/>
            </a:endParaRPr>
          </a:p>
          <a:p>
            <a:pPr marL="342900" marR="0" indent="-342900" algn="l" defTabSz="584200" rtl="0" fontAlgn="auto" latinLnBrk="0" hangingPunct="0">
              <a:lnSpc>
                <a:spcPct val="120000"/>
              </a:lnSpc>
              <a:spcBef>
                <a:spcPts val="0"/>
              </a:spcBef>
              <a:spcAft>
                <a:spcPts val="0"/>
              </a:spcAft>
              <a:buClrTx/>
              <a:buSzTx/>
              <a:buFont typeface="Arial" panose="020B0604020202020204" pitchFamily="34" charset="0"/>
              <a:buChar char="•"/>
              <a:tabLst/>
            </a:pPr>
            <a:r>
              <a:rPr kumimoji="0" lang="en-US" sz="21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Systematic error expected to define uncertainty, since statistical error is small.</a:t>
            </a:r>
          </a:p>
          <a:p>
            <a:pPr marL="342900" marR="0" indent="-342900" algn="l" defTabSz="584200" rtl="0" fontAlgn="auto" latinLnBrk="0" hangingPunct="0">
              <a:lnSpc>
                <a:spcPct val="120000"/>
              </a:lnSpc>
              <a:spcBef>
                <a:spcPts val="0"/>
              </a:spcBef>
              <a:spcAft>
                <a:spcPts val="0"/>
              </a:spcAft>
              <a:buClrTx/>
              <a:buSzTx/>
              <a:buFont typeface="Arial" panose="020B0604020202020204" pitchFamily="34" charset="0"/>
              <a:buChar char="•"/>
              <a:tabLst/>
            </a:pPr>
            <a:endParaRPr lang="en-US" sz="2100" dirty="0">
              <a:latin typeface="Times New Roman" panose="02020603050405020304" pitchFamily="18" charset="0"/>
              <a:cs typeface="Times New Roman" panose="02020603050405020304" pitchFamily="18" charset="0"/>
            </a:endParaRPr>
          </a:p>
          <a:p>
            <a:pPr marL="342900" marR="0" indent="-342900" algn="l" defTabSz="584200" rtl="0" fontAlgn="auto" latinLnBrk="0" hangingPunct="0">
              <a:lnSpc>
                <a:spcPct val="120000"/>
              </a:lnSpc>
              <a:spcBef>
                <a:spcPts val="0"/>
              </a:spcBef>
              <a:spcAft>
                <a:spcPts val="0"/>
              </a:spcAft>
              <a:buClrTx/>
              <a:buSzTx/>
              <a:buFont typeface="Arial" panose="020B0604020202020204" pitchFamily="34" charset="0"/>
              <a:buChar char="•"/>
              <a:tabLst/>
            </a:pPr>
            <a:r>
              <a:rPr kumimoji="0" lang="en-US" sz="21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Systematic studies in progress. </a:t>
            </a:r>
          </a:p>
          <a:p>
            <a:pPr marR="0" algn="l" defTabSz="584200" rtl="0" fontAlgn="auto" latinLnBrk="0" hangingPunct="0">
              <a:lnSpc>
                <a:spcPct val="120000"/>
              </a:lnSpc>
              <a:spcBef>
                <a:spcPts val="0"/>
              </a:spcBef>
              <a:spcAft>
                <a:spcPts val="0"/>
              </a:spcAft>
              <a:buClrTx/>
              <a:buSzTx/>
              <a:tabLst/>
            </a:pPr>
            <a:endParaRPr lang="en-US" sz="2100" dirty="0">
              <a:latin typeface="Times New Roman" panose="02020603050405020304" pitchFamily="18" charset="0"/>
              <a:cs typeface="Times New Roman" panose="02020603050405020304" pitchFamily="18" charset="0"/>
            </a:endParaRPr>
          </a:p>
          <a:p>
            <a:pPr marL="0" marR="0" indent="0" algn="l" defTabSz="584200" rtl="0" fontAlgn="auto" latinLnBrk="0" hangingPunct="0">
              <a:lnSpc>
                <a:spcPct val="120000"/>
              </a:lnSpc>
              <a:spcBef>
                <a:spcPts val="0"/>
              </a:spcBef>
              <a:spcAft>
                <a:spcPts val="0"/>
              </a:spcAft>
              <a:buClrTx/>
              <a:buSzTx/>
              <a:buFontTx/>
              <a:buNone/>
              <a:tabLst/>
            </a:pPr>
            <a:endParaRPr kumimoji="0" lang="en-US" sz="21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endParaRPr>
          </a:p>
        </p:txBody>
      </p:sp>
      <p:graphicFrame>
        <p:nvGraphicFramePr>
          <p:cNvPr id="4" name="Table 4">
            <a:extLst>
              <a:ext uri="{FF2B5EF4-FFF2-40B4-BE49-F238E27FC236}">
                <a16:creationId xmlns:a16="http://schemas.microsoft.com/office/drawing/2014/main" id="{C0C20E04-CF43-B2A3-B068-4041ACF80D77}"/>
              </a:ext>
            </a:extLst>
          </p:cNvPr>
          <p:cNvGraphicFramePr>
            <a:graphicFrameLocks noGrp="1"/>
          </p:cNvGraphicFramePr>
          <p:nvPr>
            <p:extLst>
              <p:ext uri="{D42A27DB-BD31-4B8C-83A1-F6EECF244321}">
                <p14:modId xmlns:p14="http://schemas.microsoft.com/office/powerpoint/2010/main" val="2120208104"/>
              </p:ext>
            </p:extLst>
          </p:nvPr>
        </p:nvGraphicFramePr>
        <p:xfrm>
          <a:off x="6151145" y="2144007"/>
          <a:ext cx="6210300" cy="4528649"/>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3105150">
                  <a:extLst>
                    <a:ext uri="{9D8B030D-6E8A-4147-A177-3AD203B41FA5}">
                      <a16:colId xmlns:a16="http://schemas.microsoft.com/office/drawing/2014/main" val="299959529"/>
                    </a:ext>
                  </a:extLst>
                </a:gridCol>
                <a:gridCol w="3105150">
                  <a:extLst>
                    <a:ext uri="{9D8B030D-6E8A-4147-A177-3AD203B41FA5}">
                      <a16:colId xmlns:a16="http://schemas.microsoft.com/office/drawing/2014/main" val="285181502"/>
                    </a:ext>
                  </a:extLst>
                </a:gridCol>
              </a:tblGrid>
              <a:tr h="0">
                <a:tc>
                  <a:txBody>
                    <a:bodyPr/>
                    <a:lstStyle/>
                    <a:p>
                      <a:pPr algn="ctr"/>
                      <a:r>
                        <a:rPr lang="en-US" sz="2800" b="1" dirty="0">
                          <a:latin typeface="Times New Roman" panose="02020603050405020304" pitchFamily="18" charset="0"/>
                          <a:cs typeface="Times New Roman" panose="02020603050405020304" pitchFamily="18" charset="0"/>
                        </a:rPr>
                        <a:t>Test #</a:t>
                      </a:r>
                    </a:p>
                  </a:txBody>
                  <a:tcPr>
                    <a:solidFill>
                      <a:schemeClr val="accent4"/>
                    </a:solidFill>
                  </a:tcPr>
                </a:tc>
                <a:tc>
                  <a:txBody>
                    <a:bodyPr/>
                    <a:lstStyle/>
                    <a:p>
                      <a:pPr algn="ctr"/>
                      <a:r>
                        <a:rPr lang="en-US" sz="2800" b="1" dirty="0">
                          <a:latin typeface="Times New Roman" panose="02020603050405020304" pitchFamily="18" charset="0"/>
                          <a:cs typeface="Times New Roman" panose="02020603050405020304" pitchFamily="18" charset="0"/>
                        </a:rPr>
                        <a:t>Efficiency (%)</a:t>
                      </a:r>
                    </a:p>
                  </a:txBody>
                  <a:tcPr>
                    <a:solidFill>
                      <a:schemeClr val="accent4"/>
                    </a:solidFill>
                  </a:tcPr>
                </a:tc>
                <a:extLst>
                  <a:ext uri="{0D108BD9-81ED-4DB2-BD59-A6C34878D82A}">
                    <a16:rowId xmlns:a16="http://schemas.microsoft.com/office/drawing/2014/main" val="509016302"/>
                  </a:ext>
                </a:extLst>
              </a:tr>
              <a:tr h="572927">
                <a:tc>
                  <a:txBody>
                    <a:bodyPr/>
                    <a:lstStyle/>
                    <a:p>
                      <a:pPr algn="ctr"/>
                      <a:r>
                        <a:rPr lang="en-US" sz="2400" dirty="0">
                          <a:latin typeface="Times New Roman" panose="02020603050405020304" pitchFamily="18" charset="0"/>
                          <a:cs typeface="Times New Roman" panose="02020603050405020304" pitchFamily="18" charset="0"/>
                        </a:rPr>
                        <a:t>Run 1</a:t>
                      </a:r>
                    </a:p>
                  </a:txBody>
                  <a:tcPr/>
                </a:tc>
                <a:tc>
                  <a:txBody>
                    <a:bodyPr/>
                    <a:lstStyle/>
                    <a:p>
                      <a:pPr algn="ctr"/>
                      <a:r>
                        <a:rPr lang="en-US" sz="2400" dirty="0">
                          <a:latin typeface="Times New Roman" panose="02020603050405020304" pitchFamily="18" charset="0"/>
                          <a:cs typeface="Times New Roman" panose="02020603050405020304" pitchFamily="18" charset="0"/>
                        </a:rPr>
                        <a:t>215 .65 +/- 11.36</a:t>
                      </a:r>
                    </a:p>
                  </a:txBody>
                  <a:tcPr/>
                </a:tc>
                <a:extLst>
                  <a:ext uri="{0D108BD9-81ED-4DB2-BD59-A6C34878D82A}">
                    <a16:rowId xmlns:a16="http://schemas.microsoft.com/office/drawing/2014/main" val="1152770229"/>
                  </a:ext>
                </a:extLst>
              </a:tr>
              <a:tr h="572927">
                <a:tc>
                  <a:txBody>
                    <a:bodyPr/>
                    <a:lstStyle/>
                    <a:p>
                      <a:pPr algn="ctr"/>
                      <a:r>
                        <a:rPr lang="en-US" sz="2400" dirty="0">
                          <a:latin typeface="Times New Roman" panose="02020603050405020304" pitchFamily="18" charset="0"/>
                          <a:cs typeface="Times New Roman" panose="02020603050405020304" pitchFamily="18" charset="0"/>
                        </a:rPr>
                        <a:t>Run 2</a:t>
                      </a:r>
                    </a:p>
                  </a:txBody>
                  <a:tcPr/>
                </a:tc>
                <a:tc>
                  <a:txBody>
                    <a:bodyPr/>
                    <a:lstStyle/>
                    <a:p>
                      <a:pPr algn="ctr"/>
                      <a:r>
                        <a:rPr lang="en-US" sz="2400" dirty="0">
                          <a:latin typeface="Times New Roman" panose="02020603050405020304" pitchFamily="18" charset="0"/>
                          <a:cs typeface="Times New Roman" panose="02020603050405020304" pitchFamily="18" charset="0"/>
                        </a:rPr>
                        <a:t>192.76 +/- 10.34</a:t>
                      </a:r>
                    </a:p>
                  </a:txBody>
                  <a:tcPr/>
                </a:tc>
                <a:extLst>
                  <a:ext uri="{0D108BD9-81ED-4DB2-BD59-A6C34878D82A}">
                    <a16:rowId xmlns:a16="http://schemas.microsoft.com/office/drawing/2014/main" val="346967816"/>
                  </a:ext>
                </a:extLst>
              </a:tr>
              <a:tr h="572927">
                <a:tc>
                  <a:txBody>
                    <a:bodyPr/>
                    <a:lstStyle/>
                    <a:p>
                      <a:pPr algn="ctr"/>
                      <a:r>
                        <a:rPr lang="en-US" sz="2400" dirty="0">
                          <a:latin typeface="Times New Roman" panose="02020603050405020304" pitchFamily="18" charset="0"/>
                          <a:cs typeface="Times New Roman" panose="02020603050405020304" pitchFamily="18" charset="0"/>
                        </a:rPr>
                        <a:t>Run 3</a:t>
                      </a:r>
                    </a:p>
                  </a:txBody>
                  <a:tcPr/>
                </a:tc>
                <a:tc>
                  <a:txBody>
                    <a:bodyPr/>
                    <a:lstStyle/>
                    <a:p>
                      <a:pPr algn="ctr"/>
                      <a:r>
                        <a:rPr lang="en-US" sz="2400" dirty="0">
                          <a:latin typeface="Times New Roman" panose="02020603050405020304" pitchFamily="18" charset="0"/>
                          <a:cs typeface="Times New Roman" panose="02020603050405020304" pitchFamily="18" charset="0"/>
                        </a:rPr>
                        <a:t>245.87 +/- 16.07</a:t>
                      </a:r>
                    </a:p>
                  </a:txBody>
                  <a:tcPr/>
                </a:tc>
                <a:extLst>
                  <a:ext uri="{0D108BD9-81ED-4DB2-BD59-A6C34878D82A}">
                    <a16:rowId xmlns:a16="http://schemas.microsoft.com/office/drawing/2014/main" val="2058783065"/>
                  </a:ext>
                </a:extLst>
              </a:tr>
              <a:tr h="572927">
                <a:tc>
                  <a:txBody>
                    <a:bodyPr/>
                    <a:lstStyle/>
                    <a:p>
                      <a:pPr algn="ctr"/>
                      <a:r>
                        <a:rPr lang="en-US" sz="2400" dirty="0">
                          <a:latin typeface="Times New Roman" panose="02020603050405020304" pitchFamily="18" charset="0"/>
                          <a:cs typeface="Times New Roman" panose="02020603050405020304" pitchFamily="18" charset="0"/>
                        </a:rPr>
                        <a:t>Run 4</a:t>
                      </a:r>
                    </a:p>
                  </a:txBody>
                  <a:tcPr/>
                </a:tc>
                <a:tc>
                  <a:txBody>
                    <a:bodyPr/>
                    <a:lstStyle/>
                    <a:p>
                      <a:pPr algn="ctr"/>
                      <a:r>
                        <a:rPr lang="en-US" sz="2400" dirty="0">
                          <a:latin typeface="Times New Roman" panose="02020603050405020304" pitchFamily="18" charset="0"/>
                          <a:cs typeface="Times New Roman" panose="02020603050405020304" pitchFamily="18" charset="0"/>
                        </a:rPr>
                        <a:t>223.31 +/- 11.59</a:t>
                      </a:r>
                    </a:p>
                  </a:txBody>
                  <a:tcPr/>
                </a:tc>
                <a:extLst>
                  <a:ext uri="{0D108BD9-81ED-4DB2-BD59-A6C34878D82A}">
                    <a16:rowId xmlns:a16="http://schemas.microsoft.com/office/drawing/2014/main" val="1406319328"/>
                  </a:ext>
                </a:extLst>
              </a:tr>
              <a:tr h="572927">
                <a:tc>
                  <a:txBody>
                    <a:bodyPr/>
                    <a:lstStyle/>
                    <a:p>
                      <a:pPr algn="ctr"/>
                      <a:r>
                        <a:rPr lang="en-US" sz="2400" dirty="0">
                          <a:latin typeface="Times New Roman" panose="02020603050405020304" pitchFamily="18" charset="0"/>
                          <a:cs typeface="Times New Roman" panose="02020603050405020304" pitchFamily="18" charset="0"/>
                        </a:rPr>
                        <a:t>Run 5</a:t>
                      </a:r>
                    </a:p>
                  </a:txBody>
                  <a:tcPr/>
                </a:tc>
                <a:tc>
                  <a:txBody>
                    <a:bodyPr/>
                    <a:lstStyle/>
                    <a:p>
                      <a:pPr algn="ctr"/>
                      <a:r>
                        <a:rPr lang="en-US" sz="2400" dirty="0">
                          <a:latin typeface="Times New Roman" panose="02020603050405020304" pitchFamily="18" charset="0"/>
                          <a:cs typeface="Times New Roman" panose="02020603050405020304" pitchFamily="18" charset="0"/>
                        </a:rPr>
                        <a:t>222.89 +/- 11.70</a:t>
                      </a:r>
                    </a:p>
                  </a:txBody>
                  <a:tcPr/>
                </a:tc>
                <a:extLst>
                  <a:ext uri="{0D108BD9-81ED-4DB2-BD59-A6C34878D82A}">
                    <a16:rowId xmlns:a16="http://schemas.microsoft.com/office/drawing/2014/main" val="2634371063"/>
                  </a:ext>
                </a:extLst>
              </a:tr>
              <a:tr h="572927">
                <a:tc>
                  <a:txBody>
                    <a:bodyPr/>
                    <a:lstStyle/>
                    <a:p>
                      <a:pPr algn="ctr"/>
                      <a:r>
                        <a:rPr lang="en-US" sz="2400" dirty="0">
                          <a:latin typeface="Times New Roman" panose="02020603050405020304" pitchFamily="18" charset="0"/>
                          <a:cs typeface="Times New Roman" panose="02020603050405020304" pitchFamily="18" charset="0"/>
                        </a:rPr>
                        <a:t>X Run 6</a:t>
                      </a:r>
                    </a:p>
                  </a:txBody>
                  <a:tcPr/>
                </a:tc>
                <a:tc>
                  <a:txBody>
                    <a:bodyPr/>
                    <a:lstStyle/>
                    <a:p>
                      <a:pPr algn="ctr"/>
                      <a:r>
                        <a:rPr lang="en-US" sz="2400" dirty="0">
                          <a:latin typeface="Times New Roman" panose="02020603050405020304" pitchFamily="18" charset="0"/>
                          <a:cs typeface="Times New Roman" panose="02020603050405020304" pitchFamily="18" charset="0"/>
                        </a:rPr>
                        <a:t>157.93 +/- 8.30</a:t>
                      </a:r>
                    </a:p>
                  </a:txBody>
                  <a:tcPr/>
                </a:tc>
                <a:extLst>
                  <a:ext uri="{0D108BD9-81ED-4DB2-BD59-A6C34878D82A}">
                    <a16:rowId xmlns:a16="http://schemas.microsoft.com/office/drawing/2014/main" val="3215592333"/>
                  </a:ext>
                </a:extLst>
              </a:tr>
              <a:tr h="572927">
                <a:tc>
                  <a:txBody>
                    <a:bodyPr/>
                    <a:lstStyle/>
                    <a:p>
                      <a:pPr algn="ctr"/>
                      <a:r>
                        <a:rPr lang="en-US" sz="2400" b="1" dirty="0">
                          <a:latin typeface="Times New Roman" panose="02020603050405020304" pitchFamily="18" charset="0"/>
                          <a:cs typeface="Times New Roman" panose="02020603050405020304" pitchFamily="18" charset="0"/>
                        </a:rPr>
                        <a:t>Weighted average</a:t>
                      </a:r>
                    </a:p>
                  </a:txBody>
                  <a:tcPr/>
                </a:tc>
                <a:tc>
                  <a:txBody>
                    <a:bodyPr/>
                    <a:lstStyle/>
                    <a:p>
                      <a:pPr algn="ctr"/>
                      <a:r>
                        <a:rPr lang="en-US" sz="2400" b="1" dirty="0">
                          <a:latin typeface="Times New Roman" panose="02020603050405020304" pitchFamily="18" charset="0"/>
                          <a:cs typeface="Times New Roman" panose="02020603050405020304" pitchFamily="18" charset="0"/>
                        </a:rPr>
                        <a:t>199.23 +/- 4.46</a:t>
                      </a:r>
                    </a:p>
                  </a:txBody>
                  <a:tcPr/>
                </a:tc>
                <a:extLst>
                  <a:ext uri="{0D108BD9-81ED-4DB2-BD59-A6C34878D82A}">
                    <a16:rowId xmlns:a16="http://schemas.microsoft.com/office/drawing/2014/main" val="3729120669"/>
                  </a:ext>
                </a:extLst>
              </a:tr>
            </a:tbl>
          </a:graphicData>
        </a:graphic>
      </p:graphicFrame>
    </p:spTree>
    <p:extLst>
      <p:ext uri="{BB962C8B-B14F-4D97-AF65-F5344CB8AC3E}">
        <p14:creationId xmlns:p14="http://schemas.microsoft.com/office/powerpoint/2010/main" val="873935917"/>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7F2236-93C1-6641-8240-11014C277488}"/>
              </a:ext>
            </a:extLst>
          </p:cNvPr>
          <p:cNvSpPr>
            <a:spLocks noGrp="1"/>
          </p:cNvSpPr>
          <p:nvPr>
            <p:ph type="sldNum" sz="quarter" idx="2"/>
          </p:nvPr>
        </p:nvSpPr>
        <p:spPr/>
        <p:txBody>
          <a:bodyPr/>
          <a:lstStyle/>
          <a:p>
            <a:fld id="{86CB4B4D-7CA3-9044-876B-883B54F8677D}" type="slidenum">
              <a:rPr lang="en-CA" smtClean="0"/>
              <a:t>23</a:t>
            </a:fld>
            <a:endParaRPr lang="en-CA"/>
          </a:p>
        </p:txBody>
      </p:sp>
      <p:sp>
        <p:nvSpPr>
          <p:cNvPr id="3" name="Title 1">
            <a:extLst>
              <a:ext uri="{FF2B5EF4-FFF2-40B4-BE49-F238E27FC236}">
                <a16:creationId xmlns:a16="http://schemas.microsoft.com/office/drawing/2014/main" id="{B29A96FB-DAA2-3340-B61E-0BB69D060170}"/>
              </a:ext>
            </a:extLst>
          </p:cNvPr>
          <p:cNvSpPr txBox="1">
            <a:spLocks/>
          </p:cNvSpPr>
          <p:nvPr/>
        </p:nvSpPr>
        <p:spPr>
          <a:xfrm>
            <a:off x="336884" y="334211"/>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Background Level of the System</a:t>
            </a:r>
          </a:p>
        </p:txBody>
      </p:sp>
      <p:sp>
        <p:nvSpPr>
          <p:cNvPr id="6" name="Content Placeholder 2">
            <a:extLst>
              <a:ext uri="{FF2B5EF4-FFF2-40B4-BE49-F238E27FC236}">
                <a16:creationId xmlns:a16="http://schemas.microsoft.com/office/drawing/2014/main" id="{465B1987-D020-4043-8BB3-29E35A1BDA6C}"/>
              </a:ext>
            </a:extLst>
          </p:cNvPr>
          <p:cNvSpPr txBox="1">
            <a:spLocks/>
          </p:cNvSpPr>
          <p:nvPr/>
        </p:nvSpPr>
        <p:spPr>
          <a:xfrm>
            <a:off x="576470" y="2705488"/>
            <a:ext cx="11740497" cy="6358999"/>
          </a:xfrm>
          <a:prstGeom prst="rect">
            <a:avLst/>
          </a:prstGeom>
        </p:spPr>
        <p:txBody>
          <a:bodyPr vert="horz" lIns="91440" tIns="45720" rIns="91440" bIns="45720" rtlCol="0" anchor="t">
            <a:no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444500" lvl="1" indent="0" hangingPunct="1">
              <a:buNone/>
            </a:pPr>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Board background is usually negligible if the board is not contaminated.</a:t>
            </a:r>
          </a:p>
          <a:p>
            <a:pPr hangingPunct="1"/>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Regular board background tests performed. Sensitivity of our system is 2 Rn/day </a:t>
            </a:r>
          </a:p>
          <a:p>
            <a:pPr hangingPunct="1"/>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Lucas cell background varies over time. Initially background is ~ 3 counts/day, but it builds up after few years if the Lucas cell continuously used for radon emanation studies</a:t>
            </a:r>
          </a:p>
          <a:p>
            <a:pPr lvl="1" hangingPunct="1"/>
            <a:r>
              <a:rPr lang="en-US" sz="2400" dirty="0">
                <a:latin typeface="Times New Roman" panose="02020603050405020304" pitchFamily="18" charset="0"/>
                <a:cs typeface="Times New Roman" panose="02020603050405020304" pitchFamily="18" charset="0"/>
              </a:rPr>
              <a:t>Pb-210 buildup (22 years half-life)</a:t>
            </a:r>
          </a:p>
          <a:p>
            <a:pPr lvl="1" hangingPunct="1"/>
            <a:r>
              <a:rPr lang="en-US" sz="2400" dirty="0">
                <a:latin typeface="Times New Roman" panose="02020603050405020304" pitchFamily="18" charset="0"/>
                <a:cs typeface="Times New Roman" panose="02020603050405020304" pitchFamily="18" charset="0"/>
              </a:rPr>
              <a:t>Need to build new Lucas cells regularly</a:t>
            </a:r>
          </a:p>
          <a:p>
            <a:pPr marL="0" indent="0" hangingPunct="1">
              <a:buFontTx/>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26563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7F2236-93C1-6641-8240-11014C277488}"/>
              </a:ext>
            </a:extLst>
          </p:cNvPr>
          <p:cNvSpPr>
            <a:spLocks noGrp="1"/>
          </p:cNvSpPr>
          <p:nvPr>
            <p:ph type="sldNum" sz="quarter" idx="2"/>
          </p:nvPr>
        </p:nvSpPr>
        <p:spPr/>
        <p:txBody>
          <a:bodyPr/>
          <a:lstStyle/>
          <a:p>
            <a:fld id="{86CB4B4D-7CA3-9044-876B-883B54F8677D}" type="slidenum">
              <a:rPr lang="en-CA" smtClean="0"/>
              <a:t>24</a:t>
            </a:fld>
            <a:endParaRPr lang="en-CA"/>
          </a:p>
        </p:txBody>
      </p:sp>
      <p:sp>
        <p:nvSpPr>
          <p:cNvPr id="3" name="Title 1">
            <a:extLst>
              <a:ext uri="{FF2B5EF4-FFF2-40B4-BE49-F238E27FC236}">
                <a16:creationId xmlns:a16="http://schemas.microsoft.com/office/drawing/2014/main" id="{B29A96FB-DAA2-3340-B61E-0BB69D060170}"/>
              </a:ext>
            </a:extLst>
          </p:cNvPr>
          <p:cNvSpPr txBox="1">
            <a:spLocks/>
          </p:cNvSpPr>
          <p:nvPr/>
        </p:nvSpPr>
        <p:spPr>
          <a:xfrm>
            <a:off x="336884" y="334211"/>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Services to the community so far…</a:t>
            </a:r>
          </a:p>
        </p:txBody>
      </p:sp>
      <p:sp>
        <p:nvSpPr>
          <p:cNvPr id="6" name="Content Placeholder 2">
            <a:extLst>
              <a:ext uri="{FF2B5EF4-FFF2-40B4-BE49-F238E27FC236}">
                <a16:creationId xmlns:a16="http://schemas.microsoft.com/office/drawing/2014/main" id="{465B1987-D020-4043-8BB3-29E35A1BDA6C}"/>
              </a:ext>
            </a:extLst>
          </p:cNvPr>
          <p:cNvSpPr txBox="1">
            <a:spLocks/>
          </p:cNvSpPr>
          <p:nvPr/>
        </p:nvSpPr>
        <p:spPr>
          <a:xfrm>
            <a:off x="178904" y="1803180"/>
            <a:ext cx="12138063" cy="6997148"/>
          </a:xfrm>
          <a:prstGeom prst="rect">
            <a:avLst/>
          </a:prstGeom>
        </p:spPr>
        <p:txBody>
          <a:bodyPr vert="horz" lIns="91440" tIns="45720" rIns="91440" bIns="45720" rtlCol="0" anchor="t">
            <a:no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0" indent="0" hangingPunct="1">
              <a:buNone/>
            </a:pPr>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Performed Rn emanation studies of DEAP filter – 3 tests, results sent to the collaboration.</a:t>
            </a:r>
          </a:p>
          <a:p>
            <a:pPr hangingPunct="1"/>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Rn emanation studies of PICO-40L vessel – performed 3 tests, detailed report sent to PICO collaboration.</a:t>
            </a:r>
          </a:p>
          <a:p>
            <a:pPr hangingPunct="1"/>
            <a:endParaRPr lang="en-US" sz="24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3FAC0665-DD06-27E7-4A71-358D1B5C257B}"/>
              </a:ext>
            </a:extLst>
          </p:cNvPr>
          <p:cNvPicPr>
            <a:picLocks noChangeAspect="1"/>
          </p:cNvPicPr>
          <p:nvPr/>
        </p:nvPicPr>
        <p:blipFill>
          <a:blip r:embed="rId2"/>
          <a:stretch>
            <a:fillRect/>
          </a:stretch>
        </p:blipFill>
        <p:spPr>
          <a:xfrm>
            <a:off x="5053496" y="3915003"/>
            <a:ext cx="7772400" cy="5838597"/>
          </a:xfrm>
          <a:prstGeom prst="rect">
            <a:avLst/>
          </a:prstGeom>
        </p:spPr>
      </p:pic>
    </p:spTree>
    <p:extLst>
      <p:ext uri="{BB962C8B-B14F-4D97-AF65-F5344CB8AC3E}">
        <p14:creationId xmlns:p14="http://schemas.microsoft.com/office/powerpoint/2010/main" val="3617636865"/>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7F2236-93C1-6641-8240-11014C277488}"/>
              </a:ext>
            </a:extLst>
          </p:cNvPr>
          <p:cNvSpPr>
            <a:spLocks noGrp="1"/>
          </p:cNvSpPr>
          <p:nvPr>
            <p:ph type="sldNum" sz="quarter" idx="2"/>
          </p:nvPr>
        </p:nvSpPr>
        <p:spPr/>
        <p:txBody>
          <a:bodyPr/>
          <a:lstStyle/>
          <a:p>
            <a:fld id="{86CB4B4D-7CA3-9044-876B-883B54F8677D}" type="slidenum">
              <a:rPr lang="en-CA" smtClean="0"/>
              <a:t>25</a:t>
            </a:fld>
            <a:endParaRPr lang="en-CA"/>
          </a:p>
        </p:txBody>
      </p:sp>
      <p:sp>
        <p:nvSpPr>
          <p:cNvPr id="3" name="Title 1">
            <a:extLst>
              <a:ext uri="{FF2B5EF4-FFF2-40B4-BE49-F238E27FC236}">
                <a16:creationId xmlns:a16="http://schemas.microsoft.com/office/drawing/2014/main" id="{B29A96FB-DAA2-3340-B61E-0BB69D060170}"/>
              </a:ext>
            </a:extLst>
          </p:cNvPr>
          <p:cNvSpPr txBox="1">
            <a:spLocks/>
          </p:cNvSpPr>
          <p:nvPr/>
        </p:nvSpPr>
        <p:spPr>
          <a:xfrm>
            <a:off x="336884" y="334211"/>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Services to the community so far…</a:t>
            </a:r>
          </a:p>
        </p:txBody>
      </p:sp>
      <p:sp>
        <p:nvSpPr>
          <p:cNvPr id="6" name="Content Placeholder 2">
            <a:extLst>
              <a:ext uri="{FF2B5EF4-FFF2-40B4-BE49-F238E27FC236}">
                <a16:creationId xmlns:a16="http://schemas.microsoft.com/office/drawing/2014/main" id="{465B1987-D020-4043-8BB3-29E35A1BDA6C}"/>
              </a:ext>
            </a:extLst>
          </p:cNvPr>
          <p:cNvSpPr txBox="1">
            <a:spLocks/>
          </p:cNvSpPr>
          <p:nvPr/>
        </p:nvSpPr>
        <p:spPr>
          <a:xfrm>
            <a:off x="178904" y="2067340"/>
            <a:ext cx="12138063" cy="6997148"/>
          </a:xfrm>
          <a:prstGeom prst="rect">
            <a:avLst/>
          </a:prstGeom>
        </p:spPr>
        <p:txBody>
          <a:bodyPr vert="horz" lIns="91440" tIns="45720" rIns="91440" bIns="45720" rtlCol="0" anchor="t">
            <a:no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0" indent="0" hangingPunct="1">
              <a:buNone/>
            </a:pPr>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Performed Rn emanation studies of SNO+ LAB assay components– Tests still ongoing. </a:t>
            </a:r>
          </a:p>
          <a:p>
            <a:pPr marL="0" indent="0" hangingPunct="1">
              <a:buNone/>
            </a:pPr>
            <a:endParaRPr lang="en-US" sz="2400" dirty="0">
              <a:latin typeface="Times New Roman" panose="02020603050405020304" pitchFamily="18" charset="0"/>
              <a:cs typeface="Times New Roman" panose="02020603050405020304" pitchFamily="18" charset="0"/>
            </a:endParaRPr>
          </a:p>
          <a:p>
            <a:pPr hangingPunct="1"/>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Rn emanation studies of material from Health Canada – Campaign expected to start February 2023.</a:t>
            </a:r>
          </a:p>
          <a:p>
            <a:pPr hangingPunct="1"/>
            <a:endParaRPr lang="en-US" sz="2400" dirty="0">
              <a:latin typeface="Times New Roman" panose="02020603050405020304" pitchFamily="18" charset="0"/>
              <a:cs typeface="Times New Roman" panose="02020603050405020304" pitchFamily="18" charset="0"/>
            </a:endParaRPr>
          </a:p>
          <a:p>
            <a:pPr hangingPunct="1"/>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Other Rn emanation studies of samples performed. </a:t>
            </a:r>
          </a:p>
        </p:txBody>
      </p:sp>
    </p:spTree>
    <p:extLst>
      <p:ext uri="{BB962C8B-B14F-4D97-AF65-F5344CB8AC3E}">
        <p14:creationId xmlns:p14="http://schemas.microsoft.com/office/powerpoint/2010/main" val="67958541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3AD9A0-825D-7645-9DF7-73BF450EE146}"/>
              </a:ext>
            </a:extLst>
          </p:cNvPr>
          <p:cNvSpPr>
            <a:spLocks noGrp="1"/>
          </p:cNvSpPr>
          <p:nvPr>
            <p:ph type="sldNum" sz="quarter" idx="2"/>
          </p:nvPr>
        </p:nvSpPr>
        <p:spPr/>
        <p:txBody>
          <a:bodyPr/>
          <a:lstStyle/>
          <a:p>
            <a:fld id="{86CB4B4D-7CA3-9044-876B-883B54F8677D}" type="slidenum">
              <a:rPr lang="en-CA" smtClean="0"/>
              <a:t>26</a:t>
            </a:fld>
            <a:endParaRPr lang="en-CA"/>
          </a:p>
        </p:txBody>
      </p:sp>
      <p:sp>
        <p:nvSpPr>
          <p:cNvPr id="3" name="Content Placeholder 2">
            <a:extLst>
              <a:ext uri="{FF2B5EF4-FFF2-40B4-BE49-F238E27FC236}">
                <a16:creationId xmlns:a16="http://schemas.microsoft.com/office/drawing/2014/main" id="{4AD2C9FA-D7C1-1344-97D9-E167056346E4}"/>
              </a:ext>
            </a:extLst>
          </p:cNvPr>
          <p:cNvSpPr txBox="1">
            <a:spLocks/>
          </p:cNvSpPr>
          <p:nvPr/>
        </p:nvSpPr>
        <p:spPr>
          <a:xfrm>
            <a:off x="429068" y="1436765"/>
            <a:ext cx="12146664" cy="6372387"/>
          </a:xfrm>
          <a:prstGeom prst="rect">
            <a:avLst/>
          </a:prstGeom>
        </p:spPr>
        <p:txBody>
          <a:bodyPr vert="horz" lIns="91440" tIns="45720" rIns="91440" bIns="45720" rtlCol="0" anchor="t">
            <a:norm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hangingPunct="1"/>
            <a:r>
              <a:rPr lang="en-US" sz="2400" dirty="0">
                <a:latin typeface="Times New Roman" panose="02020603050405020304" pitchFamily="18" charset="0"/>
                <a:cs typeface="Times New Roman" panose="02020603050405020304" pitchFamily="18" charset="0"/>
              </a:rPr>
              <a:t>New surface Rn emanation measurement facility for material selection studies with a sensitivity of 2 Rn/day.</a:t>
            </a:r>
          </a:p>
          <a:p>
            <a:pPr marL="0" indent="0" hangingPunct="1">
              <a:buNone/>
            </a:pPr>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We have a robust Rn-222 Emanation screening technique which can be used to study different detector construction materials. </a:t>
            </a:r>
          </a:p>
          <a:p>
            <a:pPr hangingPunct="1"/>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Good handle on Rn-222 emanation studies in vacuum mode. Systematic studies in progress.</a:t>
            </a:r>
          </a:p>
          <a:p>
            <a:pPr hangingPunct="1"/>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Carrier gas Rn-222 emanation studies in progress.</a:t>
            </a:r>
          </a:p>
          <a:p>
            <a:pPr hangingPunct="1"/>
            <a:endParaRPr lang="en-US" sz="2400" dirty="0">
              <a:latin typeface="Times New Roman" panose="02020603050405020304" pitchFamily="18" charset="0"/>
              <a:cs typeface="Times New Roman" panose="02020603050405020304" pitchFamily="18" charset="0"/>
            </a:endParaRPr>
          </a:p>
          <a:p>
            <a:pPr hangingPunct="1"/>
            <a:r>
              <a:rPr lang="en-US" sz="2400" dirty="0">
                <a:latin typeface="Times New Roman" panose="02020603050405020304" pitchFamily="18" charset="0"/>
                <a:cs typeface="Times New Roman" panose="02020603050405020304" pitchFamily="18" charset="0"/>
              </a:rPr>
              <a:t>Rn-222 emanation request form exist:</a:t>
            </a:r>
          </a:p>
          <a:p>
            <a:pPr marL="0" indent="0" hangingPunct="1">
              <a:buNone/>
            </a:pPr>
            <a:r>
              <a:rPr lang="en-US" sz="2400" dirty="0">
                <a:latin typeface="Times New Roman" panose="02020603050405020304" pitchFamily="18" charset="0"/>
                <a:cs typeface="Times New Roman" panose="02020603050405020304" pitchFamily="18" charset="0"/>
              </a:rPr>
              <a:t>             https://</a:t>
            </a:r>
            <a:r>
              <a:rPr lang="en-US" sz="2400" dirty="0" err="1">
                <a:latin typeface="Times New Roman" panose="02020603050405020304" pitchFamily="18" charset="0"/>
                <a:cs typeface="Times New Roman" panose="02020603050405020304" pitchFamily="18" charset="0"/>
              </a:rPr>
              <a:t>www.snolab.ca</a:t>
            </a:r>
            <a:r>
              <a:rPr lang="en-US" sz="2400" dirty="0">
                <a:latin typeface="Times New Roman" panose="02020603050405020304" pitchFamily="18" charset="0"/>
                <a:cs typeface="Times New Roman" panose="02020603050405020304" pitchFamily="18" charset="0"/>
              </a:rPr>
              <a:t>/users/services/gamma-assay/</a:t>
            </a:r>
            <a:r>
              <a:rPr lang="en-US" sz="2400" dirty="0" err="1">
                <a:latin typeface="Times New Roman" panose="02020603050405020304" pitchFamily="18" charset="0"/>
                <a:cs typeface="Times New Roman" panose="02020603050405020304" pitchFamily="18" charset="0"/>
              </a:rPr>
              <a:t>assay_request_form.html</a:t>
            </a:r>
            <a:endParaRPr lang="en-US" sz="2400" dirty="0">
              <a:latin typeface="Times New Roman" panose="02020603050405020304" pitchFamily="18" charset="0"/>
              <a:cs typeface="Times New Roman" panose="02020603050405020304" pitchFamily="18" charset="0"/>
            </a:endParaRPr>
          </a:p>
        </p:txBody>
      </p:sp>
      <p:sp>
        <p:nvSpPr>
          <p:cNvPr id="4" name="Title 1">
            <a:extLst>
              <a:ext uri="{FF2B5EF4-FFF2-40B4-BE49-F238E27FC236}">
                <a16:creationId xmlns:a16="http://schemas.microsoft.com/office/drawing/2014/main" id="{66402E6A-4344-DF47-A3C0-F541CB64C07B}"/>
              </a:ext>
            </a:extLst>
          </p:cNvPr>
          <p:cNvSpPr txBox="1">
            <a:spLocks/>
          </p:cNvSpPr>
          <p:nvPr/>
        </p:nvSpPr>
        <p:spPr>
          <a:xfrm>
            <a:off x="429068" y="-115240"/>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Summary</a:t>
            </a:r>
          </a:p>
        </p:txBody>
      </p:sp>
      <p:sp>
        <p:nvSpPr>
          <p:cNvPr id="5" name="Rounded Rectangle 4">
            <a:extLst>
              <a:ext uri="{FF2B5EF4-FFF2-40B4-BE49-F238E27FC236}">
                <a16:creationId xmlns:a16="http://schemas.microsoft.com/office/drawing/2014/main" id="{3F6B7D70-495B-0C46-A15D-3E68FBE505B8}"/>
              </a:ext>
            </a:extLst>
          </p:cNvPr>
          <p:cNvSpPr/>
          <p:nvPr/>
        </p:nvSpPr>
        <p:spPr>
          <a:xfrm>
            <a:off x="308178" y="7088387"/>
            <a:ext cx="12267554" cy="1441529"/>
          </a:xfrm>
          <a:prstGeom prst="roundRect">
            <a:avLst/>
          </a:prstGeom>
          <a:solidFill>
            <a:srgbClr val="FFC000">
              <a:alpha val="39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lnSpc>
                <a:spcPct val="100000"/>
              </a:lnSpc>
            </a:pPr>
            <a:r>
              <a:rPr lang="en-US" sz="2800" b="1" dirty="0">
                <a:solidFill>
                  <a:schemeClr val="tx1"/>
                </a:solidFill>
                <a:latin typeface="Times New Roman" panose="02020603050405020304" pitchFamily="18" charset="0"/>
                <a:cs typeface="Times New Roman" panose="02020603050405020304" pitchFamily="18" charset="0"/>
              </a:rPr>
              <a:t>Please feel free to contact us if you want your samples to be counted : </a:t>
            </a:r>
            <a:r>
              <a:rPr lang="en-US" sz="2800" b="1" dirty="0" err="1">
                <a:solidFill>
                  <a:schemeClr val="tx1"/>
                </a:solidFill>
                <a:latin typeface="Times New Roman" panose="02020603050405020304" pitchFamily="18" charset="0"/>
                <a:cs typeface="Times New Roman" panose="02020603050405020304" pitchFamily="18" charset="0"/>
              </a:rPr>
              <a:t>dchauhan@snolab.ca</a:t>
            </a:r>
            <a:endParaRPr lang="en-US" sz="2800" b="1" dirty="0">
              <a:solidFill>
                <a:schemeClr val="tx1"/>
              </a:solidFill>
              <a:latin typeface="Times New Roman" panose="02020603050405020304" pitchFamily="18" charset="0"/>
              <a:cs typeface="Times New Roman" panose="02020603050405020304" pitchFamily="18" charset="0"/>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52086042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3AD9A0-825D-7645-9DF7-73BF450EE146}"/>
              </a:ext>
            </a:extLst>
          </p:cNvPr>
          <p:cNvSpPr>
            <a:spLocks noGrp="1"/>
          </p:cNvSpPr>
          <p:nvPr>
            <p:ph type="sldNum" sz="quarter" idx="2"/>
          </p:nvPr>
        </p:nvSpPr>
        <p:spPr/>
        <p:txBody>
          <a:bodyPr/>
          <a:lstStyle/>
          <a:p>
            <a:fld id="{86CB4B4D-7CA3-9044-876B-883B54F8677D}" type="slidenum">
              <a:rPr lang="en-CA" smtClean="0"/>
              <a:t>27</a:t>
            </a:fld>
            <a:endParaRPr lang="en-CA"/>
          </a:p>
        </p:txBody>
      </p:sp>
      <p:sp>
        <p:nvSpPr>
          <p:cNvPr id="3" name="Content Placeholder 2">
            <a:extLst>
              <a:ext uri="{FF2B5EF4-FFF2-40B4-BE49-F238E27FC236}">
                <a16:creationId xmlns:a16="http://schemas.microsoft.com/office/drawing/2014/main" id="{4AD2C9FA-D7C1-1344-97D9-E167056346E4}"/>
              </a:ext>
            </a:extLst>
          </p:cNvPr>
          <p:cNvSpPr txBox="1">
            <a:spLocks/>
          </p:cNvSpPr>
          <p:nvPr/>
        </p:nvSpPr>
        <p:spPr>
          <a:xfrm>
            <a:off x="429068" y="964260"/>
            <a:ext cx="12146664" cy="6372387"/>
          </a:xfrm>
          <a:prstGeom prst="rect">
            <a:avLst/>
          </a:prstGeom>
        </p:spPr>
        <p:txBody>
          <a:bodyPr vert="horz" lIns="91440" tIns="45720" rIns="91440" bIns="45720" rtlCol="0" anchor="t">
            <a:normAutofit/>
          </a:bodyPr>
          <a:lst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a:lstStyle>
          <a:p>
            <a:pPr marL="0" indent="0" hangingPunct="1">
              <a:buNone/>
            </a:pPr>
            <a:endParaRPr lang="en-US" sz="2400" dirty="0">
              <a:latin typeface="Times New Roman" panose="02020603050405020304" pitchFamily="18" charset="0"/>
              <a:cs typeface="Times New Roman" panose="02020603050405020304" pitchFamily="18" charset="0"/>
            </a:endParaRPr>
          </a:p>
        </p:txBody>
      </p:sp>
      <p:sp>
        <p:nvSpPr>
          <p:cNvPr id="4" name="Title 1">
            <a:extLst>
              <a:ext uri="{FF2B5EF4-FFF2-40B4-BE49-F238E27FC236}">
                <a16:creationId xmlns:a16="http://schemas.microsoft.com/office/drawing/2014/main" id="{66402E6A-4344-DF47-A3C0-F541CB64C07B}"/>
              </a:ext>
            </a:extLst>
          </p:cNvPr>
          <p:cNvSpPr txBox="1">
            <a:spLocks/>
          </p:cNvSpPr>
          <p:nvPr/>
        </p:nvSpPr>
        <p:spPr>
          <a:xfrm>
            <a:off x="7531217" y="349191"/>
            <a:ext cx="4872276"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sz="5400" b="1" dirty="0">
                <a:solidFill>
                  <a:schemeClr val="tx1"/>
                </a:solidFill>
                <a:latin typeface="Times New Roman" panose="02020603050405020304" pitchFamily="18" charset="0"/>
                <a:cs typeface="Times New Roman" panose="02020603050405020304" pitchFamily="18" charset="0"/>
              </a:rPr>
              <a:t>Summary</a:t>
            </a:r>
          </a:p>
        </p:txBody>
      </p:sp>
      <p:sp>
        <p:nvSpPr>
          <p:cNvPr id="5" name="Rounded Rectangle 4">
            <a:extLst>
              <a:ext uri="{FF2B5EF4-FFF2-40B4-BE49-F238E27FC236}">
                <a16:creationId xmlns:a16="http://schemas.microsoft.com/office/drawing/2014/main" id="{3F6B7D70-495B-0C46-A15D-3E68FBE505B8}"/>
              </a:ext>
            </a:extLst>
          </p:cNvPr>
          <p:cNvSpPr/>
          <p:nvPr/>
        </p:nvSpPr>
        <p:spPr>
          <a:xfrm>
            <a:off x="7192405" y="2508191"/>
            <a:ext cx="5549900" cy="1918256"/>
          </a:xfrm>
          <a:prstGeom prst="roundRect">
            <a:avLst/>
          </a:prstGeom>
          <a:solidFill>
            <a:srgbClr val="FFC000">
              <a:alpha val="39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lnSpc>
                <a:spcPct val="100000"/>
              </a:lnSpc>
            </a:pPr>
            <a:r>
              <a:rPr lang="en-US" sz="2800" b="1" dirty="0">
                <a:solidFill>
                  <a:schemeClr val="tx1"/>
                </a:solidFill>
                <a:latin typeface="Times New Roman" panose="02020603050405020304" pitchFamily="18" charset="0"/>
                <a:cs typeface="Times New Roman" panose="02020603050405020304" pitchFamily="18" charset="0"/>
              </a:rPr>
              <a:t>Please feel free to contact us if you want your samples to be counted : </a:t>
            </a:r>
            <a:r>
              <a:rPr lang="en-US" sz="2800" b="1" dirty="0" err="1">
                <a:solidFill>
                  <a:schemeClr val="tx1"/>
                </a:solidFill>
                <a:latin typeface="Times New Roman" panose="02020603050405020304" pitchFamily="18" charset="0"/>
                <a:cs typeface="Times New Roman" panose="02020603050405020304" pitchFamily="18" charset="0"/>
              </a:rPr>
              <a:t>dchauhan@snolab.ca</a:t>
            </a:r>
            <a:endParaRPr lang="en-US" sz="2800" b="1" dirty="0">
              <a:solidFill>
                <a:schemeClr val="tx1"/>
              </a:solidFill>
              <a:latin typeface="Times New Roman" panose="02020603050405020304" pitchFamily="18" charset="0"/>
              <a:cs typeface="Times New Roman" panose="02020603050405020304" pitchFamily="18" charset="0"/>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pic>
        <p:nvPicPr>
          <p:cNvPr id="6" name="Picture 5">
            <a:extLst>
              <a:ext uri="{FF2B5EF4-FFF2-40B4-BE49-F238E27FC236}">
                <a16:creationId xmlns:a16="http://schemas.microsoft.com/office/drawing/2014/main" id="{14DB01EB-A9F1-A612-91CA-8723680696BC}"/>
              </a:ext>
            </a:extLst>
          </p:cNvPr>
          <p:cNvPicPr>
            <a:picLocks noChangeAspect="1"/>
          </p:cNvPicPr>
          <p:nvPr/>
        </p:nvPicPr>
        <p:blipFill>
          <a:blip r:embed="rId2"/>
          <a:stretch>
            <a:fillRect/>
          </a:stretch>
        </p:blipFill>
        <p:spPr>
          <a:xfrm>
            <a:off x="-23728" y="952500"/>
            <a:ext cx="6908800" cy="8801100"/>
          </a:xfrm>
          <a:prstGeom prst="rect">
            <a:avLst/>
          </a:prstGeom>
        </p:spPr>
      </p:pic>
      <p:sp>
        <p:nvSpPr>
          <p:cNvPr id="7" name="TextBox 6">
            <a:extLst>
              <a:ext uri="{FF2B5EF4-FFF2-40B4-BE49-F238E27FC236}">
                <a16:creationId xmlns:a16="http://schemas.microsoft.com/office/drawing/2014/main" id="{82EE6089-1782-C035-B92D-4CB071AC01F4}"/>
              </a:ext>
            </a:extLst>
          </p:cNvPr>
          <p:cNvSpPr txBox="1"/>
          <p:nvPr/>
        </p:nvSpPr>
        <p:spPr>
          <a:xfrm>
            <a:off x="7337868" y="5866898"/>
            <a:ext cx="6532534" cy="4350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CA" sz="2000" b="0" i="0" u="sng" dirty="0">
                <a:solidFill>
                  <a:srgbClr val="954F72"/>
                </a:solidFill>
                <a:effectLst/>
                <a:latin typeface="Arial" panose="020B0604020202020204" pitchFamily="34" charset="0"/>
                <a:hlinkClick r:id="rId3"/>
              </a:rPr>
              <a:t>https://youtu.be/cjo2RsvApPE</a:t>
            </a:r>
            <a:endParaRPr lang="en-US" dirty="0"/>
          </a:p>
        </p:txBody>
      </p:sp>
      <p:sp>
        <p:nvSpPr>
          <p:cNvPr id="8" name="TextBox 7">
            <a:extLst>
              <a:ext uri="{FF2B5EF4-FFF2-40B4-BE49-F238E27FC236}">
                <a16:creationId xmlns:a16="http://schemas.microsoft.com/office/drawing/2014/main" id="{600FE47F-254F-A2C4-FB00-A73F3FE3FC02}"/>
              </a:ext>
            </a:extLst>
          </p:cNvPr>
          <p:cNvSpPr txBox="1"/>
          <p:nvPr/>
        </p:nvSpPr>
        <p:spPr>
          <a:xfrm>
            <a:off x="7192405" y="5085319"/>
            <a:ext cx="5690660"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000" b="0" i="0" u="none" strike="noStrike" cap="none" spc="0" normalizeH="0" baseline="0" dirty="0">
                <a:ln>
                  <a:noFill/>
                </a:ln>
                <a:solidFill>
                  <a:srgbClr val="000000"/>
                </a:solidFill>
                <a:effectLst/>
                <a:uFillTx/>
                <a:latin typeface="Muli Regular"/>
                <a:ea typeface="Muli Regular"/>
                <a:cs typeface="Muli Regular"/>
                <a:sym typeface="Muli Regular"/>
              </a:rPr>
              <a:t>3 minutes video of SNOLAB surface radon emanation </a:t>
            </a:r>
          </a:p>
          <a:p>
            <a:pPr marL="0" marR="0" indent="0" algn="l" defTabSz="584200" rtl="0" fontAlgn="auto" latinLnBrk="0" hangingPunct="0">
              <a:lnSpc>
                <a:spcPct val="120000"/>
              </a:lnSpc>
              <a:spcBef>
                <a:spcPts val="0"/>
              </a:spcBef>
              <a:spcAft>
                <a:spcPts val="0"/>
              </a:spcAft>
              <a:buClrTx/>
              <a:buSzTx/>
              <a:buFontTx/>
              <a:buNone/>
              <a:tabLst/>
            </a:pPr>
            <a:r>
              <a:rPr kumimoji="0" lang="en-US" sz="2000" b="0" i="0" u="none" strike="noStrike" cap="none" spc="0" normalizeH="0" baseline="0" dirty="0">
                <a:ln>
                  <a:noFill/>
                </a:ln>
                <a:solidFill>
                  <a:srgbClr val="000000"/>
                </a:solidFill>
                <a:effectLst/>
                <a:uFillTx/>
                <a:latin typeface="Muli Regular"/>
                <a:ea typeface="Muli Regular"/>
                <a:cs typeface="Muli Regular"/>
                <a:sym typeface="Muli Regular"/>
              </a:rPr>
              <a:t>measurement syste</a:t>
            </a:r>
            <a:r>
              <a:rPr lang="en-US" dirty="0"/>
              <a:t>m</a:t>
            </a:r>
            <a:endParaRPr kumimoji="0" lang="en-US" sz="20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Tree>
    <p:extLst>
      <p:ext uri="{BB962C8B-B14F-4D97-AF65-F5344CB8AC3E}">
        <p14:creationId xmlns:p14="http://schemas.microsoft.com/office/powerpoint/2010/main" val="421316881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F729EE6-E6C5-934F-974B-8A9C61DF60BB}"/>
              </a:ext>
            </a:extLst>
          </p:cNvPr>
          <p:cNvSpPr>
            <a:spLocks noGrp="1"/>
          </p:cNvSpPr>
          <p:nvPr>
            <p:ph type="sldNum" sz="quarter" idx="2"/>
          </p:nvPr>
        </p:nvSpPr>
        <p:spPr/>
        <p:txBody>
          <a:bodyPr/>
          <a:lstStyle/>
          <a:p>
            <a:fld id="{86CB4B4D-7CA3-9044-876B-883B54F8677D}" type="slidenum">
              <a:rPr lang="en-CA" smtClean="0"/>
              <a:t>28</a:t>
            </a:fld>
            <a:endParaRPr lang="en-CA"/>
          </a:p>
        </p:txBody>
      </p:sp>
      <p:pic>
        <p:nvPicPr>
          <p:cNvPr id="4" name="Picture 3">
            <a:extLst>
              <a:ext uri="{FF2B5EF4-FFF2-40B4-BE49-F238E27FC236}">
                <a16:creationId xmlns:a16="http://schemas.microsoft.com/office/drawing/2014/main" id="{DADD91FF-F4DB-7641-BC02-821E9D8933AA}"/>
              </a:ext>
            </a:extLst>
          </p:cNvPr>
          <p:cNvPicPr>
            <a:picLocks noChangeAspect="1"/>
          </p:cNvPicPr>
          <p:nvPr/>
        </p:nvPicPr>
        <p:blipFill>
          <a:blip r:embed="rId2"/>
          <a:stretch>
            <a:fillRect/>
          </a:stretch>
        </p:blipFill>
        <p:spPr>
          <a:xfrm>
            <a:off x="7068776" y="310040"/>
            <a:ext cx="5777467" cy="4510719"/>
          </a:xfrm>
          <a:prstGeom prst="rect">
            <a:avLst/>
          </a:prstGeom>
        </p:spPr>
      </p:pic>
      <p:pic>
        <p:nvPicPr>
          <p:cNvPr id="2" name="Picture 1">
            <a:extLst>
              <a:ext uri="{FF2B5EF4-FFF2-40B4-BE49-F238E27FC236}">
                <a16:creationId xmlns:a16="http://schemas.microsoft.com/office/drawing/2014/main" id="{A18A5073-D616-B343-A05F-067B8810A030}"/>
              </a:ext>
            </a:extLst>
          </p:cNvPr>
          <p:cNvPicPr>
            <a:picLocks noChangeAspect="1"/>
          </p:cNvPicPr>
          <p:nvPr/>
        </p:nvPicPr>
        <p:blipFill>
          <a:blip r:embed="rId3"/>
          <a:stretch>
            <a:fillRect/>
          </a:stretch>
        </p:blipFill>
        <p:spPr>
          <a:xfrm>
            <a:off x="342232" y="390802"/>
            <a:ext cx="6523789" cy="4349193"/>
          </a:xfrm>
          <a:prstGeom prst="rect">
            <a:avLst/>
          </a:prstGeom>
        </p:spPr>
      </p:pic>
      <p:pic>
        <p:nvPicPr>
          <p:cNvPr id="8" name="Picture 7">
            <a:extLst>
              <a:ext uri="{FF2B5EF4-FFF2-40B4-BE49-F238E27FC236}">
                <a16:creationId xmlns:a16="http://schemas.microsoft.com/office/drawing/2014/main" id="{151969E5-0170-7C41-BE1B-E16CD0FCA8D4}"/>
              </a:ext>
            </a:extLst>
          </p:cNvPr>
          <p:cNvPicPr>
            <a:picLocks noChangeAspect="1"/>
          </p:cNvPicPr>
          <p:nvPr/>
        </p:nvPicPr>
        <p:blipFill>
          <a:blip r:embed="rId4"/>
          <a:stretch>
            <a:fillRect/>
          </a:stretch>
        </p:blipFill>
        <p:spPr>
          <a:xfrm>
            <a:off x="342233" y="4917581"/>
            <a:ext cx="6411494" cy="4333100"/>
          </a:xfrm>
          <a:prstGeom prst="rect">
            <a:avLst/>
          </a:prstGeom>
        </p:spPr>
      </p:pic>
      <p:pic>
        <p:nvPicPr>
          <p:cNvPr id="9" name="Picture 8">
            <a:extLst>
              <a:ext uri="{FF2B5EF4-FFF2-40B4-BE49-F238E27FC236}">
                <a16:creationId xmlns:a16="http://schemas.microsoft.com/office/drawing/2014/main" id="{15932C5A-79C0-1A47-B0CE-83EEDE13EC1D}"/>
              </a:ext>
            </a:extLst>
          </p:cNvPr>
          <p:cNvPicPr>
            <a:picLocks noChangeAspect="1"/>
          </p:cNvPicPr>
          <p:nvPr/>
        </p:nvPicPr>
        <p:blipFill>
          <a:blip r:embed="rId5"/>
          <a:stretch>
            <a:fillRect/>
          </a:stretch>
        </p:blipFill>
        <p:spPr>
          <a:xfrm>
            <a:off x="6984372" y="4932842"/>
            <a:ext cx="5946274" cy="4459706"/>
          </a:xfrm>
          <a:prstGeom prst="rect">
            <a:avLst/>
          </a:prstGeom>
        </p:spPr>
      </p:pic>
      <p:sp>
        <p:nvSpPr>
          <p:cNvPr id="5" name="TextBox 4">
            <a:extLst>
              <a:ext uri="{FF2B5EF4-FFF2-40B4-BE49-F238E27FC236}">
                <a16:creationId xmlns:a16="http://schemas.microsoft.com/office/drawing/2014/main" id="{F2B3DDCC-C7C4-C9DD-876E-FC00BA6A7122}"/>
              </a:ext>
            </a:extLst>
          </p:cNvPr>
          <p:cNvSpPr txBox="1"/>
          <p:nvPr/>
        </p:nvSpPr>
        <p:spPr>
          <a:xfrm rot="20594610">
            <a:off x="7003732" y="3480713"/>
            <a:ext cx="3237856" cy="14321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7200" b="1" dirty="0">
                <a:solidFill>
                  <a:schemeClr val="bg1"/>
                </a:solidFill>
                <a:latin typeface="APPLE CHANCERY" panose="03020702040506060504" pitchFamily="66" charset="-79"/>
                <a:cs typeface="APPLE CHANCERY" panose="03020702040506060504" pitchFamily="66" charset="-79"/>
              </a:rPr>
              <a:t>Thanks</a:t>
            </a:r>
            <a:endParaRPr kumimoji="0" lang="en-US" sz="7200" b="1" i="0" u="none" strike="noStrike" cap="none" spc="0" normalizeH="0" baseline="0" dirty="0">
              <a:ln>
                <a:noFill/>
              </a:ln>
              <a:solidFill>
                <a:schemeClr val="bg1"/>
              </a:solidFill>
              <a:effectLst/>
              <a:uFillTx/>
              <a:latin typeface="APPLE CHANCERY" panose="03020702040506060504" pitchFamily="66" charset="-79"/>
              <a:cs typeface="APPLE CHANCERY" panose="03020702040506060504" pitchFamily="66" charset="-79"/>
              <a:sym typeface="Muli Regular"/>
            </a:endParaRPr>
          </a:p>
        </p:txBody>
      </p:sp>
    </p:spTree>
    <p:extLst>
      <p:ext uri="{BB962C8B-B14F-4D97-AF65-F5344CB8AC3E}">
        <p14:creationId xmlns:p14="http://schemas.microsoft.com/office/powerpoint/2010/main" val="3624734080"/>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2C17E-CA33-2D48-82A6-80EDEB4D396E}"/>
              </a:ext>
            </a:extLst>
          </p:cNvPr>
          <p:cNvSpPr>
            <a:spLocks noGrp="1"/>
          </p:cNvSpPr>
          <p:nvPr>
            <p:ph type="title"/>
          </p:nvPr>
        </p:nvSpPr>
        <p:spPr>
          <a:xfrm>
            <a:off x="1022221" y="3391432"/>
            <a:ext cx="10363200" cy="1543943"/>
          </a:xfrm>
        </p:spPr>
        <p:txBody>
          <a:bodyPr/>
          <a:lstStyle/>
          <a:p>
            <a:pPr algn="ctr"/>
            <a:r>
              <a:rPr lang="en-US" dirty="0">
                <a:latin typeface="Times New Roman" panose="02020603050405020304" pitchFamily="18" charset="0"/>
                <a:cs typeface="Times New Roman" panose="02020603050405020304" pitchFamily="18" charset="0"/>
              </a:rPr>
              <a:t>Backup Slides</a:t>
            </a:r>
          </a:p>
        </p:txBody>
      </p:sp>
      <p:sp>
        <p:nvSpPr>
          <p:cNvPr id="3" name="Slide Number Placeholder 2">
            <a:extLst>
              <a:ext uri="{FF2B5EF4-FFF2-40B4-BE49-F238E27FC236}">
                <a16:creationId xmlns:a16="http://schemas.microsoft.com/office/drawing/2014/main" id="{317D4CFD-4C53-EA4B-B75D-DCCC581249C8}"/>
              </a:ext>
            </a:extLst>
          </p:cNvPr>
          <p:cNvSpPr>
            <a:spLocks noGrp="1"/>
          </p:cNvSpPr>
          <p:nvPr>
            <p:ph type="sldNum" sz="quarter" idx="2"/>
          </p:nvPr>
        </p:nvSpPr>
        <p:spPr/>
        <p:txBody>
          <a:bodyPr/>
          <a:lstStyle/>
          <a:p>
            <a:fld id="{86CB4B4D-7CA3-9044-876B-883B54F8677D}" type="slidenum">
              <a:rPr lang="en-CA" smtClean="0"/>
              <a:t>29</a:t>
            </a:fld>
            <a:endParaRPr lang="en-CA"/>
          </a:p>
        </p:txBody>
      </p:sp>
    </p:spTree>
    <p:extLst>
      <p:ext uri="{BB962C8B-B14F-4D97-AF65-F5344CB8AC3E}">
        <p14:creationId xmlns:p14="http://schemas.microsoft.com/office/powerpoint/2010/main" val="253432970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76DAC1B-C923-C44D-9A76-2A3D1FDA5569}"/>
              </a:ext>
            </a:extLst>
          </p:cNvPr>
          <p:cNvSpPr>
            <a:spLocks noGrp="1"/>
          </p:cNvSpPr>
          <p:nvPr>
            <p:ph type="sldNum" sz="quarter" idx="2"/>
          </p:nvPr>
        </p:nvSpPr>
        <p:spPr/>
        <p:txBody>
          <a:bodyPr/>
          <a:lstStyle/>
          <a:p>
            <a:fld id="{86CB4B4D-7CA3-9044-876B-883B54F8677D}" type="slidenum">
              <a:rPr lang="en-CA" smtClean="0"/>
              <a:t>3</a:t>
            </a:fld>
            <a:endParaRPr lang="en-CA"/>
          </a:p>
        </p:txBody>
      </p:sp>
      <p:sp>
        <p:nvSpPr>
          <p:cNvPr id="136" name="On prehent aped everio. Et audam voloreh enietusam fuga. Nequi con nobis doloressus et reribus qui dunti ium hiciatinias eictior emporiam, quis quis autecus, consed ut assedi con peliquasse perat sitatiur assinctur?…"/>
          <p:cNvSpPr txBox="1">
            <a:spLocks noGrp="1"/>
          </p:cNvSpPr>
          <p:nvPr>
            <p:ph type="body" idx="4294967295"/>
          </p:nvPr>
        </p:nvSpPr>
        <p:spPr>
          <a:xfrm>
            <a:off x="112546" y="2106693"/>
            <a:ext cx="11047412" cy="3225800"/>
          </a:xfrm>
          <a:prstGeom prst="rect">
            <a:avLst/>
          </a:prstGeom>
        </p:spPr>
        <p:txBody>
          <a:bodyPr>
            <a:noAutofit/>
          </a:bodyPr>
          <a:lstStyle/>
          <a:p>
            <a:endParaRPr sz="2400" dirty="0">
              <a:latin typeface="Times New Roman" panose="02020603050405020304" pitchFamily="18" charset="0"/>
              <a:cs typeface="Times New Roman" panose="02020603050405020304" pitchFamily="18" charset="0"/>
            </a:endParaRPr>
          </a:p>
          <a:p>
            <a:pPr marL="277812" indent="-277812">
              <a:lnSpc>
                <a:spcPct val="150000"/>
              </a:lnSpc>
              <a:buClr>
                <a:schemeClr val="accent1">
                  <a:hueOff val="48339"/>
                  <a:lumOff val="-12879"/>
                </a:schemeClr>
              </a:buClr>
              <a:buSzPct val="85000"/>
              <a:buChar char="•"/>
            </a:pPr>
            <a:r>
              <a:rPr lang="en-US" sz="2400" dirty="0">
                <a:latin typeface="Times New Roman" panose="02020603050405020304" pitchFamily="18" charset="0"/>
                <a:cs typeface="Times New Roman" panose="02020603050405020304" pitchFamily="18" charset="0"/>
              </a:rPr>
              <a:t>Hosted at the Vale Creighton Nickel Mine in Sudbury, Ontario, Canada</a:t>
            </a:r>
          </a:p>
          <a:p>
            <a:pPr marL="277812" indent="-277812">
              <a:lnSpc>
                <a:spcPct val="150000"/>
              </a:lnSpc>
              <a:buClr>
                <a:schemeClr val="accent1">
                  <a:hueOff val="48339"/>
                  <a:lumOff val="-12879"/>
                </a:schemeClr>
              </a:buClr>
              <a:buSzPct val="85000"/>
              <a:buChar char="•"/>
            </a:pPr>
            <a:r>
              <a:rPr lang="en-US" sz="2400" dirty="0">
                <a:latin typeface="Times New Roman" panose="02020603050405020304" pitchFamily="18" charset="0"/>
                <a:cs typeface="Times New Roman" panose="02020603050405020304" pitchFamily="18" charset="0"/>
              </a:rPr>
              <a:t>Operated as a joint venture of 5 Canadian Universities (Carleton, Queen’s, Montreal, Alberta, and Laurentian)</a:t>
            </a:r>
          </a:p>
          <a:p>
            <a:pPr marL="277812" indent="-277812">
              <a:lnSpc>
                <a:spcPct val="150000"/>
              </a:lnSpc>
              <a:buClr>
                <a:schemeClr val="accent1">
                  <a:hueOff val="48339"/>
                  <a:lumOff val="-12879"/>
                </a:schemeClr>
              </a:buClr>
              <a:buSzPct val="85000"/>
              <a:buChar char="•"/>
            </a:pPr>
            <a:r>
              <a:rPr lang="en-US" sz="2400" dirty="0">
                <a:latin typeface="Times New Roman" panose="02020603050405020304" pitchFamily="18" charset="0"/>
                <a:cs typeface="Times New Roman" panose="02020603050405020304" pitchFamily="18" charset="0"/>
              </a:rPr>
              <a:t>Operations funded by the Canada Foundation for Innovation and the Province of Ontario</a:t>
            </a:r>
          </a:p>
          <a:p>
            <a:pPr>
              <a:lnSpc>
                <a:spcPct val="150000"/>
              </a:lnSpc>
            </a:pPr>
            <a:endParaRPr lang="en-CA" sz="2400" dirty="0">
              <a:latin typeface="Times New Roman" panose="02020603050405020304" pitchFamily="18" charset="0"/>
              <a:cs typeface="Times New Roman" panose="02020603050405020304" pitchFamily="18" charset="0"/>
            </a:endParaRPr>
          </a:p>
          <a:p>
            <a:pPr>
              <a:lnSpc>
                <a:spcPct val="150000"/>
              </a:lnSpc>
            </a:pPr>
            <a:endParaRPr sz="2400" dirty="0">
              <a:latin typeface="Times New Roman" panose="02020603050405020304" pitchFamily="18" charset="0"/>
              <a:cs typeface="Times New Roman" panose="02020603050405020304" pitchFamily="18" charset="0"/>
            </a:endParaRPr>
          </a:p>
        </p:txBody>
      </p:sp>
      <p:sp>
        <p:nvSpPr>
          <p:cNvPr id="137" name="Example title here"/>
          <p:cNvSpPr txBox="1">
            <a:spLocks noGrp="1"/>
          </p:cNvSpPr>
          <p:nvPr>
            <p:ph type="title" idx="4294967295"/>
          </p:nvPr>
        </p:nvSpPr>
        <p:spPr>
          <a:xfrm>
            <a:off x="112546" y="268656"/>
            <a:ext cx="10363200" cy="1543050"/>
          </a:xfrm>
          <a:prstGeom prst="rect">
            <a:avLst/>
          </a:prstGeo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The SNOLAB Facility</a:t>
            </a:r>
            <a:endParaRPr sz="5400" b="1" dirty="0">
              <a:solidFill>
                <a:schemeClr val="tx1"/>
              </a:solidFill>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7661FD87-D23F-6C4F-A15C-B6BC27F58E47}"/>
              </a:ext>
            </a:extLst>
          </p:cNvPr>
          <p:cNvPicPr>
            <a:picLocks noChangeAspect="1"/>
          </p:cNvPicPr>
          <p:nvPr/>
        </p:nvPicPr>
        <p:blipFill>
          <a:blip r:embed="rId2"/>
          <a:stretch>
            <a:fillRect/>
          </a:stretch>
        </p:blipFill>
        <p:spPr>
          <a:xfrm>
            <a:off x="-341399" y="3129618"/>
            <a:ext cx="7134818" cy="8307665"/>
          </a:xfrm>
          <a:prstGeom prst="rect">
            <a:avLst/>
          </a:prstGeom>
        </p:spPr>
      </p:pic>
      <p:pic>
        <p:nvPicPr>
          <p:cNvPr id="7" name="Picture 6">
            <a:extLst>
              <a:ext uri="{FF2B5EF4-FFF2-40B4-BE49-F238E27FC236}">
                <a16:creationId xmlns:a16="http://schemas.microsoft.com/office/drawing/2014/main" id="{79E259E3-B621-C340-9EBD-87812FD24A00}"/>
              </a:ext>
            </a:extLst>
          </p:cNvPr>
          <p:cNvPicPr>
            <a:picLocks noChangeAspect="1"/>
          </p:cNvPicPr>
          <p:nvPr/>
        </p:nvPicPr>
        <p:blipFill>
          <a:blip r:embed="rId3"/>
          <a:stretch>
            <a:fillRect/>
          </a:stretch>
        </p:blipFill>
        <p:spPr>
          <a:xfrm>
            <a:off x="5824771" y="3735359"/>
            <a:ext cx="7561454" cy="6775848"/>
          </a:xfrm>
          <a:prstGeom prst="rect">
            <a:avLst/>
          </a:prstGeom>
        </p:spPr>
      </p:pic>
    </p:spTree>
    <p:extLst>
      <p:ext uri="{BB962C8B-B14F-4D97-AF65-F5344CB8AC3E}">
        <p14:creationId xmlns:p14="http://schemas.microsoft.com/office/powerpoint/2010/main" val="3238690587"/>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CCB743-CC57-D14A-9B80-DDFE554B79BC}"/>
              </a:ext>
            </a:extLst>
          </p:cNvPr>
          <p:cNvSpPr>
            <a:spLocks noGrp="1"/>
          </p:cNvSpPr>
          <p:nvPr>
            <p:ph type="sldNum" sz="quarter" idx="2"/>
          </p:nvPr>
        </p:nvSpPr>
        <p:spPr/>
        <p:txBody>
          <a:bodyPr/>
          <a:lstStyle/>
          <a:p>
            <a:fld id="{86CB4B4D-7CA3-9044-876B-883B54F8677D}" type="slidenum">
              <a:rPr lang="en-CA" smtClean="0"/>
              <a:t>30</a:t>
            </a:fld>
            <a:endParaRPr lang="en-CA"/>
          </a:p>
        </p:txBody>
      </p:sp>
      <p:pic>
        <p:nvPicPr>
          <p:cNvPr id="3" name="Picture 2">
            <a:extLst>
              <a:ext uri="{FF2B5EF4-FFF2-40B4-BE49-F238E27FC236}">
                <a16:creationId xmlns:a16="http://schemas.microsoft.com/office/drawing/2014/main" id="{256FF7AF-BC0F-B145-AD5D-675279DA4254}"/>
              </a:ext>
            </a:extLst>
          </p:cNvPr>
          <p:cNvPicPr>
            <a:picLocks noChangeAspect="1"/>
          </p:cNvPicPr>
          <p:nvPr/>
        </p:nvPicPr>
        <p:blipFill>
          <a:blip r:embed="rId2"/>
          <a:stretch>
            <a:fillRect/>
          </a:stretch>
        </p:blipFill>
        <p:spPr>
          <a:xfrm>
            <a:off x="401490" y="-1072056"/>
            <a:ext cx="5274095" cy="12170980"/>
          </a:xfrm>
          <a:prstGeom prst="rect">
            <a:avLst/>
          </a:prstGeom>
        </p:spPr>
      </p:pic>
      <p:pic>
        <p:nvPicPr>
          <p:cNvPr id="4" name="Picture 3">
            <a:extLst>
              <a:ext uri="{FF2B5EF4-FFF2-40B4-BE49-F238E27FC236}">
                <a16:creationId xmlns:a16="http://schemas.microsoft.com/office/drawing/2014/main" id="{60B90734-3091-9A4E-A483-FE5C19BA0A29}"/>
              </a:ext>
            </a:extLst>
          </p:cNvPr>
          <p:cNvPicPr>
            <a:picLocks noChangeAspect="1"/>
          </p:cNvPicPr>
          <p:nvPr/>
        </p:nvPicPr>
        <p:blipFill>
          <a:blip r:embed="rId3"/>
          <a:stretch>
            <a:fillRect/>
          </a:stretch>
        </p:blipFill>
        <p:spPr>
          <a:xfrm>
            <a:off x="7055981" y="-1072056"/>
            <a:ext cx="5948819" cy="12170979"/>
          </a:xfrm>
          <a:prstGeom prst="rect">
            <a:avLst/>
          </a:prstGeom>
        </p:spPr>
      </p:pic>
    </p:spTree>
    <p:extLst>
      <p:ext uri="{BB962C8B-B14F-4D97-AF65-F5344CB8AC3E}">
        <p14:creationId xmlns:p14="http://schemas.microsoft.com/office/powerpoint/2010/main" val="33537499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BF6DE6-FC45-C941-BBC3-1D9BB00063F9}"/>
              </a:ext>
            </a:extLst>
          </p:cNvPr>
          <p:cNvSpPr>
            <a:spLocks noGrp="1"/>
          </p:cNvSpPr>
          <p:nvPr>
            <p:ph type="sldNum" sz="quarter" idx="2"/>
          </p:nvPr>
        </p:nvSpPr>
        <p:spPr/>
        <p:txBody>
          <a:bodyPr/>
          <a:lstStyle/>
          <a:p>
            <a:fld id="{86CB4B4D-7CA3-9044-876B-883B54F8677D}" type="slidenum">
              <a:rPr lang="en-CA" smtClean="0"/>
              <a:t>31</a:t>
            </a:fld>
            <a:endParaRPr lang="en-CA"/>
          </a:p>
        </p:txBody>
      </p:sp>
      <p:pic>
        <p:nvPicPr>
          <p:cNvPr id="3" name="Picture 2">
            <a:extLst>
              <a:ext uri="{FF2B5EF4-FFF2-40B4-BE49-F238E27FC236}">
                <a16:creationId xmlns:a16="http://schemas.microsoft.com/office/drawing/2014/main" id="{F5286D43-4728-8941-8E20-7B22038F7E02}"/>
              </a:ext>
            </a:extLst>
          </p:cNvPr>
          <p:cNvPicPr>
            <a:picLocks noChangeAspect="1"/>
          </p:cNvPicPr>
          <p:nvPr/>
        </p:nvPicPr>
        <p:blipFill>
          <a:blip r:embed="rId2"/>
          <a:stretch>
            <a:fillRect/>
          </a:stretch>
        </p:blipFill>
        <p:spPr>
          <a:xfrm>
            <a:off x="0" y="127695"/>
            <a:ext cx="13004800" cy="9122986"/>
          </a:xfrm>
          <a:prstGeom prst="rect">
            <a:avLst/>
          </a:prstGeom>
        </p:spPr>
      </p:pic>
      <p:sp>
        <p:nvSpPr>
          <p:cNvPr id="4" name="TextBox 3">
            <a:extLst>
              <a:ext uri="{FF2B5EF4-FFF2-40B4-BE49-F238E27FC236}">
                <a16:creationId xmlns:a16="http://schemas.microsoft.com/office/drawing/2014/main" id="{B300F3E5-24B1-E84D-837E-3711411BF67A}"/>
              </a:ext>
            </a:extLst>
          </p:cNvPr>
          <p:cNvSpPr txBox="1"/>
          <p:nvPr/>
        </p:nvSpPr>
        <p:spPr>
          <a:xfrm>
            <a:off x="4267200" y="6300288"/>
            <a:ext cx="3866147" cy="231858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000" b="0" i="0" u="none" strike="noStrike" cap="none" spc="0" normalizeH="0" baseline="0" dirty="0">
                <a:ln>
                  <a:noFill/>
                </a:ln>
                <a:solidFill>
                  <a:schemeClr val="bg1"/>
                </a:solidFill>
                <a:effectLst/>
                <a:uFillTx/>
                <a:latin typeface="Muli Regular"/>
                <a:ea typeface="Muli Regular"/>
                <a:cs typeface="Muli Regular"/>
                <a:sym typeface="Muli Regular"/>
              </a:rPr>
              <a:t>J</a:t>
            </a:r>
          </a:p>
          <a:p>
            <a:pPr marL="0" marR="0" indent="0" algn="l" defTabSz="584200" rtl="0" fontAlgn="auto" latinLnBrk="0" hangingPunct="0">
              <a:lnSpc>
                <a:spcPct val="120000"/>
              </a:lnSpc>
              <a:spcBef>
                <a:spcPts val="0"/>
              </a:spcBef>
              <a:spcAft>
                <a:spcPts val="0"/>
              </a:spcAft>
              <a:buClrTx/>
              <a:buSzTx/>
              <a:buFontTx/>
              <a:buNone/>
              <a:tabLst/>
            </a:pPr>
            <a:r>
              <a:rPr lang="en-US" dirty="0">
                <a:solidFill>
                  <a:schemeClr val="bg1"/>
                </a:solidFill>
              </a:rPr>
              <a:t>J</a:t>
            </a:r>
          </a:p>
          <a:p>
            <a:pPr marL="0" marR="0" indent="0" algn="l" defTabSz="584200" rtl="0" fontAlgn="auto" latinLnBrk="0" hangingPunct="0">
              <a:lnSpc>
                <a:spcPct val="120000"/>
              </a:lnSpc>
              <a:spcBef>
                <a:spcPts val="0"/>
              </a:spcBef>
              <a:spcAft>
                <a:spcPts val="0"/>
              </a:spcAft>
              <a:buClrTx/>
              <a:buSzTx/>
              <a:buFontTx/>
              <a:buNone/>
              <a:tabLst/>
            </a:pPr>
            <a:r>
              <a:rPr kumimoji="0" lang="en-US" sz="2000" b="0" i="0" u="none" strike="noStrike" cap="none" spc="0" normalizeH="0" baseline="0" dirty="0">
                <a:ln>
                  <a:noFill/>
                </a:ln>
                <a:solidFill>
                  <a:schemeClr val="bg1"/>
                </a:solidFill>
                <a:effectLst/>
                <a:uFillTx/>
                <a:latin typeface="Muli Regular"/>
                <a:ea typeface="Muli Regular"/>
                <a:cs typeface="Muli Regular"/>
                <a:sym typeface="Muli Regular"/>
              </a:rPr>
              <a:t>J</a:t>
            </a:r>
          </a:p>
          <a:p>
            <a:pPr marL="0" marR="0" indent="0" algn="l" defTabSz="584200" rtl="0" fontAlgn="auto" latinLnBrk="0" hangingPunct="0">
              <a:lnSpc>
                <a:spcPct val="120000"/>
              </a:lnSpc>
              <a:spcBef>
                <a:spcPts val="0"/>
              </a:spcBef>
              <a:spcAft>
                <a:spcPts val="0"/>
              </a:spcAft>
              <a:buClrTx/>
              <a:buSzTx/>
              <a:buFontTx/>
              <a:buNone/>
              <a:tabLst/>
            </a:pPr>
            <a:r>
              <a:rPr lang="en-US" dirty="0">
                <a:solidFill>
                  <a:schemeClr val="bg1"/>
                </a:solidFill>
              </a:rPr>
              <a:t>J</a:t>
            </a:r>
          </a:p>
          <a:p>
            <a:pPr marL="0" marR="0" indent="0" algn="l" defTabSz="584200" rtl="0" fontAlgn="auto" latinLnBrk="0" hangingPunct="0">
              <a:lnSpc>
                <a:spcPct val="120000"/>
              </a:lnSpc>
              <a:spcBef>
                <a:spcPts val="0"/>
              </a:spcBef>
              <a:spcAft>
                <a:spcPts val="0"/>
              </a:spcAft>
              <a:buClrTx/>
              <a:buSzTx/>
              <a:buFontTx/>
              <a:buNone/>
              <a:tabLst/>
            </a:pPr>
            <a:r>
              <a:rPr kumimoji="0" lang="en-US" sz="2000" b="0" i="0" u="none" strike="noStrike" cap="none" spc="0" normalizeH="0" baseline="0" dirty="0">
                <a:ln>
                  <a:noFill/>
                </a:ln>
                <a:solidFill>
                  <a:schemeClr val="bg1"/>
                </a:solidFill>
                <a:effectLst/>
                <a:uFillTx/>
                <a:latin typeface="Muli Regular"/>
                <a:ea typeface="Muli Regular"/>
                <a:cs typeface="Muli Regular"/>
                <a:sym typeface="Muli Regular"/>
              </a:rPr>
              <a:t>J</a:t>
            </a:r>
          </a:p>
          <a:p>
            <a:pPr marL="0" marR="0" indent="0" algn="l" defTabSz="584200" rtl="0" fontAlgn="auto" latinLnBrk="0" hangingPunct="0">
              <a:lnSpc>
                <a:spcPct val="120000"/>
              </a:lnSpc>
              <a:spcBef>
                <a:spcPts val="0"/>
              </a:spcBef>
              <a:spcAft>
                <a:spcPts val="0"/>
              </a:spcAft>
              <a:buClrTx/>
              <a:buSzTx/>
              <a:buFontTx/>
              <a:buNone/>
              <a:tabLst/>
            </a:pPr>
            <a:endParaRPr kumimoji="0" lang="en-US" sz="2000" b="0" i="0" u="none" strike="noStrike" cap="none" spc="0" normalizeH="0" baseline="0" dirty="0">
              <a:ln>
                <a:noFill/>
              </a:ln>
              <a:solidFill>
                <a:schemeClr val="bg1"/>
              </a:solidFill>
              <a:effectLst/>
              <a:uFillTx/>
              <a:latin typeface="Muli Regular"/>
              <a:ea typeface="Muli Regular"/>
              <a:cs typeface="Muli Regular"/>
              <a:sym typeface="Muli Regular"/>
            </a:endParaRPr>
          </a:p>
        </p:txBody>
      </p:sp>
      <p:sp>
        <p:nvSpPr>
          <p:cNvPr id="5" name="TextBox 4">
            <a:extLst>
              <a:ext uri="{FF2B5EF4-FFF2-40B4-BE49-F238E27FC236}">
                <a16:creationId xmlns:a16="http://schemas.microsoft.com/office/drawing/2014/main" id="{1066D16B-D849-D14F-A679-474C5E88659C}"/>
              </a:ext>
            </a:extLst>
          </p:cNvPr>
          <p:cNvSpPr txBox="1"/>
          <p:nvPr/>
        </p:nvSpPr>
        <p:spPr>
          <a:xfrm>
            <a:off x="9203635" y="1005079"/>
            <a:ext cx="3336059" cy="157992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000" b="0" i="0" u="none" strike="noStrike" cap="none" spc="0" normalizeH="0" baseline="0" dirty="0">
                <a:ln>
                  <a:noFill/>
                </a:ln>
                <a:solidFill>
                  <a:schemeClr val="bg1"/>
                </a:solidFill>
                <a:effectLst/>
                <a:uFillTx/>
                <a:latin typeface="Muli Regular"/>
                <a:ea typeface="Muli Regular"/>
                <a:cs typeface="Muli Regular"/>
                <a:sym typeface="Muli Regular"/>
              </a:rPr>
              <a:t>J</a:t>
            </a:r>
          </a:p>
          <a:p>
            <a:pPr marL="0" marR="0" indent="0" algn="l" defTabSz="584200" rtl="0" fontAlgn="auto" latinLnBrk="0" hangingPunct="0">
              <a:lnSpc>
                <a:spcPct val="120000"/>
              </a:lnSpc>
              <a:spcBef>
                <a:spcPts val="0"/>
              </a:spcBef>
              <a:spcAft>
                <a:spcPts val="0"/>
              </a:spcAft>
              <a:buClrTx/>
              <a:buSzTx/>
              <a:buFontTx/>
              <a:buNone/>
              <a:tabLst/>
            </a:pPr>
            <a:r>
              <a:rPr lang="en-US" dirty="0">
                <a:solidFill>
                  <a:schemeClr val="bg1"/>
                </a:solidFill>
              </a:rPr>
              <a:t>J</a:t>
            </a:r>
          </a:p>
          <a:p>
            <a:pPr marL="0" marR="0" indent="0" algn="l" defTabSz="584200" rtl="0" fontAlgn="auto" latinLnBrk="0" hangingPunct="0">
              <a:lnSpc>
                <a:spcPct val="120000"/>
              </a:lnSpc>
              <a:spcBef>
                <a:spcPts val="0"/>
              </a:spcBef>
              <a:spcAft>
                <a:spcPts val="0"/>
              </a:spcAft>
              <a:buClrTx/>
              <a:buSzTx/>
              <a:buFontTx/>
              <a:buNone/>
              <a:tabLst/>
            </a:pPr>
            <a:r>
              <a:rPr kumimoji="0" lang="en-US" sz="2000" b="0" i="0" u="none" strike="noStrike" cap="none" spc="0" normalizeH="0" baseline="0" dirty="0">
                <a:ln>
                  <a:noFill/>
                </a:ln>
                <a:solidFill>
                  <a:schemeClr val="bg1"/>
                </a:solidFill>
                <a:effectLst/>
                <a:uFillTx/>
                <a:latin typeface="Muli Regular"/>
                <a:ea typeface="Muli Regular"/>
                <a:cs typeface="Muli Regular"/>
                <a:sym typeface="Muli Regular"/>
              </a:rPr>
              <a:t>J</a:t>
            </a:r>
          </a:p>
          <a:p>
            <a:pPr marL="0" marR="0" indent="0" algn="l" defTabSz="584200" rtl="0" fontAlgn="auto" latinLnBrk="0" hangingPunct="0">
              <a:lnSpc>
                <a:spcPct val="120000"/>
              </a:lnSpc>
              <a:spcBef>
                <a:spcPts val="0"/>
              </a:spcBef>
              <a:spcAft>
                <a:spcPts val="0"/>
              </a:spcAft>
              <a:buClrTx/>
              <a:buSzTx/>
              <a:buFontTx/>
              <a:buNone/>
              <a:tabLst/>
            </a:pPr>
            <a:endParaRPr lang="en-US" dirty="0">
              <a:solidFill>
                <a:schemeClr val="bg1"/>
              </a:solidFill>
            </a:endParaRPr>
          </a:p>
        </p:txBody>
      </p:sp>
      <p:sp>
        <p:nvSpPr>
          <p:cNvPr id="6" name="TextBox 5">
            <a:extLst>
              <a:ext uri="{FF2B5EF4-FFF2-40B4-BE49-F238E27FC236}">
                <a16:creationId xmlns:a16="http://schemas.microsoft.com/office/drawing/2014/main" id="{EA725F0F-49CD-D644-84F7-704B39A836A0}"/>
              </a:ext>
            </a:extLst>
          </p:cNvPr>
          <p:cNvSpPr txBox="1"/>
          <p:nvPr/>
        </p:nvSpPr>
        <p:spPr>
          <a:xfrm>
            <a:off x="2270235" y="2024367"/>
            <a:ext cx="1072055" cy="324191"/>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1200" i="0" u="none" strike="noStrike" cap="none" spc="0" normalizeH="0" baseline="0" dirty="0">
                <a:ln>
                  <a:noFill/>
                </a:ln>
                <a:solidFill>
                  <a:schemeClr val="tx1"/>
                </a:solidFill>
                <a:effectLst/>
                <a:uFillTx/>
                <a:latin typeface="Times New Roman" panose="02020603050405020304" pitchFamily="18" charset="0"/>
                <a:cs typeface="Times New Roman" panose="02020603050405020304" pitchFamily="18" charset="0"/>
                <a:sym typeface="Muli Regular"/>
              </a:rPr>
              <a:t>     Chromosorb</a:t>
            </a:r>
          </a:p>
        </p:txBody>
      </p:sp>
    </p:spTree>
    <p:extLst>
      <p:ext uri="{BB962C8B-B14F-4D97-AF65-F5344CB8AC3E}">
        <p14:creationId xmlns:p14="http://schemas.microsoft.com/office/powerpoint/2010/main" val="344555926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xample title here">
            <a:extLst>
              <a:ext uri="{FF2B5EF4-FFF2-40B4-BE49-F238E27FC236}">
                <a16:creationId xmlns:a16="http://schemas.microsoft.com/office/drawing/2014/main" id="{3F8327C5-F1B8-EF42-93AF-13CFDE31F7CF}"/>
              </a:ext>
            </a:extLst>
          </p:cNvPr>
          <p:cNvSpPr txBox="1">
            <a:spLocks/>
          </p:cNvSpPr>
          <p:nvPr/>
        </p:nvSpPr>
        <p:spPr>
          <a:xfrm>
            <a:off x="119495" y="824885"/>
            <a:ext cx="9257862" cy="1543943"/>
          </a:xfrm>
          <a:prstGeom prst="rect">
            <a:avLst/>
          </a:prstGeom>
        </p:spPr>
        <p:txBody>
          <a:bodyPr/>
          <a:lstStyle>
            <a:lvl1pPr marL="0" marR="0" indent="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r>
              <a:rPr lang="en-US" sz="5400" b="1" dirty="0">
                <a:solidFill>
                  <a:schemeClr val="tx1"/>
                </a:solidFill>
                <a:latin typeface="Times New Roman" panose="02020603050405020304" pitchFamily="18" charset="0"/>
                <a:cs typeface="Times New Roman" panose="02020603050405020304" pitchFamily="18" charset="0"/>
              </a:rPr>
              <a:t>SNOLAB includes a campus 2km underground</a:t>
            </a:r>
          </a:p>
        </p:txBody>
      </p:sp>
      <p:pic>
        <p:nvPicPr>
          <p:cNvPr id="5" name="Picture 4">
            <a:extLst>
              <a:ext uri="{FF2B5EF4-FFF2-40B4-BE49-F238E27FC236}">
                <a16:creationId xmlns:a16="http://schemas.microsoft.com/office/drawing/2014/main" id="{0EFA8027-126D-DD48-8E88-4909C887506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9495" y="2670875"/>
            <a:ext cx="12988840" cy="4820303"/>
          </a:xfrm>
          <a:prstGeom prst="rect">
            <a:avLst/>
          </a:prstGeom>
        </p:spPr>
      </p:pic>
      <p:pic>
        <p:nvPicPr>
          <p:cNvPr id="4" name="Picture 3">
            <a:extLst>
              <a:ext uri="{FF2B5EF4-FFF2-40B4-BE49-F238E27FC236}">
                <a16:creationId xmlns:a16="http://schemas.microsoft.com/office/drawing/2014/main" id="{E08F078C-A870-5D45-8DA5-CA750FD4BC03}"/>
              </a:ext>
            </a:extLst>
          </p:cNvPr>
          <p:cNvPicPr>
            <a:picLocks noChangeAspect="1"/>
          </p:cNvPicPr>
          <p:nvPr/>
        </p:nvPicPr>
        <p:blipFill>
          <a:blip r:embed="rId3"/>
          <a:stretch>
            <a:fillRect/>
          </a:stretch>
        </p:blipFill>
        <p:spPr>
          <a:xfrm>
            <a:off x="119495" y="2789695"/>
            <a:ext cx="7299222" cy="6555782"/>
          </a:xfrm>
          <a:prstGeom prst="rect">
            <a:avLst/>
          </a:prstGeom>
        </p:spPr>
      </p:pic>
      <p:sp>
        <p:nvSpPr>
          <p:cNvPr id="6" name="Slide Number Placeholder 5">
            <a:extLst>
              <a:ext uri="{FF2B5EF4-FFF2-40B4-BE49-F238E27FC236}">
                <a16:creationId xmlns:a16="http://schemas.microsoft.com/office/drawing/2014/main" id="{E11FBE2D-0528-0D45-BE13-2D7E3AC5F329}"/>
              </a:ext>
            </a:extLst>
          </p:cNvPr>
          <p:cNvSpPr>
            <a:spLocks noGrp="1"/>
          </p:cNvSpPr>
          <p:nvPr>
            <p:ph type="sldNum" sz="quarter" idx="2"/>
          </p:nvPr>
        </p:nvSpPr>
        <p:spPr/>
        <p:txBody>
          <a:bodyPr/>
          <a:lstStyle/>
          <a:p>
            <a:fld id="{86CB4B4D-7CA3-9044-876B-883B54F8677D}" type="slidenum">
              <a:rPr lang="en-CA" smtClean="0"/>
              <a:t>4</a:t>
            </a:fld>
            <a:endParaRPr lang="en-CA"/>
          </a:p>
        </p:txBody>
      </p:sp>
      <p:sp>
        <p:nvSpPr>
          <p:cNvPr id="3" name="TextBox 2">
            <a:extLst>
              <a:ext uri="{FF2B5EF4-FFF2-40B4-BE49-F238E27FC236}">
                <a16:creationId xmlns:a16="http://schemas.microsoft.com/office/drawing/2014/main" id="{D463405E-BE4F-6B4C-976E-C863CDD3F7B4}"/>
              </a:ext>
            </a:extLst>
          </p:cNvPr>
          <p:cNvSpPr txBox="1"/>
          <p:nvPr/>
        </p:nvSpPr>
        <p:spPr>
          <a:xfrm>
            <a:off x="7443323" y="7730332"/>
            <a:ext cx="5665012" cy="14321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Developed from original SNO detector as </a:t>
            </a:r>
          </a:p>
          <a:p>
            <a:pPr marL="0" marR="0" indent="0" algn="l" defTabSz="584200" rtl="0" fontAlgn="auto" latinLnBrk="0" hangingPunct="0">
              <a:lnSpc>
                <a:spcPct val="12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part of a competition to develop international</a:t>
            </a:r>
          </a:p>
          <a:p>
            <a:pPr marL="0" marR="0" indent="0" algn="l" defTabSz="584200" rtl="0" fontAlgn="auto" latinLnBrk="0" hangingPunct="0">
              <a:lnSpc>
                <a:spcPct val="12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facilities </a:t>
            </a:r>
            <a:r>
              <a:rPr lang="en-US" sz="2400" dirty="0">
                <a:latin typeface="Times New Roman" panose="02020603050405020304" pitchFamily="18" charset="0"/>
                <a:cs typeface="Times New Roman" panose="02020603050405020304" pitchFamily="18" charset="0"/>
              </a:rPr>
              <a:t>within Canada</a:t>
            </a:r>
            <a:endPar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endParaRPr>
          </a:p>
        </p:txBody>
      </p:sp>
    </p:spTree>
    <p:extLst>
      <p:ext uri="{BB962C8B-B14F-4D97-AF65-F5344CB8AC3E}">
        <p14:creationId xmlns:p14="http://schemas.microsoft.com/office/powerpoint/2010/main" val="148523749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xample title here">
            <a:extLst>
              <a:ext uri="{FF2B5EF4-FFF2-40B4-BE49-F238E27FC236}">
                <a16:creationId xmlns:a16="http://schemas.microsoft.com/office/drawing/2014/main" id="{113545E5-770F-F54D-899D-A19D9F30085B}"/>
              </a:ext>
            </a:extLst>
          </p:cNvPr>
          <p:cNvSpPr txBox="1">
            <a:spLocks/>
          </p:cNvSpPr>
          <p:nvPr/>
        </p:nvSpPr>
        <p:spPr>
          <a:xfrm>
            <a:off x="195559" y="893068"/>
            <a:ext cx="9257862" cy="1543943"/>
          </a:xfrm>
          <a:prstGeom prst="rect">
            <a:avLst/>
          </a:prstGeom>
        </p:spPr>
        <p:txBody>
          <a:bodyPr/>
          <a:lstStyle>
            <a:lvl1pPr marL="0" marR="0" indent="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eaLnBrk="1" latinLnBrk="0" hangingPunct="1">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r>
              <a:rPr lang="en-US" sz="5400" b="1" dirty="0">
                <a:solidFill>
                  <a:schemeClr val="tx1"/>
                </a:solidFill>
                <a:latin typeface="Times New Roman" panose="02020603050405020304" pitchFamily="18" charset="0"/>
                <a:cs typeface="Times New Roman" panose="02020603050405020304" pitchFamily="18" charset="0"/>
              </a:rPr>
              <a:t>Why go Deep Underground?</a:t>
            </a:r>
          </a:p>
        </p:txBody>
      </p:sp>
      <p:sp>
        <p:nvSpPr>
          <p:cNvPr id="5" name="TextBox 4">
            <a:extLst>
              <a:ext uri="{FF2B5EF4-FFF2-40B4-BE49-F238E27FC236}">
                <a16:creationId xmlns:a16="http://schemas.microsoft.com/office/drawing/2014/main" id="{1BDEF867-2BFD-9F45-BC4E-8CE8F06EB1C5}"/>
              </a:ext>
            </a:extLst>
          </p:cNvPr>
          <p:cNvSpPr txBox="1"/>
          <p:nvPr/>
        </p:nvSpPr>
        <p:spPr>
          <a:xfrm>
            <a:off x="9143074" y="3315999"/>
            <a:ext cx="3705021" cy="4091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marR="0" indent="-342900" algn="l" defTabSz="584200" rtl="0" fontAlgn="auto" latinLnBrk="0" hangingPunct="0">
              <a:lnSpc>
                <a:spcPct val="120000"/>
              </a:lnSpc>
              <a:spcBef>
                <a:spcPts val="0"/>
              </a:spcBef>
              <a:spcAft>
                <a:spcPts val="0"/>
              </a:spcAft>
              <a:buClrTx/>
              <a:buSzTx/>
              <a:buFont typeface="Arial" panose="020B0604020202020204" pitchFamily="34" charset="0"/>
              <a:buChar char="•"/>
              <a:tabLst/>
            </a:pPr>
            <a:r>
              <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rPr>
              <a:t>High energy muons travel deep</a:t>
            </a:r>
          </a:p>
          <a:p>
            <a:pPr marL="0" marR="0" indent="0" algn="l" defTabSz="584200" rtl="0" fontAlgn="auto" latinLnBrk="0" hangingPunct="0">
              <a:lnSpc>
                <a:spcPct val="120000"/>
              </a:lnSpc>
              <a:spcBef>
                <a:spcPts val="0"/>
              </a:spcBef>
              <a:spcAft>
                <a:spcPts val="0"/>
              </a:spcAft>
              <a:buClrTx/>
              <a:buSzTx/>
              <a:buFontTx/>
              <a:buNone/>
              <a:tabLst/>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Deep UG facilities provide significant rock overburden-&gt; reduction in cosmic ray flux.</a:t>
            </a:r>
          </a:p>
          <a:p>
            <a:pPr marL="0" marR="0" indent="0" algn="l" defTabSz="584200" rtl="0" fontAlgn="auto" latinLnBrk="0" hangingPunct="0">
              <a:lnSpc>
                <a:spcPct val="120000"/>
              </a:lnSpc>
              <a:spcBef>
                <a:spcPts val="0"/>
              </a:spcBef>
              <a:spcAft>
                <a:spcPts val="0"/>
              </a:spcAft>
              <a:buClrTx/>
              <a:buSzTx/>
              <a:buFontTx/>
              <a:buNone/>
              <a:tabLst/>
            </a:pPr>
            <a:endParaRPr kumimoji="0" lang="en-US" sz="2400" b="0" i="0" u="none" strike="noStrike" cap="none" spc="0" normalizeH="0" baseline="0" dirty="0">
              <a:ln>
                <a:noFill/>
              </a:ln>
              <a:solidFill>
                <a:srgbClr val="000000"/>
              </a:solidFill>
              <a:effectLst/>
              <a:uFillTx/>
              <a:latin typeface="Times New Roman" panose="02020603050405020304" pitchFamily="18" charset="0"/>
              <a:cs typeface="Times New Roman" panose="02020603050405020304" pitchFamily="18" charset="0"/>
              <a:sym typeface="Muli Regular"/>
            </a:endParaRPr>
          </a:p>
          <a:p>
            <a:pPr marL="0" marR="0" indent="0" algn="l" defTabSz="584200" rtl="0" fontAlgn="auto" latinLnBrk="0" hangingPunct="0">
              <a:lnSpc>
                <a:spcPct val="120000"/>
              </a:lnSpc>
              <a:spcBef>
                <a:spcPts val="0"/>
              </a:spcBef>
              <a:spcAft>
                <a:spcPts val="0"/>
              </a:spcAft>
              <a:buClrTx/>
              <a:buSzTx/>
              <a:buFontTx/>
              <a:buNone/>
              <a:tabLst/>
            </a:pPr>
            <a:endParaRPr lang="en-US" sz="2400" dirty="0">
              <a:latin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844EE99D-33CF-A548-9F52-D8CDB174F5E2}"/>
              </a:ext>
            </a:extLst>
          </p:cNvPr>
          <p:cNvSpPr>
            <a:spLocks noGrp="1"/>
          </p:cNvSpPr>
          <p:nvPr>
            <p:ph type="sldNum" sz="quarter" idx="2"/>
          </p:nvPr>
        </p:nvSpPr>
        <p:spPr/>
        <p:txBody>
          <a:bodyPr/>
          <a:lstStyle/>
          <a:p>
            <a:fld id="{86CB4B4D-7CA3-9044-876B-883B54F8677D}" type="slidenum">
              <a:rPr lang="en-CA" smtClean="0"/>
              <a:t>5</a:t>
            </a:fld>
            <a:endParaRPr lang="en-CA"/>
          </a:p>
        </p:txBody>
      </p:sp>
      <p:pic>
        <p:nvPicPr>
          <p:cNvPr id="7" name="Picture 6">
            <a:extLst>
              <a:ext uri="{FF2B5EF4-FFF2-40B4-BE49-F238E27FC236}">
                <a16:creationId xmlns:a16="http://schemas.microsoft.com/office/drawing/2014/main" id="{BE2A6405-AE3A-3245-93C2-0E90D812893E}"/>
              </a:ext>
            </a:extLst>
          </p:cNvPr>
          <p:cNvPicPr>
            <a:picLocks noChangeAspect="1"/>
          </p:cNvPicPr>
          <p:nvPr/>
        </p:nvPicPr>
        <p:blipFill>
          <a:blip r:embed="rId3"/>
          <a:stretch>
            <a:fillRect/>
          </a:stretch>
        </p:blipFill>
        <p:spPr>
          <a:xfrm>
            <a:off x="195559" y="1602100"/>
            <a:ext cx="8669472" cy="7648581"/>
          </a:xfrm>
          <a:prstGeom prst="rect">
            <a:avLst/>
          </a:prstGeom>
        </p:spPr>
      </p:pic>
      <p:sp>
        <p:nvSpPr>
          <p:cNvPr id="8" name="TextBox 7">
            <a:extLst>
              <a:ext uri="{FF2B5EF4-FFF2-40B4-BE49-F238E27FC236}">
                <a16:creationId xmlns:a16="http://schemas.microsoft.com/office/drawing/2014/main" id="{9B4AD035-BBF5-D04B-92F8-DCCCA49A67D1}"/>
              </a:ext>
            </a:extLst>
          </p:cNvPr>
          <p:cNvSpPr txBox="1"/>
          <p:nvPr/>
        </p:nvSpPr>
        <p:spPr>
          <a:xfrm rot="-1380000">
            <a:off x="2491533" y="6839015"/>
            <a:ext cx="4077524" cy="11367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800" b="1" i="0" strike="noStrike" cap="none" spc="0" normalizeH="0" baseline="0" dirty="0">
                <a:ln>
                  <a:noFill/>
                </a:ln>
                <a:solidFill>
                  <a:schemeClr val="tx1"/>
                </a:solidFill>
                <a:effectLst/>
                <a:uFillTx/>
                <a:latin typeface="+mj-lt"/>
                <a:cs typeface="Times New Roman" panose="02020603050405020304" pitchFamily="18" charset="0"/>
                <a:sym typeface="Muli Regular"/>
              </a:rPr>
              <a:t>~2km walk from cage to SNOLAB </a:t>
            </a:r>
          </a:p>
        </p:txBody>
      </p:sp>
    </p:spTree>
    <p:extLst>
      <p:ext uri="{BB962C8B-B14F-4D97-AF65-F5344CB8AC3E}">
        <p14:creationId xmlns:p14="http://schemas.microsoft.com/office/powerpoint/2010/main" val="171104685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69876FD-3CBC-5541-8C00-DD5847ACC466}"/>
              </a:ext>
            </a:extLst>
          </p:cNvPr>
          <p:cNvPicPr>
            <a:picLocks noChangeAspect="1"/>
          </p:cNvPicPr>
          <p:nvPr/>
        </p:nvPicPr>
        <p:blipFill>
          <a:blip r:embed="rId2"/>
          <a:stretch>
            <a:fillRect/>
          </a:stretch>
        </p:blipFill>
        <p:spPr>
          <a:xfrm>
            <a:off x="-1" y="502919"/>
            <a:ext cx="13004799" cy="9753600"/>
          </a:xfrm>
          <a:prstGeom prst="rect">
            <a:avLst/>
          </a:prstGeom>
        </p:spPr>
      </p:pic>
      <p:sp>
        <p:nvSpPr>
          <p:cNvPr id="4" name="Rectangle 3">
            <a:extLst>
              <a:ext uri="{FF2B5EF4-FFF2-40B4-BE49-F238E27FC236}">
                <a16:creationId xmlns:a16="http://schemas.microsoft.com/office/drawing/2014/main" id="{6B0090E7-917F-DE44-B123-ECC4752C13FB}"/>
              </a:ext>
            </a:extLst>
          </p:cNvPr>
          <p:cNvSpPr/>
          <p:nvPr/>
        </p:nvSpPr>
        <p:spPr>
          <a:xfrm>
            <a:off x="4856408" y="4876800"/>
            <a:ext cx="7625166" cy="1081322"/>
          </a:xfrm>
          <a:prstGeom prst="rect">
            <a:avLst/>
          </a:prstGeom>
        </p:spPr>
        <p:txBody>
          <a:bodyPr wrap="square">
            <a:spAutoFit/>
          </a:bodyPr>
          <a:lstStyle/>
          <a:p>
            <a:r>
              <a:rPr lang="en-CA" sz="2800" b="1" dirty="0">
                <a:solidFill>
                  <a:schemeClr val="bg1"/>
                </a:solidFill>
                <a:latin typeface="Times New Roman" panose="02020603050405020304" pitchFamily="18" charset="0"/>
                <a:cs typeface="Times New Roman" panose="02020603050405020304" pitchFamily="18" charset="0"/>
              </a:rPr>
              <a:t>There is ~50 million times reduction in cosmic rays 2km underground at SNOLAB!</a:t>
            </a:r>
          </a:p>
        </p:txBody>
      </p:sp>
      <p:sp>
        <p:nvSpPr>
          <p:cNvPr id="5" name="Slide Number Placeholder 4">
            <a:extLst>
              <a:ext uri="{FF2B5EF4-FFF2-40B4-BE49-F238E27FC236}">
                <a16:creationId xmlns:a16="http://schemas.microsoft.com/office/drawing/2014/main" id="{4AB16A9F-1E0E-5D40-B24A-D193DE92B8BD}"/>
              </a:ext>
            </a:extLst>
          </p:cNvPr>
          <p:cNvSpPr>
            <a:spLocks noGrp="1"/>
          </p:cNvSpPr>
          <p:nvPr>
            <p:ph type="sldNum" sz="quarter" idx="2"/>
          </p:nvPr>
        </p:nvSpPr>
        <p:spPr/>
        <p:txBody>
          <a:bodyPr/>
          <a:lstStyle/>
          <a:p>
            <a:fld id="{86CB4B4D-7CA3-9044-876B-883B54F8677D}" type="slidenum">
              <a:rPr lang="en-CA" smtClean="0"/>
              <a:t>6</a:t>
            </a:fld>
            <a:endParaRPr lang="en-CA"/>
          </a:p>
        </p:txBody>
      </p:sp>
      <p:sp>
        <p:nvSpPr>
          <p:cNvPr id="6" name="TextBox 5">
            <a:extLst>
              <a:ext uri="{FF2B5EF4-FFF2-40B4-BE49-F238E27FC236}">
                <a16:creationId xmlns:a16="http://schemas.microsoft.com/office/drawing/2014/main" id="{64FA0E05-A5DE-7E21-668C-61E975B438F3}"/>
              </a:ext>
            </a:extLst>
          </p:cNvPr>
          <p:cNvSpPr txBox="1"/>
          <p:nvPr/>
        </p:nvSpPr>
        <p:spPr>
          <a:xfrm>
            <a:off x="6502398" y="8908947"/>
            <a:ext cx="1926810" cy="6196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chemeClr val="bg1"/>
                </a:solidFill>
                <a:effectLst/>
                <a:uFillTx/>
                <a:latin typeface="Times New Roman" panose="02020603050405020304" pitchFamily="18" charset="0"/>
                <a:cs typeface="Times New Roman" panose="02020603050405020304" pitchFamily="18" charset="0"/>
                <a:sym typeface="Muli Regular"/>
              </a:rPr>
              <a:t>/5900 </a:t>
            </a:r>
            <a:r>
              <a:rPr kumimoji="0" lang="en-US" sz="2800" b="0" i="0" u="none" strike="noStrike" cap="none" spc="0" normalizeH="0" baseline="0" dirty="0" err="1">
                <a:ln>
                  <a:noFill/>
                </a:ln>
                <a:solidFill>
                  <a:schemeClr val="bg1"/>
                </a:solidFill>
                <a:effectLst/>
                <a:uFillTx/>
                <a:latin typeface="Times New Roman" panose="02020603050405020304" pitchFamily="18" charset="0"/>
                <a:cs typeface="Times New Roman" panose="02020603050405020304" pitchFamily="18" charset="0"/>
                <a:sym typeface="Muli Regular"/>
              </a:rPr>
              <a:t>m.w.e</a:t>
            </a:r>
            <a:endParaRPr kumimoji="0" lang="en-US" sz="2800" b="0" i="0" u="none" strike="noStrike" cap="none" spc="0" normalizeH="0" baseline="0" dirty="0">
              <a:ln>
                <a:noFill/>
              </a:ln>
              <a:solidFill>
                <a:schemeClr val="bg1"/>
              </a:solidFill>
              <a:effectLst/>
              <a:uFillTx/>
              <a:latin typeface="Times New Roman" panose="02020603050405020304" pitchFamily="18" charset="0"/>
              <a:cs typeface="Times New Roman" panose="02020603050405020304" pitchFamily="18" charset="0"/>
              <a:sym typeface="Muli Regular"/>
            </a:endParaRPr>
          </a:p>
        </p:txBody>
      </p:sp>
    </p:spTree>
    <p:extLst>
      <p:ext uri="{BB962C8B-B14F-4D97-AF65-F5344CB8AC3E}">
        <p14:creationId xmlns:p14="http://schemas.microsoft.com/office/powerpoint/2010/main" val="119945305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1E710FF-E8C3-DC41-A584-0DEFA6B56B4A}"/>
              </a:ext>
            </a:extLst>
          </p:cNvPr>
          <p:cNvSpPr>
            <a:spLocks noGrp="1"/>
          </p:cNvSpPr>
          <p:nvPr>
            <p:ph type="sldNum" sz="quarter" idx="2"/>
          </p:nvPr>
        </p:nvSpPr>
        <p:spPr/>
        <p:txBody>
          <a:bodyPr/>
          <a:lstStyle/>
          <a:p>
            <a:fld id="{86CB4B4D-7CA3-9044-876B-883B54F8677D}" type="slidenum">
              <a:rPr lang="en-CA" smtClean="0"/>
              <a:t>7</a:t>
            </a:fld>
            <a:endParaRPr lang="en-CA"/>
          </a:p>
        </p:txBody>
      </p:sp>
      <p:sp>
        <p:nvSpPr>
          <p:cNvPr id="2" name="Title 1">
            <a:extLst>
              <a:ext uri="{FF2B5EF4-FFF2-40B4-BE49-F238E27FC236}">
                <a16:creationId xmlns:a16="http://schemas.microsoft.com/office/drawing/2014/main" id="{78D20417-4EF7-B44C-AFD7-47F09F65D617}"/>
              </a:ext>
            </a:extLst>
          </p:cNvPr>
          <p:cNvSpPr>
            <a:spLocks noGrp="1"/>
          </p:cNvSpPr>
          <p:nvPr>
            <p:ph type="title" idx="4294967295"/>
          </p:nvPr>
        </p:nvSpPr>
        <p:spPr>
          <a:xfrm>
            <a:off x="183482" y="348551"/>
            <a:ext cx="10363200" cy="1544637"/>
          </a:xfr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Cleanliness is critical to SNOLAB operations and science</a:t>
            </a:r>
          </a:p>
        </p:txBody>
      </p:sp>
      <p:pic>
        <p:nvPicPr>
          <p:cNvPr id="8" name="Picture 7">
            <a:extLst>
              <a:ext uri="{FF2B5EF4-FFF2-40B4-BE49-F238E27FC236}">
                <a16:creationId xmlns:a16="http://schemas.microsoft.com/office/drawing/2014/main" id="{ECFFA9F3-EFD8-DA4A-B796-0356484F3D0E}"/>
              </a:ext>
            </a:extLst>
          </p:cNvPr>
          <p:cNvPicPr>
            <a:picLocks noChangeAspect="1"/>
          </p:cNvPicPr>
          <p:nvPr/>
        </p:nvPicPr>
        <p:blipFill>
          <a:blip r:embed="rId3"/>
          <a:stretch>
            <a:fillRect/>
          </a:stretch>
        </p:blipFill>
        <p:spPr>
          <a:xfrm>
            <a:off x="419100" y="2228850"/>
            <a:ext cx="5559345" cy="2851150"/>
          </a:xfrm>
          <a:prstGeom prst="rect">
            <a:avLst/>
          </a:prstGeom>
        </p:spPr>
      </p:pic>
      <p:pic>
        <p:nvPicPr>
          <p:cNvPr id="9" name="Picture 8">
            <a:extLst>
              <a:ext uri="{FF2B5EF4-FFF2-40B4-BE49-F238E27FC236}">
                <a16:creationId xmlns:a16="http://schemas.microsoft.com/office/drawing/2014/main" id="{63CE11D4-1569-0C4F-8B0D-90A6DFE1B43B}"/>
              </a:ext>
            </a:extLst>
          </p:cNvPr>
          <p:cNvPicPr>
            <a:picLocks noChangeAspect="1"/>
          </p:cNvPicPr>
          <p:nvPr/>
        </p:nvPicPr>
        <p:blipFill>
          <a:blip r:embed="rId4"/>
          <a:stretch>
            <a:fillRect/>
          </a:stretch>
        </p:blipFill>
        <p:spPr>
          <a:xfrm>
            <a:off x="6502400" y="2228850"/>
            <a:ext cx="5597300" cy="2851150"/>
          </a:xfrm>
          <a:prstGeom prst="rect">
            <a:avLst/>
          </a:prstGeom>
        </p:spPr>
      </p:pic>
      <p:pic>
        <p:nvPicPr>
          <p:cNvPr id="10" name="Picture 9">
            <a:extLst>
              <a:ext uri="{FF2B5EF4-FFF2-40B4-BE49-F238E27FC236}">
                <a16:creationId xmlns:a16="http://schemas.microsoft.com/office/drawing/2014/main" id="{1BCC900F-8D16-264E-9E5D-8CB31C39721B}"/>
              </a:ext>
            </a:extLst>
          </p:cNvPr>
          <p:cNvPicPr>
            <a:picLocks noChangeAspect="1"/>
          </p:cNvPicPr>
          <p:nvPr/>
        </p:nvPicPr>
        <p:blipFill>
          <a:blip r:embed="rId5"/>
          <a:stretch>
            <a:fillRect/>
          </a:stretch>
        </p:blipFill>
        <p:spPr>
          <a:xfrm>
            <a:off x="6405450" y="5707874"/>
            <a:ext cx="5791200" cy="2933206"/>
          </a:xfrm>
          <a:prstGeom prst="rect">
            <a:avLst/>
          </a:prstGeom>
        </p:spPr>
      </p:pic>
      <p:pic>
        <p:nvPicPr>
          <p:cNvPr id="11" name="Picture 10">
            <a:extLst>
              <a:ext uri="{FF2B5EF4-FFF2-40B4-BE49-F238E27FC236}">
                <a16:creationId xmlns:a16="http://schemas.microsoft.com/office/drawing/2014/main" id="{981EFFBE-3202-EA45-A56D-8F3BBF563347}"/>
              </a:ext>
            </a:extLst>
          </p:cNvPr>
          <p:cNvPicPr>
            <a:picLocks noChangeAspect="1"/>
          </p:cNvPicPr>
          <p:nvPr/>
        </p:nvPicPr>
        <p:blipFill>
          <a:blip r:embed="rId6"/>
          <a:stretch>
            <a:fillRect/>
          </a:stretch>
        </p:blipFill>
        <p:spPr>
          <a:xfrm>
            <a:off x="304432" y="5731246"/>
            <a:ext cx="5791200" cy="2928883"/>
          </a:xfrm>
          <a:prstGeom prst="rect">
            <a:avLst/>
          </a:prstGeom>
        </p:spPr>
      </p:pic>
    </p:spTree>
    <p:extLst>
      <p:ext uri="{BB962C8B-B14F-4D97-AF65-F5344CB8AC3E}">
        <p14:creationId xmlns:p14="http://schemas.microsoft.com/office/powerpoint/2010/main" val="40019603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CD077E-69FA-504E-9E6B-B358C820AD37}"/>
              </a:ext>
            </a:extLst>
          </p:cNvPr>
          <p:cNvSpPr>
            <a:spLocks noGrp="1"/>
          </p:cNvSpPr>
          <p:nvPr>
            <p:ph type="sldNum" sz="quarter" idx="2"/>
          </p:nvPr>
        </p:nvSpPr>
        <p:spPr/>
        <p:txBody>
          <a:bodyPr/>
          <a:lstStyle/>
          <a:p>
            <a:fld id="{86CB4B4D-7CA3-9044-876B-883B54F8677D}" type="slidenum">
              <a:rPr lang="en-CA" smtClean="0"/>
              <a:t>8</a:t>
            </a:fld>
            <a:endParaRPr lang="en-CA"/>
          </a:p>
        </p:txBody>
      </p:sp>
      <p:sp>
        <p:nvSpPr>
          <p:cNvPr id="2" name="Title 1">
            <a:extLst>
              <a:ext uri="{FF2B5EF4-FFF2-40B4-BE49-F238E27FC236}">
                <a16:creationId xmlns:a16="http://schemas.microsoft.com/office/drawing/2014/main" id="{5CE1BDCF-4B6A-5346-AA63-8326F6D17674}"/>
              </a:ext>
            </a:extLst>
          </p:cNvPr>
          <p:cNvSpPr>
            <a:spLocks noGrp="1"/>
          </p:cNvSpPr>
          <p:nvPr>
            <p:ph type="title" idx="4294967295"/>
          </p:nvPr>
        </p:nvSpPr>
        <p:spPr>
          <a:xfrm>
            <a:off x="160421" y="1044098"/>
            <a:ext cx="10363200" cy="1544637"/>
          </a:xfr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Why do we care about cleanliness?</a:t>
            </a:r>
          </a:p>
        </p:txBody>
      </p:sp>
      <p:sp>
        <p:nvSpPr>
          <p:cNvPr id="3" name="TextBox 2">
            <a:extLst>
              <a:ext uri="{FF2B5EF4-FFF2-40B4-BE49-F238E27FC236}">
                <a16:creationId xmlns:a16="http://schemas.microsoft.com/office/drawing/2014/main" id="{09C9A04C-F61D-C249-A0AD-267FED775B6A}"/>
              </a:ext>
            </a:extLst>
          </p:cNvPr>
          <p:cNvSpPr txBox="1"/>
          <p:nvPr/>
        </p:nvSpPr>
        <p:spPr>
          <a:xfrm>
            <a:off x="401371" y="4052629"/>
            <a:ext cx="12072216"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20000"/>
              </a:lnSpc>
              <a:spcBef>
                <a:spcPts val="0"/>
              </a:spcBef>
              <a:spcAft>
                <a:spcPts val="0"/>
              </a:spcAft>
              <a:buClrTx/>
              <a:buSzTx/>
              <a:buFontTx/>
              <a:buNone/>
              <a:tabLst/>
            </a:pPr>
            <a:r>
              <a:rPr lang="en-US" sz="4000" dirty="0">
                <a:solidFill>
                  <a:schemeClr val="tx1"/>
                </a:solidFill>
                <a:latin typeface="Times New Roman" panose="02020603050405020304" pitchFamily="18" charset="0"/>
                <a:cs typeface="Times New Roman" panose="02020603050405020304" pitchFamily="18" charset="0"/>
              </a:rPr>
              <a:t>Radioactive b</a:t>
            </a:r>
            <a:r>
              <a:rPr kumimoji="0" lang="en-US" sz="4000" b="0" i="0" u="none" strike="noStrike" cap="none" spc="0" normalizeH="0" baseline="0" dirty="0">
                <a:ln>
                  <a:noFill/>
                </a:ln>
                <a:solidFill>
                  <a:schemeClr val="tx1"/>
                </a:solidFill>
                <a:effectLst/>
                <a:uFillTx/>
                <a:latin typeface="Times New Roman" panose="02020603050405020304" pitchFamily="18" charset="0"/>
                <a:cs typeface="Times New Roman" panose="02020603050405020304" pitchFamily="18" charset="0"/>
                <a:sym typeface="Muli Regular"/>
              </a:rPr>
              <a:t>ackgrounds from the environment dominate </a:t>
            </a:r>
          </a:p>
          <a:p>
            <a:pPr marL="0" marR="0" indent="0" algn="l" defTabSz="584200" rtl="0" fontAlgn="auto" latinLnBrk="0" hangingPunct="0">
              <a:lnSpc>
                <a:spcPct val="120000"/>
              </a:lnSpc>
              <a:spcBef>
                <a:spcPts val="0"/>
              </a:spcBef>
              <a:spcAft>
                <a:spcPts val="0"/>
              </a:spcAft>
              <a:buClrTx/>
              <a:buSzTx/>
              <a:buFontTx/>
              <a:buNone/>
              <a:tabLst/>
            </a:pPr>
            <a:r>
              <a:rPr kumimoji="0" lang="en-US" sz="4000" b="0" i="0" u="none" strike="noStrike" cap="none" spc="0" normalizeH="0" baseline="0" dirty="0">
                <a:ln>
                  <a:noFill/>
                </a:ln>
                <a:solidFill>
                  <a:schemeClr val="tx1"/>
                </a:solidFill>
                <a:effectLst/>
                <a:uFillTx/>
                <a:latin typeface="Times New Roman" panose="02020603050405020304" pitchFamily="18" charset="0"/>
                <a:cs typeface="Times New Roman" panose="02020603050405020304" pitchFamily="18" charset="0"/>
                <a:sym typeface="Muli Regular"/>
              </a:rPr>
              <a:t>underground</a:t>
            </a:r>
          </a:p>
        </p:txBody>
      </p:sp>
    </p:spTree>
    <p:extLst>
      <p:ext uri="{BB962C8B-B14F-4D97-AF65-F5344CB8AC3E}">
        <p14:creationId xmlns:p14="http://schemas.microsoft.com/office/powerpoint/2010/main" val="201659100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5EF05EA-02EA-DF40-BF37-E9B8AF707DE1}"/>
              </a:ext>
            </a:extLst>
          </p:cNvPr>
          <p:cNvSpPr>
            <a:spLocks noGrp="1"/>
          </p:cNvSpPr>
          <p:nvPr>
            <p:ph type="sldNum" sz="quarter" idx="2"/>
          </p:nvPr>
        </p:nvSpPr>
        <p:spPr/>
        <p:txBody>
          <a:bodyPr/>
          <a:lstStyle/>
          <a:p>
            <a:fld id="{86CB4B4D-7CA3-9044-876B-883B54F8677D}" type="slidenum">
              <a:rPr lang="en-CA" smtClean="0"/>
              <a:t>9</a:t>
            </a:fld>
            <a:endParaRPr lang="en-CA"/>
          </a:p>
        </p:txBody>
      </p:sp>
      <p:sp>
        <p:nvSpPr>
          <p:cNvPr id="136" name="On prehent aped everio. Et audam voloreh enietusam fuga. Nequi con nobis doloressus et reribus qui dunti ium hiciatinias eictior emporiam, quis quis autecus, consed ut assedi con peliquasse perat sitatiur assinctur?…"/>
          <p:cNvSpPr txBox="1">
            <a:spLocks noGrp="1"/>
          </p:cNvSpPr>
          <p:nvPr>
            <p:ph type="body" idx="4294967295"/>
          </p:nvPr>
        </p:nvSpPr>
        <p:spPr>
          <a:xfrm>
            <a:off x="320842" y="3618230"/>
            <a:ext cx="10339388" cy="5022850"/>
          </a:xfrm>
          <a:prstGeom prst="rect">
            <a:avLst/>
          </a:prstGeom>
        </p:spPr>
        <p:txBody>
          <a:bodyPr>
            <a:normAutofit lnSpcReduction="10000"/>
          </a:bodyPr>
          <a:lstStyle/>
          <a:p>
            <a:pPr marL="342900" indent="-3429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Many experiments require ultra low level of radioactive backgrounds to achieve required sensitivities for their searches. </a:t>
            </a:r>
          </a:p>
          <a:p>
            <a:pPr marL="342900" indent="-342900">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Main backgrounds: Naturally occurring radioactivity (238U and 232Th decay chains). </a:t>
            </a:r>
          </a:p>
          <a:p>
            <a:pPr marL="342900" indent="-342900">
              <a:buFont typeface="Arial" panose="020B0604020202020204" pitchFamily="34" charset="0"/>
              <a:buChar char="•"/>
            </a:pPr>
            <a:endParaRPr lang="en-CA"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CA" sz="2400" dirty="0">
                <a:latin typeface="Times New Roman" panose="02020603050405020304" pitchFamily="18" charset="0"/>
                <a:cs typeface="Times New Roman" panose="02020603050405020304" pitchFamily="18" charset="0"/>
              </a:rPr>
              <a:t>These backgrounds (alphas, betas, gammas) may mimic the expected detector signal. </a:t>
            </a:r>
          </a:p>
          <a:p>
            <a:endParaRPr lang="en-CA" sz="2400" dirty="0">
              <a:latin typeface="Times New Roman" panose="02020603050405020304" pitchFamily="18" charset="0"/>
              <a:cs typeface="Times New Roman" panose="02020603050405020304" pitchFamily="18" charset="0"/>
            </a:endParaRPr>
          </a:p>
          <a:p>
            <a:pPr marL="0" indent="0">
              <a:buNone/>
            </a:pPr>
            <a:endParaRPr lang="en-CA" sz="2400" dirty="0">
              <a:latin typeface="Times New Roman" panose="02020603050405020304" pitchFamily="18" charset="0"/>
              <a:cs typeface="Times New Roman" panose="02020603050405020304" pitchFamily="18" charset="0"/>
            </a:endParaRPr>
          </a:p>
          <a:p>
            <a:pPr marL="0" indent="0">
              <a:buNone/>
            </a:pPr>
            <a:r>
              <a:rPr lang="en-CA" sz="2400" b="1" dirty="0">
                <a:latin typeface="Times New Roman" panose="02020603050405020304" pitchFamily="18" charset="0"/>
                <a:cs typeface="Times New Roman" panose="02020603050405020304" pitchFamily="18" charset="0"/>
              </a:rPr>
              <a:t>      GOAL: </a:t>
            </a:r>
            <a:r>
              <a:rPr lang="en-CA" sz="2400" dirty="0">
                <a:latin typeface="Times New Roman" panose="02020603050405020304" pitchFamily="18" charset="0"/>
                <a:cs typeface="Times New Roman" panose="02020603050405020304" pitchFamily="18" charset="0"/>
              </a:rPr>
              <a:t>To measure these backgrounds and apply techniques to reduce them as low as possible. </a:t>
            </a:r>
          </a:p>
          <a:p>
            <a:endParaRPr sz="2400" dirty="0">
              <a:latin typeface="Times New Roman" panose="02020603050405020304" pitchFamily="18" charset="0"/>
              <a:cs typeface="Times New Roman" panose="02020603050405020304" pitchFamily="18" charset="0"/>
            </a:endParaRPr>
          </a:p>
          <a:p>
            <a:pPr>
              <a:lnSpc>
                <a:spcPct val="150000"/>
              </a:lnSpc>
            </a:pPr>
            <a:endParaRPr sz="2400" dirty="0">
              <a:latin typeface="Times New Roman" panose="02020603050405020304" pitchFamily="18" charset="0"/>
              <a:cs typeface="Times New Roman" panose="02020603050405020304" pitchFamily="18" charset="0"/>
            </a:endParaRPr>
          </a:p>
        </p:txBody>
      </p:sp>
      <p:sp>
        <p:nvSpPr>
          <p:cNvPr id="137" name="Example title here"/>
          <p:cNvSpPr txBox="1">
            <a:spLocks noGrp="1"/>
          </p:cNvSpPr>
          <p:nvPr>
            <p:ph type="title" idx="4294967295"/>
          </p:nvPr>
        </p:nvSpPr>
        <p:spPr>
          <a:xfrm>
            <a:off x="135537" y="502919"/>
            <a:ext cx="12019938" cy="1544637"/>
          </a:xfrm>
          <a:prstGeom prst="rect">
            <a:avLst/>
          </a:prstGeom>
        </p:spPr>
        <p:txBody>
          <a:bodyPr>
            <a:normAutofit/>
          </a:bodyPr>
          <a:lstStyle/>
          <a:p>
            <a:r>
              <a:rPr lang="en-US" sz="5400" b="1" dirty="0">
                <a:solidFill>
                  <a:schemeClr val="tx1"/>
                </a:solidFill>
                <a:latin typeface="Times New Roman" panose="02020603050405020304" pitchFamily="18" charset="0"/>
                <a:cs typeface="Times New Roman" panose="02020603050405020304" pitchFamily="18" charset="0"/>
              </a:rPr>
              <a:t>Why do we care about </a:t>
            </a:r>
            <a:br>
              <a:rPr lang="en-US" sz="5400" b="1" dirty="0">
                <a:solidFill>
                  <a:schemeClr val="tx1"/>
                </a:solidFill>
                <a:latin typeface="Times New Roman" panose="02020603050405020304" pitchFamily="18" charset="0"/>
                <a:cs typeface="Times New Roman" panose="02020603050405020304" pitchFamily="18" charset="0"/>
              </a:rPr>
            </a:br>
            <a:r>
              <a:rPr lang="en-US" sz="5400" b="1" dirty="0">
                <a:solidFill>
                  <a:schemeClr val="tx1"/>
                </a:solidFill>
                <a:latin typeface="Times New Roman" panose="02020603050405020304" pitchFamily="18" charset="0"/>
                <a:cs typeface="Times New Roman" panose="02020603050405020304" pitchFamily="18" charset="0"/>
              </a:rPr>
              <a:t>Radioactivity ?</a:t>
            </a:r>
            <a:endParaRPr sz="5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945534"/>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39146</TotalTime>
  <Words>1618</Words>
  <Application>Microsoft Macintosh PowerPoint</Application>
  <PresentationFormat>Custom</PresentationFormat>
  <Paragraphs>298</Paragraphs>
  <Slides>31</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APPLE CHANCERY</vt:lpstr>
      <vt:lpstr>Arial</vt:lpstr>
      <vt:lpstr>Helvetica Neue</vt:lpstr>
      <vt:lpstr>Helvetica Neue Medium</vt:lpstr>
      <vt:lpstr>Lota Grotesque Bold</vt:lpstr>
      <vt:lpstr>Muli Bold</vt:lpstr>
      <vt:lpstr>Muli Regular</vt:lpstr>
      <vt:lpstr>Times New Roman</vt:lpstr>
      <vt:lpstr>Wingdings</vt:lpstr>
      <vt:lpstr>White</vt:lpstr>
      <vt:lpstr>A Highly Sensitive Radon Emanation Measurement System at SNOLAB</vt:lpstr>
      <vt:lpstr>Overview</vt:lpstr>
      <vt:lpstr>The SNOLAB Facility</vt:lpstr>
      <vt:lpstr>PowerPoint Presentation</vt:lpstr>
      <vt:lpstr>PowerPoint Presentation</vt:lpstr>
      <vt:lpstr>PowerPoint Presentation</vt:lpstr>
      <vt:lpstr>Cleanliness is critical to SNOLAB operations and science</vt:lpstr>
      <vt:lpstr>Why do we care about cleanliness?</vt:lpstr>
      <vt:lpstr>Why do we care about  Radioactivity ?</vt:lpstr>
      <vt:lpstr>How to measure Radioactivity Related Backgrounds</vt:lpstr>
      <vt:lpstr>Motivation</vt:lpstr>
      <vt:lpstr>Radon Emanation Measurement  System</vt:lpstr>
      <vt:lpstr>PowerPoint Presentation</vt:lpstr>
      <vt:lpstr>PowerPoint Presentation</vt:lpstr>
      <vt:lpstr>Primary/Secondary Traps</vt:lpstr>
      <vt:lpstr>Radon Emanation/Extraction Process</vt:lpstr>
      <vt:lpstr>PowerPoint Presentation</vt:lpstr>
      <vt:lpstr>PowerPoint Presentation</vt:lpstr>
      <vt:lpstr>PowerPoint Presentation</vt:lpstr>
      <vt:lpstr>PowerPoint Presentation</vt:lpstr>
      <vt:lpstr>PowerPoint Presentation</vt:lpstr>
      <vt:lpstr>Total Efficiency of the System</vt:lpstr>
      <vt:lpstr>PowerPoint Presentation</vt:lpstr>
      <vt:lpstr>PowerPoint Presentation</vt:lpstr>
      <vt:lpstr>PowerPoint Presentation</vt:lpstr>
      <vt:lpstr>PowerPoint Presentation</vt:lpstr>
      <vt:lpstr>PowerPoint Presentation</vt:lpstr>
      <vt:lpstr>PowerPoint Presentation</vt:lpstr>
      <vt:lpstr>Backup Slides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Radioactivity Screening of Health Canada Samples </dc:title>
  <cp:lastModifiedBy>Dimpal Chauhan</cp:lastModifiedBy>
  <cp:revision>650</cp:revision>
  <cp:lastPrinted>2019-10-29T13:54:33Z</cp:lastPrinted>
  <dcterms:modified xsi:type="dcterms:W3CDTF">2023-01-24T06:21:10Z</dcterms:modified>
</cp:coreProperties>
</file>