
<file path=[Content_Types].xml><?xml version="1.0" encoding="utf-8"?>
<Types xmlns="http://schemas.openxmlformats.org/package/2006/content-types">
  <Default Extension="emf" ContentType="image/x-emf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>
      <p:cViewPr varScale="1">
        <p:scale>
          <a:sx n="49" d="100"/>
          <a:sy n="49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40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wo jellyfish against a pink background"/>
          <p:cNvSpPr>
            <a:spLocks noGrp="1"/>
          </p:cNvSpPr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Two jellyfish touching against a dark blue background"/>
          <p:cNvSpPr>
            <a:spLocks noGrp="1"/>
          </p:cNvSpPr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Two jellyfish against a blue background"/>
          <p:cNvSpPr>
            <a:spLocks noGrp="1"/>
          </p:cNvSpPr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wo jellyfish touching against a dark blue background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wo jellyfish touching against a dark blue background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z="11600" spc="-348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wo jellyfish against a blue background"/>
          <p:cNvSpPr>
            <a:spLocks noGrp="1"/>
          </p:cNvSpPr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wo jellyfish against a pink background"/>
          <p:cNvSpPr>
            <a:spLocks noGrp="1"/>
          </p:cNvSpPr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r>
              <a:t>Slide 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z="5500" spc="-55"/>
            </a:lvl1pPr>
            <a:lvl2pPr marL="0" indent="457200" defTabSz="825500">
              <a:buClrTx/>
              <a:buSzTx/>
              <a:buNone/>
              <a:defRPr sz="5500" spc="-55"/>
            </a:lvl2pPr>
            <a:lvl3pPr marL="0" indent="914400" defTabSz="825500">
              <a:buClrTx/>
              <a:buSzTx/>
              <a:buNone/>
              <a:defRPr sz="5500" spc="-55"/>
            </a:lvl3pPr>
            <a:lvl4pPr marL="0" indent="1371600" defTabSz="825500">
              <a:buClrTx/>
              <a:buSzTx/>
              <a:buNone/>
              <a:defRPr sz="5500" spc="-55"/>
            </a:lvl4pPr>
            <a:lvl5pPr marL="0" indent="1828800" defTabSz="825500">
              <a:buClrTx/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9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search/astro-ph?searchtype=author&amp;query=Nayak%2C+K+R" TargetMode="External"/><Relationship Id="rId2" Type="http://schemas.openxmlformats.org/officeDocument/2006/relationships/hyperlink" Target="https://arxiv.org/search/astro-ph?searchtype=author&amp;query=Srivastava%2C+V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arxiv.org/search/astro-ph?searchtype=author&amp;query=Bose%2C+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article Swarm Optimisation  in GW signal Detection"/>
          <p:cNvSpPr txBox="1">
            <a:spLocks noGrp="1"/>
          </p:cNvSpPr>
          <p:nvPr>
            <p:ph type="ctrTitle"/>
          </p:nvPr>
        </p:nvSpPr>
        <p:spPr>
          <a:xfrm>
            <a:off x="1270000" y="442468"/>
            <a:ext cx="21844000" cy="3879454"/>
          </a:xfrm>
          <a:prstGeom prst="rect">
            <a:avLst/>
          </a:prstGeom>
        </p:spPr>
        <p:txBody>
          <a:bodyPr/>
          <a:lstStyle/>
          <a:p>
            <a:r>
              <a:t>Particle Swarm Optimisation  in GW signal Detection</a:t>
            </a:r>
          </a:p>
        </p:txBody>
      </p:sp>
      <p:sp>
        <p:nvSpPr>
          <p:cNvPr id="152" name="Rajesh Kumble Nayak…"/>
          <p:cNvSpPr txBox="1"/>
          <p:nvPr/>
        </p:nvSpPr>
        <p:spPr>
          <a:xfrm>
            <a:off x="662698" y="4769708"/>
            <a:ext cx="21844001" cy="1358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3500">
                <a:solidFill>
                  <a:schemeClr val="accent1">
                    <a:hueOff val="381599"/>
                    <a:lumOff val="-17182"/>
                  </a:schemeClr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r>
              <a:rPr dirty="0"/>
              <a:t>Rajesh Kumble Nayak</a:t>
            </a:r>
          </a:p>
          <a:p>
            <a:pPr>
              <a:defRPr sz="3500">
                <a:solidFill>
                  <a:schemeClr val="accent1">
                    <a:hueOff val="381599"/>
                    <a:lumOff val="-17182"/>
                  </a:schemeClr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r>
              <a:rPr dirty="0"/>
              <a:t>IISER Kolkata</a:t>
            </a:r>
          </a:p>
        </p:txBody>
      </p:sp>
      <p:grpSp>
        <p:nvGrpSpPr>
          <p:cNvPr id="155" name="Group"/>
          <p:cNvGrpSpPr/>
          <p:nvPr/>
        </p:nvGrpSpPr>
        <p:grpSpPr>
          <a:xfrm>
            <a:off x="300769" y="11310584"/>
            <a:ext cx="1938462" cy="2032755"/>
            <a:chOff x="0" y="0"/>
            <a:chExt cx="1938461" cy="2032753"/>
          </a:xfrm>
        </p:grpSpPr>
        <p:sp>
          <p:nvSpPr>
            <p:cNvPr id="153" name="Rectangle"/>
            <p:cNvSpPr/>
            <p:nvPr/>
          </p:nvSpPr>
          <p:spPr>
            <a:xfrm>
              <a:off x="0" y="0"/>
              <a:ext cx="1938462" cy="20327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pic>
          <p:nvPicPr>
            <p:cNvPr id="154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938462" cy="20327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506" y="11310584"/>
            <a:ext cx="2032755" cy="2032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9091" y="11310584"/>
            <a:ext cx="3387924" cy="2032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48601" y="11310584"/>
            <a:ext cx="4803426" cy="203275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ajesh Kumble Nayak…">
            <a:extLst>
              <a:ext uri="{FF2B5EF4-FFF2-40B4-BE49-F238E27FC236}">
                <a16:creationId xmlns:a16="http://schemas.microsoft.com/office/drawing/2014/main" id="{30A16267-BEC4-4F3D-D7BC-964F742726DF}"/>
              </a:ext>
            </a:extLst>
          </p:cNvPr>
          <p:cNvSpPr txBox="1"/>
          <p:nvPr/>
        </p:nvSpPr>
        <p:spPr>
          <a:xfrm>
            <a:off x="7784115" y="10205148"/>
            <a:ext cx="7601169" cy="694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3500">
                <a:solidFill>
                  <a:schemeClr val="accent1">
                    <a:hueOff val="381599"/>
                    <a:lumOff val="-17182"/>
                  </a:schemeClr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r>
              <a:rPr lang="en-IN" dirty="0"/>
              <a:t>AAPCOS-2023 @SINP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38407-D2CE-BD46-7886-5D4CFCB4B2CF}"/>
              </a:ext>
            </a:extLst>
          </p:cNvPr>
          <p:cNvSpPr txBox="1"/>
          <p:nvPr/>
        </p:nvSpPr>
        <p:spPr>
          <a:xfrm>
            <a:off x="5122506" y="6538450"/>
            <a:ext cx="1219611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N" b="1" dirty="0">
                <a:solidFill>
                  <a:srgbClr val="85024B"/>
                </a:solidFill>
                <a:effectLst/>
                <a:latin typeface="Graphik" panose="020B0503030202060203" pitchFamily="34" charset="77"/>
              </a:rPr>
              <a:t>With </a:t>
            </a:r>
            <a:r>
              <a:rPr lang="en-IN" b="1" dirty="0" err="1">
                <a:solidFill>
                  <a:srgbClr val="85024B"/>
                </a:solidFill>
                <a:effectLst/>
                <a:latin typeface="Graphik" panose="020B0503030202060203" pitchFamily="34" charset="77"/>
              </a:rPr>
              <a:t>Souradeep</a:t>
            </a:r>
            <a:r>
              <a:rPr lang="en-IN" b="1" dirty="0">
                <a:solidFill>
                  <a:srgbClr val="85024B"/>
                </a:solidFill>
                <a:effectLst/>
                <a:latin typeface="Graphik" panose="020B0503030202060203" pitchFamily="34" charset="77"/>
              </a:rPr>
              <a:t> Pal</a:t>
            </a:r>
          </a:p>
          <a:p>
            <a:pPr algn="ctr"/>
            <a:endParaRPr lang="en-IN" dirty="0">
              <a:solidFill>
                <a:srgbClr val="85024B"/>
              </a:solidFill>
              <a:effectLst/>
              <a:latin typeface="Graphik" panose="020B05030302020602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961818-6443-2AF4-E27D-A8186EE61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9587" y="7868881"/>
            <a:ext cx="19737861" cy="224713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article Swarm optimisation!"/>
          <p:cNvSpPr txBox="1"/>
          <p:nvPr/>
        </p:nvSpPr>
        <p:spPr>
          <a:xfrm>
            <a:off x="6844334" y="288"/>
            <a:ext cx="10695332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Particle Swarm optimisation!</a:t>
            </a:r>
          </a:p>
        </p:txBody>
      </p:sp>
      <p:sp>
        <p:nvSpPr>
          <p:cNvPr id="230" name="In this method, a set of particles make a “controlled” random walk in a given  parameter space for optimising a given function.  Members share useful information with entire swarm and converge to an optimal point in the parameter space."/>
          <p:cNvSpPr txBox="1"/>
          <p:nvPr/>
        </p:nvSpPr>
        <p:spPr>
          <a:xfrm>
            <a:off x="382927" y="-2520779"/>
            <a:ext cx="24023319" cy="334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t>In this method, a set of particles make a “controlled” random walk in a given  parameter space for optimising a given function.  Members share useful information with entire swarm and converge to an optimal point in the parameter space.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1" name="We start with a uniform distribution of particles in a  dimensional parameters with  position of a particle at   step is given by"/>
              <p:cNvSpPr txBox="1"/>
              <p:nvPr/>
            </p:nvSpPr>
            <p:spPr>
              <a:xfrm>
                <a:off x="230454" y="1248930"/>
                <a:ext cx="23192708" cy="21050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>
                    <a:solidFill>
                      <a:schemeClr val="accent5">
                        <a:hueOff val="128995"/>
                        <a:satOff val="10158"/>
                        <a:lumOff val="-13824"/>
                      </a:schemeClr>
                    </a:solidFill>
                  </a:defRPr>
                </a:pPr>
                <a:r>
                  <a:t>We start with a uniform distribution of particles in a </a:t>
                </a:r>
                <a14:m>
                  <m:oMath xmlns:m="http://schemas.openxmlformats.org/officeDocument/2006/math">
                    <m:r>
                      <a:rPr sz="57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sz="57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t>dimensional parameters with  position of a particle 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t> step is given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5950" i="1">
                            <a:solidFill>
                              <a:srgbClr val="B417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lim>
                            <m: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950" i="1">
                            <a:solidFill>
                              <a:srgbClr val="B417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>
                  <a:solidFill>
                    <a:srgbClr val="B51700"/>
                  </a:solidFill>
                </a:endParaRPr>
              </a:p>
            </p:txBody>
          </p:sp>
        </mc:Choice>
        <mc:Fallback xmlns="">
          <p:sp>
            <p:nvSpPr>
              <p:cNvPr id="231" name="We start with a uniform distribution of particles in a  dimensional parameters with  position of a particle at   step is given b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454" y="1248930"/>
                <a:ext cx="23192708" cy="2105091"/>
              </a:xfrm>
              <a:prstGeom prst="rect">
                <a:avLst/>
              </a:prstGeom>
              <a:blipFill>
                <a:blip r:embed="rId2"/>
                <a:stretch>
                  <a:fillRect l="-1423" t="-9036" r="-1314" b="-192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2" name="The velocity of     at   step evolves as per rule"/>
              <p:cNvSpPr txBox="1"/>
              <p:nvPr/>
            </p:nvSpPr>
            <p:spPr>
              <a:xfrm>
                <a:off x="294670" y="3777026"/>
                <a:ext cx="15396252" cy="11157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The velocity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59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lim>
                            <m: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9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t>  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t> step evolves as per rule </a:t>
                </a:r>
              </a:p>
            </p:txBody>
          </p:sp>
        </mc:Choice>
        <mc:Fallback xmlns="">
          <p:sp>
            <p:nvSpPr>
              <p:cNvPr id="232" name="The velocity of     at   step evolves as per ru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70" y="3777026"/>
                <a:ext cx="15396252" cy="1115713"/>
              </a:xfrm>
              <a:prstGeom prst="rect">
                <a:avLst/>
              </a:prstGeom>
              <a:blipFill>
                <a:blip r:embed="rId3"/>
                <a:stretch>
                  <a:fillRect l="-2061" t="-12360" r="-2473" b="-404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3" name="are parameters of the algorithm,   are  set of random number between  ."/>
              <p:cNvSpPr txBox="1"/>
              <p:nvPr/>
            </p:nvSpPr>
            <p:spPr>
              <a:xfrm>
                <a:off x="354782" y="6907969"/>
                <a:ext cx="23379767" cy="218376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14:m>
                  <m:oMath xmlns:m="http://schemas.openxmlformats.org/officeDocument/2006/math"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m:rPr>
                        <m:sty m:val="p"/>
                      </m:rP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t>  are parameters of the algorithm, </a:t>
                </a:r>
                <a14:m>
                  <m:oMath xmlns:m="http://schemas.openxmlformats.org/officeDocument/2006/math">
                    <m:d>
                      <m:dPr>
                        <m:ctrlP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t> are  set of random number between </a:t>
                </a:r>
                <a14:m>
                  <m:oMath xmlns:m="http://schemas.openxmlformats.org/officeDocument/2006/math"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(0,1)</m:t>
                    </m:r>
                  </m:oMath>
                </a14:m>
                <a:r>
                  <a:t>. </a:t>
                </a:r>
              </a:p>
            </p:txBody>
          </p:sp>
        </mc:Choice>
        <mc:Fallback xmlns="">
          <p:sp>
            <p:nvSpPr>
              <p:cNvPr id="233" name="are parameters of the algorithm,   are  set of random number between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82" y="6907969"/>
                <a:ext cx="23379767" cy="2183760"/>
              </a:xfrm>
              <a:prstGeom prst="rect">
                <a:avLst/>
              </a:prstGeom>
              <a:blipFill>
                <a:blip r:embed="rId4"/>
                <a:stretch>
                  <a:fillRect l="-543" r="-2301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5" name="is the best location sampled by a given particle till current step"/>
              <p:cNvSpPr txBox="1"/>
              <p:nvPr/>
            </p:nvSpPr>
            <p:spPr>
              <a:xfrm>
                <a:off x="773510" y="9457927"/>
                <a:ext cx="20128184" cy="121937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lim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𝑝𝑏𝑒𝑠𝑡</m:t>
                        </m:r>
                      </m:sub>
                    </m:sSub>
                  </m:oMath>
                </a14:m>
                <a:r>
                  <a:rPr dirty="0"/>
                  <a:t>  is the best location sampled by a given particle till current step</a:t>
                </a:r>
              </a:p>
            </p:txBody>
          </p:sp>
        </mc:Choice>
        <mc:Fallback xmlns="">
          <p:sp>
            <p:nvSpPr>
              <p:cNvPr id="235" name="is the best location sampled by a given particle till current step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10" y="9457927"/>
                <a:ext cx="20128184" cy="1219375"/>
              </a:xfrm>
              <a:prstGeom prst="rect">
                <a:avLst/>
              </a:prstGeom>
              <a:blipFill>
                <a:blip r:embed="rId5"/>
                <a:stretch>
                  <a:fillRect l="-946" t="-10309" r="-2396" b="-288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The position evolution at    step is given by"/>
              <p:cNvSpPr txBox="1"/>
              <p:nvPr/>
            </p:nvSpPr>
            <p:spPr>
              <a:xfrm>
                <a:off x="478839" y="12194207"/>
                <a:ext cx="14024037" cy="1084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The position evolution at 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t> step is given by </a:t>
                </a:r>
              </a:p>
            </p:txBody>
          </p:sp>
        </mc:Choice>
        <mc:Fallback xmlns="">
          <p:sp>
            <p:nvSpPr>
              <p:cNvPr id="236" name="The position evolution at    step is given b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39" y="12194207"/>
                <a:ext cx="14024037" cy="1084882"/>
              </a:xfrm>
              <a:prstGeom prst="rect">
                <a:avLst/>
              </a:prstGeom>
              <a:blipFill>
                <a:blip r:embed="rId6"/>
                <a:stretch>
                  <a:fillRect l="-2262" r="-4434" b="-2093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7" name="Equation"/>
              <p:cNvSpPr txBox="1"/>
              <p:nvPr/>
            </p:nvSpPr>
            <p:spPr>
              <a:xfrm>
                <a:off x="15181340" y="12512864"/>
                <a:ext cx="4686902" cy="70792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lim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lim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lim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sz="4400"/>
              </a:p>
            </p:txBody>
          </p:sp>
        </mc:Choice>
        <mc:Fallback xmlns="">
          <p:sp>
            <p:nvSpPr>
              <p:cNvPr id="23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1340" y="12512864"/>
                <a:ext cx="4686902" cy="707928"/>
              </a:xfrm>
              <a:prstGeom prst="rect">
                <a:avLst/>
              </a:prstGeom>
              <a:blipFill>
                <a:blip r:embed="rId7"/>
                <a:stretch>
                  <a:fillRect b="-6140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8" name="is the best location sampled by entire  swarm"/>
              <p:cNvSpPr txBox="1"/>
              <p:nvPr/>
            </p:nvSpPr>
            <p:spPr>
              <a:xfrm>
                <a:off x="773510" y="10825802"/>
                <a:ext cx="15104184" cy="121990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lim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𝑔𝑏𝑒𝑠𝑡</m:t>
                        </m:r>
                      </m:sub>
                    </m:sSub>
                  </m:oMath>
                </a14:m>
                <a:r>
                  <a:t>  is the best location sampled by entire  swarm</a:t>
                </a:r>
              </a:p>
            </p:txBody>
          </p:sp>
        </mc:Choice>
        <mc:Fallback xmlns="">
          <p:sp>
            <p:nvSpPr>
              <p:cNvPr id="238" name="is the best location sampled by entire  swarm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10" y="10825802"/>
                <a:ext cx="15104184" cy="1219904"/>
              </a:xfrm>
              <a:prstGeom prst="rect">
                <a:avLst/>
              </a:prstGeom>
              <a:blipFill>
                <a:blip r:embed="rId8"/>
                <a:stretch>
                  <a:fillRect l="-1259" t="-10309" r="-3023" b="-288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59FDD905-4C8B-C5F0-D515-9A2A0F300B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6446" y="5792255"/>
            <a:ext cx="16076438" cy="111571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oup"/>
          <p:cNvGrpSpPr/>
          <p:nvPr/>
        </p:nvGrpSpPr>
        <p:grpSpPr>
          <a:xfrm>
            <a:off x="3951876" y="2175144"/>
            <a:ext cx="16780820" cy="9056953"/>
            <a:chOff x="0" y="0"/>
            <a:chExt cx="16780818" cy="9056952"/>
          </a:xfrm>
        </p:grpSpPr>
        <p:sp>
          <p:nvSpPr>
            <p:cNvPr id="240" name="Ladybird"/>
            <p:cNvSpPr/>
            <p:nvPr/>
          </p:nvSpPr>
          <p:spPr>
            <a:xfrm rot="18900000">
              <a:off x="87443" y="433979"/>
              <a:ext cx="525292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1" name="Ladybird"/>
            <p:cNvSpPr/>
            <p:nvPr/>
          </p:nvSpPr>
          <p:spPr>
            <a:xfrm rot="7800000">
              <a:off x="11205717" y="914270"/>
              <a:ext cx="525292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2" name="Ladybird"/>
            <p:cNvSpPr/>
            <p:nvPr/>
          </p:nvSpPr>
          <p:spPr>
            <a:xfrm rot="3951881">
              <a:off x="1673789" y="5440088"/>
              <a:ext cx="525291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3" name="Ladybird"/>
            <p:cNvSpPr/>
            <p:nvPr/>
          </p:nvSpPr>
          <p:spPr>
            <a:xfrm rot="17191978">
              <a:off x="9155244" y="8506561"/>
              <a:ext cx="525291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4" name="Ladybird"/>
            <p:cNvSpPr/>
            <p:nvPr/>
          </p:nvSpPr>
          <p:spPr>
            <a:xfrm rot="2945240">
              <a:off x="7658953" y="4110052"/>
              <a:ext cx="525292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5" name="Ladybird"/>
            <p:cNvSpPr/>
            <p:nvPr/>
          </p:nvSpPr>
          <p:spPr>
            <a:xfrm rot="16200000">
              <a:off x="16285717" y="5440088"/>
              <a:ext cx="525292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6" name="Ladybird"/>
            <p:cNvSpPr/>
            <p:nvPr/>
          </p:nvSpPr>
          <p:spPr>
            <a:xfrm rot="15600000">
              <a:off x="15694589" y="2004160"/>
              <a:ext cx="525291" cy="464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7" name="Ladybird"/>
            <p:cNvSpPr/>
            <p:nvPr/>
          </p:nvSpPr>
          <p:spPr>
            <a:xfrm rot="1406539">
              <a:off x="2301862" y="8210997"/>
              <a:ext cx="525291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8" name="Ladybird"/>
            <p:cNvSpPr/>
            <p:nvPr/>
          </p:nvSpPr>
          <p:spPr>
            <a:xfrm rot="6704203">
              <a:off x="5109716" y="3315724"/>
              <a:ext cx="525292" cy="464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49" name="Ladybird"/>
            <p:cNvSpPr/>
            <p:nvPr/>
          </p:nvSpPr>
          <p:spPr>
            <a:xfrm rot="17410042">
              <a:off x="12129352" y="4450400"/>
              <a:ext cx="525292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  <p:sp>
          <p:nvSpPr>
            <p:cNvPr id="250" name="Ladybird"/>
            <p:cNvSpPr/>
            <p:nvPr/>
          </p:nvSpPr>
          <p:spPr>
            <a:xfrm rot="2700000">
              <a:off x="5310608" y="117633"/>
              <a:ext cx="525291" cy="464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403" extrusionOk="0">
                  <a:moveTo>
                    <a:pt x="12993" y="6"/>
                  </a:moveTo>
                  <a:cubicBezTo>
                    <a:pt x="12953" y="17"/>
                    <a:pt x="12923" y="43"/>
                    <a:pt x="12914" y="89"/>
                  </a:cubicBezTo>
                  <a:cubicBezTo>
                    <a:pt x="12801" y="664"/>
                    <a:pt x="12612" y="797"/>
                    <a:pt x="12096" y="1136"/>
                  </a:cubicBezTo>
                  <a:cubicBezTo>
                    <a:pt x="11978" y="1215"/>
                    <a:pt x="11871" y="1317"/>
                    <a:pt x="11785" y="1419"/>
                  </a:cubicBezTo>
                  <a:cubicBezTo>
                    <a:pt x="11748" y="1468"/>
                    <a:pt x="11677" y="1468"/>
                    <a:pt x="11639" y="1414"/>
                  </a:cubicBezTo>
                  <a:cubicBezTo>
                    <a:pt x="11531" y="1244"/>
                    <a:pt x="11371" y="997"/>
                    <a:pt x="10737" y="1015"/>
                  </a:cubicBezTo>
                  <a:cubicBezTo>
                    <a:pt x="10103" y="997"/>
                    <a:pt x="9957" y="1244"/>
                    <a:pt x="9850" y="1414"/>
                  </a:cubicBezTo>
                  <a:cubicBezTo>
                    <a:pt x="9812" y="1468"/>
                    <a:pt x="9741" y="1468"/>
                    <a:pt x="9704" y="1419"/>
                  </a:cubicBezTo>
                  <a:cubicBezTo>
                    <a:pt x="9618" y="1311"/>
                    <a:pt x="9517" y="1215"/>
                    <a:pt x="9393" y="1136"/>
                  </a:cubicBezTo>
                  <a:cubicBezTo>
                    <a:pt x="8877" y="797"/>
                    <a:pt x="8693" y="670"/>
                    <a:pt x="8575" y="89"/>
                  </a:cubicBezTo>
                  <a:cubicBezTo>
                    <a:pt x="8537" y="-92"/>
                    <a:pt x="8161" y="41"/>
                    <a:pt x="8198" y="205"/>
                  </a:cubicBezTo>
                  <a:cubicBezTo>
                    <a:pt x="8354" y="870"/>
                    <a:pt x="8624" y="906"/>
                    <a:pt x="8775" y="1087"/>
                  </a:cubicBezTo>
                  <a:cubicBezTo>
                    <a:pt x="8925" y="1268"/>
                    <a:pt x="8553" y="1365"/>
                    <a:pt x="8875" y="1656"/>
                  </a:cubicBezTo>
                  <a:cubicBezTo>
                    <a:pt x="8908" y="1686"/>
                    <a:pt x="8941" y="1716"/>
                    <a:pt x="8968" y="1741"/>
                  </a:cubicBezTo>
                  <a:cubicBezTo>
                    <a:pt x="9006" y="1771"/>
                    <a:pt x="9005" y="1825"/>
                    <a:pt x="8973" y="1861"/>
                  </a:cubicBezTo>
                  <a:cubicBezTo>
                    <a:pt x="8828" y="2019"/>
                    <a:pt x="8716" y="2259"/>
                    <a:pt x="8694" y="2634"/>
                  </a:cubicBezTo>
                  <a:cubicBezTo>
                    <a:pt x="8689" y="2689"/>
                    <a:pt x="8645" y="2726"/>
                    <a:pt x="8602" y="2714"/>
                  </a:cubicBezTo>
                  <a:cubicBezTo>
                    <a:pt x="8478" y="2683"/>
                    <a:pt x="8359" y="2666"/>
                    <a:pt x="8257" y="2678"/>
                  </a:cubicBezTo>
                  <a:cubicBezTo>
                    <a:pt x="7816" y="2732"/>
                    <a:pt x="7392" y="3323"/>
                    <a:pt x="7075" y="3994"/>
                  </a:cubicBezTo>
                  <a:cubicBezTo>
                    <a:pt x="7058" y="4031"/>
                    <a:pt x="7005" y="4025"/>
                    <a:pt x="6994" y="3983"/>
                  </a:cubicBezTo>
                  <a:cubicBezTo>
                    <a:pt x="6870" y="3433"/>
                    <a:pt x="6495" y="2120"/>
                    <a:pt x="6065" y="2247"/>
                  </a:cubicBezTo>
                  <a:cubicBezTo>
                    <a:pt x="6049" y="2253"/>
                    <a:pt x="6032" y="2260"/>
                    <a:pt x="6021" y="2266"/>
                  </a:cubicBezTo>
                  <a:cubicBezTo>
                    <a:pt x="5564" y="1939"/>
                    <a:pt x="4512" y="1227"/>
                    <a:pt x="4420" y="1438"/>
                  </a:cubicBezTo>
                  <a:cubicBezTo>
                    <a:pt x="4410" y="1462"/>
                    <a:pt x="4397" y="1486"/>
                    <a:pt x="4387" y="1510"/>
                  </a:cubicBezTo>
                  <a:cubicBezTo>
                    <a:pt x="4188" y="1377"/>
                    <a:pt x="3850" y="1154"/>
                    <a:pt x="3780" y="1172"/>
                  </a:cubicBezTo>
                  <a:cubicBezTo>
                    <a:pt x="3694" y="1196"/>
                    <a:pt x="3619" y="1437"/>
                    <a:pt x="3646" y="1521"/>
                  </a:cubicBezTo>
                  <a:cubicBezTo>
                    <a:pt x="3667" y="1594"/>
                    <a:pt x="4037" y="1697"/>
                    <a:pt x="4306" y="1758"/>
                  </a:cubicBezTo>
                  <a:cubicBezTo>
                    <a:pt x="4295" y="1806"/>
                    <a:pt x="4285" y="1867"/>
                    <a:pt x="4274" y="1933"/>
                  </a:cubicBezTo>
                  <a:cubicBezTo>
                    <a:pt x="4253" y="2121"/>
                    <a:pt x="5220" y="2453"/>
                    <a:pt x="5806" y="2634"/>
                  </a:cubicBezTo>
                  <a:cubicBezTo>
                    <a:pt x="5752" y="3094"/>
                    <a:pt x="6017" y="3875"/>
                    <a:pt x="6356" y="4552"/>
                  </a:cubicBezTo>
                  <a:cubicBezTo>
                    <a:pt x="6442" y="4721"/>
                    <a:pt x="6537" y="4854"/>
                    <a:pt x="6645" y="4950"/>
                  </a:cubicBezTo>
                  <a:cubicBezTo>
                    <a:pt x="6682" y="4987"/>
                    <a:pt x="6694" y="5034"/>
                    <a:pt x="6683" y="5088"/>
                  </a:cubicBezTo>
                  <a:cubicBezTo>
                    <a:pt x="6581" y="5475"/>
                    <a:pt x="6537" y="5802"/>
                    <a:pt x="6586" y="5959"/>
                  </a:cubicBezTo>
                  <a:cubicBezTo>
                    <a:pt x="6596" y="6002"/>
                    <a:pt x="6623" y="6043"/>
                    <a:pt x="6666" y="6086"/>
                  </a:cubicBezTo>
                  <a:cubicBezTo>
                    <a:pt x="6693" y="6116"/>
                    <a:pt x="6689" y="6166"/>
                    <a:pt x="6656" y="6190"/>
                  </a:cubicBezTo>
                  <a:cubicBezTo>
                    <a:pt x="6312" y="6438"/>
                    <a:pt x="6011" y="6769"/>
                    <a:pt x="5779" y="7168"/>
                  </a:cubicBezTo>
                  <a:cubicBezTo>
                    <a:pt x="5516" y="7634"/>
                    <a:pt x="5285" y="8125"/>
                    <a:pt x="5097" y="8632"/>
                  </a:cubicBezTo>
                  <a:cubicBezTo>
                    <a:pt x="5081" y="8669"/>
                    <a:pt x="5044" y="8692"/>
                    <a:pt x="5012" y="8680"/>
                  </a:cubicBezTo>
                  <a:cubicBezTo>
                    <a:pt x="4544" y="8547"/>
                    <a:pt x="4049" y="8377"/>
                    <a:pt x="3511" y="7839"/>
                  </a:cubicBezTo>
                  <a:cubicBezTo>
                    <a:pt x="3431" y="7760"/>
                    <a:pt x="3333" y="7738"/>
                    <a:pt x="3231" y="7756"/>
                  </a:cubicBezTo>
                  <a:cubicBezTo>
                    <a:pt x="3193" y="7762"/>
                    <a:pt x="3156" y="7743"/>
                    <a:pt x="3145" y="7701"/>
                  </a:cubicBezTo>
                  <a:cubicBezTo>
                    <a:pt x="3027" y="7369"/>
                    <a:pt x="2871" y="7048"/>
                    <a:pt x="2683" y="7072"/>
                  </a:cubicBezTo>
                  <a:cubicBezTo>
                    <a:pt x="2640" y="7078"/>
                    <a:pt x="2603" y="7048"/>
                    <a:pt x="2593" y="7006"/>
                  </a:cubicBezTo>
                  <a:cubicBezTo>
                    <a:pt x="2490" y="6365"/>
                    <a:pt x="2322" y="6285"/>
                    <a:pt x="2236" y="6297"/>
                  </a:cubicBezTo>
                  <a:cubicBezTo>
                    <a:pt x="2199" y="6303"/>
                    <a:pt x="2166" y="6281"/>
                    <a:pt x="2156" y="6244"/>
                  </a:cubicBezTo>
                  <a:cubicBezTo>
                    <a:pt x="2027" y="5815"/>
                    <a:pt x="1973" y="5332"/>
                    <a:pt x="1667" y="5489"/>
                  </a:cubicBezTo>
                  <a:cubicBezTo>
                    <a:pt x="1317" y="5664"/>
                    <a:pt x="1742" y="6237"/>
                    <a:pt x="1882" y="6418"/>
                  </a:cubicBezTo>
                  <a:cubicBezTo>
                    <a:pt x="1903" y="6449"/>
                    <a:pt x="1908" y="6492"/>
                    <a:pt x="1887" y="6522"/>
                  </a:cubicBezTo>
                  <a:cubicBezTo>
                    <a:pt x="1833" y="6619"/>
                    <a:pt x="1786" y="6854"/>
                    <a:pt x="2275" y="7253"/>
                  </a:cubicBezTo>
                  <a:cubicBezTo>
                    <a:pt x="2302" y="7278"/>
                    <a:pt x="2318" y="7327"/>
                    <a:pt x="2302" y="7363"/>
                  </a:cubicBezTo>
                  <a:cubicBezTo>
                    <a:pt x="2194" y="7611"/>
                    <a:pt x="2468" y="7949"/>
                    <a:pt x="2715" y="8209"/>
                  </a:cubicBezTo>
                  <a:cubicBezTo>
                    <a:pt x="2737" y="8233"/>
                    <a:pt x="2748" y="8262"/>
                    <a:pt x="2737" y="8292"/>
                  </a:cubicBezTo>
                  <a:cubicBezTo>
                    <a:pt x="2694" y="8456"/>
                    <a:pt x="2705" y="8632"/>
                    <a:pt x="2808" y="8784"/>
                  </a:cubicBezTo>
                  <a:cubicBezTo>
                    <a:pt x="3087" y="9189"/>
                    <a:pt x="3936" y="9423"/>
                    <a:pt x="4716" y="9562"/>
                  </a:cubicBezTo>
                  <a:cubicBezTo>
                    <a:pt x="4764" y="9568"/>
                    <a:pt x="4791" y="9623"/>
                    <a:pt x="4780" y="9672"/>
                  </a:cubicBezTo>
                  <a:cubicBezTo>
                    <a:pt x="4549" y="10560"/>
                    <a:pt x="4436" y="11268"/>
                    <a:pt x="4447" y="12260"/>
                  </a:cubicBezTo>
                  <a:cubicBezTo>
                    <a:pt x="4447" y="12308"/>
                    <a:pt x="4414" y="12363"/>
                    <a:pt x="4377" y="12381"/>
                  </a:cubicBezTo>
                  <a:cubicBezTo>
                    <a:pt x="3151" y="12937"/>
                    <a:pt x="2532" y="14961"/>
                    <a:pt x="2500" y="16261"/>
                  </a:cubicBezTo>
                  <a:cubicBezTo>
                    <a:pt x="2500" y="16334"/>
                    <a:pt x="2425" y="16370"/>
                    <a:pt x="2371" y="16327"/>
                  </a:cubicBezTo>
                  <a:cubicBezTo>
                    <a:pt x="661" y="14786"/>
                    <a:pt x="71" y="14708"/>
                    <a:pt x="12" y="14871"/>
                  </a:cubicBezTo>
                  <a:cubicBezTo>
                    <a:pt x="-47" y="15040"/>
                    <a:pt x="98" y="15138"/>
                    <a:pt x="528" y="15313"/>
                  </a:cubicBezTo>
                  <a:cubicBezTo>
                    <a:pt x="592" y="15337"/>
                    <a:pt x="629" y="15416"/>
                    <a:pt x="619" y="15494"/>
                  </a:cubicBezTo>
                  <a:cubicBezTo>
                    <a:pt x="533" y="16032"/>
                    <a:pt x="898" y="16104"/>
                    <a:pt x="1097" y="16104"/>
                  </a:cubicBezTo>
                  <a:cubicBezTo>
                    <a:pt x="1173" y="16104"/>
                    <a:pt x="1242" y="16164"/>
                    <a:pt x="1264" y="16242"/>
                  </a:cubicBezTo>
                  <a:lnTo>
                    <a:pt x="1312" y="16418"/>
                  </a:lnTo>
                  <a:cubicBezTo>
                    <a:pt x="1334" y="16497"/>
                    <a:pt x="1387" y="16563"/>
                    <a:pt x="1457" y="16594"/>
                  </a:cubicBezTo>
                  <a:cubicBezTo>
                    <a:pt x="1661" y="16672"/>
                    <a:pt x="2102" y="16848"/>
                    <a:pt x="2473" y="17006"/>
                  </a:cubicBezTo>
                  <a:cubicBezTo>
                    <a:pt x="2532" y="17030"/>
                    <a:pt x="2576" y="17077"/>
                    <a:pt x="2603" y="17138"/>
                  </a:cubicBezTo>
                  <a:cubicBezTo>
                    <a:pt x="2656" y="17271"/>
                    <a:pt x="2731" y="17368"/>
                    <a:pt x="2823" y="17399"/>
                  </a:cubicBezTo>
                  <a:cubicBezTo>
                    <a:pt x="3656" y="17683"/>
                    <a:pt x="3763" y="14509"/>
                    <a:pt x="3957" y="13681"/>
                  </a:cubicBezTo>
                  <a:cubicBezTo>
                    <a:pt x="4027" y="13378"/>
                    <a:pt x="4188" y="13208"/>
                    <a:pt x="4360" y="13118"/>
                  </a:cubicBezTo>
                  <a:cubicBezTo>
                    <a:pt x="4408" y="13093"/>
                    <a:pt x="4467" y="13129"/>
                    <a:pt x="4467" y="13189"/>
                  </a:cubicBezTo>
                  <a:cubicBezTo>
                    <a:pt x="4752" y="16871"/>
                    <a:pt x="6898" y="19967"/>
                    <a:pt x="9860" y="21345"/>
                  </a:cubicBezTo>
                  <a:cubicBezTo>
                    <a:pt x="9865" y="21345"/>
                    <a:pt x="9865" y="21345"/>
                    <a:pt x="9870" y="21351"/>
                  </a:cubicBezTo>
                  <a:cubicBezTo>
                    <a:pt x="10214" y="21508"/>
                    <a:pt x="10592" y="21296"/>
                    <a:pt x="10710" y="20928"/>
                  </a:cubicBezTo>
                  <a:cubicBezTo>
                    <a:pt x="10737" y="20849"/>
                    <a:pt x="10762" y="20849"/>
                    <a:pt x="10784" y="20922"/>
                  </a:cubicBezTo>
                  <a:cubicBezTo>
                    <a:pt x="10870" y="21188"/>
                    <a:pt x="11096" y="21382"/>
                    <a:pt x="11365" y="21394"/>
                  </a:cubicBezTo>
                  <a:cubicBezTo>
                    <a:pt x="11521" y="21400"/>
                    <a:pt x="11575" y="21375"/>
                    <a:pt x="11634" y="21345"/>
                  </a:cubicBezTo>
                  <a:cubicBezTo>
                    <a:pt x="14596" y="19967"/>
                    <a:pt x="16742" y="16871"/>
                    <a:pt x="17027" y="13189"/>
                  </a:cubicBezTo>
                  <a:cubicBezTo>
                    <a:pt x="17032" y="13129"/>
                    <a:pt x="17086" y="13093"/>
                    <a:pt x="17134" y="13118"/>
                  </a:cubicBezTo>
                  <a:cubicBezTo>
                    <a:pt x="17306" y="13208"/>
                    <a:pt x="17467" y="13378"/>
                    <a:pt x="17537" y="13681"/>
                  </a:cubicBezTo>
                  <a:cubicBezTo>
                    <a:pt x="17731" y="14509"/>
                    <a:pt x="17838" y="17683"/>
                    <a:pt x="18671" y="17399"/>
                  </a:cubicBezTo>
                  <a:cubicBezTo>
                    <a:pt x="18763" y="17368"/>
                    <a:pt x="18838" y="17277"/>
                    <a:pt x="18891" y="17138"/>
                  </a:cubicBezTo>
                  <a:cubicBezTo>
                    <a:pt x="18918" y="17077"/>
                    <a:pt x="18962" y="17030"/>
                    <a:pt x="19021" y="17006"/>
                  </a:cubicBezTo>
                  <a:cubicBezTo>
                    <a:pt x="19392" y="16854"/>
                    <a:pt x="19833" y="16672"/>
                    <a:pt x="20037" y="16594"/>
                  </a:cubicBezTo>
                  <a:cubicBezTo>
                    <a:pt x="20107" y="16563"/>
                    <a:pt x="20160" y="16503"/>
                    <a:pt x="20181" y="16418"/>
                  </a:cubicBezTo>
                  <a:lnTo>
                    <a:pt x="20230" y="16242"/>
                  </a:lnTo>
                  <a:cubicBezTo>
                    <a:pt x="20252" y="16158"/>
                    <a:pt x="20321" y="16104"/>
                    <a:pt x="20397" y="16104"/>
                  </a:cubicBezTo>
                  <a:cubicBezTo>
                    <a:pt x="20601" y="16104"/>
                    <a:pt x="20967" y="16032"/>
                    <a:pt x="20875" y="15494"/>
                  </a:cubicBezTo>
                  <a:cubicBezTo>
                    <a:pt x="20865" y="15416"/>
                    <a:pt x="20902" y="15337"/>
                    <a:pt x="20966" y="15313"/>
                  </a:cubicBezTo>
                  <a:cubicBezTo>
                    <a:pt x="21407" y="15138"/>
                    <a:pt x="21553" y="15040"/>
                    <a:pt x="21488" y="14871"/>
                  </a:cubicBezTo>
                  <a:cubicBezTo>
                    <a:pt x="21429" y="14708"/>
                    <a:pt x="20838" y="14786"/>
                    <a:pt x="19128" y="16327"/>
                  </a:cubicBezTo>
                  <a:cubicBezTo>
                    <a:pt x="19080" y="16376"/>
                    <a:pt x="19004" y="16334"/>
                    <a:pt x="18999" y="16261"/>
                  </a:cubicBezTo>
                  <a:cubicBezTo>
                    <a:pt x="18967" y="14955"/>
                    <a:pt x="18348" y="12937"/>
                    <a:pt x="17122" y="12381"/>
                  </a:cubicBezTo>
                  <a:cubicBezTo>
                    <a:pt x="17085" y="12363"/>
                    <a:pt x="17053" y="12308"/>
                    <a:pt x="17053" y="12260"/>
                  </a:cubicBezTo>
                  <a:cubicBezTo>
                    <a:pt x="17064" y="11268"/>
                    <a:pt x="16945" y="10560"/>
                    <a:pt x="16719" y="9672"/>
                  </a:cubicBezTo>
                  <a:cubicBezTo>
                    <a:pt x="16708" y="9623"/>
                    <a:pt x="16736" y="9568"/>
                    <a:pt x="16785" y="9562"/>
                  </a:cubicBezTo>
                  <a:cubicBezTo>
                    <a:pt x="17564" y="9423"/>
                    <a:pt x="18414" y="9189"/>
                    <a:pt x="18693" y="8784"/>
                  </a:cubicBezTo>
                  <a:cubicBezTo>
                    <a:pt x="18795" y="8632"/>
                    <a:pt x="18805" y="8456"/>
                    <a:pt x="18762" y="8292"/>
                  </a:cubicBezTo>
                  <a:cubicBezTo>
                    <a:pt x="18751" y="8262"/>
                    <a:pt x="18762" y="8227"/>
                    <a:pt x="18784" y="8209"/>
                  </a:cubicBezTo>
                  <a:cubicBezTo>
                    <a:pt x="19026" y="7949"/>
                    <a:pt x="19305" y="7611"/>
                    <a:pt x="19197" y="7363"/>
                  </a:cubicBezTo>
                  <a:cubicBezTo>
                    <a:pt x="19181" y="7327"/>
                    <a:pt x="19192" y="7278"/>
                    <a:pt x="19224" y="7253"/>
                  </a:cubicBezTo>
                  <a:cubicBezTo>
                    <a:pt x="19708" y="6854"/>
                    <a:pt x="19666" y="6619"/>
                    <a:pt x="19612" y="6522"/>
                  </a:cubicBezTo>
                  <a:cubicBezTo>
                    <a:pt x="19596" y="6492"/>
                    <a:pt x="19596" y="6449"/>
                    <a:pt x="19617" y="6418"/>
                  </a:cubicBezTo>
                  <a:cubicBezTo>
                    <a:pt x="19762" y="6237"/>
                    <a:pt x="20187" y="5670"/>
                    <a:pt x="19832" y="5489"/>
                  </a:cubicBezTo>
                  <a:cubicBezTo>
                    <a:pt x="19526" y="5332"/>
                    <a:pt x="19472" y="5815"/>
                    <a:pt x="19343" y="6244"/>
                  </a:cubicBezTo>
                  <a:cubicBezTo>
                    <a:pt x="19332" y="6281"/>
                    <a:pt x="19300" y="6303"/>
                    <a:pt x="19263" y="6297"/>
                  </a:cubicBezTo>
                  <a:cubicBezTo>
                    <a:pt x="19177" y="6291"/>
                    <a:pt x="19010" y="6365"/>
                    <a:pt x="18908" y="7006"/>
                  </a:cubicBezTo>
                  <a:cubicBezTo>
                    <a:pt x="18903" y="7054"/>
                    <a:pt x="18859" y="7078"/>
                    <a:pt x="18816" y="7072"/>
                  </a:cubicBezTo>
                  <a:cubicBezTo>
                    <a:pt x="18628" y="7048"/>
                    <a:pt x="18467" y="7369"/>
                    <a:pt x="18354" y="7701"/>
                  </a:cubicBezTo>
                  <a:cubicBezTo>
                    <a:pt x="18338" y="7737"/>
                    <a:pt x="18306" y="7762"/>
                    <a:pt x="18268" y="7756"/>
                  </a:cubicBezTo>
                  <a:cubicBezTo>
                    <a:pt x="18171" y="7738"/>
                    <a:pt x="18068" y="7754"/>
                    <a:pt x="17987" y="7839"/>
                  </a:cubicBezTo>
                  <a:cubicBezTo>
                    <a:pt x="17450" y="8371"/>
                    <a:pt x="16957" y="8547"/>
                    <a:pt x="16489" y="8680"/>
                  </a:cubicBezTo>
                  <a:cubicBezTo>
                    <a:pt x="16451" y="8692"/>
                    <a:pt x="16412" y="8669"/>
                    <a:pt x="16402" y="8632"/>
                  </a:cubicBezTo>
                  <a:cubicBezTo>
                    <a:pt x="16208" y="8119"/>
                    <a:pt x="15983" y="7634"/>
                    <a:pt x="15720" y="7168"/>
                  </a:cubicBezTo>
                  <a:cubicBezTo>
                    <a:pt x="15494" y="6769"/>
                    <a:pt x="15192" y="6438"/>
                    <a:pt x="14843" y="6190"/>
                  </a:cubicBezTo>
                  <a:cubicBezTo>
                    <a:pt x="14810" y="6166"/>
                    <a:pt x="14806" y="6116"/>
                    <a:pt x="14833" y="6086"/>
                  </a:cubicBezTo>
                  <a:cubicBezTo>
                    <a:pt x="14876" y="6043"/>
                    <a:pt x="14902" y="6002"/>
                    <a:pt x="14913" y="5959"/>
                  </a:cubicBezTo>
                  <a:cubicBezTo>
                    <a:pt x="14956" y="5802"/>
                    <a:pt x="14913" y="5475"/>
                    <a:pt x="14816" y="5088"/>
                  </a:cubicBezTo>
                  <a:cubicBezTo>
                    <a:pt x="14805" y="5040"/>
                    <a:pt x="14817" y="4987"/>
                    <a:pt x="14854" y="4950"/>
                  </a:cubicBezTo>
                  <a:cubicBezTo>
                    <a:pt x="14957" y="4848"/>
                    <a:pt x="15059" y="4721"/>
                    <a:pt x="15145" y="4552"/>
                  </a:cubicBezTo>
                  <a:cubicBezTo>
                    <a:pt x="15489" y="3875"/>
                    <a:pt x="15746" y="3094"/>
                    <a:pt x="15693" y="2634"/>
                  </a:cubicBezTo>
                  <a:cubicBezTo>
                    <a:pt x="16273" y="2453"/>
                    <a:pt x="17246" y="2121"/>
                    <a:pt x="17225" y="1933"/>
                  </a:cubicBezTo>
                  <a:cubicBezTo>
                    <a:pt x="17214" y="1867"/>
                    <a:pt x="17204" y="1812"/>
                    <a:pt x="17193" y="1758"/>
                  </a:cubicBezTo>
                  <a:cubicBezTo>
                    <a:pt x="17462" y="1691"/>
                    <a:pt x="17826" y="1588"/>
                    <a:pt x="17853" y="1521"/>
                  </a:cubicBezTo>
                  <a:cubicBezTo>
                    <a:pt x="17880" y="1443"/>
                    <a:pt x="17805" y="1196"/>
                    <a:pt x="17719" y="1172"/>
                  </a:cubicBezTo>
                  <a:cubicBezTo>
                    <a:pt x="17654" y="1154"/>
                    <a:pt x="17311" y="1377"/>
                    <a:pt x="17112" y="1510"/>
                  </a:cubicBezTo>
                  <a:cubicBezTo>
                    <a:pt x="17101" y="1486"/>
                    <a:pt x="17091" y="1462"/>
                    <a:pt x="17080" y="1438"/>
                  </a:cubicBezTo>
                  <a:cubicBezTo>
                    <a:pt x="16989" y="1227"/>
                    <a:pt x="15935" y="1939"/>
                    <a:pt x="15478" y="2266"/>
                  </a:cubicBezTo>
                  <a:cubicBezTo>
                    <a:pt x="15462" y="2260"/>
                    <a:pt x="15450" y="2253"/>
                    <a:pt x="15434" y="2247"/>
                  </a:cubicBezTo>
                  <a:cubicBezTo>
                    <a:pt x="15004" y="2120"/>
                    <a:pt x="14629" y="3433"/>
                    <a:pt x="14505" y="3983"/>
                  </a:cubicBezTo>
                  <a:cubicBezTo>
                    <a:pt x="14494" y="4025"/>
                    <a:pt x="14446" y="4031"/>
                    <a:pt x="14424" y="3994"/>
                  </a:cubicBezTo>
                  <a:cubicBezTo>
                    <a:pt x="14113" y="3323"/>
                    <a:pt x="13688" y="2732"/>
                    <a:pt x="13242" y="2678"/>
                  </a:cubicBezTo>
                  <a:cubicBezTo>
                    <a:pt x="13140" y="2666"/>
                    <a:pt x="13011" y="2677"/>
                    <a:pt x="12887" y="2714"/>
                  </a:cubicBezTo>
                  <a:cubicBezTo>
                    <a:pt x="12844" y="2726"/>
                    <a:pt x="12795" y="2689"/>
                    <a:pt x="12795" y="2634"/>
                  </a:cubicBezTo>
                  <a:cubicBezTo>
                    <a:pt x="12773" y="2259"/>
                    <a:pt x="12661" y="2019"/>
                    <a:pt x="12516" y="1861"/>
                  </a:cubicBezTo>
                  <a:cubicBezTo>
                    <a:pt x="12484" y="1825"/>
                    <a:pt x="12483" y="1771"/>
                    <a:pt x="12521" y="1741"/>
                  </a:cubicBezTo>
                  <a:cubicBezTo>
                    <a:pt x="12553" y="1716"/>
                    <a:pt x="12579" y="1686"/>
                    <a:pt x="12612" y="1656"/>
                  </a:cubicBezTo>
                  <a:cubicBezTo>
                    <a:pt x="12934" y="1365"/>
                    <a:pt x="12564" y="1268"/>
                    <a:pt x="12714" y="1087"/>
                  </a:cubicBezTo>
                  <a:cubicBezTo>
                    <a:pt x="12865" y="906"/>
                    <a:pt x="13134" y="864"/>
                    <a:pt x="13290" y="205"/>
                  </a:cubicBezTo>
                  <a:cubicBezTo>
                    <a:pt x="13319" y="82"/>
                    <a:pt x="13113" y="-26"/>
                    <a:pt x="12993" y="6"/>
                  </a:cubicBezTo>
                  <a:close/>
                  <a:moveTo>
                    <a:pt x="10752" y="6879"/>
                  </a:moveTo>
                  <a:cubicBezTo>
                    <a:pt x="11773" y="6879"/>
                    <a:pt x="12602" y="7519"/>
                    <a:pt x="12602" y="8317"/>
                  </a:cubicBezTo>
                  <a:cubicBezTo>
                    <a:pt x="12602" y="9115"/>
                    <a:pt x="11773" y="9757"/>
                    <a:pt x="10752" y="9757"/>
                  </a:cubicBezTo>
                  <a:cubicBezTo>
                    <a:pt x="9731" y="9757"/>
                    <a:pt x="8902" y="9115"/>
                    <a:pt x="8902" y="8317"/>
                  </a:cubicBezTo>
                  <a:cubicBezTo>
                    <a:pt x="8902" y="7519"/>
                    <a:pt x="9731" y="6879"/>
                    <a:pt x="10752" y="6879"/>
                  </a:cubicBezTo>
                  <a:close/>
                  <a:moveTo>
                    <a:pt x="6940" y="8649"/>
                  </a:moveTo>
                  <a:cubicBezTo>
                    <a:pt x="7446" y="8740"/>
                    <a:pt x="7747" y="9588"/>
                    <a:pt x="7612" y="10537"/>
                  </a:cubicBezTo>
                  <a:cubicBezTo>
                    <a:pt x="7483" y="11486"/>
                    <a:pt x="6962" y="12186"/>
                    <a:pt x="6451" y="12095"/>
                  </a:cubicBezTo>
                  <a:cubicBezTo>
                    <a:pt x="5946" y="12005"/>
                    <a:pt x="5645" y="11159"/>
                    <a:pt x="5779" y="10210"/>
                  </a:cubicBezTo>
                  <a:cubicBezTo>
                    <a:pt x="5914" y="9261"/>
                    <a:pt x="6435" y="8559"/>
                    <a:pt x="6940" y="8649"/>
                  </a:cubicBezTo>
                  <a:close/>
                  <a:moveTo>
                    <a:pt x="14559" y="8649"/>
                  </a:moveTo>
                  <a:cubicBezTo>
                    <a:pt x="15064" y="8559"/>
                    <a:pt x="15585" y="9255"/>
                    <a:pt x="15720" y="10210"/>
                  </a:cubicBezTo>
                  <a:cubicBezTo>
                    <a:pt x="15854" y="11165"/>
                    <a:pt x="15558" y="12005"/>
                    <a:pt x="15048" y="12095"/>
                  </a:cubicBezTo>
                  <a:cubicBezTo>
                    <a:pt x="14542" y="12186"/>
                    <a:pt x="14021" y="11492"/>
                    <a:pt x="13887" y="10537"/>
                  </a:cubicBezTo>
                  <a:cubicBezTo>
                    <a:pt x="13752" y="9588"/>
                    <a:pt x="14053" y="8740"/>
                    <a:pt x="14559" y="8649"/>
                  </a:cubicBezTo>
                  <a:close/>
                  <a:moveTo>
                    <a:pt x="8005" y="12589"/>
                  </a:moveTo>
                  <a:cubicBezTo>
                    <a:pt x="8162" y="12585"/>
                    <a:pt x="8329" y="12608"/>
                    <a:pt x="8499" y="12664"/>
                  </a:cubicBezTo>
                  <a:cubicBezTo>
                    <a:pt x="9182" y="12882"/>
                    <a:pt x="9661" y="13517"/>
                    <a:pt x="9559" y="14085"/>
                  </a:cubicBezTo>
                  <a:cubicBezTo>
                    <a:pt x="9462" y="14647"/>
                    <a:pt x="8827" y="14932"/>
                    <a:pt x="8145" y="14708"/>
                  </a:cubicBezTo>
                  <a:cubicBezTo>
                    <a:pt x="7462" y="14491"/>
                    <a:pt x="6990" y="13856"/>
                    <a:pt x="7086" y="13288"/>
                  </a:cubicBezTo>
                  <a:cubicBezTo>
                    <a:pt x="7159" y="12866"/>
                    <a:pt x="7534" y="12600"/>
                    <a:pt x="8005" y="12589"/>
                  </a:cubicBezTo>
                  <a:close/>
                  <a:moveTo>
                    <a:pt x="13495" y="12590"/>
                  </a:moveTo>
                  <a:cubicBezTo>
                    <a:pt x="13966" y="12603"/>
                    <a:pt x="14340" y="12866"/>
                    <a:pt x="14413" y="13288"/>
                  </a:cubicBezTo>
                  <a:cubicBezTo>
                    <a:pt x="14509" y="13850"/>
                    <a:pt x="14037" y="14485"/>
                    <a:pt x="13354" y="14708"/>
                  </a:cubicBezTo>
                  <a:cubicBezTo>
                    <a:pt x="12671" y="14926"/>
                    <a:pt x="12042" y="14647"/>
                    <a:pt x="11940" y="14085"/>
                  </a:cubicBezTo>
                  <a:cubicBezTo>
                    <a:pt x="11843" y="13523"/>
                    <a:pt x="12317" y="12888"/>
                    <a:pt x="13000" y="12664"/>
                  </a:cubicBezTo>
                  <a:cubicBezTo>
                    <a:pt x="13170" y="12610"/>
                    <a:pt x="13338" y="12586"/>
                    <a:pt x="13495" y="12590"/>
                  </a:cubicBezTo>
                  <a:close/>
                  <a:moveTo>
                    <a:pt x="7105" y="15893"/>
                  </a:moveTo>
                  <a:cubicBezTo>
                    <a:pt x="7428" y="15860"/>
                    <a:pt x="7850" y="16099"/>
                    <a:pt x="8177" y="16539"/>
                  </a:cubicBezTo>
                  <a:cubicBezTo>
                    <a:pt x="8617" y="17125"/>
                    <a:pt x="8725" y="17833"/>
                    <a:pt x="8414" y="18130"/>
                  </a:cubicBezTo>
                  <a:cubicBezTo>
                    <a:pt x="8102" y="18426"/>
                    <a:pt x="7495" y="18197"/>
                    <a:pt x="7059" y="17610"/>
                  </a:cubicBezTo>
                  <a:cubicBezTo>
                    <a:pt x="6619" y="17030"/>
                    <a:pt x="6516" y="16316"/>
                    <a:pt x="6823" y="16019"/>
                  </a:cubicBezTo>
                  <a:cubicBezTo>
                    <a:pt x="6901" y="15945"/>
                    <a:pt x="6997" y="15904"/>
                    <a:pt x="7105" y="15893"/>
                  </a:cubicBezTo>
                  <a:close/>
                  <a:moveTo>
                    <a:pt x="14403" y="15895"/>
                  </a:moveTo>
                  <a:cubicBezTo>
                    <a:pt x="14509" y="15905"/>
                    <a:pt x="14605" y="15945"/>
                    <a:pt x="14681" y="16019"/>
                  </a:cubicBezTo>
                  <a:cubicBezTo>
                    <a:pt x="14988" y="16322"/>
                    <a:pt x="14882" y="17030"/>
                    <a:pt x="14446" y="17610"/>
                  </a:cubicBezTo>
                  <a:cubicBezTo>
                    <a:pt x="14005" y="18191"/>
                    <a:pt x="13397" y="18426"/>
                    <a:pt x="13090" y="18130"/>
                  </a:cubicBezTo>
                  <a:cubicBezTo>
                    <a:pt x="12779" y="17833"/>
                    <a:pt x="12887" y="17119"/>
                    <a:pt x="13327" y="16539"/>
                  </a:cubicBezTo>
                  <a:cubicBezTo>
                    <a:pt x="13658" y="16104"/>
                    <a:pt x="14082" y="15863"/>
                    <a:pt x="14403" y="1589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-446844"/>
                    <a:satOff val="-6226"/>
                    <a:lumOff val="18873"/>
                  </a:schemeClr>
                </a:gs>
                <a:gs pos="100000">
                  <a:schemeClr val="accent1">
                    <a:hueOff val="-15665233"/>
                    <a:satOff val="-9367"/>
                    <a:lumOff val="13315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Graphik-Medium"/>
                  <a:ea typeface="Graphik-Medium"/>
                  <a:cs typeface="Graphik-Medium"/>
                  <a:sym typeface="Graphik Medium"/>
                </a:defRPr>
              </a:pPr>
              <a:endParaRPr/>
            </a:p>
          </p:txBody>
        </p:sp>
      </p:grpSp>
      <p:sp>
        <p:nvSpPr>
          <p:cNvPr id="252" name="Ladybird"/>
          <p:cNvSpPr/>
          <p:nvPr/>
        </p:nvSpPr>
        <p:spPr>
          <a:xfrm rot="15600000">
            <a:off x="19145392" y="2302304"/>
            <a:ext cx="525292" cy="464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3" name="Ladybird"/>
          <p:cNvSpPr/>
          <p:nvPr/>
        </p:nvSpPr>
        <p:spPr>
          <a:xfrm rot="21212798">
            <a:off x="14358647" y="3854088"/>
            <a:ext cx="525292" cy="464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4" name="Ladybird"/>
          <p:cNvSpPr/>
          <p:nvPr/>
        </p:nvSpPr>
        <p:spPr>
          <a:xfrm rot="10180188">
            <a:off x="10477064" y="3854088"/>
            <a:ext cx="525291" cy="464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5" name="Ladybird"/>
          <p:cNvSpPr/>
          <p:nvPr/>
        </p:nvSpPr>
        <p:spPr>
          <a:xfrm rot="1602239">
            <a:off x="10477064" y="9663396"/>
            <a:ext cx="525291" cy="464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6" name="Ladybird"/>
          <p:cNvSpPr/>
          <p:nvPr/>
        </p:nvSpPr>
        <p:spPr>
          <a:xfrm rot="11743495">
            <a:off x="7701537" y="6797813"/>
            <a:ext cx="525292" cy="464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7" name="Ladybird"/>
          <p:cNvSpPr/>
          <p:nvPr/>
        </p:nvSpPr>
        <p:spPr>
          <a:xfrm rot="19412415">
            <a:off x="14741955" y="9310105"/>
            <a:ext cx="525292" cy="464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403" extrusionOk="0">
                <a:moveTo>
                  <a:pt x="12993" y="6"/>
                </a:moveTo>
                <a:cubicBezTo>
                  <a:pt x="12953" y="17"/>
                  <a:pt x="12923" y="43"/>
                  <a:pt x="12914" y="89"/>
                </a:cubicBezTo>
                <a:cubicBezTo>
                  <a:pt x="12801" y="664"/>
                  <a:pt x="12612" y="797"/>
                  <a:pt x="12096" y="1136"/>
                </a:cubicBezTo>
                <a:cubicBezTo>
                  <a:pt x="11978" y="1215"/>
                  <a:pt x="11871" y="1317"/>
                  <a:pt x="11785" y="1419"/>
                </a:cubicBezTo>
                <a:cubicBezTo>
                  <a:pt x="11748" y="1468"/>
                  <a:pt x="11677" y="1468"/>
                  <a:pt x="11639" y="1414"/>
                </a:cubicBezTo>
                <a:cubicBezTo>
                  <a:pt x="11531" y="1244"/>
                  <a:pt x="11371" y="997"/>
                  <a:pt x="10737" y="1015"/>
                </a:cubicBezTo>
                <a:cubicBezTo>
                  <a:pt x="10103" y="997"/>
                  <a:pt x="9957" y="1244"/>
                  <a:pt x="9850" y="1414"/>
                </a:cubicBezTo>
                <a:cubicBezTo>
                  <a:pt x="9812" y="1468"/>
                  <a:pt x="9741" y="1468"/>
                  <a:pt x="9704" y="1419"/>
                </a:cubicBezTo>
                <a:cubicBezTo>
                  <a:pt x="9618" y="1311"/>
                  <a:pt x="9517" y="1215"/>
                  <a:pt x="9393" y="1136"/>
                </a:cubicBezTo>
                <a:cubicBezTo>
                  <a:pt x="8877" y="797"/>
                  <a:pt x="8693" y="670"/>
                  <a:pt x="8575" y="89"/>
                </a:cubicBezTo>
                <a:cubicBezTo>
                  <a:pt x="8537" y="-92"/>
                  <a:pt x="8161" y="41"/>
                  <a:pt x="8198" y="205"/>
                </a:cubicBezTo>
                <a:cubicBezTo>
                  <a:pt x="8354" y="870"/>
                  <a:pt x="8624" y="906"/>
                  <a:pt x="8775" y="1087"/>
                </a:cubicBezTo>
                <a:cubicBezTo>
                  <a:pt x="8925" y="1268"/>
                  <a:pt x="8553" y="1365"/>
                  <a:pt x="8875" y="1656"/>
                </a:cubicBezTo>
                <a:cubicBezTo>
                  <a:pt x="8908" y="1686"/>
                  <a:pt x="8941" y="1716"/>
                  <a:pt x="8968" y="1741"/>
                </a:cubicBezTo>
                <a:cubicBezTo>
                  <a:pt x="9006" y="1771"/>
                  <a:pt x="9005" y="1825"/>
                  <a:pt x="8973" y="1861"/>
                </a:cubicBezTo>
                <a:cubicBezTo>
                  <a:pt x="8828" y="2019"/>
                  <a:pt x="8716" y="2259"/>
                  <a:pt x="8694" y="2634"/>
                </a:cubicBezTo>
                <a:cubicBezTo>
                  <a:pt x="8689" y="2689"/>
                  <a:pt x="8645" y="2726"/>
                  <a:pt x="8602" y="2714"/>
                </a:cubicBezTo>
                <a:cubicBezTo>
                  <a:pt x="8478" y="2683"/>
                  <a:pt x="8359" y="2666"/>
                  <a:pt x="8257" y="2678"/>
                </a:cubicBezTo>
                <a:cubicBezTo>
                  <a:pt x="7816" y="2732"/>
                  <a:pt x="7392" y="3323"/>
                  <a:pt x="7075" y="3994"/>
                </a:cubicBezTo>
                <a:cubicBezTo>
                  <a:pt x="7058" y="4031"/>
                  <a:pt x="7005" y="4025"/>
                  <a:pt x="6994" y="3983"/>
                </a:cubicBezTo>
                <a:cubicBezTo>
                  <a:pt x="6870" y="3433"/>
                  <a:pt x="6495" y="2120"/>
                  <a:pt x="6065" y="2247"/>
                </a:cubicBezTo>
                <a:cubicBezTo>
                  <a:pt x="6049" y="2253"/>
                  <a:pt x="6032" y="2260"/>
                  <a:pt x="6021" y="2266"/>
                </a:cubicBezTo>
                <a:cubicBezTo>
                  <a:pt x="5564" y="1939"/>
                  <a:pt x="4512" y="1227"/>
                  <a:pt x="4420" y="1438"/>
                </a:cubicBezTo>
                <a:cubicBezTo>
                  <a:pt x="4410" y="1462"/>
                  <a:pt x="4397" y="1486"/>
                  <a:pt x="4387" y="1510"/>
                </a:cubicBezTo>
                <a:cubicBezTo>
                  <a:pt x="4188" y="1377"/>
                  <a:pt x="3850" y="1154"/>
                  <a:pt x="3780" y="1172"/>
                </a:cubicBezTo>
                <a:cubicBezTo>
                  <a:pt x="3694" y="1196"/>
                  <a:pt x="3619" y="1437"/>
                  <a:pt x="3646" y="1521"/>
                </a:cubicBezTo>
                <a:cubicBezTo>
                  <a:pt x="3667" y="1594"/>
                  <a:pt x="4037" y="1697"/>
                  <a:pt x="4306" y="1758"/>
                </a:cubicBezTo>
                <a:cubicBezTo>
                  <a:pt x="4295" y="1806"/>
                  <a:pt x="4285" y="1867"/>
                  <a:pt x="4274" y="1933"/>
                </a:cubicBezTo>
                <a:cubicBezTo>
                  <a:pt x="4253" y="2121"/>
                  <a:pt x="5220" y="2453"/>
                  <a:pt x="5806" y="2634"/>
                </a:cubicBezTo>
                <a:cubicBezTo>
                  <a:pt x="5752" y="3094"/>
                  <a:pt x="6017" y="3875"/>
                  <a:pt x="6356" y="4552"/>
                </a:cubicBezTo>
                <a:cubicBezTo>
                  <a:pt x="6442" y="4721"/>
                  <a:pt x="6537" y="4854"/>
                  <a:pt x="6645" y="4950"/>
                </a:cubicBezTo>
                <a:cubicBezTo>
                  <a:pt x="6682" y="4987"/>
                  <a:pt x="6694" y="5034"/>
                  <a:pt x="6683" y="5088"/>
                </a:cubicBezTo>
                <a:cubicBezTo>
                  <a:pt x="6581" y="5475"/>
                  <a:pt x="6537" y="5802"/>
                  <a:pt x="6586" y="5959"/>
                </a:cubicBezTo>
                <a:cubicBezTo>
                  <a:pt x="6596" y="6002"/>
                  <a:pt x="6623" y="6043"/>
                  <a:pt x="6666" y="6086"/>
                </a:cubicBezTo>
                <a:cubicBezTo>
                  <a:pt x="6693" y="6116"/>
                  <a:pt x="6689" y="6166"/>
                  <a:pt x="6656" y="6190"/>
                </a:cubicBezTo>
                <a:cubicBezTo>
                  <a:pt x="6312" y="6438"/>
                  <a:pt x="6011" y="6769"/>
                  <a:pt x="5779" y="7168"/>
                </a:cubicBezTo>
                <a:cubicBezTo>
                  <a:pt x="5516" y="7634"/>
                  <a:pt x="5285" y="8125"/>
                  <a:pt x="5097" y="8632"/>
                </a:cubicBezTo>
                <a:cubicBezTo>
                  <a:pt x="5081" y="8669"/>
                  <a:pt x="5044" y="8692"/>
                  <a:pt x="5012" y="8680"/>
                </a:cubicBezTo>
                <a:cubicBezTo>
                  <a:pt x="4544" y="8547"/>
                  <a:pt x="4049" y="8377"/>
                  <a:pt x="3511" y="7839"/>
                </a:cubicBezTo>
                <a:cubicBezTo>
                  <a:pt x="3431" y="7760"/>
                  <a:pt x="3333" y="7738"/>
                  <a:pt x="3231" y="7756"/>
                </a:cubicBezTo>
                <a:cubicBezTo>
                  <a:pt x="3193" y="7762"/>
                  <a:pt x="3156" y="7743"/>
                  <a:pt x="3145" y="7701"/>
                </a:cubicBezTo>
                <a:cubicBezTo>
                  <a:pt x="3027" y="7369"/>
                  <a:pt x="2871" y="7048"/>
                  <a:pt x="2683" y="7072"/>
                </a:cubicBezTo>
                <a:cubicBezTo>
                  <a:pt x="2640" y="7078"/>
                  <a:pt x="2603" y="7048"/>
                  <a:pt x="2593" y="7006"/>
                </a:cubicBezTo>
                <a:cubicBezTo>
                  <a:pt x="2490" y="6365"/>
                  <a:pt x="2322" y="6285"/>
                  <a:pt x="2236" y="6297"/>
                </a:cubicBezTo>
                <a:cubicBezTo>
                  <a:pt x="2199" y="6303"/>
                  <a:pt x="2166" y="6281"/>
                  <a:pt x="2156" y="6244"/>
                </a:cubicBezTo>
                <a:cubicBezTo>
                  <a:pt x="2027" y="5815"/>
                  <a:pt x="1973" y="5332"/>
                  <a:pt x="1667" y="5489"/>
                </a:cubicBezTo>
                <a:cubicBezTo>
                  <a:pt x="1317" y="5664"/>
                  <a:pt x="1742" y="6237"/>
                  <a:pt x="1882" y="6418"/>
                </a:cubicBezTo>
                <a:cubicBezTo>
                  <a:pt x="1903" y="6449"/>
                  <a:pt x="1908" y="6492"/>
                  <a:pt x="1887" y="6522"/>
                </a:cubicBezTo>
                <a:cubicBezTo>
                  <a:pt x="1833" y="6619"/>
                  <a:pt x="1786" y="6854"/>
                  <a:pt x="2275" y="7253"/>
                </a:cubicBezTo>
                <a:cubicBezTo>
                  <a:pt x="2302" y="7278"/>
                  <a:pt x="2318" y="7327"/>
                  <a:pt x="2302" y="7363"/>
                </a:cubicBezTo>
                <a:cubicBezTo>
                  <a:pt x="2194" y="7611"/>
                  <a:pt x="2468" y="7949"/>
                  <a:pt x="2715" y="8209"/>
                </a:cubicBezTo>
                <a:cubicBezTo>
                  <a:pt x="2737" y="8233"/>
                  <a:pt x="2748" y="8262"/>
                  <a:pt x="2737" y="8292"/>
                </a:cubicBezTo>
                <a:cubicBezTo>
                  <a:pt x="2694" y="8456"/>
                  <a:pt x="2705" y="8632"/>
                  <a:pt x="2808" y="8784"/>
                </a:cubicBezTo>
                <a:cubicBezTo>
                  <a:pt x="3087" y="9189"/>
                  <a:pt x="3936" y="9423"/>
                  <a:pt x="4716" y="9562"/>
                </a:cubicBezTo>
                <a:cubicBezTo>
                  <a:pt x="4764" y="9568"/>
                  <a:pt x="4791" y="9623"/>
                  <a:pt x="4780" y="9672"/>
                </a:cubicBezTo>
                <a:cubicBezTo>
                  <a:pt x="4549" y="10560"/>
                  <a:pt x="4436" y="11268"/>
                  <a:pt x="4447" y="12260"/>
                </a:cubicBezTo>
                <a:cubicBezTo>
                  <a:pt x="4447" y="12308"/>
                  <a:pt x="4414" y="12363"/>
                  <a:pt x="4377" y="12381"/>
                </a:cubicBezTo>
                <a:cubicBezTo>
                  <a:pt x="3151" y="12937"/>
                  <a:pt x="2532" y="14961"/>
                  <a:pt x="2500" y="16261"/>
                </a:cubicBezTo>
                <a:cubicBezTo>
                  <a:pt x="2500" y="16334"/>
                  <a:pt x="2425" y="16370"/>
                  <a:pt x="2371" y="16327"/>
                </a:cubicBezTo>
                <a:cubicBezTo>
                  <a:pt x="661" y="14786"/>
                  <a:pt x="71" y="14708"/>
                  <a:pt x="12" y="14871"/>
                </a:cubicBezTo>
                <a:cubicBezTo>
                  <a:pt x="-47" y="15040"/>
                  <a:pt x="98" y="15138"/>
                  <a:pt x="528" y="15313"/>
                </a:cubicBezTo>
                <a:cubicBezTo>
                  <a:pt x="592" y="15337"/>
                  <a:pt x="629" y="15416"/>
                  <a:pt x="619" y="15494"/>
                </a:cubicBezTo>
                <a:cubicBezTo>
                  <a:pt x="533" y="16032"/>
                  <a:pt x="898" y="16104"/>
                  <a:pt x="1097" y="16104"/>
                </a:cubicBezTo>
                <a:cubicBezTo>
                  <a:pt x="1173" y="16104"/>
                  <a:pt x="1242" y="16164"/>
                  <a:pt x="1264" y="16242"/>
                </a:cubicBezTo>
                <a:lnTo>
                  <a:pt x="1312" y="16418"/>
                </a:lnTo>
                <a:cubicBezTo>
                  <a:pt x="1334" y="16497"/>
                  <a:pt x="1387" y="16563"/>
                  <a:pt x="1457" y="16594"/>
                </a:cubicBezTo>
                <a:cubicBezTo>
                  <a:pt x="1661" y="16672"/>
                  <a:pt x="2102" y="16848"/>
                  <a:pt x="2473" y="17006"/>
                </a:cubicBezTo>
                <a:cubicBezTo>
                  <a:pt x="2532" y="17030"/>
                  <a:pt x="2576" y="17077"/>
                  <a:pt x="2603" y="17138"/>
                </a:cubicBezTo>
                <a:cubicBezTo>
                  <a:pt x="2656" y="17271"/>
                  <a:pt x="2731" y="17368"/>
                  <a:pt x="2823" y="17399"/>
                </a:cubicBezTo>
                <a:cubicBezTo>
                  <a:pt x="3656" y="17683"/>
                  <a:pt x="3763" y="14509"/>
                  <a:pt x="3957" y="13681"/>
                </a:cubicBezTo>
                <a:cubicBezTo>
                  <a:pt x="4027" y="13378"/>
                  <a:pt x="4188" y="13208"/>
                  <a:pt x="4360" y="13118"/>
                </a:cubicBezTo>
                <a:cubicBezTo>
                  <a:pt x="4408" y="13093"/>
                  <a:pt x="4467" y="13129"/>
                  <a:pt x="4467" y="13189"/>
                </a:cubicBezTo>
                <a:cubicBezTo>
                  <a:pt x="4752" y="16871"/>
                  <a:pt x="6898" y="19967"/>
                  <a:pt x="9860" y="21345"/>
                </a:cubicBezTo>
                <a:cubicBezTo>
                  <a:pt x="9865" y="21345"/>
                  <a:pt x="9865" y="21345"/>
                  <a:pt x="9870" y="21351"/>
                </a:cubicBezTo>
                <a:cubicBezTo>
                  <a:pt x="10214" y="21508"/>
                  <a:pt x="10592" y="21296"/>
                  <a:pt x="10710" y="20928"/>
                </a:cubicBezTo>
                <a:cubicBezTo>
                  <a:pt x="10737" y="20849"/>
                  <a:pt x="10762" y="20849"/>
                  <a:pt x="10784" y="20922"/>
                </a:cubicBezTo>
                <a:cubicBezTo>
                  <a:pt x="10870" y="21188"/>
                  <a:pt x="11096" y="21382"/>
                  <a:pt x="11365" y="21394"/>
                </a:cubicBezTo>
                <a:cubicBezTo>
                  <a:pt x="11521" y="21400"/>
                  <a:pt x="11575" y="21375"/>
                  <a:pt x="11634" y="21345"/>
                </a:cubicBezTo>
                <a:cubicBezTo>
                  <a:pt x="14596" y="19967"/>
                  <a:pt x="16742" y="16871"/>
                  <a:pt x="17027" y="13189"/>
                </a:cubicBezTo>
                <a:cubicBezTo>
                  <a:pt x="17032" y="13129"/>
                  <a:pt x="17086" y="13093"/>
                  <a:pt x="17134" y="13118"/>
                </a:cubicBezTo>
                <a:cubicBezTo>
                  <a:pt x="17306" y="13208"/>
                  <a:pt x="17467" y="13378"/>
                  <a:pt x="17537" y="13681"/>
                </a:cubicBezTo>
                <a:cubicBezTo>
                  <a:pt x="17731" y="14509"/>
                  <a:pt x="17838" y="17683"/>
                  <a:pt x="18671" y="17399"/>
                </a:cubicBezTo>
                <a:cubicBezTo>
                  <a:pt x="18763" y="17368"/>
                  <a:pt x="18838" y="17277"/>
                  <a:pt x="18891" y="17138"/>
                </a:cubicBezTo>
                <a:cubicBezTo>
                  <a:pt x="18918" y="17077"/>
                  <a:pt x="18962" y="17030"/>
                  <a:pt x="19021" y="17006"/>
                </a:cubicBezTo>
                <a:cubicBezTo>
                  <a:pt x="19392" y="16854"/>
                  <a:pt x="19833" y="16672"/>
                  <a:pt x="20037" y="16594"/>
                </a:cubicBezTo>
                <a:cubicBezTo>
                  <a:pt x="20107" y="16563"/>
                  <a:pt x="20160" y="16503"/>
                  <a:pt x="20181" y="16418"/>
                </a:cubicBezTo>
                <a:lnTo>
                  <a:pt x="20230" y="16242"/>
                </a:lnTo>
                <a:cubicBezTo>
                  <a:pt x="20252" y="16158"/>
                  <a:pt x="20321" y="16104"/>
                  <a:pt x="20397" y="16104"/>
                </a:cubicBezTo>
                <a:cubicBezTo>
                  <a:pt x="20601" y="16104"/>
                  <a:pt x="20967" y="16032"/>
                  <a:pt x="20875" y="15494"/>
                </a:cubicBezTo>
                <a:cubicBezTo>
                  <a:pt x="20865" y="15416"/>
                  <a:pt x="20902" y="15337"/>
                  <a:pt x="20966" y="15313"/>
                </a:cubicBezTo>
                <a:cubicBezTo>
                  <a:pt x="21407" y="15138"/>
                  <a:pt x="21553" y="15040"/>
                  <a:pt x="21488" y="14871"/>
                </a:cubicBezTo>
                <a:cubicBezTo>
                  <a:pt x="21429" y="14708"/>
                  <a:pt x="20838" y="14786"/>
                  <a:pt x="19128" y="16327"/>
                </a:cubicBezTo>
                <a:cubicBezTo>
                  <a:pt x="19080" y="16376"/>
                  <a:pt x="19004" y="16334"/>
                  <a:pt x="18999" y="16261"/>
                </a:cubicBezTo>
                <a:cubicBezTo>
                  <a:pt x="18967" y="14955"/>
                  <a:pt x="18348" y="12937"/>
                  <a:pt x="17122" y="12381"/>
                </a:cubicBezTo>
                <a:cubicBezTo>
                  <a:pt x="17085" y="12363"/>
                  <a:pt x="17053" y="12308"/>
                  <a:pt x="17053" y="12260"/>
                </a:cubicBezTo>
                <a:cubicBezTo>
                  <a:pt x="17064" y="11268"/>
                  <a:pt x="16945" y="10560"/>
                  <a:pt x="16719" y="9672"/>
                </a:cubicBezTo>
                <a:cubicBezTo>
                  <a:pt x="16708" y="9623"/>
                  <a:pt x="16736" y="9568"/>
                  <a:pt x="16785" y="9562"/>
                </a:cubicBezTo>
                <a:cubicBezTo>
                  <a:pt x="17564" y="9423"/>
                  <a:pt x="18414" y="9189"/>
                  <a:pt x="18693" y="8784"/>
                </a:cubicBezTo>
                <a:cubicBezTo>
                  <a:pt x="18795" y="8632"/>
                  <a:pt x="18805" y="8456"/>
                  <a:pt x="18762" y="8292"/>
                </a:cubicBezTo>
                <a:cubicBezTo>
                  <a:pt x="18751" y="8262"/>
                  <a:pt x="18762" y="8227"/>
                  <a:pt x="18784" y="8209"/>
                </a:cubicBezTo>
                <a:cubicBezTo>
                  <a:pt x="19026" y="7949"/>
                  <a:pt x="19305" y="7611"/>
                  <a:pt x="19197" y="7363"/>
                </a:cubicBezTo>
                <a:cubicBezTo>
                  <a:pt x="19181" y="7327"/>
                  <a:pt x="19192" y="7278"/>
                  <a:pt x="19224" y="7253"/>
                </a:cubicBezTo>
                <a:cubicBezTo>
                  <a:pt x="19708" y="6854"/>
                  <a:pt x="19666" y="6619"/>
                  <a:pt x="19612" y="6522"/>
                </a:cubicBezTo>
                <a:cubicBezTo>
                  <a:pt x="19596" y="6492"/>
                  <a:pt x="19596" y="6449"/>
                  <a:pt x="19617" y="6418"/>
                </a:cubicBezTo>
                <a:cubicBezTo>
                  <a:pt x="19762" y="6237"/>
                  <a:pt x="20187" y="5670"/>
                  <a:pt x="19832" y="5489"/>
                </a:cubicBezTo>
                <a:cubicBezTo>
                  <a:pt x="19526" y="5332"/>
                  <a:pt x="19472" y="5815"/>
                  <a:pt x="19343" y="6244"/>
                </a:cubicBezTo>
                <a:cubicBezTo>
                  <a:pt x="19332" y="6281"/>
                  <a:pt x="19300" y="6303"/>
                  <a:pt x="19263" y="6297"/>
                </a:cubicBezTo>
                <a:cubicBezTo>
                  <a:pt x="19177" y="6291"/>
                  <a:pt x="19010" y="6365"/>
                  <a:pt x="18908" y="7006"/>
                </a:cubicBezTo>
                <a:cubicBezTo>
                  <a:pt x="18903" y="7054"/>
                  <a:pt x="18859" y="7078"/>
                  <a:pt x="18816" y="7072"/>
                </a:cubicBezTo>
                <a:cubicBezTo>
                  <a:pt x="18628" y="7048"/>
                  <a:pt x="18467" y="7369"/>
                  <a:pt x="18354" y="7701"/>
                </a:cubicBezTo>
                <a:cubicBezTo>
                  <a:pt x="18338" y="7737"/>
                  <a:pt x="18306" y="7762"/>
                  <a:pt x="18268" y="7756"/>
                </a:cubicBezTo>
                <a:cubicBezTo>
                  <a:pt x="18171" y="7738"/>
                  <a:pt x="18068" y="7754"/>
                  <a:pt x="17987" y="7839"/>
                </a:cubicBezTo>
                <a:cubicBezTo>
                  <a:pt x="17450" y="8371"/>
                  <a:pt x="16957" y="8547"/>
                  <a:pt x="16489" y="8680"/>
                </a:cubicBezTo>
                <a:cubicBezTo>
                  <a:pt x="16451" y="8692"/>
                  <a:pt x="16412" y="8669"/>
                  <a:pt x="16402" y="8632"/>
                </a:cubicBezTo>
                <a:cubicBezTo>
                  <a:pt x="16208" y="8119"/>
                  <a:pt x="15983" y="7634"/>
                  <a:pt x="15720" y="7168"/>
                </a:cubicBezTo>
                <a:cubicBezTo>
                  <a:pt x="15494" y="6769"/>
                  <a:pt x="15192" y="6438"/>
                  <a:pt x="14843" y="6190"/>
                </a:cubicBezTo>
                <a:cubicBezTo>
                  <a:pt x="14810" y="6166"/>
                  <a:pt x="14806" y="6116"/>
                  <a:pt x="14833" y="6086"/>
                </a:cubicBezTo>
                <a:cubicBezTo>
                  <a:pt x="14876" y="6043"/>
                  <a:pt x="14902" y="6002"/>
                  <a:pt x="14913" y="5959"/>
                </a:cubicBezTo>
                <a:cubicBezTo>
                  <a:pt x="14956" y="5802"/>
                  <a:pt x="14913" y="5475"/>
                  <a:pt x="14816" y="5088"/>
                </a:cubicBezTo>
                <a:cubicBezTo>
                  <a:pt x="14805" y="5040"/>
                  <a:pt x="14817" y="4987"/>
                  <a:pt x="14854" y="4950"/>
                </a:cubicBezTo>
                <a:cubicBezTo>
                  <a:pt x="14957" y="4848"/>
                  <a:pt x="15059" y="4721"/>
                  <a:pt x="15145" y="4552"/>
                </a:cubicBezTo>
                <a:cubicBezTo>
                  <a:pt x="15489" y="3875"/>
                  <a:pt x="15746" y="3094"/>
                  <a:pt x="15693" y="2634"/>
                </a:cubicBezTo>
                <a:cubicBezTo>
                  <a:pt x="16273" y="2453"/>
                  <a:pt x="17246" y="2121"/>
                  <a:pt x="17225" y="1933"/>
                </a:cubicBezTo>
                <a:cubicBezTo>
                  <a:pt x="17214" y="1867"/>
                  <a:pt x="17204" y="1812"/>
                  <a:pt x="17193" y="1758"/>
                </a:cubicBezTo>
                <a:cubicBezTo>
                  <a:pt x="17462" y="1691"/>
                  <a:pt x="17826" y="1588"/>
                  <a:pt x="17853" y="1521"/>
                </a:cubicBezTo>
                <a:cubicBezTo>
                  <a:pt x="17880" y="1443"/>
                  <a:pt x="17805" y="1196"/>
                  <a:pt x="17719" y="1172"/>
                </a:cubicBezTo>
                <a:cubicBezTo>
                  <a:pt x="17654" y="1154"/>
                  <a:pt x="17311" y="1377"/>
                  <a:pt x="17112" y="1510"/>
                </a:cubicBezTo>
                <a:cubicBezTo>
                  <a:pt x="17101" y="1486"/>
                  <a:pt x="17091" y="1462"/>
                  <a:pt x="17080" y="1438"/>
                </a:cubicBezTo>
                <a:cubicBezTo>
                  <a:pt x="16989" y="1227"/>
                  <a:pt x="15935" y="1939"/>
                  <a:pt x="15478" y="2266"/>
                </a:cubicBezTo>
                <a:cubicBezTo>
                  <a:pt x="15462" y="2260"/>
                  <a:pt x="15450" y="2253"/>
                  <a:pt x="15434" y="2247"/>
                </a:cubicBezTo>
                <a:cubicBezTo>
                  <a:pt x="15004" y="2120"/>
                  <a:pt x="14629" y="3433"/>
                  <a:pt x="14505" y="3983"/>
                </a:cubicBezTo>
                <a:cubicBezTo>
                  <a:pt x="14494" y="4025"/>
                  <a:pt x="14446" y="4031"/>
                  <a:pt x="14424" y="3994"/>
                </a:cubicBezTo>
                <a:cubicBezTo>
                  <a:pt x="14113" y="3323"/>
                  <a:pt x="13688" y="2732"/>
                  <a:pt x="13242" y="2678"/>
                </a:cubicBezTo>
                <a:cubicBezTo>
                  <a:pt x="13140" y="2666"/>
                  <a:pt x="13011" y="2677"/>
                  <a:pt x="12887" y="2714"/>
                </a:cubicBezTo>
                <a:cubicBezTo>
                  <a:pt x="12844" y="2726"/>
                  <a:pt x="12795" y="2689"/>
                  <a:pt x="12795" y="2634"/>
                </a:cubicBezTo>
                <a:cubicBezTo>
                  <a:pt x="12773" y="2259"/>
                  <a:pt x="12661" y="2019"/>
                  <a:pt x="12516" y="1861"/>
                </a:cubicBezTo>
                <a:cubicBezTo>
                  <a:pt x="12484" y="1825"/>
                  <a:pt x="12483" y="1771"/>
                  <a:pt x="12521" y="1741"/>
                </a:cubicBezTo>
                <a:cubicBezTo>
                  <a:pt x="12553" y="1716"/>
                  <a:pt x="12579" y="1686"/>
                  <a:pt x="12612" y="1656"/>
                </a:cubicBezTo>
                <a:cubicBezTo>
                  <a:pt x="12934" y="1365"/>
                  <a:pt x="12564" y="1268"/>
                  <a:pt x="12714" y="1087"/>
                </a:cubicBezTo>
                <a:cubicBezTo>
                  <a:pt x="12865" y="906"/>
                  <a:pt x="13134" y="864"/>
                  <a:pt x="13290" y="205"/>
                </a:cubicBezTo>
                <a:cubicBezTo>
                  <a:pt x="13319" y="82"/>
                  <a:pt x="13113" y="-26"/>
                  <a:pt x="12993" y="6"/>
                </a:cubicBezTo>
                <a:close/>
                <a:moveTo>
                  <a:pt x="10752" y="6879"/>
                </a:moveTo>
                <a:cubicBezTo>
                  <a:pt x="11773" y="6879"/>
                  <a:pt x="12602" y="7519"/>
                  <a:pt x="12602" y="8317"/>
                </a:cubicBezTo>
                <a:cubicBezTo>
                  <a:pt x="12602" y="9115"/>
                  <a:pt x="11773" y="9757"/>
                  <a:pt x="10752" y="9757"/>
                </a:cubicBezTo>
                <a:cubicBezTo>
                  <a:pt x="9731" y="9757"/>
                  <a:pt x="8902" y="9115"/>
                  <a:pt x="8902" y="8317"/>
                </a:cubicBezTo>
                <a:cubicBezTo>
                  <a:pt x="8902" y="7519"/>
                  <a:pt x="9731" y="6879"/>
                  <a:pt x="10752" y="6879"/>
                </a:cubicBezTo>
                <a:close/>
                <a:moveTo>
                  <a:pt x="6940" y="8649"/>
                </a:moveTo>
                <a:cubicBezTo>
                  <a:pt x="7446" y="8740"/>
                  <a:pt x="7747" y="9588"/>
                  <a:pt x="7612" y="10537"/>
                </a:cubicBezTo>
                <a:cubicBezTo>
                  <a:pt x="7483" y="11486"/>
                  <a:pt x="6962" y="12186"/>
                  <a:pt x="6451" y="12095"/>
                </a:cubicBezTo>
                <a:cubicBezTo>
                  <a:pt x="5946" y="12005"/>
                  <a:pt x="5645" y="11159"/>
                  <a:pt x="5779" y="10210"/>
                </a:cubicBezTo>
                <a:cubicBezTo>
                  <a:pt x="5914" y="9261"/>
                  <a:pt x="6435" y="8559"/>
                  <a:pt x="6940" y="8649"/>
                </a:cubicBezTo>
                <a:close/>
                <a:moveTo>
                  <a:pt x="14559" y="8649"/>
                </a:moveTo>
                <a:cubicBezTo>
                  <a:pt x="15064" y="8559"/>
                  <a:pt x="15585" y="9255"/>
                  <a:pt x="15720" y="10210"/>
                </a:cubicBezTo>
                <a:cubicBezTo>
                  <a:pt x="15854" y="11165"/>
                  <a:pt x="15558" y="12005"/>
                  <a:pt x="15048" y="12095"/>
                </a:cubicBezTo>
                <a:cubicBezTo>
                  <a:pt x="14542" y="12186"/>
                  <a:pt x="14021" y="11492"/>
                  <a:pt x="13887" y="10537"/>
                </a:cubicBezTo>
                <a:cubicBezTo>
                  <a:pt x="13752" y="9588"/>
                  <a:pt x="14053" y="8740"/>
                  <a:pt x="14559" y="8649"/>
                </a:cubicBezTo>
                <a:close/>
                <a:moveTo>
                  <a:pt x="8005" y="12589"/>
                </a:moveTo>
                <a:cubicBezTo>
                  <a:pt x="8162" y="12585"/>
                  <a:pt x="8329" y="12608"/>
                  <a:pt x="8499" y="12664"/>
                </a:cubicBezTo>
                <a:cubicBezTo>
                  <a:pt x="9182" y="12882"/>
                  <a:pt x="9661" y="13517"/>
                  <a:pt x="9559" y="14085"/>
                </a:cubicBezTo>
                <a:cubicBezTo>
                  <a:pt x="9462" y="14647"/>
                  <a:pt x="8827" y="14932"/>
                  <a:pt x="8145" y="14708"/>
                </a:cubicBezTo>
                <a:cubicBezTo>
                  <a:pt x="7462" y="14491"/>
                  <a:pt x="6990" y="13856"/>
                  <a:pt x="7086" y="13288"/>
                </a:cubicBezTo>
                <a:cubicBezTo>
                  <a:pt x="7159" y="12866"/>
                  <a:pt x="7534" y="12600"/>
                  <a:pt x="8005" y="12589"/>
                </a:cubicBezTo>
                <a:close/>
                <a:moveTo>
                  <a:pt x="13495" y="12590"/>
                </a:moveTo>
                <a:cubicBezTo>
                  <a:pt x="13966" y="12603"/>
                  <a:pt x="14340" y="12866"/>
                  <a:pt x="14413" y="13288"/>
                </a:cubicBezTo>
                <a:cubicBezTo>
                  <a:pt x="14509" y="13850"/>
                  <a:pt x="14037" y="14485"/>
                  <a:pt x="13354" y="14708"/>
                </a:cubicBezTo>
                <a:cubicBezTo>
                  <a:pt x="12671" y="14926"/>
                  <a:pt x="12042" y="14647"/>
                  <a:pt x="11940" y="14085"/>
                </a:cubicBezTo>
                <a:cubicBezTo>
                  <a:pt x="11843" y="13523"/>
                  <a:pt x="12317" y="12888"/>
                  <a:pt x="13000" y="12664"/>
                </a:cubicBezTo>
                <a:cubicBezTo>
                  <a:pt x="13170" y="12610"/>
                  <a:pt x="13338" y="12586"/>
                  <a:pt x="13495" y="12590"/>
                </a:cubicBezTo>
                <a:close/>
                <a:moveTo>
                  <a:pt x="7105" y="15893"/>
                </a:moveTo>
                <a:cubicBezTo>
                  <a:pt x="7428" y="15860"/>
                  <a:pt x="7850" y="16099"/>
                  <a:pt x="8177" y="16539"/>
                </a:cubicBezTo>
                <a:cubicBezTo>
                  <a:pt x="8617" y="17125"/>
                  <a:pt x="8725" y="17833"/>
                  <a:pt x="8414" y="18130"/>
                </a:cubicBezTo>
                <a:cubicBezTo>
                  <a:pt x="8102" y="18426"/>
                  <a:pt x="7495" y="18197"/>
                  <a:pt x="7059" y="17610"/>
                </a:cubicBezTo>
                <a:cubicBezTo>
                  <a:pt x="6619" y="17030"/>
                  <a:pt x="6516" y="16316"/>
                  <a:pt x="6823" y="16019"/>
                </a:cubicBezTo>
                <a:cubicBezTo>
                  <a:pt x="6901" y="15945"/>
                  <a:pt x="6997" y="15904"/>
                  <a:pt x="7105" y="15893"/>
                </a:cubicBezTo>
                <a:close/>
                <a:moveTo>
                  <a:pt x="14403" y="15895"/>
                </a:moveTo>
                <a:cubicBezTo>
                  <a:pt x="14509" y="15905"/>
                  <a:pt x="14605" y="15945"/>
                  <a:pt x="14681" y="16019"/>
                </a:cubicBezTo>
                <a:cubicBezTo>
                  <a:pt x="14988" y="16322"/>
                  <a:pt x="14882" y="17030"/>
                  <a:pt x="14446" y="17610"/>
                </a:cubicBezTo>
                <a:cubicBezTo>
                  <a:pt x="14005" y="18191"/>
                  <a:pt x="13397" y="18426"/>
                  <a:pt x="13090" y="18130"/>
                </a:cubicBezTo>
                <a:cubicBezTo>
                  <a:pt x="12779" y="17833"/>
                  <a:pt x="12887" y="17119"/>
                  <a:pt x="13327" y="16539"/>
                </a:cubicBezTo>
                <a:cubicBezTo>
                  <a:pt x="13658" y="16104"/>
                  <a:pt x="14082" y="15863"/>
                  <a:pt x="14403" y="15895"/>
                </a:cubicBezTo>
                <a:close/>
              </a:path>
            </a:pathLst>
          </a:custGeom>
          <a:solidFill>
            <a:schemeClr val="accent5">
              <a:satOff val="7775"/>
              <a:lumOff val="-2385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pic>
        <p:nvPicPr>
          <p:cNvPr id="258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498599">
            <a:off x="14375516" y="3272299"/>
            <a:ext cx="5265374" cy="101601"/>
          </a:xfrm>
          <a:prstGeom prst="rect">
            <a:avLst/>
          </a:prstGeom>
        </p:spPr>
      </p:pic>
      <p:pic>
        <p:nvPicPr>
          <p:cNvPr id="260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606842" y="4085416"/>
            <a:ext cx="3970527" cy="101601"/>
          </a:xfrm>
          <a:prstGeom prst="rect">
            <a:avLst/>
          </a:prstGeom>
        </p:spPr>
      </p:pic>
      <p:pic>
        <p:nvPicPr>
          <p:cNvPr id="262" name="Line Line" descr="Line 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7308853" y="5528362"/>
            <a:ext cx="4063377" cy="101601"/>
          </a:xfrm>
          <a:prstGeom prst="rect">
            <a:avLst/>
          </a:prstGeom>
        </p:spPr>
      </p:pic>
      <p:pic>
        <p:nvPicPr>
          <p:cNvPr id="264" name="Line Line" descr="Line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848608">
            <a:off x="7272022" y="8416128"/>
            <a:ext cx="4137040" cy="101601"/>
          </a:xfrm>
          <a:prstGeom prst="rect">
            <a:avLst/>
          </a:prstGeom>
        </p:spPr>
      </p:pic>
      <p:pic>
        <p:nvPicPr>
          <p:cNvPr id="266" name="Line Line" descr="Line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1446755">
            <a:off x="10750215" y="9728576"/>
            <a:ext cx="4330295" cy="101601"/>
          </a:xfrm>
          <a:prstGeom prst="rect">
            <a:avLst/>
          </a:prstGeom>
        </p:spPr>
      </p:pic>
      <p:pic>
        <p:nvPicPr>
          <p:cNvPr id="268" name="Circle Circle" descr="Circle Circl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9996534" y="3354063"/>
            <a:ext cx="1460501" cy="1460501"/>
          </a:xfrm>
          <a:prstGeom prst="rect">
            <a:avLst/>
          </a:prstGeom>
        </p:spPr>
      </p:pic>
      <p:pic>
        <p:nvPicPr>
          <p:cNvPr id="270" name="Circle Circle" descr="Circle Circl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4701525" y="5578198"/>
            <a:ext cx="1460501" cy="1460501"/>
          </a:xfrm>
          <a:prstGeom prst="rect">
            <a:avLst/>
          </a:prstGeom>
        </p:spPr>
      </p:pic>
      <p:sp>
        <p:nvSpPr>
          <p:cNvPr id="272" name="Cheese"/>
          <p:cNvSpPr/>
          <p:nvPr/>
        </p:nvSpPr>
        <p:spPr>
          <a:xfrm>
            <a:off x="12981965" y="5828978"/>
            <a:ext cx="1146905" cy="137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1" extrusionOk="0">
                <a:moveTo>
                  <a:pt x="11079" y="0"/>
                </a:moveTo>
                <a:cubicBezTo>
                  <a:pt x="6683" y="0"/>
                  <a:pt x="2761" y="844"/>
                  <a:pt x="193" y="2166"/>
                </a:cubicBezTo>
                <a:lnTo>
                  <a:pt x="21528" y="7052"/>
                </a:lnTo>
                <a:lnTo>
                  <a:pt x="14269" y="169"/>
                </a:lnTo>
                <a:cubicBezTo>
                  <a:pt x="14256" y="157"/>
                  <a:pt x="14240" y="148"/>
                  <a:pt x="14221" y="147"/>
                </a:cubicBezTo>
                <a:cubicBezTo>
                  <a:pt x="13211" y="50"/>
                  <a:pt x="12158" y="0"/>
                  <a:pt x="11079" y="0"/>
                </a:cubicBezTo>
                <a:close/>
                <a:moveTo>
                  <a:pt x="8180" y="1188"/>
                </a:moveTo>
                <a:cubicBezTo>
                  <a:pt x="9095" y="1211"/>
                  <a:pt x="10032" y="1552"/>
                  <a:pt x="10394" y="2019"/>
                </a:cubicBezTo>
                <a:cubicBezTo>
                  <a:pt x="10807" y="2554"/>
                  <a:pt x="10312" y="3052"/>
                  <a:pt x="9288" y="3133"/>
                </a:cubicBezTo>
                <a:cubicBezTo>
                  <a:pt x="8264" y="3215"/>
                  <a:pt x="7098" y="2849"/>
                  <a:pt x="6685" y="2314"/>
                </a:cubicBezTo>
                <a:cubicBezTo>
                  <a:pt x="6272" y="1780"/>
                  <a:pt x="6769" y="1280"/>
                  <a:pt x="7793" y="1198"/>
                </a:cubicBezTo>
                <a:cubicBezTo>
                  <a:pt x="7921" y="1188"/>
                  <a:pt x="8049" y="1185"/>
                  <a:pt x="8180" y="1188"/>
                </a:cubicBezTo>
                <a:close/>
                <a:moveTo>
                  <a:pt x="120" y="2738"/>
                </a:moveTo>
                <a:lnTo>
                  <a:pt x="0" y="16643"/>
                </a:lnTo>
                <a:cubicBezTo>
                  <a:pt x="0" y="16672"/>
                  <a:pt x="22" y="16699"/>
                  <a:pt x="56" y="16707"/>
                </a:cubicBezTo>
                <a:lnTo>
                  <a:pt x="21381" y="21589"/>
                </a:lnTo>
                <a:cubicBezTo>
                  <a:pt x="21430" y="21600"/>
                  <a:pt x="21480" y="21571"/>
                  <a:pt x="21480" y="21529"/>
                </a:cubicBezTo>
                <a:lnTo>
                  <a:pt x="21547" y="13427"/>
                </a:lnTo>
                <a:cubicBezTo>
                  <a:pt x="21547" y="13393"/>
                  <a:pt x="21516" y="13365"/>
                  <a:pt x="21475" y="13363"/>
                </a:cubicBezTo>
                <a:cubicBezTo>
                  <a:pt x="20507" y="13309"/>
                  <a:pt x="19742" y="12637"/>
                  <a:pt x="19742" y="11815"/>
                </a:cubicBezTo>
                <a:cubicBezTo>
                  <a:pt x="19742" y="10986"/>
                  <a:pt x="20521" y="10309"/>
                  <a:pt x="21501" y="10265"/>
                </a:cubicBezTo>
                <a:cubicBezTo>
                  <a:pt x="21543" y="10264"/>
                  <a:pt x="21576" y="10236"/>
                  <a:pt x="21576" y="10201"/>
                </a:cubicBezTo>
                <a:lnTo>
                  <a:pt x="21600" y="7656"/>
                </a:lnTo>
                <a:lnTo>
                  <a:pt x="120" y="2738"/>
                </a:lnTo>
                <a:close/>
                <a:moveTo>
                  <a:pt x="14901" y="2979"/>
                </a:moveTo>
                <a:cubicBezTo>
                  <a:pt x="15680" y="2943"/>
                  <a:pt x="16560" y="3272"/>
                  <a:pt x="16865" y="3714"/>
                </a:cubicBezTo>
                <a:cubicBezTo>
                  <a:pt x="17170" y="4155"/>
                  <a:pt x="16786" y="4541"/>
                  <a:pt x="16007" y="4577"/>
                </a:cubicBezTo>
                <a:cubicBezTo>
                  <a:pt x="15227" y="4613"/>
                  <a:pt x="14348" y="4285"/>
                  <a:pt x="14043" y="3844"/>
                </a:cubicBezTo>
                <a:cubicBezTo>
                  <a:pt x="13738" y="3403"/>
                  <a:pt x="14121" y="3015"/>
                  <a:pt x="14901" y="2979"/>
                </a:cubicBezTo>
                <a:close/>
                <a:moveTo>
                  <a:pt x="4541" y="5239"/>
                </a:moveTo>
                <a:cubicBezTo>
                  <a:pt x="5399" y="5239"/>
                  <a:pt x="6096" y="5821"/>
                  <a:pt x="6096" y="6538"/>
                </a:cubicBezTo>
                <a:cubicBezTo>
                  <a:pt x="6096" y="7255"/>
                  <a:pt x="5400" y="7837"/>
                  <a:pt x="4541" y="7837"/>
                </a:cubicBezTo>
                <a:cubicBezTo>
                  <a:pt x="3682" y="7837"/>
                  <a:pt x="2986" y="7255"/>
                  <a:pt x="2986" y="6538"/>
                </a:cubicBezTo>
                <a:cubicBezTo>
                  <a:pt x="2986" y="5821"/>
                  <a:pt x="3682" y="5239"/>
                  <a:pt x="4541" y="5239"/>
                </a:cubicBezTo>
                <a:close/>
                <a:moveTo>
                  <a:pt x="9709" y="9254"/>
                </a:moveTo>
                <a:cubicBezTo>
                  <a:pt x="10735" y="9254"/>
                  <a:pt x="11567" y="9948"/>
                  <a:pt x="11567" y="10805"/>
                </a:cubicBezTo>
                <a:cubicBezTo>
                  <a:pt x="11567" y="11663"/>
                  <a:pt x="10735" y="12357"/>
                  <a:pt x="9709" y="12357"/>
                </a:cubicBezTo>
                <a:cubicBezTo>
                  <a:pt x="8682" y="12357"/>
                  <a:pt x="7851" y="11663"/>
                  <a:pt x="7851" y="10805"/>
                </a:cubicBezTo>
                <a:cubicBezTo>
                  <a:pt x="7851" y="9948"/>
                  <a:pt x="8682" y="9254"/>
                  <a:pt x="9709" y="9254"/>
                </a:cubicBezTo>
                <a:close/>
                <a:moveTo>
                  <a:pt x="14105" y="13226"/>
                </a:moveTo>
                <a:cubicBezTo>
                  <a:pt x="14964" y="13226"/>
                  <a:pt x="15660" y="13808"/>
                  <a:pt x="15660" y="14525"/>
                </a:cubicBezTo>
                <a:cubicBezTo>
                  <a:pt x="15660" y="15242"/>
                  <a:pt x="14964" y="15824"/>
                  <a:pt x="14105" y="15824"/>
                </a:cubicBezTo>
                <a:cubicBezTo>
                  <a:pt x="13247" y="15824"/>
                  <a:pt x="12552" y="15242"/>
                  <a:pt x="12552" y="14525"/>
                </a:cubicBezTo>
                <a:cubicBezTo>
                  <a:pt x="12552" y="13808"/>
                  <a:pt x="13246" y="13226"/>
                  <a:pt x="14105" y="13226"/>
                </a:cubicBezTo>
                <a:close/>
                <a:moveTo>
                  <a:pt x="4644" y="13395"/>
                </a:moveTo>
                <a:cubicBezTo>
                  <a:pt x="5671" y="13395"/>
                  <a:pt x="6502" y="14091"/>
                  <a:pt x="6502" y="14949"/>
                </a:cubicBezTo>
                <a:cubicBezTo>
                  <a:pt x="6502" y="15806"/>
                  <a:pt x="5671" y="16500"/>
                  <a:pt x="4644" y="16500"/>
                </a:cubicBezTo>
                <a:cubicBezTo>
                  <a:pt x="3618" y="16500"/>
                  <a:pt x="2784" y="15806"/>
                  <a:pt x="2784" y="14949"/>
                </a:cubicBezTo>
                <a:cubicBezTo>
                  <a:pt x="2784" y="14091"/>
                  <a:pt x="3618" y="13395"/>
                  <a:pt x="4644" y="13395"/>
                </a:cubicBezTo>
                <a:close/>
              </a:path>
            </a:pathLst>
          </a:custGeom>
          <a:gradFill>
            <a:gsLst>
              <a:gs pos="0">
                <a:schemeClr val="accent4">
                  <a:hueOff val="475731"/>
                  <a:satOff val="-4338"/>
                  <a:lumOff val="10182"/>
                </a:schemeClr>
              </a:gs>
              <a:gs pos="100000">
                <a:schemeClr val="accent1">
                  <a:lumOff val="13575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pic>
        <p:nvPicPr>
          <p:cNvPr id="273" name="Line Line" descr="Line Line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5052963" y="9400355"/>
            <a:ext cx="2007755" cy="457904"/>
          </a:xfrm>
          <a:prstGeom prst="rect">
            <a:avLst/>
          </a:prstGeom>
        </p:spPr>
      </p:pic>
      <p:pic>
        <p:nvPicPr>
          <p:cNvPr id="275" name="Line Line" descr="Line Line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16553884">
            <a:off x="14025696" y="8211347"/>
            <a:ext cx="2390717" cy="457905"/>
          </a:xfrm>
          <a:prstGeom prst="rect">
            <a:avLst/>
          </a:prstGeom>
        </p:spPr>
      </p:pic>
      <p:pic>
        <p:nvPicPr>
          <p:cNvPr id="277" name="Line Line" descr="Line Lin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13752469">
            <a:off x="11083752" y="7596132"/>
            <a:ext cx="4902814" cy="457904"/>
          </a:xfrm>
          <a:prstGeom prst="rect">
            <a:avLst/>
          </a:prstGeom>
        </p:spPr>
      </p:pic>
      <p:pic>
        <p:nvPicPr>
          <p:cNvPr id="279" name="Line Line" descr="Line Line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15625347">
            <a:off x="13542756" y="8022674"/>
            <a:ext cx="2690608" cy="457905"/>
          </a:xfrm>
          <a:prstGeom prst="rect">
            <a:avLst/>
          </a:prstGeom>
        </p:spPr>
      </p:pic>
      <p:sp>
        <p:nvSpPr>
          <p:cNvPr id="281" name="Particle"/>
          <p:cNvSpPr txBox="1"/>
          <p:nvPr/>
        </p:nvSpPr>
        <p:spPr>
          <a:xfrm>
            <a:off x="3620654" y="1787533"/>
            <a:ext cx="224851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gradFill flip="none" rotWithShape="1">
                  <a:gsLst>
                    <a:gs pos="0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100000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t>Particle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2" name="Particle"/>
              <p:cNvSpPr txBox="1"/>
              <p:nvPr/>
            </p:nvSpPr>
            <p:spPr>
              <a:xfrm>
                <a:off x="18507363" y="1161226"/>
                <a:ext cx="4038010" cy="10848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>
                    <a:solidFill>
                      <a:schemeClr val="accent5">
                        <a:satOff val="7775"/>
                        <a:lumOff val="-23858"/>
                      </a:schemeClr>
                    </a:solidFill>
                  </a:defRPr>
                </a:pPr>
                <a14:m>
                  <m:oMath xmlns:m="http://schemas.openxmlformats.org/officeDocument/2006/math">
                    <m:r>
                      <a:rPr sz="6050" i="1">
                        <a:solidFill>
                          <a:srgbClr val="7F0C01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sz="6050" i="1">
                        <a:solidFill>
                          <a:srgbClr val="7F0C0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6050" i="1">
                        <a:solidFill>
                          <a:srgbClr val="7F0C01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t> Particle</a:t>
                </a:r>
                <a:endParaRPr>
                  <a:solidFill>
                    <a:srgbClr val="800D02"/>
                  </a:solidFill>
                </a:endParaRPr>
              </a:p>
            </p:txBody>
          </p:sp>
        </mc:Choice>
        <mc:Fallback xmlns="">
          <p:sp>
            <p:nvSpPr>
              <p:cNvPr id="282" name="Partic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7363" y="1161226"/>
                <a:ext cx="4038010" cy="1084883"/>
              </a:xfrm>
              <a:prstGeom prst="rect">
                <a:avLst/>
              </a:prstGeom>
              <a:blipFill>
                <a:blip r:embed="rId13"/>
                <a:stretch>
                  <a:fillRect l="-5329" r="-14734" b="-197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3" name="Particle Swarm optimisation!"/>
          <p:cNvSpPr txBox="1"/>
          <p:nvPr/>
        </p:nvSpPr>
        <p:spPr>
          <a:xfrm>
            <a:off x="6844334" y="288"/>
            <a:ext cx="10695332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Particle Swarm optimisation!</a:t>
            </a:r>
          </a:p>
        </p:txBody>
      </p:sp>
      <p:sp>
        <p:nvSpPr>
          <p:cNvPr id="284" name="P-best"/>
          <p:cNvSpPr txBox="1"/>
          <p:nvPr/>
        </p:nvSpPr>
        <p:spPr>
          <a:xfrm>
            <a:off x="10780498" y="2691730"/>
            <a:ext cx="1751585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solidFill>
                  <a:schemeClr val="accent4">
                    <a:hueOff val="-1109407"/>
                    <a:satOff val="-1495"/>
                    <a:lumOff val="-6330"/>
                  </a:schemeClr>
                </a:solidFill>
              </a:defRPr>
            </a:lvl1pPr>
          </a:lstStyle>
          <a:p>
            <a:r>
              <a:t>P-best</a:t>
            </a:r>
          </a:p>
        </p:txBody>
      </p:sp>
      <p:sp>
        <p:nvSpPr>
          <p:cNvPr id="285" name="G-best"/>
          <p:cNvSpPr txBox="1"/>
          <p:nvPr/>
        </p:nvSpPr>
        <p:spPr>
          <a:xfrm>
            <a:off x="16063649" y="5162856"/>
            <a:ext cx="1866698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solidFill>
                  <a:schemeClr val="accent3"/>
                </a:solidFill>
              </a:defRPr>
            </a:lvl1pPr>
          </a:lstStyle>
          <a:p>
            <a:r>
              <a:t>G-best</a:t>
            </a:r>
          </a:p>
        </p:txBody>
      </p:sp>
      <p:sp>
        <p:nvSpPr>
          <p:cNvPr id="286" name="Next-step"/>
          <p:cNvSpPr txBox="1"/>
          <p:nvPr/>
        </p:nvSpPr>
        <p:spPr>
          <a:xfrm>
            <a:off x="13310483" y="6206086"/>
            <a:ext cx="2642312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solidFill>
                  <a:schemeClr val="accent6">
                    <a:hueOff val="-540459"/>
                    <a:satOff val="8672"/>
                    <a:lumOff val="-25325"/>
                  </a:schemeClr>
                </a:solidFill>
              </a:defRPr>
            </a:lvl1pPr>
          </a:lstStyle>
          <a:p>
            <a:r>
              <a:t>Next-step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7" name="We are applying for CBC search, hence parameter space is CBC signal model parameters, while optimising the statistics"/>
              <p:cNvSpPr txBox="1"/>
              <p:nvPr/>
            </p:nvSpPr>
            <p:spPr>
              <a:xfrm>
                <a:off x="755902" y="10554314"/>
                <a:ext cx="23413914" cy="265624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We are applying for CBC search, hence parameter space is CBC signal model parameters, while </a:t>
                </a:r>
                <a:r>
                  <a:rPr dirty="0" err="1"/>
                  <a:t>optimising</a:t>
                </a:r>
                <a:r>
                  <a:rPr dirty="0"/>
                  <a:t> the statistics </a:t>
                </a:r>
                <a14:m>
                  <m:oMath xmlns:m="http://schemas.openxmlformats.org/officeDocument/2006/math"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Θ</m:t>
                    </m:r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Sup>
                      <m:sSubSupPr>
                        <m:ctrlP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∫</m:t>
                        </m:r>
                      </m:e>
                      <m:sub>
                        <m:sSub>
                          <m:sSubPr>
                            <m:ctrlP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sup>
                    </m:sSubSup>
                    <m:limUpp>
                      <m:limUppPr>
                        <m:ctrlP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lim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limUpp>
                          <m:limUppPr>
                            <m:ctrlP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lim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˜</m:t>
                            </m:r>
                          </m:lim>
                        </m:limUpp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m:rPr>
                            <m:sty m:val="p"/>
                          </m:rP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sz="5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sz="5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𝑑𝑓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87" name="We are applying for CBC search, hence parameter space is CBC signal model parameters, while optimising the statistic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02" y="10554314"/>
                <a:ext cx="23413914" cy="2656240"/>
              </a:xfrm>
              <a:prstGeom prst="rect">
                <a:avLst/>
              </a:prstGeom>
              <a:blipFill>
                <a:blip r:embed="rId14"/>
                <a:stretch>
                  <a:fillRect l="-1355" t="-4265" b="-663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"/>
                            </p:stCondLst>
                            <p:childTnLst>
                              <p:par>
                                <p:cTn id="33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"/>
                            </p:stCondLst>
                            <p:childTnLst>
                              <p:par>
                                <p:cTn id="36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"/>
                            </p:stCondLst>
                            <p:childTnLst>
                              <p:par>
                                <p:cTn id="40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"/>
                            </p:stCondLst>
                            <p:childTnLst>
                              <p:par>
                                <p:cTn id="43" presetID="9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"/>
                            </p:stCondLst>
                            <p:childTnLst>
                              <p:par>
                                <p:cTn id="50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"/>
                            </p:stCondLst>
                            <p:childTnLst>
                              <p:par>
                                <p:cTn id="54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"/>
                            </p:stCondLst>
                            <p:childTnLst>
                              <p:par>
                                <p:cTn id="57" presetID="9" presetClass="entr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2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2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"/>
                            </p:stCondLst>
                            <p:childTnLst>
                              <p:par>
                                <p:cTn id="69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"/>
                            </p:stCondLst>
                            <p:childTnLst>
                              <p:par>
                                <p:cTn id="77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2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2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fill="hold" grpId="2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2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fill="hold" grpId="2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2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"/>
                            </p:stCondLst>
                            <p:childTnLst>
                              <p:par>
                                <p:cTn id="100" presetID="1" presetClass="entr" presetSubtype="0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2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5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animBg="1" advAuto="0"/>
      <p:bldP spid="252" grpId="5" animBg="1" advAuto="0"/>
      <p:bldP spid="253" grpId="7" animBg="1" advAuto="0"/>
      <p:bldP spid="254" grpId="9" animBg="1" advAuto="0"/>
      <p:bldP spid="255" grpId="13" animBg="1" advAuto="0"/>
      <p:bldP spid="256" grpId="11" animBg="1" advAuto="0"/>
      <p:bldP spid="257" grpId="15" animBg="1" advAuto="0"/>
      <p:bldP spid="258" grpId="6" animBg="1" advAuto="0"/>
      <p:bldP spid="260" grpId="8" animBg="1" advAuto="0"/>
      <p:bldP spid="262" grpId="10" animBg="1" advAuto="0"/>
      <p:bldP spid="264" grpId="12" animBg="1" advAuto="0"/>
      <p:bldP spid="266" grpId="14" animBg="1" advAuto="0"/>
      <p:bldP spid="268" grpId="16" animBg="1" advAuto="0"/>
      <p:bldP spid="270" grpId="18" animBg="1" advAuto="0"/>
      <p:bldP spid="272" grpId="3" animBg="1" advAuto="0"/>
      <p:bldP spid="273" grpId="20" animBg="1" advAuto="0"/>
      <p:bldP spid="275" grpId="22" animBg="1" advAuto="0"/>
      <p:bldP spid="277" grpId="21" animBg="1" advAuto="0"/>
      <p:bldP spid="279" grpId="23" animBg="1" advAuto="0"/>
      <p:bldP spid="281" grpId="2" animBg="1" advAuto="0"/>
      <p:bldP spid="282" grpId="4" animBg="1" advAuto="0"/>
      <p:bldP spid="284" grpId="17" animBg="1" advAuto="0"/>
      <p:bldP spid="285" grpId="19" animBg="1" advAuto="0"/>
      <p:bldP spid="286" grpId="24" animBg="1" advAuto="0"/>
      <p:bldP spid="287" grpId="25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out.mp4" descr="ou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56527" y="-51442"/>
            <a:ext cx="19000963" cy="13818884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10 Particle in 20 steps"/>
          <p:cNvSpPr txBox="1"/>
          <p:nvPr/>
        </p:nvSpPr>
        <p:spPr>
          <a:xfrm>
            <a:off x="17520933" y="792964"/>
            <a:ext cx="3233624" cy="49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Particle in 20 steps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" fill="hold"/>
                                        <p:tgtEl>
                                          <p:spTgt spid="2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28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nput_vs_output_masses_100inj_10pp_10st_std.png" descr="input_vs_output_masses_100inj_10pp_10st_st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63" y="1496504"/>
            <a:ext cx="22687074" cy="1134353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3" name="Injected Vs  Estimated    Non-spinning"/>
              <p:cNvSpPr txBox="1"/>
              <p:nvPr/>
            </p:nvSpPr>
            <p:spPr>
              <a:xfrm>
                <a:off x="2647506" y="418700"/>
                <a:ext cx="19088988" cy="104073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>
                  <a:lnSpc>
                    <a:spcPct val="80000"/>
                  </a:lnSpc>
                  <a:defRPr sz="6400" spc="-192">
                    <a:gradFill flip="none" rotWithShape="1">
                      <a:gsLst>
                        <a:gs pos="0">
                          <a:srgbClr val="5E03FF"/>
                        </a:gs>
                        <a:gs pos="100000">
                          <a:srgbClr val="FF00F7"/>
                        </a:gs>
                      </a:gsLst>
                      <a:lin ang="3960000" scaled="0"/>
                    </a:gradFill>
                    <a:latin typeface="+mn-lt"/>
                    <a:ea typeface="+mn-ea"/>
                    <a:cs typeface="+mn-cs"/>
                    <a:sym typeface="Graphik Semibold"/>
                  </a:defRPr>
                </a:pPr>
                <a:r>
                  <a:rPr dirty="0"/>
                  <a:t>Injected Vs  Estimated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sz="7800" i="1">
                        <a:solidFill>
                          <a:srgbClr val="5E03FE"/>
                        </a:solidFill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dirty="0"/>
                  <a:t>  Non-spinning</a:t>
                </a:r>
                <a:endParaRPr dirty="0">
                  <a:solidFill>
                    <a:srgbClr val="5E03FF"/>
                  </a:solidFill>
                </a:endParaRPr>
              </a:p>
            </p:txBody>
          </p:sp>
        </mc:Choice>
        <mc:Fallback xmlns="">
          <p:sp>
            <p:nvSpPr>
              <p:cNvPr id="293" name="Injected Vs  Estimated    Non-spinni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506" y="418700"/>
                <a:ext cx="19088988" cy="1040734"/>
              </a:xfrm>
              <a:prstGeom prst="rect">
                <a:avLst/>
              </a:prstGeom>
              <a:blipFill>
                <a:blip r:embed="rId3"/>
                <a:stretch>
                  <a:fillRect t="-10976" b="-1585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error_in_ets_para_100inj_10pp_10st_std.png" descr="error_in_ets_para_100inj_10pp_10st_st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452" y="1914680"/>
            <a:ext cx="19706680" cy="11495563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6" name="Error Estimated   aligned-spin"/>
              <p:cNvSpPr txBox="1"/>
              <p:nvPr/>
            </p:nvSpPr>
            <p:spPr>
              <a:xfrm>
                <a:off x="5135198" y="116511"/>
                <a:ext cx="14792930" cy="144740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lnSpc>
                    <a:spcPct val="80000"/>
                  </a:lnSpc>
                  <a:defRPr sz="6400" spc="-192">
                    <a:gradFill flip="none" rotWithShape="1">
                      <a:gsLst>
                        <a:gs pos="0">
                          <a:srgbClr val="5E03FF"/>
                        </a:gs>
                        <a:gs pos="100000">
                          <a:srgbClr val="FF00F7"/>
                        </a:gs>
                      </a:gsLst>
                      <a:lin ang="3960000" scaled="0"/>
                    </a:gradFill>
                    <a:latin typeface="+mn-lt"/>
                    <a:ea typeface="+mn-ea"/>
                    <a:cs typeface="+mn-cs"/>
                    <a:sym typeface="Graphik Semibold"/>
                  </a:defRPr>
                </a:pPr>
                <a:r>
                  <a:t>Error Estimated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sz="7800" i="1">
                        <a:solidFill>
                          <a:srgbClr val="5E03FE"/>
                        </a:solidFill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sz="7800" i="1">
                            <a:solidFill>
                              <a:srgbClr val="5E03F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t> aligned-spin</a:t>
                </a:r>
                <a:endParaRPr>
                  <a:solidFill>
                    <a:srgbClr val="5E03FF"/>
                  </a:solidFill>
                </a:endParaRPr>
              </a:p>
            </p:txBody>
          </p:sp>
        </mc:Choice>
        <mc:Fallback xmlns="">
          <p:sp>
            <p:nvSpPr>
              <p:cNvPr id="296" name="Error Estimated   aligned-sp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198" y="116511"/>
                <a:ext cx="14792930" cy="14474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al Detector data"/>
          <p:cNvSpPr txBox="1"/>
          <p:nvPr/>
        </p:nvSpPr>
        <p:spPr>
          <a:xfrm>
            <a:off x="9000792" y="143308"/>
            <a:ext cx="6934506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Real Detector data</a:t>
            </a:r>
          </a:p>
        </p:txBody>
      </p:sp>
      <p:sp>
        <p:nvSpPr>
          <p:cNvPr id="299" name="Real detector data is far more complex."/>
          <p:cNvSpPr txBox="1"/>
          <p:nvPr/>
        </p:nvSpPr>
        <p:spPr>
          <a:xfrm>
            <a:off x="892546" y="1839899"/>
            <a:ext cx="1150589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t>Real detector data is far more complex. </a:t>
            </a:r>
          </a:p>
        </p:txBody>
      </p:sp>
      <p:sp>
        <p:nvSpPr>
          <p:cNvPr id="300" name="Noise glitch"/>
          <p:cNvSpPr txBox="1"/>
          <p:nvPr/>
        </p:nvSpPr>
        <p:spPr>
          <a:xfrm>
            <a:off x="884425" y="3271821"/>
            <a:ext cx="4911446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Noise glitch </a:t>
            </a:r>
          </a:p>
        </p:txBody>
      </p:sp>
      <p:sp>
        <p:nvSpPr>
          <p:cNvPr id="301" name="Unlike simulated noise, real noise generated lots of high SNR triggers"/>
          <p:cNvSpPr txBox="1"/>
          <p:nvPr/>
        </p:nvSpPr>
        <p:spPr>
          <a:xfrm>
            <a:off x="669889" y="4923363"/>
            <a:ext cx="1980377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Unlike simulated noise, real noise generated lots of high SNR triggers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Here we need   for discriminating  noise from signal and we use new-SNR.…"/>
              <p:cNvSpPr txBox="1"/>
              <p:nvPr/>
            </p:nvSpPr>
            <p:spPr>
              <a:xfrm>
                <a:off x="513435" y="6310237"/>
                <a:ext cx="23357130" cy="68760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Here we need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5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5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sz="5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t> for discriminating  noise from signal and we use new-SNR.</a:t>
                </a:r>
              </a:p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However, for reducing the computational cost, we compute new-SNR only if SNR cross a threshold</a:t>
                </a:r>
              </a:p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As PSO evolves in the parameters space while optmising SNR, whenever the SNR cross a certain threshold,  we replace SNR by new-SNR! With this method we are able discriminate the glitch </a:t>
                </a:r>
              </a:p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Remaining trigger’s are stored </a:t>
                </a:r>
              </a:p>
            </p:txBody>
          </p:sp>
        </mc:Choice>
        <mc:Fallback xmlns="">
          <p:sp>
            <p:nvSpPr>
              <p:cNvPr id="302" name="Here we need   for discriminating  noise from signal and we use new-SNR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35" y="6310237"/>
                <a:ext cx="23357130" cy="6876082"/>
              </a:xfrm>
              <a:prstGeom prst="rect">
                <a:avLst/>
              </a:prstGeom>
              <a:blipFill>
                <a:blip r:embed="rId2"/>
                <a:stretch>
                  <a:fillRect l="-1359" r="-13440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342" y="-1"/>
            <a:ext cx="18288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ignificance estimation - Coincidence  mode!"/>
          <p:cNvSpPr txBox="1"/>
          <p:nvPr/>
        </p:nvSpPr>
        <p:spPr>
          <a:xfrm>
            <a:off x="4080507" y="143308"/>
            <a:ext cx="16775076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Significance estimation - Coincidence  mode!</a:t>
            </a:r>
          </a:p>
        </p:txBody>
      </p:sp>
      <p:sp>
        <p:nvSpPr>
          <p:cNvPr id="307" name="We use standard time-sliding mechanism to compute the false alarm.…"/>
          <p:cNvSpPr txBox="1"/>
          <p:nvPr/>
        </p:nvSpPr>
        <p:spPr>
          <a:xfrm>
            <a:off x="408780" y="2285405"/>
            <a:ext cx="23566440" cy="862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 defTabSz="2438400">
              <a:spcBef>
                <a:spcPts val="2400"/>
              </a:spcBef>
              <a:buSzPct val="100000"/>
              <a:buChar char="✤"/>
              <a:defRPr sz="4800"/>
            </a:pPr>
            <a:r>
              <a:t>We use standard time-sliding mechanism to compute the false alarm. </a:t>
            </a:r>
          </a:p>
          <a:p>
            <a:pPr marL="228600" indent="-228600" algn="l" defTabSz="2438400">
              <a:spcBef>
                <a:spcPts val="2400"/>
              </a:spcBef>
              <a:buSzPct val="100000"/>
              <a:buChar char="✤"/>
              <a:defRPr sz="4800"/>
            </a:pPr>
            <a:r>
              <a:t>All the trigger (with new-SNR) are collected from each IFO</a:t>
            </a:r>
          </a:p>
          <a:p>
            <a:pPr marL="228600" indent="-228600" algn="l" defTabSz="2438400">
              <a:spcBef>
                <a:spcPts val="2400"/>
              </a:spcBef>
              <a:buSzPct val="100000"/>
              <a:buChar char="✤"/>
              <a:defRPr sz="4800"/>
            </a:pPr>
            <a:r>
              <a:t> Trigger are grouped (with arrival time) to generate a event. Simple time-clustering and averaging is currently employed. This may be developed further in future.</a:t>
            </a:r>
          </a:p>
          <a:p>
            <a:pPr marL="228600" indent="-228600" algn="l" defTabSz="2438400">
              <a:spcBef>
                <a:spcPts val="2400"/>
              </a:spcBef>
              <a:buSzPct val="100000"/>
              <a:buChar char="✤"/>
              <a:defRPr sz="4800"/>
            </a:pPr>
            <a:r>
              <a:t>Triggers forming a coincidence give foreground candidates that may be further constrained by network SNR (somewhere 8-9).</a:t>
            </a:r>
          </a:p>
          <a:p>
            <a:pPr marL="228600" indent="-228600" algn="l" defTabSz="2438400">
              <a:spcBef>
                <a:spcPts val="2400"/>
              </a:spcBef>
              <a:buSzPct val="100000"/>
              <a:buChar char="✤"/>
              <a:defRPr sz="4800"/>
            </a:pPr>
            <a:r>
              <a:t>Triggers shifted in time by more than time-of-flight ( ~ 10 ms for HL) plus a timing error (some 5ms) between two detectors give rise to background events.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UDafuibDfgtd-EciIvFE4bMljHJ0FtpIkLFRbjgJES8ouKDTt3O1zOZ-LCvLUPt-rkIBzfb5u80ri0c0bEofLdxXMOzbCHNXuqd60wK_enyU8J-4PrYtKvKqn5wflPnvKp4fyttXmmQZEcQxzAclWg.png" descr="UDafuibDfgtd-EciIvFE4bMljHJ0FtpIkLFRbjgJES8ouKDTt3O1zOZ-LCvLUPt-rkIBzfb5u80ri0c0bEofLdxXMOzbCHNXuqd60wK_enyU8J-4PrYtKvKqn5wflPnvKp4fyttXmmQZEcQxzAclW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0025" y="2859000"/>
            <a:ext cx="10663999" cy="799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Example: GW190503_185404"/>
          <p:cNvSpPr txBox="1"/>
          <p:nvPr/>
        </p:nvSpPr>
        <p:spPr>
          <a:xfrm>
            <a:off x="5714888" y="124905"/>
            <a:ext cx="11113923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Example: GW190503_185404</a:t>
            </a:r>
          </a:p>
        </p:txBody>
      </p:sp>
      <p:sp>
        <p:nvSpPr>
          <p:cNvPr id="311" name="We use only H1, L1 data (no trigger in V1).…"/>
          <p:cNvSpPr txBox="1"/>
          <p:nvPr/>
        </p:nvSpPr>
        <p:spPr>
          <a:xfrm>
            <a:off x="91992" y="1564141"/>
            <a:ext cx="13707798" cy="11728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We use only H1, L1 data (no trigger in V1).</a:t>
            </a:r>
          </a:p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Analysis duration ~ 4096 sec around each event.</a:t>
            </a:r>
          </a:p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Time-shift interval ~ 50 ms.</a:t>
            </a:r>
          </a:p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Background time generated ~ 10 yr  [ = 4096 sec x 4096 sec) / (50 ms)]</a:t>
            </a:r>
          </a:p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FAR (of a foreground event) = (No. of background events louder than the given foreground event) / (Total background time generated).</a:t>
            </a:r>
          </a:p>
          <a:p>
            <a:pPr marL="889000" indent="-749300" algn="l" defTabSz="2438400">
              <a:spcBef>
                <a:spcPts val="400"/>
              </a:spcBef>
              <a:buClr>
                <a:srgbClr val="000000"/>
              </a:buClr>
              <a:buSzPct val="100000"/>
              <a:buFont typeface="Helvetica"/>
              <a:buChar char="๏"/>
              <a:defRPr sz="4800"/>
            </a:pPr>
            <a:r>
              <a:t>If the (no. of background events louder than the given foreground event) &lt; 1, then assign a FAR: &lt; 1 / (Total background time generated).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oncluding remarks"/>
          <p:cNvSpPr txBox="1"/>
          <p:nvPr/>
        </p:nvSpPr>
        <p:spPr>
          <a:xfrm>
            <a:off x="8383777" y="288"/>
            <a:ext cx="7616446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Concluding remarks</a:t>
            </a:r>
          </a:p>
        </p:txBody>
      </p:sp>
      <p:sp>
        <p:nvSpPr>
          <p:cNvPr id="314" name="PSO based search pipe-line is implemented  and successfully  applied on real data. Not need for a prior template bank.…"/>
          <p:cNvSpPr txBox="1"/>
          <p:nvPr/>
        </p:nvSpPr>
        <p:spPr>
          <a:xfrm>
            <a:off x="564023" y="2382021"/>
            <a:ext cx="23255952" cy="828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85800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PSO based search pipe-line is implemented  and successfully  applied on real data. Not need for a prior template bank. </a:t>
            </a:r>
            <a:endParaRPr lang="en-US" dirty="0"/>
          </a:p>
          <a:p>
            <a:pPr marL="685800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Useful when when it becomes hard or impossible to compute template bank.</a:t>
            </a:r>
            <a:endParaRPr lang="en-US" dirty="0"/>
          </a:p>
          <a:p>
            <a:pPr marL="685800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Better source parameter are by-product of search pipe-line, no need for additional rapid PE</a:t>
            </a:r>
            <a:endParaRPr lang="en-US" dirty="0"/>
          </a:p>
          <a:p>
            <a:pPr marL="685800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Extremely useful if search parameter have to extended.</a:t>
            </a:r>
            <a:endParaRPr lang="en-US" dirty="0"/>
          </a:p>
          <a:p>
            <a:pPr marL="685800" lvl="2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Fully </a:t>
            </a:r>
            <a:r>
              <a:rPr dirty="0" err="1"/>
              <a:t>precessing</a:t>
            </a:r>
            <a:r>
              <a:rPr dirty="0"/>
              <a:t> search [</a:t>
            </a:r>
            <a:r>
              <a:rPr u="sng" dirty="0">
                <a:hlinkClick r:id="rId2"/>
              </a:rPr>
              <a:t>Varun Srivastava</a:t>
            </a:r>
            <a:r>
              <a:rPr sz="1555" dirty="0"/>
              <a:t>, </a:t>
            </a:r>
            <a:r>
              <a:rPr u="sng" dirty="0">
                <a:hlinkClick r:id="rId3"/>
              </a:rPr>
              <a:t>K Rajesh Nayak</a:t>
            </a:r>
            <a:r>
              <a:rPr sz="1555" dirty="0"/>
              <a:t>, </a:t>
            </a:r>
            <a:r>
              <a:rPr u="sng" dirty="0">
                <a:hlinkClick r:id="rId4"/>
              </a:rPr>
              <a:t>Sukanta Bose</a:t>
            </a:r>
            <a:r>
              <a:rPr dirty="0"/>
              <a:t>: arXiv:1811.02401]</a:t>
            </a:r>
            <a:endParaRPr lang="en-US" dirty="0"/>
          </a:p>
          <a:p>
            <a:pPr marL="685800" lvl="2" indent="-685800" algn="l" defTabSz="2438400">
              <a:spcBef>
                <a:spcPts val="2400"/>
              </a:spcBef>
              <a:buSzPct val="100000"/>
              <a:buFont typeface="Wingdings" pitchFamily="2" charset="2"/>
              <a:buChar char="v"/>
              <a:defRPr sz="4800"/>
            </a:pPr>
            <a:r>
              <a:rPr dirty="0"/>
              <a:t>Eccentric search [LIGO-G2200981]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Outline"/>
          <p:cNvSpPr txBox="1">
            <a:spLocks noGrp="1"/>
          </p:cNvSpPr>
          <p:nvPr>
            <p:ph type="title"/>
          </p:nvPr>
        </p:nvSpPr>
        <p:spPr>
          <a:xfrm>
            <a:off x="1270000" y="14056"/>
            <a:ext cx="21844000" cy="1557437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31762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46402">
                      <a:srgbClr val="8A68F3"/>
                    </a:gs>
                    <a:gs pos="88378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9973942" scaled="0"/>
                </a:gradFill>
              </a:defRPr>
            </a:lvl1pPr>
          </a:lstStyle>
          <a:p>
            <a:r>
              <a:t>Outline</a:t>
            </a:r>
          </a:p>
        </p:txBody>
      </p:sp>
      <p:sp>
        <p:nvSpPr>
          <p:cNvPr id="161" name="GW Detection Problem…"/>
          <p:cNvSpPr txBox="1">
            <a:spLocks noGrp="1"/>
          </p:cNvSpPr>
          <p:nvPr>
            <p:ph type="body" idx="1"/>
          </p:nvPr>
        </p:nvSpPr>
        <p:spPr>
          <a:xfrm>
            <a:off x="993954" y="2641322"/>
            <a:ext cx="22217141" cy="10211922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/>
              <a:t>GW Detection Problem</a:t>
            </a:r>
            <a:endParaRPr lang="en-US" dirty="0"/>
          </a:p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 err="1"/>
              <a:t>Optimisation</a:t>
            </a:r>
            <a:r>
              <a:rPr dirty="0"/>
              <a:t> Detection Statistics </a:t>
            </a:r>
            <a:endParaRPr lang="en-US" dirty="0"/>
          </a:p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/>
              <a:t>Particle Swarm </a:t>
            </a:r>
            <a:r>
              <a:rPr dirty="0" err="1"/>
              <a:t>Optimisation</a:t>
            </a:r>
            <a:r>
              <a:rPr dirty="0"/>
              <a:t>(PSO)</a:t>
            </a:r>
            <a:endParaRPr lang="en-US" dirty="0"/>
          </a:p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/>
              <a:t>Usefulness of PSO in GW detection problem</a:t>
            </a:r>
            <a:endParaRPr lang="en-US" dirty="0"/>
          </a:p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/>
              <a:t>Applying PSO based application on real data</a:t>
            </a:r>
            <a:endParaRPr lang="en-US" dirty="0"/>
          </a:p>
          <a:p>
            <a:pPr>
              <a:buFont typeface="Wingdings" pitchFamily="2" charset="2"/>
              <a:buChar char="v"/>
              <a:defRPr sz="6500">
                <a:gradFill flip="none" rotWithShape="1">
                  <a:gsLst>
                    <a:gs pos="47478">
                      <a:srgbClr val="2851F3"/>
                    </a:gs>
                    <a:gs pos="60582">
                      <a:srgbClr val="932F88"/>
                    </a:gs>
                    <a:gs pos="100000">
                      <a:srgbClr val="FF0D1D"/>
                    </a:gs>
                  </a:gsLst>
                  <a:lin ang="16049451" scaled="0"/>
                </a:gradFill>
              </a:defRPr>
            </a:pPr>
            <a:r>
              <a:rPr dirty="0"/>
              <a:t>Results and Con</a:t>
            </a:r>
            <a:r>
              <a:rPr lang="en-US" dirty="0"/>
              <a:t>clusions</a:t>
            </a:r>
            <a:r>
              <a:rPr dirty="0"/>
              <a:t> 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oncluding remarks"/>
          <p:cNvSpPr txBox="1"/>
          <p:nvPr/>
        </p:nvSpPr>
        <p:spPr>
          <a:xfrm>
            <a:off x="8379865" y="141524"/>
            <a:ext cx="7624268" cy="89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rPr lang="en-US" dirty="0"/>
              <a:t>Acknowledgements</a:t>
            </a:r>
            <a:endParaRPr dirty="0"/>
          </a:p>
        </p:txBody>
      </p:sp>
      <p:sp>
        <p:nvSpPr>
          <p:cNvPr id="317" name="We have extensively used the various tools provided by the PyCBC package…"/>
          <p:cNvSpPr txBox="1"/>
          <p:nvPr/>
        </p:nvSpPr>
        <p:spPr>
          <a:xfrm>
            <a:off x="429739" y="3123295"/>
            <a:ext cx="23239417" cy="4743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2438400">
              <a:spcBef>
                <a:spcPts val="2400"/>
              </a:spcBef>
              <a:defRPr sz="4800"/>
            </a:pPr>
            <a:endParaRPr sz="1200" dirty="0">
              <a:latin typeface="Times Roman"/>
              <a:ea typeface="Times Roman"/>
              <a:cs typeface="Times Roman"/>
              <a:sym typeface="Times Roman"/>
            </a:endParaRPr>
          </a:p>
          <a:p>
            <a:pPr marL="997527" indent="-997527" algn="l" defTabSz="2438400">
              <a:spcBef>
                <a:spcPts val="2400"/>
              </a:spcBef>
              <a:buSzPct val="100000"/>
              <a:buChar char="✴"/>
              <a:defRPr sz="4800">
                <a:solidFill>
                  <a:schemeClr val="accent1">
                    <a:hueOff val="381599"/>
                    <a:lumOff val="-17182"/>
                  </a:schemeClr>
                </a:solidFill>
              </a:defRPr>
            </a:pPr>
            <a:r>
              <a:rPr dirty="0"/>
              <a:t>We have extensively used the various tools provided by the </a:t>
            </a:r>
            <a:r>
              <a:rPr dirty="0" err="1"/>
              <a:t>PyCBC</a:t>
            </a:r>
            <a:r>
              <a:rPr dirty="0"/>
              <a:t> package</a:t>
            </a:r>
          </a:p>
          <a:p>
            <a:pPr marL="997527" indent="-997527" algn="l" defTabSz="2438400">
              <a:spcBef>
                <a:spcPts val="2400"/>
              </a:spcBef>
              <a:buSzPct val="100000"/>
              <a:buChar char="✴"/>
              <a:defRPr sz="4800">
                <a:solidFill>
                  <a:schemeClr val="accent1">
                    <a:hueOff val="381599"/>
                    <a:lumOff val="-17182"/>
                  </a:schemeClr>
                </a:solidFill>
              </a:defRPr>
            </a:pPr>
            <a:r>
              <a:rPr dirty="0"/>
              <a:t> We have used O3 data provided by the GWOSC.</a:t>
            </a:r>
          </a:p>
          <a:p>
            <a:pPr marL="997527" indent="-997527" algn="l" defTabSz="2438400">
              <a:spcBef>
                <a:spcPts val="2400"/>
              </a:spcBef>
              <a:buSzPct val="100000"/>
              <a:buChar char="★"/>
              <a:defRPr sz="4800">
                <a:solidFill>
                  <a:schemeClr val="accent1">
                    <a:hueOff val="381599"/>
                    <a:lumOff val="-17182"/>
                  </a:schemeClr>
                </a:solidFill>
              </a:defRPr>
            </a:pPr>
            <a:r>
              <a:rPr dirty="0"/>
              <a:t>We acknowledge  </a:t>
            </a:r>
            <a:r>
              <a:rPr dirty="0" err="1"/>
              <a:t>Sarathi</a:t>
            </a:r>
            <a:r>
              <a:rPr dirty="0"/>
              <a:t> cluster @ IUCAA </a:t>
            </a:r>
          </a:p>
          <a:p>
            <a:pPr marL="997527" indent="-997527" algn="l" defTabSz="2438400">
              <a:spcBef>
                <a:spcPts val="2400"/>
              </a:spcBef>
              <a:buSzPct val="100000"/>
              <a:buChar char="★"/>
              <a:defRPr sz="4800">
                <a:solidFill>
                  <a:schemeClr val="accent1">
                    <a:hueOff val="381599"/>
                    <a:lumOff val="-17182"/>
                  </a:schemeClr>
                </a:solidFill>
              </a:defRPr>
            </a:pPr>
            <a:r>
              <a:rPr dirty="0"/>
              <a:t>We acknowledge funding by MHRD under FAST scheme for CESSI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W Detection Problem"/>
          <p:cNvSpPr txBox="1">
            <a:spLocks noGrp="1"/>
          </p:cNvSpPr>
          <p:nvPr>
            <p:ph type="title"/>
          </p:nvPr>
        </p:nvSpPr>
        <p:spPr>
          <a:xfrm>
            <a:off x="1270000" y="14056"/>
            <a:ext cx="21844000" cy="1557437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31762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46402">
                      <a:srgbClr val="8A68F3"/>
                    </a:gs>
                    <a:gs pos="88378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9973942" scaled="0"/>
                </a:gradFill>
              </a:defRPr>
            </a:lvl1pPr>
          </a:lstStyle>
          <a:p>
            <a:r>
              <a:t>GW Detection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he output from a GW detector, a time series   can be written as:"/>
              <p:cNvSpPr txBox="1"/>
              <p:nvPr/>
            </p:nvSpPr>
            <p:spPr>
              <a:xfrm>
                <a:off x="948081" y="1483204"/>
                <a:ext cx="19308701" cy="1084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The output from a GW detector, a time series </a:t>
                </a:r>
                <a14:m>
                  <m:oMath xmlns:m="http://schemas.openxmlformats.org/officeDocument/2006/math"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can be written as:</a:t>
                </a:r>
              </a:p>
            </p:txBody>
          </p:sp>
        </mc:Choice>
        <mc:Fallback xmlns="">
          <p:sp>
            <p:nvSpPr>
              <p:cNvPr id="164" name="The output from a GW detector, a time series   can be written as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81" y="1483204"/>
                <a:ext cx="19308701" cy="1084882"/>
              </a:xfrm>
              <a:prstGeom prst="rect">
                <a:avLst/>
              </a:prstGeom>
              <a:blipFill>
                <a:blip r:embed="rId2"/>
                <a:stretch>
                  <a:fillRect l="-1643" r="-3679" b="-2528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6" name="Here,  n(t) is detector noise and h(t) is GW signal from astrophysical sources."/>
          <p:cNvSpPr txBox="1"/>
          <p:nvPr/>
        </p:nvSpPr>
        <p:spPr>
          <a:xfrm>
            <a:off x="948081" y="6152691"/>
            <a:ext cx="2186604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Here,  n(t) is detector noise and h(t) is GW signal from astrophysical sources.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Signal is astrophysical modelled based on Einstein or alternative theory which we call a signal template,…"/>
              <p:cNvSpPr txBox="1"/>
              <p:nvPr/>
            </p:nvSpPr>
            <p:spPr>
              <a:xfrm>
                <a:off x="948082" y="7563309"/>
                <a:ext cx="22487836" cy="51557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Signal is astrophysical modelled based on Einstein or alternative theory which we call a signal template, </a:t>
                </a:r>
                <a14:m>
                  <m:oMath xmlns:m="http://schemas.openxmlformats.org/officeDocument/2006/math">
                    <m:r>
                      <a:rPr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endParaRPr dirty="0"/>
              </a:p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We expect that the model signal/template match with astrophysical GW signal for specific model parameter say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6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6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6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dirty="0"/>
                  <a:t>.</a:t>
                </a:r>
              </a:p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Our goal is to pick the part of detector output with astrophysical signal</a:t>
                </a:r>
              </a:p>
            </p:txBody>
          </p:sp>
        </mc:Choice>
        <mc:Fallback xmlns="">
          <p:sp>
            <p:nvSpPr>
              <p:cNvPr id="167" name="Signal is astrophysical modelled based on Einstein or alternative theory which we call a signal template,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82" y="7563309"/>
                <a:ext cx="22487836" cy="5155735"/>
              </a:xfrm>
              <a:prstGeom prst="rect">
                <a:avLst/>
              </a:prstGeom>
              <a:blipFill>
                <a:blip r:embed="rId3"/>
                <a:stretch>
                  <a:fillRect l="-1411" r="-1975" b="-221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CEBC764-FD18-440D-64D5-CB3D84426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737" y="3478988"/>
            <a:ext cx="14695072" cy="164116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Neyman−Pearson criterion"/>
          <p:cNvSpPr txBox="1">
            <a:spLocks noGrp="1"/>
          </p:cNvSpPr>
          <p:nvPr>
            <p:ph type="title"/>
          </p:nvPr>
        </p:nvSpPr>
        <p:spPr>
          <a:xfrm>
            <a:off x="1270000" y="14056"/>
            <a:ext cx="21844000" cy="1557437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31762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46402">
                      <a:srgbClr val="8A68F3"/>
                    </a:gs>
                    <a:gs pos="88378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9973942" scaled="0"/>
                </a:gradFill>
              </a:defRPr>
            </a:lvl1pPr>
          </a:lstStyle>
          <a:p>
            <a:r>
              <a:t>Neyman−Pearson criterion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The detection probability  is given by  the match or weighted correlation with noise  PSD,  , is given by,"/>
              <p:cNvSpPr txBox="1"/>
              <p:nvPr/>
            </p:nvSpPr>
            <p:spPr>
              <a:xfrm>
                <a:off x="250850" y="1692481"/>
                <a:ext cx="23760264" cy="18976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The detection probability  is given by  the match or weighted correlation with noise  PSD, </a:t>
                </a:r>
                <a14:m>
                  <m:oMath xmlns:m="http://schemas.openxmlformats.org/officeDocument/2006/math"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, is given by,</a:t>
                </a:r>
              </a:p>
            </p:txBody>
          </p:sp>
        </mc:Choice>
        <mc:Fallback xmlns="">
          <p:sp>
            <p:nvSpPr>
              <p:cNvPr id="170" name="The detection probability  is given by  the match or weighted correlation with noise  PSD,  , is given by,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50" y="1692481"/>
                <a:ext cx="23760264" cy="1897682"/>
              </a:xfrm>
              <a:prstGeom prst="rect">
                <a:avLst/>
              </a:prstGeom>
              <a:blipFill>
                <a:blip r:embed="rId2"/>
                <a:stretch>
                  <a:fillRect l="-1335" t="-2667" b="-11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It can be shown that   is optimal statistic for Guassian noise."/>
              <p:cNvSpPr txBox="1"/>
              <p:nvPr/>
            </p:nvSpPr>
            <p:spPr>
              <a:xfrm>
                <a:off x="250850" y="5596407"/>
                <a:ext cx="23760264" cy="1084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It can be shown that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is optimal statistic for Guassian noise.  </a:t>
                </a:r>
              </a:p>
            </p:txBody>
          </p:sp>
        </mc:Choice>
        <mc:Fallback xmlns="">
          <p:sp>
            <p:nvSpPr>
              <p:cNvPr id="172" name="It can be shown that   is optimal statistic for Guassian noise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50" y="5596407"/>
                <a:ext cx="23760264" cy="1084882"/>
              </a:xfrm>
              <a:prstGeom prst="rect">
                <a:avLst/>
              </a:prstGeom>
              <a:blipFill>
                <a:blip r:embed="rId3"/>
                <a:stretch>
                  <a:fillRect l="-1335" b="-2298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3" name="Line Shape" descr="Line Shap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307750" y="7977386"/>
            <a:ext cx="16270502" cy="5203905"/>
          </a:xfrm>
          <a:prstGeom prst="rect">
            <a:avLst/>
          </a:prstGeom>
        </p:spPr>
      </p:pic>
      <p:sp>
        <p:nvSpPr>
          <p:cNvPr id="175" name="Noise statistics"/>
          <p:cNvSpPr txBox="1"/>
          <p:nvPr/>
        </p:nvSpPr>
        <p:spPr>
          <a:xfrm>
            <a:off x="582155" y="10083130"/>
            <a:ext cx="439735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D900DD"/>
                </a:solidFill>
              </a:defRPr>
            </a:lvl1pPr>
          </a:lstStyle>
          <a:p>
            <a:r>
              <a:t>Noise statistics</a:t>
            </a:r>
          </a:p>
        </p:txBody>
      </p:sp>
      <p:sp>
        <p:nvSpPr>
          <p:cNvPr id="176" name="Line"/>
          <p:cNvSpPr/>
          <p:nvPr/>
        </p:nvSpPr>
        <p:spPr>
          <a:xfrm flipV="1">
            <a:off x="9376239" y="7039621"/>
            <a:ext cx="1" cy="6087018"/>
          </a:xfrm>
          <a:prstGeom prst="line">
            <a:avLst/>
          </a:prstGeom>
          <a:ln w="1270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7" name="Threshold"/>
          <p:cNvSpPr txBox="1"/>
          <p:nvPr/>
        </p:nvSpPr>
        <p:spPr>
          <a:xfrm>
            <a:off x="9439739" y="6846950"/>
            <a:ext cx="295381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Threshold</a:t>
            </a:r>
          </a:p>
        </p:txBody>
      </p:sp>
      <p:sp>
        <p:nvSpPr>
          <p:cNvPr id="178" name="Line"/>
          <p:cNvSpPr/>
          <p:nvPr/>
        </p:nvSpPr>
        <p:spPr>
          <a:xfrm>
            <a:off x="9468421" y="8665888"/>
            <a:ext cx="8009003" cy="4434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68" y="3984"/>
                </a:lnTo>
                <a:lnTo>
                  <a:pt x="3462" y="8887"/>
                </a:lnTo>
                <a:lnTo>
                  <a:pt x="4734" y="13694"/>
                </a:lnTo>
                <a:lnTo>
                  <a:pt x="6800" y="17161"/>
                </a:lnTo>
                <a:lnTo>
                  <a:pt x="9810" y="19159"/>
                </a:lnTo>
                <a:lnTo>
                  <a:pt x="12946" y="21163"/>
                </a:lnTo>
                <a:lnTo>
                  <a:pt x="21600" y="21600"/>
                </a:lnTo>
                <a:lnTo>
                  <a:pt x="107" y="21091"/>
                </a:lnTo>
              </a:path>
            </a:pathLst>
          </a:custGeom>
          <a:solidFill>
            <a:srgbClr val="D900DD"/>
          </a:solidFill>
          <a:ln w="3175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9" name="False Alaram Prob"/>
          <p:cNvSpPr txBox="1"/>
          <p:nvPr/>
        </p:nvSpPr>
        <p:spPr>
          <a:xfrm>
            <a:off x="5385334" y="12841219"/>
            <a:ext cx="494045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D900DD"/>
                </a:solidFill>
              </a:defRPr>
            </a:lvl1pPr>
          </a:lstStyle>
          <a:p>
            <a:r>
              <a:rPr dirty="0"/>
              <a:t>False </a:t>
            </a:r>
            <a:r>
              <a:rPr dirty="0" err="1"/>
              <a:t>Alram</a:t>
            </a:r>
            <a:r>
              <a:rPr dirty="0"/>
              <a:t> Prob</a:t>
            </a:r>
          </a:p>
        </p:txBody>
      </p:sp>
      <p:sp>
        <p:nvSpPr>
          <p:cNvPr id="180" name="This is prob. that noise behave like a signal"/>
          <p:cNvSpPr txBox="1"/>
          <p:nvPr/>
        </p:nvSpPr>
        <p:spPr>
          <a:xfrm>
            <a:off x="11468079" y="10706203"/>
            <a:ext cx="1222034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This is prob. that noise behave like a signal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B0E3C2-5BF7-89E2-7CC2-0BF0D7646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1785" y="3499561"/>
            <a:ext cx="10091556" cy="193757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animBg="1"/>
      <p:bldP spid="177" grpId="0" animBg="1"/>
      <p:bldP spid="178" grpId="0" animBg="1"/>
      <p:bldP spid="178" grpId="1" animBg="1"/>
      <p:bldP spid="179" grpId="0" animBg="1"/>
      <p:bldP spid="1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Neyman−Pearson criterion"/>
          <p:cNvSpPr txBox="1">
            <a:spLocks noGrp="1"/>
          </p:cNvSpPr>
          <p:nvPr>
            <p:ph type="title"/>
          </p:nvPr>
        </p:nvSpPr>
        <p:spPr>
          <a:xfrm>
            <a:off x="1270000" y="14056"/>
            <a:ext cx="21844000" cy="1557437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31762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46402">
                      <a:srgbClr val="8A68F3"/>
                    </a:gs>
                    <a:gs pos="88378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9973942" scaled="0"/>
                </a:gradFill>
              </a:defRPr>
            </a:lvl1pPr>
          </a:lstStyle>
          <a:p>
            <a:r>
              <a:t>Neyman−Pearson criterion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he detection probability  is given by  the match or weighted correlation with noise  PSD,  , is given by,"/>
              <p:cNvSpPr txBox="1"/>
              <p:nvPr/>
            </p:nvSpPr>
            <p:spPr>
              <a:xfrm>
                <a:off x="250850" y="1692481"/>
                <a:ext cx="23760264" cy="18976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t>The detection probability  is given by  the match or weighted correlation with noise  PSD, </a:t>
                </a:r>
                <a14:m>
                  <m:oMath xmlns:m="http://schemas.openxmlformats.org/officeDocument/2006/math"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sz="6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, is given by,</a:t>
                </a:r>
              </a:p>
            </p:txBody>
          </p:sp>
        </mc:Choice>
        <mc:Fallback xmlns="">
          <p:sp>
            <p:nvSpPr>
              <p:cNvPr id="183" name="The detection probability  is given by  the match or weighted correlation with noise  PSD,  , is given by,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50" y="1692481"/>
                <a:ext cx="23760264" cy="1897682"/>
              </a:xfrm>
              <a:prstGeom prst="rect">
                <a:avLst/>
              </a:prstGeom>
              <a:blipFill>
                <a:blip r:embed="rId2"/>
                <a:stretch>
                  <a:fillRect l="-1335" t="-2667" b="-11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It can be shown that   is optimal statistic for Guassian noise."/>
              <p:cNvSpPr txBox="1"/>
              <p:nvPr/>
            </p:nvSpPr>
            <p:spPr>
              <a:xfrm>
                <a:off x="250850" y="5596407"/>
                <a:ext cx="23760264" cy="1084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It can be shown that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dirty="0"/>
                  <a:t> is optimal statistic for </a:t>
                </a:r>
                <a:r>
                  <a:rPr dirty="0" err="1"/>
                  <a:t>Guassian</a:t>
                </a:r>
                <a:r>
                  <a:rPr dirty="0"/>
                  <a:t> noise.  </a:t>
                </a:r>
              </a:p>
            </p:txBody>
          </p:sp>
        </mc:Choice>
        <mc:Fallback xmlns="">
          <p:sp>
            <p:nvSpPr>
              <p:cNvPr id="185" name="It can be shown that   is optimal statistic for Guassian noise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50" y="5596407"/>
                <a:ext cx="23760264" cy="1084882"/>
              </a:xfrm>
              <a:prstGeom prst="rect">
                <a:avLst/>
              </a:prstGeom>
              <a:blipFill>
                <a:blip r:embed="rId3"/>
                <a:stretch>
                  <a:fillRect l="-1335" b="-2298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6" name="Line Shape" descr="Line Shap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307750" y="7977386"/>
            <a:ext cx="16270502" cy="5203905"/>
          </a:xfrm>
          <a:prstGeom prst="rect">
            <a:avLst/>
          </a:prstGeom>
        </p:spPr>
      </p:pic>
      <p:sp>
        <p:nvSpPr>
          <p:cNvPr id="188" name="Line"/>
          <p:cNvSpPr/>
          <p:nvPr/>
        </p:nvSpPr>
        <p:spPr>
          <a:xfrm>
            <a:off x="9331835" y="8757369"/>
            <a:ext cx="12603056" cy="448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3" extrusionOk="0">
                <a:moveTo>
                  <a:pt x="258" y="20055"/>
                </a:moveTo>
                <a:lnTo>
                  <a:pt x="0" y="15186"/>
                </a:lnTo>
                <a:cubicBezTo>
                  <a:pt x="146" y="12313"/>
                  <a:pt x="466" y="9511"/>
                  <a:pt x="955" y="6904"/>
                </a:cubicBezTo>
                <a:cubicBezTo>
                  <a:pt x="1307" y="5019"/>
                  <a:pt x="1747" y="3252"/>
                  <a:pt x="2356" y="1959"/>
                </a:cubicBezTo>
                <a:cubicBezTo>
                  <a:pt x="2924" y="751"/>
                  <a:pt x="3611" y="45"/>
                  <a:pt x="4324" y="2"/>
                </a:cubicBezTo>
                <a:cubicBezTo>
                  <a:pt x="5956" y="-97"/>
                  <a:pt x="7296" y="3032"/>
                  <a:pt x="8421" y="6392"/>
                </a:cubicBezTo>
                <a:cubicBezTo>
                  <a:pt x="9110" y="8449"/>
                  <a:pt x="9761" y="10630"/>
                  <a:pt x="10567" y="12321"/>
                </a:cubicBezTo>
                <a:cubicBezTo>
                  <a:pt x="11228" y="13707"/>
                  <a:pt x="11973" y="14722"/>
                  <a:pt x="12682" y="15902"/>
                </a:cubicBezTo>
                <a:cubicBezTo>
                  <a:pt x="13455" y="17191"/>
                  <a:pt x="14190" y="18684"/>
                  <a:pt x="15021" y="19662"/>
                </a:cubicBezTo>
                <a:cubicBezTo>
                  <a:pt x="16166" y="21010"/>
                  <a:pt x="17415" y="21310"/>
                  <a:pt x="18649" y="21374"/>
                </a:cubicBezTo>
                <a:cubicBezTo>
                  <a:pt x="19631" y="21425"/>
                  <a:pt x="20616" y="21330"/>
                  <a:pt x="21600" y="21503"/>
                </a:cubicBezTo>
              </a:path>
            </a:pathLst>
          </a:custGeom>
          <a:solidFill>
            <a:schemeClr val="accent1">
              <a:hueOff val="381599"/>
              <a:lumOff val="-17182"/>
            </a:schemeClr>
          </a:solidFill>
          <a:ln w="38100">
            <a:solidFill>
              <a:srgbClr val="0022EA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" name="Noise statistics"/>
          <p:cNvSpPr txBox="1"/>
          <p:nvPr/>
        </p:nvSpPr>
        <p:spPr>
          <a:xfrm>
            <a:off x="582155" y="10083130"/>
            <a:ext cx="439735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D900DD"/>
                </a:solidFill>
              </a:defRPr>
            </a:lvl1pPr>
          </a:lstStyle>
          <a:p>
            <a:r>
              <a:t>Noise statistics</a:t>
            </a:r>
          </a:p>
        </p:txBody>
      </p:sp>
      <p:sp>
        <p:nvSpPr>
          <p:cNvPr id="190" name="Signal Statistics"/>
          <p:cNvSpPr txBox="1"/>
          <p:nvPr/>
        </p:nvSpPr>
        <p:spPr>
          <a:xfrm>
            <a:off x="18851153" y="10343194"/>
            <a:ext cx="465277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0022EA"/>
                </a:solidFill>
              </a:defRPr>
            </a:lvl1pPr>
          </a:lstStyle>
          <a:p>
            <a:r>
              <a:rPr dirty="0"/>
              <a:t>Signal Statistics</a:t>
            </a:r>
          </a:p>
        </p:txBody>
      </p:sp>
      <p:sp>
        <p:nvSpPr>
          <p:cNvPr id="191" name="Line"/>
          <p:cNvSpPr/>
          <p:nvPr/>
        </p:nvSpPr>
        <p:spPr>
          <a:xfrm flipV="1">
            <a:off x="9376239" y="7039621"/>
            <a:ext cx="1" cy="6087018"/>
          </a:xfrm>
          <a:prstGeom prst="line">
            <a:avLst/>
          </a:prstGeom>
          <a:ln w="1270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2" name="Threshold"/>
          <p:cNvSpPr txBox="1"/>
          <p:nvPr/>
        </p:nvSpPr>
        <p:spPr>
          <a:xfrm>
            <a:off x="9439739" y="6846950"/>
            <a:ext cx="295381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Threshold</a:t>
            </a:r>
          </a:p>
        </p:txBody>
      </p:sp>
      <p:sp>
        <p:nvSpPr>
          <p:cNvPr id="193" name="Line"/>
          <p:cNvSpPr/>
          <p:nvPr/>
        </p:nvSpPr>
        <p:spPr>
          <a:xfrm>
            <a:off x="4204220" y="8758771"/>
            <a:ext cx="17806402" cy="4543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extrusionOk="0">
                <a:moveTo>
                  <a:pt x="0" y="19518"/>
                </a:moveTo>
                <a:cubicBezTo>
                  <a:pt x="664" y="19864"/>
                  <a:pt x="1329" y="20040"/>
                  <a:pt x="1991" y="20047"/>
                </a:cubicBezTo>
                <a:cubicBezTo>
                  <a:pt x="2669" y="20055"/>
                  <a:pt x="3355" y="19889"/>
                  <a:pt x="4022" y="19168"/>
                </a:cubicBezTo>
                <a:cubicBezTo>
                  <a:pt x="4958" y="18155"/>
                  <a:pt x="5805" y="16049"/>
                  <a:pt x="6343" y="12881"/>
                </a:cubicBezTo>
                <a:cubicBezTo>
                  <a:pt x="6946" y="9329"/>
                  <a:pt x="7111" y="4666"/>
                  <a:pt x="7961" y="1936"/>
                </a:cubicBezTo>
                <a:cubicBezTo>
                  <a:pt x="8353" y="676"/>
                  <a:pt x="8846" y="14"/>
                  <a:pt x="9353" y="0"/>
                </a:cubicBezTo>
                <a:cubicBezTo>
                  <a:pt x="10507" y="-31"/>
                  <a:pt x="11457" y="3016"/>
                  <a:pt x="12253" y="6321"/>
                </a:cubicBezTo>
                <a:cubicBezTo>
                  <a:pt x="12742" y="8350"/>
                  <a:pt x="13202" y="10512"/>
                  <a:pt x="13773" y="12186"/>
                </a:cubicBezTo>
                <a:cubicBezTo>
                  <a:pt x="14240" y="13556"/>
                  <a:pt x="14768" y="14556"/>
                  <a:pt x="15269" y="15727"/>
                </a:cubicBezTo>
                <a:cubicBezTo>
                  <a:pt x="15816" y="17007"/>
                  <a:pt x="16334" y="18498"/>
                  <a:pt x="16924" y="19447"/>
                </a:cubicBezTo>
                <a:cubicBezTo>
                  <a:pt x="17747" y="20768"/>
                  <a:pt x="18643" y="20957"/>
                  <a:pt x="19524" y="21131"/>
                </a:cubicBezTo>
                <a:cubicBezTo>
                  <a:pt x="20214" y="21267"/>
                  <a:pt x="20907" y="21398"/>
                  <a:pt x="21600" y="21569"/>
                </a:cubicBezTo>
              </a:path>
            </a:pathLst>
          </a:custGeom>
          <a:ln w="139700">
            <a:solidFill>
              <a:srgbClr val="0022EA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4" name="Detection prob"/>
          <p:cNvSpPr txBox="1"/>
          <p:nvPr/>
        </p:nvSpPr>
        <p:spPr>
          <a:xfrm>
            <a:off x="14883693" y="9434890"/>
            <a:ext cx="441380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0022EA"/>
                </a:solidFill>
              </a:defRPr>
            </a:lvl1pPr>
          </a:lstStyle>
          <a:p>
            <a:r>
              <a:rPr dirty="0"/>
              <a:t>Detection prob</a:t>
            </a:r>
          </a:p>
        </p:txBody>
      </p:sp>
      <p:sp>
        <p:nvSpPr>
          <p:cNvPr id="195" name="Line"/>
          <p:cNvSpPr/>
          <p:nvPr/>
        </p:nvSpPr>
        <p:spPr>
          <a:xfrm>
            <a:off x="9444239" y="8579681"/>
            <a:ext cx="8009004" cy="4434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68" y="3984"/>
                </a:lnTo>
                <a:lnTo>
                  <a:pt x="3462" y="8887"/>
                </a:lnTo>
                <a:lnTo>
                  <a:pt x="4734" y="13694"/>
                </a:lnTo>
                <a:lnTo>
                  <a:pt x="6800" y="17161"/>
                </a:lnTo>
                <a:lnTo>
                  <a:pt x="9810" y="19159"/>
                </a:lnTo>
                <a:lnTo>
                  <a:pt x="12946" y="21163"/>
                </a:lnTo>
                <a:lnTo>
                  <a:pt x="21600" y="21600"/>
                </a:lnTo>
                <a:lnTo>
                  <a:pt x="107" y="21091"/>
                </a:lnTo>
              </a:path>
            </a:pathLst>
          </a:custGeom>
          <a:solidFill>
            <a:srgbClr val="D900DD"/>
          </a:solidFill>
          <a:ln w="3175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09BE38-4498-7046-6177-8ACD2E828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1785" y="3499561"/>
            <a:ext cx="10091556" cy="193757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0" animBg="1"/>
      <p:bldP spid="190" grpId="0" animBg="1"/>
      <p:bldP spid="191" grpId="0" animBg="1"/>
      <p:bldP spid="192" grpId="0" animBg="1"/>
      <p:bldP spid="193" grpId="1" animBg="1"/>
      <p:bldP spid="194" grpId="0" animBg="1"/>
      <p:bldP spid="1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Neyman−Pearson criterion"/>
          <p:cNvSpPr txBox="1">
            <a:spLocks noGrp="1"/>
          </p:cNvSpPr>
          <p:nvPr>
            <p:ph type="title"/>
          </p:nvPr>
        </p:nvSpPr>
        <p:spPr>
          <a:xfrm>
            <a:off x="1270000" y="14056"/>
            <a:ext cx="21844000" cy="1557437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31762">
                      <a:schemeClr val="accent1">
                        <a:hueOff val="-446844"/>
                        <a:satOff val="-6226"/>
                        <a:lumOff val="18873"/>
                      </a:schemeClr>
                    </a:gs>
                    <a:gs pos="46402">
                      <a:srgbClr val="8A68F3"/>
                    </a:gs>
                    <a:gs pos="88378">
                      <a:schemeClr val="accent1">
                        <a:hueOff val="-15665233"/>
                        <a:satOff val="-9367"/>
                        <a:lumOff val="13315"/>
                      </a:schemeClr>
                    </a:gs>
                  </a:gsLst>
                  <a:lin ang="9973942" scaled="0"/>
                </a:gradFill>
              </a:defRPr>
            </a:lvl1pPr>
          </a:lstStyle>
          <a:p>
            <a:r>
              <a:t>Neyman−Pearson criterion</a:t>
            </a:r>
          </a:p>
        </p:txBody>
      </p:sp>
      <p:pic>
        <p:nvPicPr>
          <p:cNvPr id="198" name="Line Shape" descr="Line Shap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6709" y="2701928"/>
            <a:ext cx="16270503" cy="5203905"/>
          </a:xfrm>
          <a:prstGeom prst="rect">
            <a:avLst/>
          </a:prstGeom>
        </p:spPr>
      </p:pic>
      <p:sp>
        <p:nvSpPr>
          <p:cNvPr id="200" name="Line"/>
          <p:cNvSpPr/>
          <p:nvPr/>
        </p:nvSpPr>
        <p:spPr>
          <a:xfrm>
            <a:off x="9480795" y="3481912"/>
            <a:ext cx="12603056" cy="4480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3" extrusionOk="0">
                <a:moveTo>
                  <a:pt x="258" y="20055"/>
                </a:moveTo>
                <a:lnTo>
                  <a:pt x="0" y="15186"/>
                </a:lnTo>
                <a:cubicBezTo>
                  <a:pt x="146" y="12313"/>
                  <a:pt x="466" y="9511"/>
                  <a:pt x="955" y="6904"/>
                </a:cubicBezTo>
                <a:cubicBezTo>
                  <a:pt x="1307" y="5019"/>
                  <a:pt x="1747" y="3252"/>
                  <a:pt x="2356" y="1959"/>
                </a:cubicBezTo>
                <a:cubicBezTo>
                  <a:pt x="2924" y="751"/>
                  <a:pt x="3611" y="45"/>
                  <a:pt x="4324" y="2"/>
                </a:cubicBezTo>
                <a:cubicBezTo>
                  <a:pt x="5956" y="-97"/>
                  <a:pt x="7296" y="3032"/>
                  <a:pt x="8421" y="6392"/>
                </a:cubicBezTo>
                <a:cubicBezTo>
                  <a:pt x="9110" y="8449"/>
                  <a:pt x="9761" y="10630"/>
                  <a:pt x="10567" y="12321"/>
                </a:cubicBezTo>
                <a:cubicBezTo>
                  <a:pt x="11228" y="13707"/>
                  <a:pt x="11973" y="14722"/>
                  <a:pt x="12682" y="15902"/>
                </a:cubicBezTo>
                <a:cubicBezTo>
                  <a:pt x="13455" y="17191"/>
                  <a:pt x="14190" y="18684"/>
                  <a:pt x="15021" y="19662"/>
                </a:cubicBezTo>
                <a:cubicBezTo>
                  <a:pt x="16166" y="21010"/>
                  <a:pt x="17415" y="21310"/>
                  <a:pt x="18649" y="21374"/>
                </a:cubicBezTo>
                <a:cubicBezTo>
                  <a:pt x="19631" y="21425"/>
                  <a:pt x="20616" y="21330"/>
                  <a:pt x="21600" y="21503"/>
                </a:cubicBezTo>
              </a:path>
            </a:pathLst>
          </a:custGeom>
          <a:solidFill>
            <a:schemeClr val="accent1">
              <a:hueOff val="381599"/>
              <a:lumOff val="-17182"/>
            </a:schemeClr>
          </a:solidFill>
          <a:ln w="38100">
            <a:solidFill>
              <a:srgbClr val="0022EA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1" name="Noise statistics"/>
          <p:cNvSpPr txBox="1"/>
          <p:nvPr/>
        </p:nvSpPr>
        <p:spPr>
          <a:xfrm>
            <a:off x="731115" y="4807672"/>
            <a:ext cx="439735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D900DD"/>
                </a:solidFill>
              </a:defRPr>
            </a:lvl1pPr>
          </a:lstStyle>
          <a:p>
            <a:r>
              <a:t>Noise statistics</a:t>
            </a:r>
          </a:p>
        </p:txBody>
      </p:sp>
      <p:sp>
        <p:nvSpPr>
          <p:cNvPr id="202" name="Signal Statistics"/>
          <p:cNvSpPr txBox="1"/>
          <p:nvPr/>
        </p:nvSpPr>
        <p:spPr>
          <a:xfrm>
            <a:off x="19000113" y="5067736"/>
            <a:ext cx="465277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0022EA"/>
                </a:solidFill>
              </a:defRPr>
            </a:lvl1pPr>
          </a:lstStyle>
          <a:p>
            <a:r>
              <a:t>Signal Statistics</a:t>
            </a:r>
          </a:p>
        </p:txBody>
      </p:sp>
      <p:sp>
        <p:nvSpPr>
          <p:cNvPr id="203" name="Line"/>
          <p:cNvSpPr/>
          <p:nvPr/>
        </p:nvSpPr>
        <p:spPr>
          <a:xfrm flipV="1">
            <a:off x="9525199" y="1764163"/>
            <a:ext cx="1" cy="6087018"/>
          </a:xfrm>
          <a:prstGeom prst="line">
            <a:avLst/>
          </a:prstGeom>
          <a:ln w="1270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4" name="Threshold"/>
          <p:cNvSpPr txBox="1"/>
          <p:nvPr/>
        </p:nvSpPr>
        <p:spPr>
          <a:xfrm>
            <a:off x="9588699" y="1571492"/>
            <a:ext cx="295381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t>Threshold</a:t>
            </a:r>
          </a:p>
        </p:txBody>
      </p:sp>
      <p:sp>
        <p:nvSpPr>
          <p:cNvPr id="205" name="Line"/>
          <p:cNvSpPr/>
          <p:nvPr/>
        </p:nvSpPr>
        <p:spPr>
          <a:xfrm>
            <a:off x="4353179" y="3483313"/>
            <a:ext cx="17806403" cy="4543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extrusionOk="0">
                <a:moveTo>
                  <a:pt x="0" y="19518"/>
                </a:moveTo>
                <a:cubicBezTo>
                  <a:pt x="664" y="19864"/>
                  <a:pt x="1329" y="20040"/>
                  <a:pt x="1991" y="20047"/>
                </a:cubicBezTo>
                <a:cubicBezTo>
                  <a:pt x="2669" y="20055"/>
                  <a:pt x="3355" y="19889"/>
                  <a:pt x="4022" y="19168"/>
                </a:cubicBezTo>
                <a:cubicBezTo>
                  <a:pt x="4958" y="18155"/>
                  <a:pt x="5805" y="16049"/>
                  <a:pt x="6343" y="12881"/>
                </a:cubicBezTo>
                <a:cubicBezTo>
                  <a:pt x="6946" y="9329"/>
                  <a:pt x="7111" y="4666"/>
                  <a:pt x="7961" y="1936"/>
                </a:cubicBezTo>
                <a:cubicBezTo>
                  <a:pt x="8353" y="676"/>
                  <a:pt x="8846" y="14"/>
                  <a:pt x="9353" y="0"/>
                </a:cubicBezTo>
                <a:cubicBezTo>
                  <a:pt x="10507" y="-31"/>
                  <a:pt x="11457" y="3016"/>
                  <a:pt x="12253" y="6321"/>
                </a:cubicBezTo>
                <a:cubicBezTo>
                  <a:pt x="12742" y="8350"/>
                  <a:pt x="13202" y="10512"/>
                  <a:pt x="13773" y="12186"/>
                </a:cubicBezTo>
                <a:cubicBezTo>
                  <a:pt x="14240" y="13556"/>
                  <a:pt x="14768" y="14556"/>
                  <a:pt x="15269" y="15727"/>
                </a:cubicBezTo>
                <a:cubicBezTo>
                  <a:pt x="15816" y="17007"/>
                  <a:pt x="16334" y="18498"/>
                  <a:pt x="16924" y="19447"/>
                </a:cubicBezTo>
                <a:cubicBezTo>
                  <a:pt x="17747" y="20768"/>
                  <a:pt x="18643" y="20957"/>
                  <a:pt x="19524" y="21131"/>
                </a:cubicBezTo>
                <a:cubicBezTo>
                  <a:pt x="20214" y="21267"/>
                  <a:pt x="20907" y="21398"/>
                  <a:pt x="21600" y="21569"/>
                </a:cubicBezTo>
              </a:path>
            </a:pathLst>
          </a:custGeom>
          <a:ln w="139700">
            <a:solidFill>
              <a:srgbClr val="0022EA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6" name="Detection prob"/>
          <p:cNvSpPr txBox="1"/>
          <p:nvPr/>
        </p:nvSpPr>
        <p:spPr>
          <a:xfrm>
            <a:off x="15032652" y="4159432"/>
            <a:ext cx="441381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>
                <a:solidFill>
                  <a:srgbClr val="0022EA"/>
                </a:solidFill>
              </a:defRPr>
            </a:lvl1pPr>
          </a:lstStyle>
          <a:p>
            <a:r>
              <a:t>Detection prob</a:t>
            </a:r>
          </a:p>
        </p:txBody>
      </p:sp>
      <p:sp>
        <p:nvSpPr>
          <p:cNvPr id="207" name="Line"/>
          <p:cNvSpPr/>
          <p:nvPr/>
        </p:nvSpPr>
        <p:spPr>
          <a:xfrm>
            <a:off x="9593199" y="3304223"/>
            <a:ext cx="8009004" cy="4434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68" y="3984"/>
                </a:lnTo>
                <a:lnTo>
                  <a:pt x="3462" y="8887"/>
                </a:lnTo>
                <a:lnTo>
                  <a:pt x="4734" y="13694"/>
                </a:lnTo>
                <a:lnTo>
                  <a:pt x="6800" y="17161"/>
                </a:lnTo>
                <a:lnTo>
                  <a:pt x="9810" y="19159"/>
                </a:lnTo>
                <a:lnTo>
                  <a:pt x="12946" y="21163"/>
                </a:lnTo>
                <a:lnTo>
                  <a:pt x="21600" y="21600"/>
                </a:lnTo>
                <a:lnTo>
                  <a:pt x="107" y="21091"/>
                </a:lnTo>
              </a:path>
            </a:pathLst>
          </a:custGeom>
          <a:solidFill>
            <a:srgbClr val="D900DD"/>
          </a:solidFill>
          <a:ln w="3175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Neyman−Pearson criterion: Maximise the detection statistic  over model parameters   using a threshold provided by a given false-alarm probability."/>
              <p:cNvSpPr txBox="1"/>
              <p:nvPr/>
            </p:nvSpPr>
            <p:spPr>
              <a:xfrm>
                <a:off x="236830" y="9632031"/>
                <a:ext cx="23416056" cy="17432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 err="1"/>
                  <a:t>Neyman</a:t>
                </a:r>
                <a:r>
                  <a:rPr dirty="0"/>
                  <a:t>−Pearson criterion: </a:t>
                </a:r>
                <a:r>
                  <a:rPr dirty="0" err="1"/>
                  <a:t>Maximise</a:t>
                </a:r>
                <a:r>
                  <a:rPr dirty="0"/>
                  <a:t> the detection statistic  over model parameters </a:t>
                </a:r>
                <a14:m>
                  <m:oMath xmlns:m="http://schemas.openxmlformats.org/officeDocument/2006/math">
                    <m:r>
                      <a:rPr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dirty="0"/>
                  <a:t> using a threshold provided by a given false-alarm probability.</a:t>
                </a:r>
              </a:p>
            </p:txBody>
          </p:sp>
        </mc:Choice>
        <mc:Fallback xmlns="">
          <p:sp>
            <p:nvSpPr>
              <p:cNvPr id="208" name="Neyman−Pearson criterion: Maximise the detection statistic  over model parameters   using a threshold provided by a given false-alarm probability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30" y="9632031"/>
                <a:ext cx="23416056" cy="1743298"/>
              </a:xfrm>
              <a:prstGeom prst="rect">
                <a:avLst/>
              </a:prstGeom>
              <a:blipFill>
                <a:blip r:embed="rId3"/>
                <a:stretch>
                  <a:fillRect l="-1355" t="-7246" b="-152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maximax_plot.png" descr="maximax_pl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574" y="1182641"/>
            <a:ext cx="16315763" cy="11866011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Some interesting points!"/>
          <p:cNvSpPr txBox="1"/>
          <p:nvPr/>
        </p:nvSpPr>
        <p:spPr>
          <a:xfrm>
            <a:off x="7623403" y="-91699"/>
            <a:ext cx="9137194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Some interesting points!</a:t>
            </a:r>
          </a:p>
        </p:txBody>
      </p:sp>
      <p:sp>
        <p:nvSpPr>
          <p:cNvPr id="213" name="Match-making is expensive!"/>
          <p:cNvSpPr txBox="1"/>
          <p:nvPr/>
        </p:nvSpPr>
        <p:spPr>
          <a:xfrm>
            <a:off x="909581" y="1674319"/>
            <a:ext cx="8136993" cy="920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80000"/>
              </a:lnSpc>
              <a:defRPr sz="4900" spc="-97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Match-making is expensive!</a:t>
            </a:r>
          </a:p>
        </p:txBody>
      </p:sp>
      <p:sp>
        <p:nvSpPr>
          <p:cNvPr id="214" name="Even for the simple waveforms.…"/>
          <p:cNvSpPr txBox="1"/>
          <p:nvPr/>
        </p:nvSpPr>
        <p:spPr>
          <a:xfrm>
            <a:off x="709609" y="6453507"/>
            <a:ext cx="9867159" cy="2838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 defTabSz="2438400">
              <a:spcBef>
                <a:spcPts val="2400"/>
              </a:spcBef>
              <a:buSzPct val="100000"/>
              <a:buChar char="•"/>
              <a:defRPr sz="4800"/>
            </a:pPr>
            <a:r>
              <a:rPr dirty="0"/>
              <a:t>Even for the simple waveforms.</a:t>
            </a:r>
          </a:p>
          <a:p>
            <a:pPr marL="228600" indent="-228600" algn="l" defTabSz="2438400">
              <a:spcBef>
                <a:spcPts val="2400"/>
              </a:spcBef>
              <a:buSzPct val="100000"/>
              <a:buChar char="•"/>
              <a:defRPr sz="4800"/>
            </a:pPr>
            <a:r>
              <a:rPr dirty="0"/>
              <a:t>Complex waveforms contribute additional difficulty</a:t>
            </a:r>
          </a:p>
        </p:txBody>
      </p:sp>
      <p:sp>
        <p:nvSpPr>
          <p:cNvPr id="215" name="Noise brings in local peaks and maximisation scheme can get trapped"/>
          <p:cNvSpPr txBox="1"/>
          <p:nvPr/>
        </p:nvSpPr>
        <p:spPr>
          <a:xfrm>
            <a:off x="593942" y="9999454"/>
            <a:ext cx="9435984" cy="2533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t>Noise brings in local peaks and maximisation scheme can get trapped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C0C805-0CAA-DE7E-588D-C1DA72CFA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500" y="3341752"/>
            <a:ext cx="8136993" cy="159783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maximax_plot_template.png" descr="maximax_plot_templ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457" y="349154"/>
            <a:ext cx="18379413" cy="13366846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Some interesting points!"/>
          <p:cNvSpPr txBox="1"/>
          <p:nvPr/>
        </p:nvSpPr>
        <p:spPr>
          <a:xfrm>
            <a:off x="7623403" y="-91699"/>
            <a:ext cx="9137194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Some interesting points!</a:t>
            </a:r>
          </a:p>
        </p:txBody>
      </p:sp>
      <p:sp>
        <p:nvSpPr>
          <p:cNvPr id="219" name="A Template"/>
          <p:cNvSpPr txBox="1"/>
          <p:nvPr/>
        </p:nvSpPr>
        <p:spPr>
          <a:xfrm rot="19020000">
            <a:off x="11044401" y="5802594"/>
            <a:ext cx="5679797" cy="1500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80000"/>
              </a:lnSpc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A Template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article Swarm optimisation!"/>
          <p:cNvSpPr txBox="1"/>
          <p:nvPr/>
        </p:nvSpPr>
        <p:spPr>
          <a:xfrm>
            <a:off x="6844334" y="288"/>
            <a:ext cx="10695332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400" spc="-192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</a:lstStyle>
          <a:p>
            <a:r>
              <a:t>Particle Swarm optimisation!</a:t>
            </a:r>
          </a:p>
        </p:txBody>
      </p:sp>
      <p:sp>
        <p:nvSpPr>
          <p:cNvPr id="222" name="In this method, a set of particles makes a “controlled” random walk in given parameter space to optimise a given function. Members share helpful information with the entire swarm and converge to an optimal point in the parameter space."/>
          <p:cNvSpPr txBox="1"/>
          <p:nvPr/>
        </p:nvSpPr>
        <p:spPr>
          <a:xfrm>
            <a:off x="419934" y="1209510"/>
            <a:ext cx="23544132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2438400">
              <a:spcBef>
                <a:spcPts val="2400"/>
              </a:spcBef>
              <a:defRPr sz="4800"/>
            </a:lvl1pPr>
          </a:lstStyle>
          <a:p>
            <a:r>
              <a:rPr dirty="0"/>
              <a:t>In this method, a set of particles makes a “controlled” random walk in given parameter space to </a:t>
            </a:r>
            <a:r>
              <a:rPr dirty="0" err="1"/>
              <a:t>optimise</a:t>
            </a:r>
            <a:r>
              <a:rPr dirty="0"/>
              <a:t> a given function. Members share helpful information with the entire swarm and converge to an optimal point in the parameter space.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We start with an uniform distribution of particles in a  dimensional parameters with  position of a particle at   step is given by"/>
              <p:cNvSpPr txBox="1"/>
              <p:nvPr/>
            </p:nvSpPr>
            <p:spPr>
              <a:xfrm>
                <a:off x="507790" y="3870060"/>
                <a:ext cx="23368420" cy="238167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>
                    <a:solidFill>
                      <a:schemeClr val="accent5">
                        <a:hueOff val="128995"/>
                        <a:satOff val="10158"/>
                        <a:lumOff val="-13824"/>
                      </a:schemeClr>
                    </a:solidFill>
                  </a:defRPr>
                </a:pPr>
                <a:r>
                  <a:rPr dirty="0"/>
                  <a:t>We start with an uniform distribution of particles in a </a:t>
                </a:r>
                <a14:m>
                  <m:oMath xmlns:m="http://schemas.openxmlformats.org/officeDocument/2006/math">
                    <m:r>
                      <a:rPr sz="57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sz="57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dirty="0"/>
                  <a:t>dimensional</a:t>
                </a:r>
                <a:r>
                  <a:rPr lang="en-US" dirty="0"/>
                  <a:t> </a:t>
                </a:r>
                <a:r>
                  <a:rPr dirty="0"/>
                  <a:t>parameters with  position of a particle 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5950" i="1">
                        <a:solidFill>
                          <a:srgbClr val="B41700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rPr dirty="0"/>
                  <a:t> step is given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5950" i="1">
                            <a:solidFill>
                              <a:srgbClr val="B417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lim>
                            <m:r>
                              <a:rPr sz="5950" i="1">
                                <a:solidFill>
                                  <a:srgbClr val="B417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950" i="1">
                            <a:solidFill>
                              <a:srgbClr val="B417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dirty="0">
                  <a:solidFill>
                    <a:srgbClr val="B51700"/>
                  </a:solidFill>
                </a:endParaRPr>
              </a:p>
            </p:txBody>
          </p:sp>
        </mc:Choice>
        <mc:Fallback xmlns="">
          <p:sp>
            <p:nvSpPr>
              <p:cNvPr id="223" name="We start with an uniform distribution of particles in a  dimensional parameters with  position of a particle at   step is given b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90" y="3870060"/>
                <a:ext cx="23368420" cy="2381678"/>
              </a:xfrm>
              <a:prstGeom prst="rect">
                <a:avLst/>
              </a:prstGeom>
              <a:blipFill>
                <a:blip r:embed="rId3"/>
                <a:stretch>
                  <a:fillRect l="-1357" t="-2116" b="-1058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The velocity of     at   step evolves as per rule"/>
              <p:cNvSpPr txBox="1"/>
              <p:nvPr/>
            </p:nvSpPr>
            <p:spPr>
              <a:xfrm>
                <a:off x="502118" y="6292696"/>
                <a:ext cx="15396252" cy="11157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:r>
                  <a:rPr dirty="0"/>
                  <a:t>The velocity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59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lim>
                            <m:r>
                              <a:rPr sz="59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9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dirty="0"/>
                  <a:t>  at </a:t>
                </a:r>
                <a14:m>
                  <m:oMath xmlns:m="http://schemas.openxmlformats.org/officeDocument/2006/math"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5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𝑡h</m:t>
                    </m:r>
                  </m:oMath>
                </a14:m>
                <a:r>
                  <a:rPr dirty="0"/>
                  <a:t> step evolves as per rule </a:t>
                </a:r>
              </a:p>
            </p:txBody>
          </p:sp>
        </mc:Choice>
        <mc:Fallback xmlns="">
          <p:sp>
            <p:nvSpPr>
              <p:cNvPr id="224" name="The velocity of     at   step evolves as per ru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18" y="6292696"/>
                <a:ext cx="15396252" cy="1115714"/>
              </a:xfrm>
              <a:prstGeom prst="rect">
                <a:avLst/>
              </a:prstGeom>
              <a:blipFill>
                <a:blip r:embed="rId4"/>
                <a:stretch>
                  <a:fillRect l="-2061" t="-12360" r="-2556" b="-404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5" name="are parameters of the algorithm,   are  set of random number between  ."/>
              <p:cNvSpPr txBox="1"/>
              <p:nvPr/>
            </p:nvSpPr>
            <p:spPr>
              <a:xfrm>
                <a:off x="502118" y="9719942"/>
                <a:ext cx="23461948" cy="197438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14:m>
                  <m:oMath xmlns:m="http://schemas.openxmlformats.org/officeDocument/2006/math"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m:rPr>
                        <m:sty m:val="p"/>
                      </m:rP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sz="5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dirty="0"/>
                  <a:t>  are parameters of the algorithm, </a:t>
                </a:r>
                <a14:m>
                  <m:oMath xmlns:m="http://schemas.openxmlformats.org/officeDocument/2006/math">
                    <m:d>
                      <m:dPr>
                        <m:ctrlP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sz="6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dirty="0"/>
                  <a:t> are  set of random number between </a:t>
                </a:r>
                <a14:m>
                  <m:oMath xmlns:m="http://schemas.openxmlformats.org/officeDocument/2006/math">
                    <m:r>
                      <a:rPr sz="6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(0,1)</m:t>
                    </m:r>
                  </m:oMath>
                </a14:m>
                <a:r>
                  <a:rPr dirty="0"/>
                  <a:t>. </a:t>
                </a:r>
              </a:p>
            </p:txBody>
          </p:sp>
        </mc:Choice>
        <mc:Fallback xmlns="">
          <p:sp>
            <p:nvSpPr>
              <p:cNvPr id="225" name="are parameters of the algorithm,   are  set of random number between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18" y="9719942"/>
                <a:ext cx="23461948" cy="1974387"/>
              </a:xfrm>
              <a:prstGeom prst="rect">
                <a:avLst/>
              </a:prstGeom>
              <a:blipFill>
                <a:blip r:embed="rId5"/>
                <a:stretch>
                  <a:fillRect l="-1353" b="-1538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7" name="is the best location sampled by a given particle"/>
              <p:cNvSpPr txBox="1"/>
              <p:nvPr/>
            </p:nvSpPr>
            <p:spPr>
              <a:xfrm>
                <a:off x="902429" y="12036296"/>
                <a:ext cx="15636041" cy="121937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2438400">
                  <a:spcBef>
                    <a:spcPts val="2400"/>
                  </a:spcBef>
                  <a:defRPr sz="48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lim>
                            <m:r>
                              <a:rPr sz="5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sz="5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𝑝𝑏𝑒𝑠𝑡</m:t>
                        </m:r>
                      </m:sub>
                    </m:sSub>
                  </m:oMath>
                </a14:m>
                <a:r>
                  <a:rPr dirty="0"/>
                  <a:t>  is the best location sampled by a given particle</a:t>
                </a:r>
              </a:p>
            </p:txBody>
          </p:sp>
        </mc:Choice>
        <mc:Fallback xmlns="">
          <p:sp>
            <p:nvSpPr>
              <p:cNvPr id="227" name="is the best location sampled by a given partic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429" y="12036296"/>
                <a:ext cx="15636041" cy="1219375"/>
              </a:xfrm>
              <a:prstGeom prst="rect">
                <a:avLst/>
              </a:prstGeom>
              <a:blipFill>
                <a:blip r:embed="rId6"/>
                <a:stretch>
                  <a:fillRect l="-1299" t="-10309" r="-3003" b="-288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10D82DFA-8BAA-CF4A-826D-554AF65210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3781" y="8100820"/>
            <a:ext cx="16076438" cy="111571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1095</Words>
  <Application>Microsoft Macintosh PowerPoint</Application>
  <PresentationFormat>Custom</PresentationFormat>
  <Paragraphs>104</Paragraphs>
  <Slides>20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Cambria Math</vt:lpstr>
      <vt:lpstr>Graphik</vt:lpstr>
      <vt:lpstr>Graphik Semibold</vt:lpstr>
      <vt:lpstr>Graphik-Medium</vt:lpstr>
      <vt:lpstr>Helvetica</vt:lpstr>
      <vt:lpstr>Helvetica Neue</vt:lpstr>
      <vt:lpstr>Times Roman</vt:lpstr>
      <vt:lpstr>Wingdings</vt:lpstr>
      <vt:lpstr>31_ColorGradientLight</vt:lpstr>
      <vt:lpstr>Particle Swarm Optimisation  in GW signal Detection</vt:lpstr>
      <vt:lpstr>Outline</vt:lpstr>
      <vt:lpstr>GW Detection Problem</vt:lpstr>
      <vt:lpstr>Neyman−Pearson criterion</vt:lpstr>
      <vt:lpstr>Neyman−Pearson criterion</vt:lpstr>
      <vt:lpstr>Neyman−Pearson criterion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Swarm Optimisation  in GW signal Detection</dc:title>
  <cp:lastModifiedBy>Rajesh Nayak</cp:lastModifiedBy>
  <cp:revision>3</cp:revision>
  <dcterms:modified xsi:type="dcterms:W3CDTF">2023-01-24T17:16:40Z</dcterms:modified>
</cp:coreProperties>
</file>