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4"/>
  </p:notesMasterIdLst>
  <p:sldIdLst>
    <p:sldId id="256" r:id="rId5"/>
    <p:sldId id="273" r:id="rId6"/>
    <p:sldId id="285" r:id="rId7"/>
    <p:sldId id="301" r:id="rId8"/>
    <p:sldId id="294" r:id="rId9"/>
    <p:sldId id="295" r:id="rId10"/>
    <p:sldId id="296" r:id="rId11"/>
    <p:sldId id="261" r:id="rId12"/>
    <p:sldId id="300" r:id="rId13"/>
    <p:sldId id="286" r:id="rId14"/>
    <p:sldId id="287" r:id="rId15"/>
    <p:sldId id="288" r:id="rId16"/>
    <p:sldId id="289" r:id="rId17"/>
    <p:sldId id="298" r:id="rId18"/>
    <p:sldId id="293" r:id="rId19"/>
    <p:sldId id="292" r:id="rId20"/>
    <p:sldId id="291" r:id="rId21"/>
    <p:sldId id="297" r:id="rId22"/>
    <p:sldId id="299" r:id="rId23"/>
  </p:sldIdLst>
  <p:sldSz cx="9144000" cy="5143500" type="screen16x9"/>
  <p:notesSz cx="6797675" cy="9926638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8F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966" autoAdjust="0"/>
  </p:normalViewPr>
  <p:slideViewPr>
    <p:cSldViewPr snapToGrid="0">
      <p:cViewPr>
        <p:scale>
          <a:sx n="125" d="100"/>
          <a:sy n="125" d="100"/>
        </p:scale>
        <p:origin x="-1140" y="-3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-3936" y="-84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D79EC0-1652-453A-9F69-DEC9140785D1}" type="datetimeFigureOut">
              <a:rPr lang="es-ES_tradnl" smtClean="0"/>
              <a:t>22/02/2019</a:t>
            </a:fld>
            <a:endParaRPr lang="es-ES_tradn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A84B3-B7DB-4158-B1BF-901C8762B314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28073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>
          <a:xfrm>
            <a:off x="132347" y="4715153"/>
            <a:ext cx="6521115" cy="4466987"/>
          </a:xfrm>
        </p:spPr>
        <p:txBody>
          <a:bodyPr/>
          <a:lstStyle/>
          <a:p>
            <a:pPr lvl="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US" altLang="en-US" sz="1400" dirty="0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A84B3-B7DB-4158-B1BF-901C8762B314}" type="slidenum">
              <a:rPr lang="es-ES_tradnl" smtClean="0"/>
              <a:t>1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822128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A84B3-B7DB-4158-B1BF-901C8762B314}" type="slidenum">
              <a:rPr lang="es-ES_tradnl" smtClean="0"/>
              <a:t>10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750999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A84B3-B7DB-4158-B1BF-901C8762B314}" type="slidenum">
              <a:rPr lang="es-ES_tradnl" smtClean="0"/>
              <a:t>11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318023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A84B3-B7DB-4158-B1BF-901C8762B314}" type="slidenum">
              <a:rPr lang="es-ES_tradnl" smtClean="0"/>
              <a:t>12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2358147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A84B3-B7DB-4158-B1BF-901C8762B314}" type="slidenum">
              <a:rPr lang="es-ES_tradnl" smtClean="0"/>
              <a:t>13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839022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A84B3-B7DB-4158-B1BF-901C8762B314}" type="slidenum">
              <a:rPr lang="es-ES_tradnl" smtClean="0"/>
              <a:t>14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191762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A84B3-B7DB-4158-B1BF-901C8762B314}" type="slidenum">
              <a:rPr lang="es-ES_tradnl" smtClean="0"/>
              <a:t>15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0703892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AE638B87-C4CC-4B2B-BC68-CB2588F54E03}" type="slidenum">
              <a:rPr lang="en-US" altLang="en-US"/>
              <a:pPr>
                <a:spcBef>
                  <a:spcPct val="0"/>
                </a:spcBef>
              </a:pPr>
              <a:t>16</a:t>
            </a:fld>
            <a:endParaRPr lang="en-US" altLang="en-US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206BE556-0467-43AD-823E-B3A46D8397FF}" type="slidenum">
              <a:rPr lang="en-US" altLang="en-US"/>
              <a:pPr>
                <a:spcBef>
                  <a:spcPct val="0"/>
                </a:spcBef>
              </a:pPr>
              <a:t>17</a:t>
            </a:fld>
            <a:endParaRPr lang="en-US" altLang="en-US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0474" y="4715153"/>
            <a:ext cx="6497052" cy="44669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A84B3-B7DB-4158-B1BF-901C8762B314}" type="slidenum">
              <a:rPr lang="es-ES_tradnl" smtClean="0"/>
              <a:t>18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432588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A84B3-B7DB-4158-B1BF-901C8762B314}" type="slidenum">
              <a:rPr lang="es-ES_tradnl" smtClean="0"/>
              <a:t>19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119686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>
          <a:xfrm>
            <a:off x="156412" y="4715153"/>
            <a:ext cx="6485020" cy="3526479"/>
          </a:xfrm>
        </p:spPr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SzPct val="100000"/>
              <a:buFont typeface="Times New Roman" pitchFamily="18" charset="0"/>
              <a:buNone/>
              <a:tabLst>
                <a:tab pos="0" algn="l"/>
                <a:tab pos="915988" algn="l"/>
                <a:tab pos="1831975" algn="l"/>
                <a:tab pos="2749550" algn="l"/>
                <a:tab pos="3667125" algn="l"/>
                <a:tab pos="4584700" algn="l"/>
                <a:tab pos="5502275" algn="l"/>
                <a:tab pos="6419850" algn="l"/>
                <a:tab pos="7337425" algn="l"/>
                <a:tab pos="8255000" algn="l"/>
                <a:tab pos="9172575" algn="l"/>
                <a:tab pos="10090150" algn="l"/>
              </a:tabLst>
              <a:defRPr/>
            </a:pP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A84B3-B7DB-4158-B1BF-901C8762B314}" type="slidenum">
              <a:rPr lang="es-ES_tradnl" smtClean="0"/>
              <a:t>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0375700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449263" eaLnBrk="0" fontAlgn="base" hangingPunct="0">
              <a:buClr>
                <a:srgbClr val="000000"/>
              </a:buClr>
              <a:buSzPct val="100000"/>
              <a:defRPr/>
            </a:pPr>
            <a:endParaRPr lang="es-ES" sz="14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A84B3-B7DB-4158-B1BF-901C8762B314}" type="slidenum">
              <a:rPr lang="es-ES_tradnl" smtClean="0"/>
              <a:t>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003036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A84B3-B7DB-4158-B1BF-901C8762B314}" type="slidenum">
              <a:rPr lang="es-ES_tradnl" smtClean="0"/>
              <a:t>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2207148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GB" altLang="en-US" sz="1400" dirty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A84B3-B7DB-4158-B1BF-901C8762B314}" type="slidenum">
              <a:rPr lang="es-ES_tradnl" smtClean="0"/>
              <a:t>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936481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A84B3-B7DB-4158-B1BF-901C8762B314}" type="slidenum">
              <a:rPr lang="es-ES_tradnl" smtClean="0"/>
              <a:t>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440813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>
          <a:xfrm>
            <a:off x="96253" y="4715154"/>
            <a:ext cx="6545179" cy="2924900"/>
          </a:xfrm>
        </p:spPr>
        <p:txBody>
          <a:bodyPr/>
          <a:lstStyle/>
          <a:p>
            <a:endParaRPr lang="es-ES" sz="14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A84B3-B7DB-4158-B1BF-901C8762B314}" type="slidenum">
              <a:rPr lang="es-ES_tradnl" smtClean="0"/>
              <a:t>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5598482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>
          <a:xfrm>
            <a:off x="144379" y="4715153"/>
            <a:ext cx="6509084" cy="4466987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A84B3-B7DB-4158-B1BF-901C8762B314}" type="slidenum">
              <a:rPr lang="es-ES_tradnl" smtClean="0"/>
              <a:t>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42205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A84B3-B7DB-4158-B1BF-901C8762B314}" type="slidenum">
              <a:rPr lang="es-ES_tradnl" smtClean="0"/>
              <a:t>9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802420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g"/><Relationship Id="rId5" Type="http://schemas.openxmlformats.org/officeDocument/2006/relationships/image" Target="../media/image2.jpg"/><Relationship Id="rId4" Type="http://schemas.openxmlformats.org/officeDocument/2006/relationships/image" Target="../media/image5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jp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267494"/>
            <a:ext cx="2590800" cy="743712"/>
          </a:xfrm>
          <a:prstGeom prst="rect">
            <a:avLst/>
          </a:prstGeom>
        </p:spPr>
      </p:pic>
      <p:pic>
        <p:nvPicPr>
          <p:cNvPr id="18" name="17 Imagen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2665" y="4497336"/>
            <a:ext cx="4678680" cy="359664"/>
          </a:xfrm>
          <a:prstGeom prst="rect">
            <a:avLst/>
          </a:prstGeom>
        </p:spPr>
      </p:pic>
      <p:pic>
        <p:nvPicPr>
          <p:cNvPr id="15" name="14 Imagen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448" y="174912"/>
            <a:ext cx="2289048" cy="981456"/>
          </a:xfrm>
          <a:prstGeom prst="rect">
            <a:avLst/>
          </a:prstGeom>
        </p:spPr>
      </p:pic>
      <p:pic>
        <p:nvPicPr>
          <p:cNvPr id="14" name="13 Imagen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30" y="4477878"/>
            <a:ext cx="1587466" cy="396531"/>
          </a:xfrm>
          <a:prstGeom prst="rect">
            <a:avLst/>
          </a:prstGeom>
        </p:spPr>
      </p:pic>
      <p:pic>
        <p:nvPicPr>
          <p:cNvPr id="16" name="15 Imagen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88" y="1468570"/>
            <a:ext cx="4727270" cy="2930381"/>
          </a:xfrm>
          <a:prstGeom prst="rect">
            <a:avLst/>
          </a:prstGeom>
        </p:spPr>
      </p:pic>
      <p:sp>
        <p:nvSpPr>
          <p:cNvPr id="3" name="2 Subtítulo"/>
          <p:cNvSpPr>
            <a:spLocks noGrp="1"/>
          </p:cNvSpPr>
          <p:nvPr>
            <p:ph type="subTitle" idx="1" hasCustomPrompt="1"/>
          </p:nvPr>
        </p:nvSpPr>
        <p:spPr>
          <a:xfrm>
            <a:off x="4571999" y="3162054"/>
            <a:ext cx="4176465" cy="1067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spcBef>
                <a:spcPts val="0"/>
              </a:spcBef>
              <a:buNone/>
              <a:defRPr sz="27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Ponente</a:t>
            </a:r>
          </a:p>
          <a:p>
            <a:r>
              <a:rPr lang="es-ES" dirty="0" smtClean="0"/>
              <a:t>Ponente</a:t>
            </a:r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ctrTitle" hasCustomPrompt="1"/>
          </p:nvPr>
        </p:nvSpPr>
        <p:spPr>
          <a:xfrm>
            <a:off x="678426" y="1686304"/>
            <a:ext cx="8082116" cy="1102519"/>
          </a:xfrm>
          <a:prstGeom prst="rect">
            <a:avLst/>
          </a:prstGeom>
        </p:spPr>
        <p:txBody>
          <a:bodyPr>
            <a:noAutofit/>
          </a:bodyPr>
          <a:lstStyle>
            <a:lvl1pPr algn="r">
              <a:defRPr sz="3200" baseline="0"/>
            </a:lvl1pPr>
          </a:lstStyle>
          <a:p>
            <a:r>
              <a:rPr lang="es-ES" dirty="0" smtClean="0"/>
              <a:t>Título de la ponencia</a:t>
            </a:r>
            <a:br>
              <a:rPr lang="es-ES" dirty="0" smtClean="0"/>
            </a:br>
            <a:r>
              <a:rPr lang="es-ES" dirty="0" smtClean="0"/>
              <a:t>Título de la ponencia</a:t>
            </a:r>
            <a:endParaRPr lang="es-ES" dirty="0"/>
          </a:p>
        </p:txBody>
      </p:sp>
      <p:sp>
        <p:nvSpPr>
          <p:cNvPr id="17" name="3 Marcador de fecha"/>
          <p:cNvSpPr>
            <a:spLocks noGrp="1"/>
          </p:cNvSpPr>
          <p:nvPr>
            <p:ph type="dt" sz="half" idx="4294967295"/>
          </p:nvPr>
        </p:nvSpPr>
        <p:spPr>
          <a:xfrm>
            <a:off x="8133423" y="4557600"/>
            <a:ext cx="831065" cy="273844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pPr algn="ctr"/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endParaRPr lang="fr-FR" noProof="0" smtClean="0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Anders Unnervik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/>
            </a:lvl1pPr>
          </a:lstStyle>
          <a:p>
            <a:pPr>
              <a:defRPr/>
            </a:pPr>
            <a:fld id="{B6192E71-88CB-473E-AFC1-00F54CC9C8EA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216888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 no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8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30" y="4477878"/>
            <a:ext cx="1587466" cy="396531"/>
          </a:xfrm>
          <a:prstGeom prst="rect">
            <a:avLst/>
          </a:prstGeom>
        </p:spPr>
      </p:pic>
      <p:sp>
        <p:nvSpPr>
          <p:cNvPr id="12" name="11 Marcador de texto"/>
          <p:cNvSpPr>
            <a:spLocks noGrp="1"/>
          </p:cNvSpPr>
          <p:nvPr>
            <p:ph type="body" sz="quarter" idx="10"/>
          </p:nvPr>
        </p:nvSpPr>
        <p:spPr>
          <a:xfrm>
            <a:off x="454250" y="1268361"/>
            <a:ext cx="8235499" cy="29734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 dirty="0"/>
          </a:p>
        </p:txBody>
      </p:sp>
      <p:sp>
        <p:nvSpPr>
          <p:cNvPr id="13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12428" y="4869656"/>
            <a:ext cx="519144" cy="273844"/>
          </a:xfrm>
          <a:prstGeom prst="rect">
            <a:avLst/>
          </a:prstGeo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16" name="15 Título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098191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12428" y="4869656"/>
            <a:ext cx="519144" cy="273844"/>
          </a:xfrm>
          <a:prstGeom prst="rect">
            <a:avLst/>
          </a:prstGeo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8 Marcador de gráfico"/>
          <p:cNvSpPr>
            <a:spLocks noGrp="1"/>
          </p:cNvSpPr>
          <p:nvPr>
            <p:ph type="chart" sz="quarter" idx="13"/>
          </p:nvPr>
        </p:nvSpPr>
        <p:spPr>
          <a:xfrm>
            <a:off x="572420" y="1256563"/>
            <a:ext cx="7993063" cy="296777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en el icono para agregar un gráfico</a:t>
            </a:r>
            <a:endParaRPr lang="es-ES_tradnl"/>
          </a:p>
        </p:txBody>
      </p:sp>
      <p:sp>
        <p:nvSpPr>
          <p:cNvPr id="10" name="9 Título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12428" y="4869656"/>
            <a:ext cx="519144" cy="273844"/>
          </a:xfrm>
          <a:prstGeom prst="rect">
            <a:avLst/>
          </a:prstGeo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10" name="9 Marcador de tabla"/>
          <p:cNvSpPr>
            <a:spLocks noGrp="1"/>
          </p:cNvSpPr>
          <p:nvPr>
            <p:ph type="tbl" sz="quarter" idx="13"/>
          </p:nvPr>
        </p:nvSpPr>
        <p:spPr>
          <a:xfrm>
            <a:off x="460826" y="1168400"/>
            <a:ext cx="8223250" cy="31496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en el icono para agregar una tabla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sub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044077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 dirty="0"/>
          </a:p>
        </p:txBody>
      </p:sp>
      <p:sp>
        <p:nvSpPr>
          <p:cNvPr id="4" name="2 Subtítulo"/>
          <p:cNvSpPr>
            <a:spLocks noGrp="1"/>
          </p:cNvSpPr>
          <p:nvPr>
            <p:ph type="subTitle" idx="4294967295"/>
          </p:nvPr>
        </p:nvSpPr>
        <p:spPr>
          <a:xfrm>
            <a:off x="1371600" y="2578390"/>
            <a:ext cx="6400800" cy="13144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subtítulo del patrón</a:t>
            </a:r>
            <a:endParaRPr lang="es-ES_tradnl" dirty="0"/>
          </a:p>
        </p:txBody>
      </p:sp>
      <p:sp>
        <p:nvSpPr>
          <p:cNvPr id="5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12428" y="4869656"/>
            <a:ext cx="519144" cy="273844"/>
          </a:xfrm>
          <a:prstGeom prst="rect">
            <a:avLst/>
          </a:prstGeo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11890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e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dirty="0" smtClean="0"/>
              <a:t>Título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71076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10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12428" y="4869656"/>
            <a:ext cx="519144" cy="273844"/>
          </a:xfrm>
          <a:prstGeom prst="rect">
            <a:avLst/>
          </a:prstGeo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12" name="11 Marcador de posición de imagen"/>
          <p:cNvSpPr>
            <a:spLocks noGrp="1"/>
          </p:cNvSpPr>
          <p:nvPr>
            <p:ph type="pic" sz="quarter" idx="13"/>
          </p:nvPr>
        </p:nvSpPr>
        <p:spPr>
          <a:xfrm>
            <a:off x="4654550" y="1155700"/>
            <a:ext cx="4035425" cy="31921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en el icono para agregar una imagen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o a dos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11321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23320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4312428" y="4864162"/>
            <a:ext cx="501446" cy="274637"/>
          </a:xfrm>
        </p:spPr>
        <p:txBody>
          <a:bodyPr/>
          <a:lstStyle/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ltima diapositi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013" y="871437"/>
            <a:ext cx="5748528" cy="1146048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5515" y="3359767"/>
            <a:ext cx="2103120" cy="524256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9588" y="2337817"/>
            <a:ext cx="2834975" cy="710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3862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7840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087" y="4545988"/>
            <a:ext cx="1438656" cy="414528"/>
          </a:xfrm>
          <a:prstGeom prst="rect">
            <a:avLst/>
          </a:prstGeom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30" y="4477878"/>
            <a:ext cx="1587466" cy="396531"/>
          </a:xfrm>
          <a:prstGeom prst="rect">
            <a:avLst/>
          </a:prstGeom>
        </p:spPr>
      </p:pic>
      <p:sp>
        <p:nvSpPr>
          <p:cNvPr id="14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12428" y="4838761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2665" y="4497336"/>
            <a:ext cx="4678680" cy="35966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0" r:id="rId3"/>
    <p:sldLayoutId id="2147483651" r:id="rId4"/>
    <p:sldLayoutId id="2147483662" r:id="rId5"/>
    <p:sldLayoutId id="2147483653" r:id="rId6"/>
    <p:sldLayoutId id="2147483656" r:id="rId7"/>
    <p:sldLayoutId id="2147483663" r:id="rId8"/>
    <p:sldLayoutId id="2147483664" r:id="rId9"/>
    <p:sldLayoutId id="2147483665" r:id="rId10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pain-at-cern.web.cern.ch/" TargetMode="External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tel:+34%2091%20581%2055%2043" TargetMode="External"/><Relationship Id="rId7" Type="http://schemas.openxmlformats.org/officeDocument/2006/relationships/image" Target="../media/image4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hyperlink" Target="tel:+41%2077%20927%2078%2074" TargetMode="External"/><Relationship Id="rId4" Type="http://schemas.openxmlformats.org/officeDocument/2006/relationships/hyperlink" Target="tel:+41%2022%20767%204147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21.png"/><Relationship Id="rId3" Type="http://schemas.openxmlformats.org/officeDocument/2006/relationships/hyperlink" Target="http://fusionforenergy.europa.eu/" TargetMode="External"/><Relationship Id="rId7" Type="http://schemas.openxmlformats.org/officeDocument/2006/relationships/hyperlink" Target="http://www.conservativenewsandviews.com/wp-content/uploads/2011/08/cern_logo.gif" TargetMode="External"/><Relationship Id="rId12" Type="http://schemas.openxmlformats.org/officeDocument/2006/relationships/image" Target="../media/image20.png"/><Relationship Id="rId17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11" Type="http://schemas.openxmlformats.org/officeDocument/2006/relationships/hyperlink" Target="http://www.xfel.eu/en/" TargetMode="External"/><Relationship Id="rId5" Type="http://schemas.openxmlformats.org/officeDocument/2006/relationships/hyperlink" Target="http://www.google.es/imgres?imgurl=http://ec.europa.eu/euraxess/images/jobs/useful_links/ill_logo.gif&amp;imgrefurl=http://ec.europa.eu/euraxess/index.cfm/jobs/usefulLinks&amp;usg=___mGX0W2fqFh8y8Zc0wo118DrHDY=&amp;h=94&amp;w=100&amp;sz=6&amp;hl=es&amp;start=19&amp;zoom=1&amp;tbnid=sbCSbm_aCoRHgM:&amp;tbnh=77&amp;tbnw=82&amp;ei=0OQ7T63MGqef0QXg2sxs&amp;prev=/images?q=logo+ill&amp;hl=es&amp;gbv=2&amp;tbm=isch&amp;itbs=1" TargetMode="External"/><Relationship Id="rId15" Type="http://schemas.openxmlformats.org/officeDocument/2006/relationships/image" Target="../media/image23.png"/><Relationship Id="rId10" Type="http://schemas.openxmlformats.org/officeDocument/2006/relationships/image" Target="../media/image19.jpeg"/><Relationship Id="rId4" Type="http://schemas.openxmlformats.org/officeDocument/2006/relationships/image" Target="../media/image16.jpeg"/><Relationship Id="rId9" Type="http://schemas.openxmlformats.org/officeDocument/2006/relationships/hyperlink" Target="http://www.google.es/imgres?imgurl=http://www.esrf.eu/computing/scientific/FIT2D/esrf_logo_110.gif&amp;imgrefurl=http://www.esrf.eu/computing/scientific/FIT2D/&amp;usg=__Mo040fCDXjgscHYn4t2ifL0hv3Q=&amp;h=136&amp;w=110&amp;sz=3&amp;hl=es&amp;start=3&amp;zoom=1&amp;tbnid=UuYQ2lhO5v39jM:&amp;tbnh=92&amp;tbnw=74&amp;ei=cOQ7T67YCsOx0AXWmPVs&amp;prev=/images?q=logo+esrf&amp;hl=es&amp;gbv=2&amp;tbm=isch&amp;itbs=1" TargetMode="External"/><Relationship Id="rId1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ctrTitle"/>
          </p:nvPr>
        </p:nvSpPr>
        <p:spPr>
          <a:xfrm>
            <a:off x="4229100" y="1638300"/>
            <a:ext cx="4968240" cy="1249680"/>
          </a:xfrm>
        </p:spPr>
        <p:txBody>
          <a:bodyPr/>
          <a:lstStyle/>
          <a:p>
            <a:pPr algn="ctr"/>
            <a:r>
              <a:rPr lang="es-ES" b="1" dirty="0" smtClean="0">
                <a:solidFill>
                  <a:schemeClr val="accent6">
                    <a:lumMod val="75000"/>
                  </a:schemeClr>
                </a:solidFill>
              </a:rPr>
              <a:t>R-ECFA Meeting:</a:t>
            </a:r>
            <a:br>
              <a:rPr lang="es-ES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s-ES" b="1" dirty="0" smtClean="0">
                <a:solidFill>
                  <a:schemeClr val="accent6">
                    <a:lumMod val="75000"/>
                  </a:schemeClr>
                </a:solidFill>
              </a:rPr>
              <a:t>CONNECTION </a:t>
            </a:r>
            <a:r>
              <a:rPr lang="es-ES" b="1" dirty="0">
                <a:solidFill>
                  <a:schemeClr val="accent6">
                    <a:lumMod val="75000"/>
                  </a:schemeClr>
                </a:solidFill>
              </a:rPr>
              <a:t>TO </a:t>
            </a:r>
            <a:r>
              <a:rPr lang="es-ES" b="1" dirty="0" smtClean="0">
                <a:solidFill>
                  <a:schemeClr val="accent6">
                    <a:lumMod val="75000"/>
                  </a:schemeClr>
                </a:solidFill>
              </a:rPr>
              <a:t>INDUSTRY</a:t>
            </a:r>
            <a:endParaRPr lang="en-US" dirty="0">
              <a:solidFill>
                <a:srgbClr val="2F6EBB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4663440" y="3684925"/>
            <a:ext cx="4480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Manuel Moreno Ballesteros</a:t>
            </a:r>
          </a:p>
          <a:p>
            <a:pPr>
              <a:defRPr/>
            </a:pPr>
            <a:r>
              <a:rPr lang="en-US" sz="1200" kern="0" dirty="0" smtClean="0"/>
              <a:t>CDTI </a:t>
            </a:r>
            <a:r>
              <a:rPr lang="en-US" sz="1200" kern="0" dirty="0"/>
              <a:t>(Centre for the Development of Industrial Technology)</a:t>
            </a:r>
          </a:p>
          <a:p>
            <a:pPr>
              <a:defRPr/>
            </a:pPr>
            <a:r>
              <a:rPr lang="en-US" sz="1200" kern="0" dirty="0"/>
              <a:t>Spanish Industrial Liaison </a:t>
            </a:r>
            <a:r>
              <a:rPr lang="en-US" sz="1200" kern="0" dirty="0" smtClean="0"/>
              <a:t>Officer: CERN,</a:t>
            </a:r>
            <a:r>
              <a:rPr lang="en-US" sz="1200" kern="0" dirty="0"/>
              <a:t> ESS,</a:t>
            </a:r>
            <a:r>
              <a:rPr lang="en-US" sz="1200" kern="0" dirty="0" smtClean="0"/>
              <a:t> </a:t>
            </a:r>
            <a:r>
              <a:rPr lang="en-US" sz="1200" kern="0" dirty="0"/>
              <a:t>ESRF, XFEL and </a:t>
            </a:r>
            <a:r>
              <a:rPr lang="en-US" sz="1200" kern="0" dirty="0" smtClean="0"/>
              <a:t>ILL</a:t>
            </a:r>
          </a:p>
          <a:p>
            <a:pPr>
              <a:defRPr/>
            </a:pPr>
            <a:r>
              <a:rPr lang="es-ES" sz="1200" kern="0" dirty="0" smtClean="0"/>
              <a:t>Madrid, 1 </a:t>
            </a:r>
            <a:r>
              <a:rPr lang="es-ES" sz="1200" kern="0" dirty="0" err="1" smtClean="0"/>
              <a:t>March</a:t>
            </a:r>
            <a:r>
              <a:rPr lang="es-ES" sz="1200" kern="0" dirty="0" smtClean="0"/>
              <a:t>  </a:t>
            </a:r>
            <a:r>
              <a:rPr lang="es-ES" sz="1200" kern="0" dirty="0"/>
              <a:t>2019</a:t>
            </a:r>
            <a:endParaRPr lang="en-US" sz="1200" kern="0" dirty="0"/>
          </a:p>
          <a:p>
            <a:pPr>
              <a:defRPr/>
            </a:pPr>
            <a:endParaRPr lang="es-ES" sz="1200" b="1" kern="0" dirty="0">
              <a:solidFill>
                <a:srgbClr val="2F6EBB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2F6EBB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02679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exto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10</a:t>
            </a:fld>
            <a:endParaRPr lang="es-ES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dirty="0" smtClean="0">
                <a:solidFill>
                  <a:schemeClr val="accent6">
                    <a:lumMod val="75000"/>
                  </a:schemeClr>
                </a:solidFill>
              </a:rPr>
              <a:t>CERN: </a:t>
            </a:r>
            <a:r>
              <a:rPr lang="es-ES" sz="3600" dirty="0" err="1" smtClean="0">
                <a:solidFill>
                  <a:schemeClr val="accent6">
                    <a:lumMod val="75000"/>
                  </a:schemeClr>
                </a:solidFill>
              </a:rPr>
              <a:t>Yearly</a:t>
            </a:r>
            <a:r>
              <a:rPr lang="es-ES" sz="3600" dirty="0" smtClean="0">
                <a:solidFill>
                  <a:schemeClr val="accent6">
                    <a:lumMod val="75000"/>
                  </a:schemeClr>
                </a:solidFill>
              </a:rPr>
              <a:t> Budget (</a:t>
            </a:r>
            <a:r>
              <a:rPr lang="es-ES" sz="3600" dirty="0" err="1">
                <a:solidFill>
                  <a:schemeClr val="accent6">
                    <a:lumMod val="75000"/>
                  </a:schemeClr>
                </a:solidFill>
              </a:rPr>
              <a:t>contributions</a:t>
            </a:r>
            <a:r>
              <a:rPr lang="es-ES" sz="3600" dirty="0">
                <a:solidFill>
                  <a:schemeClr val="accent6">
                    <a:lumMod val="75000"/>
                  </a:schemeClr>
                </a:solidFill>
              </a:rPr>
              <a:t> 2018</a:t>
            </a:r>
            <a:r>
              <a:rPr lang="es-ES" sz="3600" dirty="0" smtClean="0">
                <a:solidFill>
                  <a:schemeClr val="accent6">
                    <a:lumMod val="75000"/>
                  </a:schemeClr>
                </a:solidFill>
              </a:rPr>
              <a:t>)*</a:t>
            </a:r>
            <a:endParaRPr lang="es-ES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" y="1127126"/>
            <a:ext cx="8270240" cy="3315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7932420" y="4319349"/>
            <a:ext cx="10321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>
                <a:solidFill>
                  <a:srgbClr val="FF0000"/>
                </a:solidFill>
              </a:rPr>
              <a:t>* </a:t>
            </a:r>
            <a:r>
              <a:rPr lang="es-ES" sz="1000" dirty="0" err="1" smtClean="0">
                <a:solidFill>
                  <a:srgbClr val="FF0000"/>
                </a:solidFill>
              </a:rPr>
              <a:t>Source</a:t>
            </a:r>
            <a:r>
              <a:rPr lang="es-ES" sz="1000" dirty="0" smtClean="0">
                <a:solidFill>
                  <a:srgbClr val="FF0000"/>
                </a:solidFill>
              </a:rPr>
              <a:t>: CERN</a:t>
            </a:r>
            <a:endParaRPr lang="es-ES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4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11</a:t>
            </a:fld>
            <a:endParaRPr lang="es-ES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CERN: Procurement </a:t>
            </a:r>
            <a:r>
              <a:rPr lang="en-US" altLang="en-US" sz="3600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Expenditure*</a:t>
            </a:r>
            <a:endParaRPr lang="es-ES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Picture 4"/>
          <p:cNvPicPr>
            <a:picLocks noGrp="1" noChangeAspect="1"/>
          </p:cNvPicPr>
          <p:nvPr>
            <p:ph type="chart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26820"/>
            <a:ext cx="8061960" cy="296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7932420" y="4261961"/>
            <a:ext cx="10321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>
                <a:solidFill>
                  <a:srgbClr val="FF0000"/>
                </a:solidFill>
              </a:rPr>
              <a:t>* </a:t>
            </a:r>
            <a:r>
              <a:rPr lang="es-ES" sz="1000" dirty="0" err="1" smtClean="0">
                <a:solidFill>
                  <a:srgbClr val="FF0000"/>
                </a:solidFill>
              </a:rPr>
              <a:t>Source</a:t>
            </a:r>
            <a:r>
              <a:rPr lang="es-ES" sz="1000" dirty="0" smtClean="0">
                <a:solidFill>
                  <a:srgbClr val="FF0000"/>
                </a:solidFill>
              </a:rPr>
              <a:t>: CERN</a:t>
            </a:r>
            <a:endParaRPr lang="es-ES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22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12</a:t>
            </a:fld>
            <a:endParaRPr lang="es-ES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Spain: Industrial </a:t>
            </a:r>
            <a:r>
              <a:rPr lang="en-US" altLang="en-US" sz="3600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Return </a:t>
            </a:r>
            <a:r>
              <a:rPr lang="en-US" altLang="en-US" sz="3600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in </a:t>
            </a:r>
            <a:r>
              <a:rPr lang="en-US" altLang="en-US" sz="3600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supplies*</a:t>
            </a:r>
            <a:endParaRPr lang="es-ES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Picture 8"/>
          <p:cNvPicPr>
            <a:picLocks noGrp="1" noChangeAspect="1"/>
          </p:cNvPicPr>
          <p:nvPr>
            <p:ph type="chart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661" y="1051560"/>
            <a:ext cx="7231380" cy="331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6591300" y="1158241"/>
            <a:ext cx="1463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well balanced</a:t>
            </a:r>
            <a:endParaRPr lang="es-ES" sz="1200" dirty="0">
              <a:solidFill>
                <a:srgbClr val="FF0000"/>
              </a:solidFill>
            </a:endParaRPr>
          </a:p>
        </p:txBody>
      </p:sp>
      <p:cxnSp>
        <p:nvCxnSpPr>
          <p:cNvPr id="7" name="6 Conector recto de flecha"/>
          <p:cNvCxnSpPr/>
          <p:nvPr/>
        </p:nvCxnSpPr>
        <p:spPr>
          <a:xfrm flipH="1">
            <a:off x="7071360" y="1435240"/>
            <a:ext cx="76200" cy="2487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8138160" y="4208175"/>
            <a:ext cx="10058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>
                <a:solidFill>
                  <a:srgbClr val="FF0000"/>
                </a:solidFill>
              </a:rPr>
              <a:t>* </a:t>
            </a:r>
            <a:r>
              <a:rPr lang="es-ES" sz="1000" dirty="0" err="1" smtClean="0">
                <a:solidFill>
                  <a:srgbClr val="FF0000"/>
                </a:solidFill>
              </a:rPr>
              <a:t>Source</a:t>
            </a:r>
            <a:r>
              <a:rPr lang="es-ES" sz="1000" dirty="0" smtClean="0">
                <a:solidFill>
                  <a:srgbClr val="FF0000"/>
                </a:solidFill>
              </a:rPr>
              <a:t>: CERN</a:t>
            </a:r>
            <a:endParaRPr lang="es-ES" sz="1000" dirty="0">
              <a:solidFill>
                <a:srgbClr val="FF0000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686550" y="3977343"/>
            <a:ext cx="13677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Provisional data</a:t>
            </a:r>
            <a:endParaRPr lang="es-ES" sz="900" dirty="0"/>
          </a:p>
        </p:txBody>
      </p:sp>
      <p:cxnSp>
        <p:nvCxnSpPr>
          <p:cNvPr id="10" name="9 Conector recto de flecha"/>
          <p:cNvCxnSpPr/>
          <p:nvPr/>
        </p:nvCxnSpPr>
        <p:spPr>
          <a:xfrm flipH="1">
            <a:off x="6225540" y="1435240"/>
            <a:ext cx="922020" cy="582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 flipV="1">
            <a:off x="7147561" y="3817620"/>
            <a:ext cx="0" cy="2068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112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13</a:t>
            </a:fld>
            <a:endParaRPr lang="es-ES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SPAIN: Industrial </a:t>
            </a:r>
            <a:r>
              <a:rPr lang="en-US" altLang="en-US" sz="3600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Return </a:t>
            </a:r>
            <a:r>
              <a:rPr lang="en-US" altLang="en-US" sz="3600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in </a:t>
            </a:r>
            <a:r>
              <a:rPr lang="en-US" altLang="en-US" sz="3600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services*</a:t>
            </a:r>
            <a:endParaRPr lang="es-ES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type="chart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329" y="1091000"/>
            <a:ext cx="6911340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3779520" y="1165860"/>
            <a:ext cx="198882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200" dirty="0" smtClean="0">
                <a:solidFill>
                  <a:srgbClr val="FF0000"/>
                </a:solidFill>
              </a:rPr>
              <a:t>Spain has a well </a:t>
            </a:r>
            <a:r>
              <a:rPr lang="en-US" sz="1200" dirty="0">
                <a:solidFill>
                  <a:srgbClr val="FF0000"/>
                </a:solidFill>
              </a:rPr>
              <a:t>balanced</a:t>
            </a:r>
            <a:endParaRPr lang="es-ES" sz="1200" dirty="0">
              <a:solidFill>
                <a:srgbClr val="FF0000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7932420" y="4254341"/>
            <a:ext cx="10321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>
                <a:solidFill>
                  <a:srgbClr val="FF0000"/>
                </a:solidFill>
              </a:rPr>
              <a:t>* </a:t>
            </a:r>
            <a:r>
              <a:rPr lang="es-ES" sz="1000" dirty="0" err="1" smtClean="0">
                <a:solidFill>
                  <a:srgbClr val="FF0000"/>
                </a:solidFill>
              </a:rPr>
              <a:t>Source</a:t>
            </a:r>
            <a:r>
              <a:rPr lang="es-ES" sz="1000" dirty="0" smtClean="0">
                <a:solidFill>
                  <a:srgbClr val="FF0000"/>
                </a:solidFill>
              </a:rPr>
              <a:t>: CERN</a:t>
            </a:r>
            <a:endParaRPr lang="es-ES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7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14</a:t>
            </a:fld>
            <a:endParaRPr lang="es-ES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228600" y="0"/>
            <a:ext cx="8785860" cy="623748"/>
          </a:xfrm>
        </p:spPr>
        <p:txBody>
          <a:bodyPr/>
          <a:lstStyle/>
          <a:p>
            <a:pPr lvl="0"/>
            <a:r>
              <a:rPr lang="es-ES_tradnl" sz="3600" b="1" dirty="0" smtClean="0">
                <a:solidFill>
                  <a:schemeClr val="accent6">
                    <a:lumMod val="75000"/>
                  </a:schemeClr>
                </a:solidFill>
              </a:rPr>
              <a:t>CERN: </a:t>
            </a:r>
            <a:r>
              <a:rPr lang="es-ES_tradnl" sz="3600" b="1" dirty="0" err="1" smtClean="0">
                <a:solidFill>
                  <a:schemeClr val="accent6">
                    <a:lumMod val="75000"/>
                  </a:schemeClr>
                </a:solidFill>
              </a:rPr>
              <a:t>Promotion</a:t>
            </a:r>
            <a:r>
              <a:rPr lang="es-ES_tradnl" sz="36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s-ES_tradnl" sz="3600" b="1" dirty="0" err="1" smtClean="0">
                <a:solidFill>
                  <a:schemeClr val="accent6">
                    <a:lumMod val="75000"/>
                  </a:schemeClr>
                </a:solidFill>
              </a:rPr>
              <a:t>activity</a:t>
            </a:r>
            <a:r>
              <a:rPr lang="es-ES_tradnl" sz="3600" b="1" dirty="0" smtClean="0">
                <a:solidFill>
                  <a:schemeClr val="accent6">
                    <a:lumMod val="75000"/>
                  </a:schemeClr>
                </a:solidFill>
              </a:rPr>
              <a:t> - </a:t>
            </a:r>
            <a:r>
              <a:rPr lang="es-ES_tradnl" sz="3600" b="1" dirty="0" err="1" smtClean="0">
                <a:solidFill>
                  <a:schemeClr val="accent6">
                    <a:lumMod val="75000"/>
                  </a:schemeClr>
                </a:solidFill>
              </a:rPr>
              <a:t>Spain@CERN</a:t>
            </a:r>
            <a:r>
              <a:rPr lang="es-ES_tradnl" sz="3600" b="1" dirty="0" smtClean="0">
                <a:solidFill>
                  <a:schemeClr val="accent6">
                    <a:lumMod val="75000"/>
                  </a:schemeClr>
                </a:solidFill>
              </a:rPr>
              <a:t>- </a:t>
            </a:r>
            <a:endParaRPr lang="es-ES" sz="3600" dirty="0"/>
          </a:p>
        </p:txBody>
      </p:sp>
      <p:pic>
        <p:nvPicPr>
          <p:cNvPr id="5" name="4 Imagen" descr="C:\Users\mmb\AppData\Local\Microsoft\Windows\INetCache\Content.Word\POR_440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9032" y="2464719"/>
            <a:ext cx="3138568" cy="1756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5 Imagen" descr="C:\Users\jed\AppData\Local\Temp\Temp1_Globe.zip\_DSF1027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9379" y="678180"/>
            <a:ext cx="3138221" cy="17119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0683" y="858933"/>
            <a:ext cx="3093420" cy="3211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6407600" y="678180"/>
            <a:ext cx="2736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1200" b="1" dirty="0" smtClean="0"/>
              <a:t>13th and 14</a:t>
            </a:r>
            <a:r>
              <a:rPr lang="en-GB" sz="1200" b="1" baseline="30000" dirty="0" smtClean="0"/>
              <a:t>th</a:t>
            </a:r>
            <a:r>
              <a:rPr lang="en-GB" sz="1200" b="1" dirty="0" smtClean="0"/>
              <a:t> of November</a:t>
            </a:r>
          </a:p>
          <a:p>
            <a:r>
              <a:rPr lang="en-GB" sz="1200" b="1" dirty="0"/>
              <a:t>57 </a:t>
            </a:r>
            <a:r>
              <a:rPr lang="en-GB" sz="1200" b="1" dirty="0" smtClean="0"/>
              <a:t>companies participated in the event.</a:t>
            </a:r>
            <a:endParaRPr lang="es-ES" sz="1200" b="1" dirty="0"/>
          </a:p>
          <a:p>
            <a:pPr lvl="0"/>
            <a:r>
              <a:rPr lang="en-GB" sz="1200" b="1" dirty="0" smtClean="0"/>
              <a:t>Agenda: </a:t>
            </a:r>
          </a:p>
          <a:p>
            <a:pPr marL="171450" lvl="0" indent="-171450">
              <a:buFont typeface="Wingdings" panose="05000000000000000000" pitchFamily="2" charset="2"/>
              <a:buChar char="§"/>
            </a:pPr>
            <a:r>
              <a:rPr lang="en-GB" sz="1200" dirty="0" smtClean="0"/>
              <a:t>Opening  Session (</a:t>
            </a:r>
            <a:r>
              <a:rPr lang="en-US" sz="1200" dirty="0"/>
              <a:t>Pedro </a:t>
            </a:r>
            <a:r>
              <a:rPr lang="en-US" sz="1200" dirty="0" smtClean="0"/>
              <a:t>Duque Minister </a:t>
            </a:r>
            <a:r>
              <a:rPr lang="en-US" sz="1200" dirty="0"/>
              <a:t>for Science, Innovation and Universities, Director-General F. </a:t>
            </a:r>
            <a:r>
              <a:rPr lang="en-US" sz="1200" dirty="0" err="1"/>
              <a:t>Gianotti</a:t>
            </a:r>
            <a:r>
              <a:rPr lang="en-US" sz="1200" dirty="0" smtClean="0"/>
              <a:t>,…)</a:t>
            </a:r>
            <a:r>
              <a:rPr lang="en-GB" sz="1200" dirty="0" smtClean="0"/>
              <a:t> </a:t>
            </a:r>
          </a:p>
          <a:p>
            <a:pPr marL="171450" lvl="0" indent="-171450">
              <a:buFont typeface="Wingdings" panose="05000000000000000000" pitchFamily="2" charset="2"/>
              <a:buChar char="§"/>
            </a:pPr>
            <a:r>
              <a:rPr lang="en-GB" sz="1200" dirty="0" smtClean="0"/>
              <a:t>Plenary session – </a:t>
            </a:r>
            <a:r>
              <a:rPr lang="en-GB" sz="1200" dirty="0" err="1" smtClean="0"/>
              <a:t>Purcharsing</a:t>
            </a:r>
            <a:r>
              <a:rPr lang="en-GB" sz="1200" dirty="0" smtClean="0"/>
              <a:t> plans from Departments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sz="1200" dirty="0"/>
              <a:t>B2B meetings Companies and CERN technical staff </a:t>
            </a:r>
            <a:r>
              <a:rPr lang="en-GB" sz="1200" dirty="0" smtClean="0"/>
              <a:t>(number of the meetings 278) </a:t>
            </a:r>
            <a:endParaRPr lang="en-GB" sz="1200" dirty="0"/>
          </a:p>
          <a:p>
            <a:pPr marL="171450" lvl="0" indent="-171450">
              <a:buFont typeface="Wingdings" panose="05000000000000000000" pitchFamily="2" charset="2"/>
              <a:buChar char="§"/>
            </a:pPr>
            <a:r>
              <a:rPr lang="en-GB" sz="1200" dirty="0" smtClean="0"/>
              <a:t>Visits to workshops and experiments</a:t>
            </a:r>
          </a:p>
          <a:p>
            <a:pPr marL="171450" lvl="0" indent="-171450">
              <a:buFont typeface="Wingdings" panose="05000000000000000000" pitchFamily="2" charset="2"/>
              <a:buChar char="§"/>
            </a:pPr>
            <a:r>
              <a:rPr lang="en-GB" sz="1200" dirty="0" smtClean="0"/>
              <a:t>Special social events (UN </a:t>
            </a:r>
            <a:r>
              <a:rPr lang="en-GB" sz="1200" dirty="0"/>
              <a:t>Dome </a:t>
            </a:r>
            <a:r>
              <a:rPr lang="en-GB" sz="1200" dirty="0" err="1"/>
              <a:t>Miquel</a:t>
            </a:r>
            <a:r>
              <a:rPr lang="en-GB" sz="1200" dirty="0"/>
              <a:t> </a:t>
            </a:r>
            <a:r>
              <a:rPr lang="en-GB" sz="1200" dirty="0" smtClean="0"/>
              <a:t>Barceló,..)</a:t>
            </a:r>
          </a:p>
          <a:p>
            <a:pPr marL="171450" lvl="0" indent="-171450">
              <a:buFont typeface="Wingdings" panose="05000000000000000000" pitchFamily="2" charset="2"/>
              <a:buChar char="§"/>
            </a:pPr>
            <a:r>
              <a:rPr lang="en-GB" sz="1200" dirty="0" smtClean="0"/>
              <a:t> </a:t>
            </a:r>
            <a:r>
              <a:rPr lang="fr-FR" sz="1200" b="1" dirty="0" smtClean="0"/>
              <a:t>Web</a:t>
            </a:r>
            <a:r>
              <a:rPr lang="fr-FR" sz="1200" b="1" dirty="0"/>
              <a:t>:</a:t>
            </a:r>
            <a:r>
              <a:rPr lang="fr-FR" sz="1200" dirty="0"/>
              <a:t> </a:t>
            </a:r>
            <a:r>
              <a:rPr lang="fr-FR" sz="1200" u="sng" dirty="0">
                <a:hlinkClick r:id="rId6"/>
              </a:rPr>
              <a:t>https://spain-at-cern.web.cern.ch</a:t>
            </a:r>
            <a:endParaRPr lang="es-ES" sz="12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GB" sz="1200" dirty="0" smtClean="0"/>
          </a:p>
        </p:txBody>
      </p:sp>
    </p:spTree>
    <p:extLst>
      <p:ext uri="{BB962C8B-B14F-4D97-AF65-F5344CB8AC3E}">
        <p14:creationId xmlns:p14="http://schemas.microsoft.com/office/powerpoint/2010/main" val="642056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49227" y="56436"/>
            <a:ext cx="8815386" cy="857250"/>
          </a:xfrm>
        </p:spPr>
        <p:txBody>
          <a:bodyPr/>
          <a:lstStyle/>
          <a:p>
            <a:pPr marL="36513">
              <a:buClr>
                <a:schemeClr val="accent1"/>
              </a:buClr>
              <a:buSzPct val="80000"/>
            </a:pPr>
            <a:r>
              <a:rPr lang="en-US" altLang="en-US" sz="36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Key success factors at </a:t>
            </a:r>
            <a:r>
              <a:rPr lang="en-US" altLang="en-US" sz="36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CERN </a:t>
            </a:r>
            <a:endParaRPr lang="en-US" altLang="en-US" sz="3600" b="1" dirty="0" smtClean="0">
              <a:solidFill>
                <a:schemeClr val="accent6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1987" name="Rectangle 6"/>
          <p:cNvSpPr>
            <a:spLocks noChangeArrowheads="1"/>
          </p:cNvSpPr>
          <p:nvPr/>
        </p:nvSpPr>
        <p:spPr bwMode="auto">
          <a:xfrm>
            <a:off x="1219200" y="1763316"/>
            <a:ext cx="68580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Arial" charset="0"/>
              <a:buChar char="•"/>
              <a:defRPr sz="3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 sz="2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SzPct val="90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rgbClr val="808080"/>
              </a:buClr>
              <a:buSzPct val="100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/>
          </a:p>
        </p:txBody>
      </p:sp>
      <p:sp>
        <p:nvSpPr>
          <p:cNvPr id="41988" name="Rectangle 6"/>
          <p:cNvSpPr>
            <a:spLocks noChangeArrowheads="1"/>
          </p:cNvSpPr>
          <p:nvPr/>
        </p:nvSpPr>
        <p:spPr bwMode="auto">
          <a:xfrm>
            <a:off x="1219200" y="1833563"/>
            <a:ext cx="68580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Arial" charset="0"/>
              <a:buChar char="•"/>
              <a:defRPr sz="3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 sz="2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SzPct val="90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rgbClr val="808080"/>
              </a:buClr>
              <a:buSzPct val="100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/>
          </a:p>
        </p:txBody>
      </p:sp>
      <p:sp>
        <p:nvSpPr>
          <p:cNvPr id="41989" name="Rectangle 6"/>
          <p:cNvSpPr>
            <a:spLocks noChangeArrowheads="1"/>
          </p:cNvSpPr>
          <p:nvPr/>
        </p:nvSpPr>
        <p:spPr bwMode="auto">
          <a:xfrm>
            <a:off x="960438" y="2800350"/>
            <a:ext cx="68580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Arial" charset="0"/>
              <a:buChar char="•"/>
              <a:defRPr sz="3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 sz="2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SzPct val="90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rgbClr val="808080"/>
              </a:buClr>
              <a:buSzPct val="100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/>
          </a:p>
        </p:txBody>
      </p:sp>
      <p:sp>
        <p:nvSpPr>
          <p:cNvPr id="12" name="Rectangle 11"/>
          <p:cNvSpPr/>
          <p:nvPr/>
        </p:nvSpPr>
        <p:spPr>
          <a:xfrm>
            <a:off x="1908175" y="1209913"/>
            <a:ext cx="7056438" cy="2455307"/>
          </a:xfrm>
          <a:prstGeom prst="rect">
            <a:avLst/>
          </a:prstGeom>
          <a:solidFill>
            <a:schemeClr val="bg1"/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85750" indent="-28575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en-US" sz="1600" kern="0" dirty="0" smtClean="0">
                <a:solidFill>
                  <a:schemeClr val="tx1"/>
                </a:solidFill>
              </a:rPr>
              <a:t>Small </a:t>
            </a:r>
            <a:r>
              <a:rPr lang="en-US" sz="1600" kern="0" dirty="0">
                <a:solidFill>
                  <a:schemeClr val="tx1"/>
                </a:solidFill>
              </a:rPr>
              <a:t>– medium sized and flexible </a:t>
            </a:r>
            <a:r>
              <a:rPr lang="en-US" sz="1600" kern="0" dirty="0" smtClean="0">
                <a:solidFill>
                  <a:schemeClr val="tx1"/>
                </a:solidFill>
              </a:rPr>
              <a:t>companies</a:t>
            </a:r>
            <a:endParaRPr lang="en-US" sz="1600" kern="0" dirty="0">
              <a:solidFill>
                <a:schemeClr val="tx1"/>
              </a:solidFill>
            </a:endParaRPr>
          </a:p>
          <a:p>
            <a:pPr marL="285750" indent="-28575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en-US" sz="1600" kern="0" dirty="0">
                <a:solidFill>
                  <a:schemeClr val="tx1"/>
                </a:solidFill>
              </a:rPr>
              <a:t>Ensure full understanding of specifications – exceeded specifications may be too expensive</a:t>
            </a:r>
          </a:p>
          <a:p>
            <a:pPr marL="285750" indent="-28575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en-US" sz="1600" kern="0" dirty="0">
                <a:solidFill>
                  <a:schemeClr val="tx1"/>
                </a:solidFill>
              </a:rPr>
              <a:t>Communicate efficiently with CERN and ask questions when in doubt (issues, alternatives, etc.)</a:t>
            </a:r>
          </a:p>
          <a:p>
            <a:pPr marL="285750" indent="-28575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en-US" sz="1600" kern="0" dirty="0">
                <a:solidFill>
                  <a:schemeClr val="tx1"/>
                </a:solidFill>
              </a:rPr>
              <a:t>Take into account test requirements and documentation;</a:t>
            </a:r>
          </a:p>
          <a:p>
            <a:pPr marL="285750" indent="-28575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en-US" sz="1600" dirty="0">
                <a:solidFill>
                  <a:schemeClr val="tx1"/>
                </a:solidFill>
              </a:rPr>
              <a:t>Follow-up </a:t>
            </a:r>
            <a:r>
              <a:rPr lang="en-US" sz="1600" kern="0" dirty="0">
                <a:solidFill>
                  <a:schemeClr val="tx1"/>
                </a:solidFill>
              </a:rPr>
              <a:t>closely on the performance of sub-contractors</a:t>
            </a:r>
            <a:r>
              <a:rPr lang="en-US" sz="1600" kern="0" dirty="0" smtClean="0">
                <a:solidFill>
                  <a:schemeClr val="tx1"/>
                </a:solidFill>
              </a:rPr>
              <a:t>;</a:t>
            </a:r>
            <a:endParaRPr lang="en-US" sz="1600" kern="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49226" y="1221581"/>
            <a:ext cx="1685925" cy="232529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0053A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H" sz="2200" dirty="0">
                <a:solidFill>
                  <a:schemeClr val="bg1"/>
                </a:solidFill>
              </a:rPr>
              <a:t>Profile</a:t>
            </a:r>
            <a:r>
              <a:rPr lang="fr-CH" sz="2200" dirty="0"/>
              <a:t> of </a:t>
            </a:r>
            <a:r>
              <a:rPr lang="fr-CH" sz="2200" dirty="0" err="1"/>
              <a:t>successful</a:t>
            </a:r>
            <a:r>
              <a:rPr lang="fr-CH" sz="2200" dirty="0"/>
              <a:t> </a:t>
            </a:r>
            <a:r>
              <a:rPr lang="fr-CH" sz="2200" dirty="0" err="1" smtClean="0"/>
              <a:t>Companies</a:t>
            </a:r>
            <a:r>
              <a:rPr lang="fr-CH" sz="2200" dirty="0" smtClean="0"/>
              <a:t> </a:t>
            </a:r>
            <a:r>
              <a:rPr lang="fr-CH" sz="2200" dirty="0" err="1" smtClean="0"/>
              <a:t>at</a:t>
            </a:r>
            <a:r>
              <a:rPr lang="fr-CH" sz="2200" dirty="0" smtClean="0"/>
              <a:t> the CERN</a:t>
            </a:r>
            <a:endParaRPr lang="en-GB" sz="2200" dirty="0"/>
          </a:p>
        </p:txBody>
      </p:sp>
      <p:sp>
        <p:nvSpPr>
          <p:cNvPr id="3" name="2 CuadroTexto"/>
          <p:cNvSpPr txBox="1"/>
          <p:nvPr/>
        </p:nvSpPr>
        <p:spPr>
          <a:xfrm>
            <a:off x="7932420" y="4008120"/>
            <a:ext cx="10321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>
                <a:solidFill>
                  <a:srgbClr val="FF0000"/>
                </a:solidFill>
              </a:rPr>
              <a:t>* </a:t>
            </a:r>
            <a:r>
              <a:rPr lang="es-ES" sz="1000" dirty="0" err="1" smtClean="0">
                <a:solidFill>
                  <a:srgbClr val="FF0000"/>
                </a:solidFill>
              </a:rPr>
              <a:t>Source</a:t>
            </a:r>
            <a:r>
              <a:rPr lang="es-ES" sz="1000" dirty="0" smtClean="0">
                <a:solidFill>
                  <a:srgbClr val="FF0000"/>
                </a:solidFill>
              </a:rPr>
              <a:t>: CERN</a:t>
            </a:r>
            <a:endParaRPr lang="es-ES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4566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Rectangle 3"/>
          <p:cNvSpPr>
            <a:spLocks noChangeArrowheads="1"/>
          </p:cNvSpPr>
          <p:nvPr/>
        </p:nvSpPr>
        <p:spPr bwMode="auto">
          <a:xfrm>
            <a:off x="701041" y="769620"/>
            <a:ext cx="7932419" cy="363474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/>
          <a:lstStyle/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fr-CH" sz="16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Civil </a:t>
            </a:r>
            <a:r>
              <a:rPr lang="fr-CH" sz="1600" b="1" u="sng" dirty="0">
                <a:latin typeface="Calibri" panose="020F0502020204030204" pitchFamily="34" charset="0"/>
                <a:cs typeface="Calibri" panose="020F0502020204030204" pitchFamily="34" charset="0"/>
              </a:rPr>
              <a:t>engineering</a:t>
            </a:r>
            <a:r>
              <a:rPr lang="fr-CH" sz="1600" b="1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Construction, </a:t>
            </a: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renovation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 of buildings 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Metallic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structures, etc.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fr-CH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  <a:defRPr/>
            </a:pPr>
            <a:r>
              <a:rPr lang="fr-CH" sz="16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Infrastructure </a:t>
            </a:r>
            <a:r>
              <a:rPr lang="fr-CH" sz="1600" b="1" u="sng" dirty="0">
                <a:latin typeface="Calibri" panose="020F0502020204030204" pitchFamily="34" charset="0"/>
                <a:cs typeface="Calibri" panose="020F0502020204030204" pitchFamily="34" charset="0"/>
              </a:rPr>
              <a:t>&amp; services: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Cooling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 &amp; Ventilation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Cables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electrical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 installations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Mechanical engineering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Security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&amp; access 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control, etc.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Installation</a:t>
            </a: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, operation &amp; </a:t>
            </a: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maintenance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endParaRPr lang="en-US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Data </a:t>
            </a: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acquisition, IT </a:t>
            </a: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systems, etc.</a:t>
            </a:r>
            <a:endParaRPr lang="en-US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573089" y="158354"/>
            <a:ext cx="7934325" cy="411956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 anchor="ctr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CERN: </a:t>
            </a:r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Opportunities*</a:t>
            </a:r>
            <a:endParaRPr lang="en-US" sz="3600" b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46086" name="Picture 4" descr="https://mediastream.cern.ch/MediaArchive/Photo/Public/2003/0303013/0303013_01/0303013_01-A4-at-144-dp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1092994"/>
            <a:ext cx="1841500" cy="11625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7" name="Picture 6" descr="https://mediastream.cern.ch/MediaArchive/Photo/Public/2011/1102095/1102095_01/1102095_01-A4-at-144-dp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3239" y="1092994"/>
            <a:ext cx="1654175" cy="11625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8" descr="http://atlas.ch/blog/wp-content/uploads/2015/01/A99V9243b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30750" y="2727960"/>
            <a:ext cx="1827213" cy="12877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Picture 4" descr="https://lhc2008.web.cern.ch/LHC2008/industry/italkrane/BRIDGE%20CRANE%20T%201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3239" y="2727960"/>
            <a:ext cx="1684337" cy="12901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CuadroTexto"/>
          <p:cNvSpPr txBox="1"/>
          <p:nvPr/>
        </p:nvSpPr>
        <p:spPr>
          <a:xfrm>
            <a:off x="8111808" y="4160520"/>
            <a:ext cx="10321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>
                <a:solidFill>
                  <a:srgbClr val="FF0000"/>
                </a:solidFill>
              </a:rPr>
              <a:t>* </a:t>
            </a:r>
            <a:r>
              <a:rPr lang="es-ES" sz="1000" dirty="0" err="1" smtClean="0">
                <a:solidFill>
                  <a:srgbClr val="FF0000"/>
                </a:solidFill>
              </a:rPr>
              <a:t>Source</a:t>
            </a:r>
            <a:r>
              <a:rPr lang="es-ES" sz="1000" dirty="0" smtClean="0">
                <a:solidFill>
                  <a:srgbClr val="FF0000"/>
                </a:solidFill>
              </a:rPr>
              <a:t>: CERN</a:t>
            </a:r>
            <a:endParaRPr lang="es-ES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8677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233162" y="809625"/>
            <a:ext cx="8785427" cy="2130029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/>
          <a:lstStyle/>
          <a:p>
            <a:pPr marL="285750" indent="-285750" eaLnBrk="1" fontAlgn="auto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latin typeface="+mn-lt"/>
                <a:cs typeface="Calibri" panose="020F0502020204030204" pitchFamily="34" charset="0"/>
              </a:rPr>
              <a:t>Industrial </a:t>
            </a:r>
            <a:r>
              <a:rPr lang="en-US" sz="1600" dirty="0">
                <a:latin typeface="+mn-lt"/>
                <a:cs typeface="Calibri" panose="020F0502020204030204" pitchFamily="34" charset="0"/>
              </a:rPr>
              <a:t>controls &amp; field buses;</a:t>
            </a:r>
          </a:p>
          <a:p>
            <a:pPr marL="285750" indent="-285750" eaLnBrk="1" fontAlgn="auto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latin typeface="+mn-lt"/>
                <a:cs typeface="Calibri" panose="020F0502020204030204" pitchFamily="34" charset="0"/>
              </a:rPr>
              <a:t>Timing &amp; “fast” real-time controls;</a:t>
            </a:r>
          </a:p>
          <a:p>
            <a:pPr marL="285750" indent="-285750" eaLnBrk="1" fontAlgn="auto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latin typeface="+mn-lt"/>
                <a:cs typeface="Calibri" panose="020F0502020204030204" pitchFamily="34" charset="0"/>
              </a:rPr>
              <a:t>Power converters;</a:t>
            </a:r>
          </a:p>
          <a:p>
            <a:pPr marL="285750" indent="-285750" eaLnBrk="1" fontAlgn="auto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latin typeface="+mn-lt"/>
                <a:cs typeface="Calibri" panose="020F0502020204030204" pitchFamily="34" charset="0"/>
              </a:rPr>
              <a:t>Magnets;</a:t>
            </a:r>
          </a:p>
          <a:p>
            <a:pPr marL="285750" indent="-285750" eaLnBrk="1" fontAlgn="auto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latin typeface="+mn-lt"/>
                <a:cs typeface="Calibri" panose="020F0502020204030204" pitchFamily="34" charset="0"/>
              </a:rPr>
              <a:t>Beams : instrumentation, </a:t>
            </a:r>
            <a:r>
              <a:rPr lang="fr-CH" sz="1600" dirty="0">
                <a:latin typeface="+mn-lt"/>
                <a:cs typeface="Calibri" panose="020F0502020204030204" pitchFamily="34" charset="0"/>
              </a:rPr>
              <a:t>collimation, </a:t>
            </a:r>
            <a:r>
              <a:rPr lang="en-US" sz="1600" dirty="0">
                <a:latin typeface="+mn-lt"/>
                <a:cs typeface="Calibri" panose="020F0502020204030204" pitchFamily="34" charset="0"/>
              </a:rPr>
              <a:t>injection, ejection &amp; dump;</a:t>
            </a:r>
          </a:p>
          <a:p>
            <a:pPr marL="285750" indent="-285750" eaLnBrk="1" fontAlgn="auto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latin typeface="+mn-lt"/>
                <a:cs typeface="Calibri" panose="020F0502020204030204" pitchFamily="34" charset="0"/>
              </a:rPr>
              <a:t>Other specific equipment : cryogenics, vacuum, radiofrequency</a:t>
            </a:r>
            <a:r>
              <a:rPr lang="en-US" dirty="0">
                <a:latin typeface="+mn-lt"/>
                <a:cs typeface="Calibri" panose="020F0502020204030204" pitchFamily="34" charset="0"/>
              </a:rPr>
              <a:t>.</a:t>
            </a:r>
          </a:p>
        </p:txBody>
      </p:sp>
      <p:pic>
        <p:nvPicPr>
          <p:cNvPr id="47108" name="Picture 2" descr="http://mediaarchive.cern.ch/MediaArchive/Photo/Public/2009/0906090/0906090_01/0906090_01-A4-at-144-dp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4489" y="3145632"/>
            <a:ext cx="1911031" cy="12639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Rectangle 2"/>
          <p:cNvSpPr>
            <a:spLocks noChangeArrowheads="1"/>
          </p:cNvSpPr>
          <p:nvPr/>
        </p:nvSpPr>
        <p:spPr bwMode="auto">
          <a:xfrm>
            <a:off x="468314" y="2733676"/>
            <a:ext cx="7934325" cy="411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Arial" charset="0"/>
              <a:buChar char="•"/>
              <a:defRPr sz="3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 sz="2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SzPct val="90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rgbClr val="808080"/>
              </a:buClr>
              <a:buSzPct val="100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20485" name="TextBox 5"/>
          <p:cNvSpPr txBox="1">
            <a:spLocks noChangeArrowheads="1"/>
          </p:cNvSpPr>
          <p:nvPr/>
        </p:nvSpPr>
        <p:spPr bwMode="auto">
          <a:xfrm>
            <a:off x="1187450" y="3489723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Arial" charset="0"/>
              <a:buChar char="•"/>
              <a:defRPr sz="3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 sz="2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SzPct val="90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rgbClr val="808080"/>
              </a:buClr>
              <a:buSzPct val="100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7" name="Rectangle 6"/>
          <p:cNvSpPr/>
          <p:nvPr/>
        </p:nvSpPr>
        <p:spPr>
          <a:xfrm>
            <a:off x="2621280" y="3048001"/>
            <a:ext cx="617220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u="sng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New projects: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  <a:cs typeface="+mn-cs"/>
              </a:rPr>
              <a:t> High Luminosity LHC (HL-LHC)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  <a:cs typeface="+mn-cs"/>
              </a:rPr>
              <a:t> LHC Injectors Upgrade (LIU</a:t>
            </a:r>
            <a:r>
              <a:rPr lang="en-US" sz="1600" dirty="0" smtClean="0">
                <a:latin typeface="+mn-lt"/>
                <a:cs typeface="+mn-cs"/>
              </a:rPr>
              <a:t>)+</a:t>
            </a:r>
            <a:endParaRPr lang="en-US" sz="16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  <a:cs typeface="+mn-cs"/>
              </a:rPr>
              <a:t> Linear Collider studies (CLIC)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  <a:cs typeface="+mn-cs"/>
              </a:rPr>
              <a:t> Future Circular Collider studies (FCC)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>
              <a:latin typeface="+mn-lt"/>
              <a:cs typeface="+mn-cs"/>
            </a:endParaRPr>
          </a:p>
        </p:txBody>
      </p:sp>
      <p:pic>
        <p:nvPicPr>
          <p:cNvPr id="20487" name="Picture 28" descr="\\cern.ch\dfs\Users\y\ythurel\Desktop\Picture_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0950" y="976313"/>
            <a:ext cx="1265238" cy="1764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8" name="Picture 4" descr="Picture of the convert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3539" y="1065610"/>
            <a:ext cx="1495425" cy="856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4" name="Picture 2" descr="C:\RF_photos\RFQ+BUILDING_03_10\SL70114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97576" y="1123951"/>
            <a:ext cx="1444625" cy="7750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0" name="Title 10"/>
          <p:cNvSpPr txBox="1">
            <a:spLocks/>
          </p:cNvSpPr>
          <p:nvPr/>
        </p:nvSpPr>
        <p:spPr bwMode="auto">
          <a:xfrm>
            <a:off x="0" y="91440"/>
            <a:ext cx="9018589" cy="662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32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CERN – </a:t>
            </a:r>
            <a:r>
              <a:rPr lang="en-US" altLang="en-US" sz="3200" b="1" dirty="0" err="1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Oportunities</a:t>
            </a:r>
            <a:r>
              <a:rPr lang="en-US" altLang="en-US" sz="32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 in Technology </a:t>
            </a:r>
            <a:r>
              <a:rPr lang="en-US" altLang="en-US" sz="32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for </a:t>
            </a:r>
            <a:r>
              <a:rPr lang="en-US" altLang="en-US" sz="32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accelerators*</a:t>
            </a:r>
            <a:endParaRPr lang="en-US" altLang="en-US" sz="3200" b="1" dirty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33162" y="2973955"/>
            <a:ext cx="8785671" cy="1475411"/>
          </a:xfrm>
          <a:prstGeom prst="rect">
            <a:avLst/>
          </a:prstGeom>
          <a:noFill/>
          <a:ln w="25400">
            <a:noFill/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3" name="12 CuadroTexto"/>
          <p:cNvSpPr txBox="1"/>
          <p:nvPr/>
        </p:nvSpPr>
        <p:spPr>
          <a:xfrm>
            <a:off x="8111808" y="4220766"/>
            <a:ext cx="10321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>
                <a:solidFill>
                  <a:srgbClr val="FF0000"/>
                </a:solidFill>
              </a:rPr>
              <a:t>* </a:t>
            </a:r>
            <a:r>
              <a:rPr lang="es-ES" sz="1000" dirty="0" err="1" smtClean="0">
                <a:solidFill>
                  <a:srgbClr val="FF0000"/>
                </a:solidFill>
              </a:rPr>
              <a:t>Source</a:t>
            </a:r>
            <a:r>
              <a:rPr lang="es-ES" sz="1000" dirty="0" smtClean="0">
                <a:solidFill>
                  <a:srgbClr val="FF0000"/>
                </a:solidFill>
              </a:rPr>
              <a:t>: CERN</a:t>
            </a:r>
            <a:endParaRPr lang="es-ES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4103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18</a:t>
            </a:fld>
            <a:endParaRPr lang="es-ES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dirty="0" err="1" smtClean="0">
                <a:solidFill>
                  <a:schemeClr val="accent6">
                    <a:lumMod val="75000"/>
                  </a:schemeClr>
                </a:solidFill>
              </a:rPr>
              <a:t>Spain</a:t>
            </a:r>
            <a:r>
              <a:rPr lang="es-ES" sz="3600" dirty="0" smtClean="0">
                <a:solidFill>
                  <a:schemeClr val="accent6">
                    <a:lumMod val="75000"/>
                  </a:schemeClr>
                </a:solidFill>
              </a:rPr>
              <a:t>: Industrial </a:t>
            </a:r>
            <a:r>
              <a:rPr lang="es-ES" sz="3600" dirty="0" err="1" smtClean="0">
                <a:solidFill>
                  <a:schemeClr val="accent6">
                    <a:lumMod val="75000"/>
                  </a:schemeClr>
                </a:solidFill>
              </a:rPr>
              <a:t>Challenges</a:t>
            </a:r>
            <a:r>
              <a:rPr lang="es-ES" sz="3600" dirty="0" smtClean="0">
                <a:solidFill>
                  <a:schemeClr val="accent6">
                    <a:lumMod val="75000"/>
                  </a:schemeClr>
                </a:solidFill>
              </a:rPr>
              <a:t> in Big </a:t>
            </a:r>
            <a:r>
              <a:rPr lang="es-ES" sz="3600" dirty="0" err="1" smtClean="0">
                <a:solidFill>
                  <a:schemeClr val="accent6">
                    <a:lumMod val="75000"/>
                  </a:schemeClr>
                </a:solidFill>
              </a:rPr>
              <a:t>Science</a:t>
            </a:r>
            <a:endParaRPr lang="es-ES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472440" y="1280160"/>
            <a:ext cx="8244840" cy="28041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0"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just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es-E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</a:rPr>
              <a:t>Increase Big Science </a:t>
            </a:r>
            <a:r>
              <a:rPr kumimoji="0" lang="en-US" altLang="es-ES" sz="1600" b="1" i="0" u="sng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</a:rPr>
              <a:t>industrial return</a:t>
            </a:r>
          </a:p>
          <a:p>
            <a:pPr marR="0" lvl="0" algn="just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es-E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</a:rPr>
              <a:t>Release Big Science opportunities to more companies with a special focus on </a:t>
            </a:r>
            <a:r>
              <a:rPr kumimoji="0" lang="en-US" altLang="es-ES" sz="1600" b="1" i="0" u="sng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</a:rPr>
              <a:t>SMEs</a:t>
            </a:r>
            <a:endParaRPr kumimoji="0" lang="en-US" altLang="es-ES" sz="1600" b="0" i="0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</a:endParaRPr>
          </a:p>
          <a:p>
            <a:pPr marR="0" lvl="0" algn="just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</a:rPr>
              <a:t>Improve industry </a:t>
            </a:r>
            <a:r>
              <a:rPr kumimoji="0" lang="en-US" sz="1600" b="1" i="0" u="sng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</a:rPr>
              <a:t>collaboration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</a:rPr>
              <a:t> with laboratories, universities and  scientific facilities at national and international level.</a:t>
            </a:r>
            <a:endParaRPr kumimoji="0" lang="en-US" altLang="es-ES" sz="1600" b="0" i="0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</a:endParaRPr>
          </a:p>
          <a:p>
            <a:pPr marR="0" lvl="0" algn="just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</a:rPr>
              <a:t>Foster collaboration in innovation, training and </a:t>
            </a:r>
            <a:r>
              <a:rPr kumimoji="0" lang="en-US" sz="1600" b="1" i="0" u="sng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</a:rPr>
              <a:t>exchange </a:t>
            </a:r>
            <a:r>
              <a:rPr kumimoji="0" lang="en-US" sz="1600" b="1" i="0" u="sng" strike="noStrike" kern="1200" cap="none" spc="0" normalizeH="0" baseline="0" noProof="0" dirty="0" err="1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</a:rPr>
              <a:t>programmes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</a:rPr>
              <a:t> in Big Science Market and s</a:t>
            </a:r>
            <a:r>
              <a:rPr kumimoji="0" lang="en-US" altLang="es-E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</a:rPr>
              <a:t>trengthen the relationship with ILOs of other countries (best practices exchange)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</a:endParaRPr>
          </a:p>
          <a:p>
            <a:pPr marR="0" lvl="0" algn="just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es-ES" sz="1600" b="1" i="0" u="sng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</a:rPr>
              <a:t>Plan to host international events: </a:t>
            </a:r>
            <a:r>
              <a:rPr kumimoji="0" lang="en-US" altLang="es-E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</a:rPr>
              <a:t>ESA Ministerial(2019) and next edition of Big Science Business Forum (2020) in Granada.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11576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exto"/>
          <p:cNvSpPr>
            <a:spLocks noGrp="1"/>
          </p:cNvSpPr>
          <p:nvPr>
            <p:ph type="body" sz="quarter" idx="10"/>
          </p:nvPr>
        </p:nvSpPr>
        <p:spPr>
          <a:xfrm>
            <a:off x="426720" y="967740"/>
            <a:ext cx="8263029" cy="3436619"/>
          </a:xfrm>
        </p:spPr>
        <p:txBody>
          <a:bodyPr/>
          <a:lstStyle/>
          <a:p>
            <a:pPr marL="0" indent="0" algn="ctr">
              <a:buNone/>
            </a:pPr>
            <a:r>
              <a:rPr lang="en-US" sz="2400" b="1" u="sng" dirty="0" smtClean="0"/>
              <a:t>CERN: Industry </a:t>
            </a:r>
            <a:r>
              <a:rPr lang="en-US" sz="2400" b="1" u="sng" dirty="0"/>
              <a:t>Liaison Officers of </a:t>
            </a:r>
            <a:r>
              <a:rPr lang="en-US" sz="2400" b="1" u="sng" dirty="0" smtClean="0"/>
              <a:t>Spain</a:t>
            </a:r>
            <a:endParaRPr lang="es-ES" sz="2400" b="1" u="sng" dirty="0"/>
          </a:p>
          <a:p>
            <a:pPr marL="0" indent="0">
              <a:buNone/>
            </a:pPr>
            <a:r>
              <a:rPr lang="es-ES" sz="1200" b="1" dirty="0" smtClean="0"/>
              <a:t>		</a:t>
            </a:r>
          </a:p>
          <a:p>
            <a:pPr marL="0" indent="0">
              <a:buNone/>
            </a:pPr>
            <a:r>
              <a:rPr lang="es-ES" sz="1200" b="1" dirty="0"/>
              <a:t>	</a:t>
            </a:r>
            <a:r>
              <a:rPr lang="es-ES" sz="1200" b="1" dirty="0" smtClean="0"/>
              <a:t>	</a:t>
            </a:r>
            <a:r>
              <a:rPr lang="es-ES" sz="1600" b="1" dirty="0" err="1" smtClean="0"/>
              <a:t>Mr</a:t>
            </a:r>
            <a:r>
              <a:rPr lang="es-ES" sz="1600" b="1" dirty="0" smtClean="0"/>
              <a:t> </a:t>
            </a:r>
            <a:r>
              <a:rPr lang="es-ES" sz="1600" b="1" dirty="0"/>
              <a:t>Manuel MORENO BALLESTEROS</a:t>
            </a:r>
            <a:r>
              <a:rPr lang="es-ES" sz="1600" dirty="0"/>
              <a:t> </a:t>
            </a:r>
            <a:endParaRPr lang="es-ES" sz="1600" dirty="0" smtClean="0"/>
          </a:p>
          <a:p>
            <a:pPr marL="0" indent="0">
              <a:buNone/>
            </a:pPr>
            <a:r>
              <a:rPr lang="es-ES" sz="1600" dirty="0" smtClean="0"/>
              <a:t>		Madrid </a:t>
            </a:r>
            <a:endParaRPr lang="es-ES" sz="1600" dirty="0"/>
          </a:p>
          <a:p>
            <a:pPr marL="0" indent="0">
              <a:buNone/>
            </a:pPr>
            <a:r>
              <a:rPr lang="es-ES" sz="1600" dirty="0" smtClean="0"/>
              <a:t>		manuel.moreno@cdti.es</a:t>
            </a:r>
            <a:endParaRPr lang="es-ES" sz="1600" dirty="0"/>
          </a:p>
          <a:p>
            <a:pPr marL="0" marR="0" indent="0">
              <a:buNone/>
            </a:pPr>
            <a:r>
              <a:rPr lang="es-ES" sz="1600" dirty="0" smtClean="0"/>
              <a:t>		Tel</a:t>
            </a:r>
            <a:r>
              <a:rPr lang="es-ES" sz="1600" dirty="0"/>
              <a:t>:  </a:t>
            </a:r>
            <a:r>
              <a:rPr lang="es-ES" sz="1600" dirty="0">
                <a:hlinkClick r:id="rId3"/>
              </a:rPr>
              <a:t>+34 91 581 55 43</a:t>
            </a:r>
            <a:r>
              <a:rPr lang="es-ES" sz="1600" dirty="0"/>
              <a:t> </a:t>
            </a:r>
            <a:r>
              <a:rPr lang="es-ES" sz="1400" dirty="0"/>
              <a:t/>
            </a:r>
            <a:br>
              <a:rPr lang="es-ES" sz="1400" dirty="0"/>
            </a:br>
            <a:endParaRPr lang="es-ES" sz="1400" dirty="0" smtClean="0"/>
          </a:p>
          <a:p>
            <a:pPr marL="0" marR="0" indent="0">
              <a:buNone/>
            </a:pPr>
            <a:r>
              <a:rPr lang="es-ES" sz="1200" b="1" dirty="0" smtClean="0"/>
              <a:t>		</a:t>
            </a:r>
            <a:r>
              <a:rPr lang="es-ES" sz="1600" b="1" dirty="0" smtClean="0"/>
              <a:t>Ms </a:t>
            </a:r>
            <a:r>
              <a:rPr lang="es-ES" sz="1600" b="1" dirty="0"/>
              <a:t>Ana Cristina SUJA LUCIA</a:t>
            </a:r>
            <a:r>
              <a:rPr lang="es-ES" sz="1600" dirty="0"/>
              <a:t> </a:t>
            </a:r>
            <a:endParaRPr lang="es-ES" sz="1600" dirty="0" smtClean="0"/>
          </a:p>
          <a:p>
            <a:pPr marL="0" marR="0" indent="0">
              <a:buNone/>
            </a:pPr>
            <a:r>
              <a:rPr lang="es-ES" sz="1600" dirty="0" smtClean="0"/>
              <a:t>		CERN – Ginebra </a:t>
            </a:r>
          </a:p>
          <a:p>
            <a:pPr marL="0" marR="0" indent="0">
              <a:buNone/>
            </a:pPr>
            <a:r>
              <a:rPr lang="es-ES" sz="1600" dirty="0"/>
              <a:t>	</a:t>
            </a:r>
            <a:r>
              <a:rPr lang="es-ES" sz="1600" dirty="0" smtClean="0"/>
              <a:t>	ana.cristina.lucia@cern.ch</a:t>
            </a:r>
            <a:endParaRPr lang="es-ES" sz="1600" dirty="0"/>
          </a:p>
          <a:p>
            <a:pPr marL="0" marR="0" indent="0">
              <a:buNone/>
            </a:pPr>
            <a:r>
              <a:rPr lang="es-ES" sz="1600" dirty="0" smtClean="0"/>
              <a:t>	Tel.:</a:t>
            </a:r>
            <a:r>
              <a:rPr lang="es-ES" sz="1600" dirty="0"/>
              <a:t>  </a:t>
            </a:r>
            <a:r>
              <a:rPr lang="es-ES" sz="1600" dirty="0" smtClean="0"/>
              <a:t>	Tel.: </a:t>
            </a:r>
            <a:r>
              <a:rPr lang="es-ES" sz="1600" dirty="0" smtClean="0">
                <a:hlinkClick r:id="rId4"/>
              </a:rPr>
              <a:t>+41 </a:t>
            </a:r>
            <a:r>
              <a:rPr lang="es-ES" sz="1600" dirty="0">
                <a:hlinkClick r:id="rId4"/>
              </a:rPr>
              <a:t>22 767 </a:t>
            </a:r>
            <a:r>
              <a:rPr lang="es-ES" sz="1600" dirty="0" smtClean="0">
                <a:hlinkClick r:id="rId4"/>
              </a:rPr>
              <a:t>4147</a:t>
            </a:r>
            <a:r>
              <a:rPr lang="es-ES" sz="1600" dirty="0" smtClean="0"/>
              <a:t> / </a:t>
            </a:r>
            <a:r>
              <a:rPr lang="es-ES" sz="1600" dirty="0">
                <a:hlinkClick r:id="rId5"/>
              </a:rPr>
              <a:t>+41 77 927 78 74</a:t>
            </a:r>
            <a:r>
              <a:rPr lang="es-ES" sz="1600" dirty="0"/>
              <a:t> </a:t>
            </a:r>
            <a:br>
              <a:rPr lang="es-ES" sz="1600" dirty="0"/>
            </a:br>
            <a:r>
              <a:rPr lang="es-ES" sz="1600" dirty="0" smtClean="0"/>
              <a:t> </a:t>
            </a:r>
            <a:r>
              <a:rPr lang="es-ES" sz="1600" dirty="0"/>
              <a:t/>
            </a:r>
            <a:br>
              <a:rPr lang="es-ES" sz="1600" dirty="0"/>
            </a:br>
            <a:endParaRPr lang="es-ES" sz="1600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19</a:t>
            </a:fld>
            <a:endParaRPr lang="es-ES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dirty="0">
                <a:solidFill>
                  <a:schemeClr val="accent6">
                    <a:lumMod val="75000"/>
                  </a:schemeClr>
                </a:solidFill>
              </a:rPr>
              <a:t>THANKS!</a:t>
            </a:r>
            <a:br>
              <a:rPr lang="es-ES" sz="3600" dirty="0">
                <a:solidFill>
                  <a:schemeClr val="accent6">
                    <a:lumMod val="75000"/>
                  </a:schemeClr>
                </a:solidFill>
              </a:rPr>
            </a:br>
            <a:endParaRPr lang="es-ES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30" name="Picture 6" descr="C:\Users\mmb\Pictures\Copa Colegial\ana-ilo-picture_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" y="3032760"/>
            <a:ext cx="1013460" cy="128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mmb\Pictures\Copa Colegial\Moreno_ILO_Spain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" y="1584960"/>
            <a:ext cx="101346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5958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Paralelogramo"/>
          <p:cNvSpPr/>
          <p:nvPr/>
        </p:nvSpPr>
        <p:spPr>
          <a:xfrm flipV="1">
            <a:off x="1582712" y="845819"/>
            <a:ext cx="7413162" cy="553997"/>
          </a:xfrm>
          <a:prstGeom prst="parallelogram">
            <a:avLst>
              <a:gd name="adj" fmla="val 180932"/>
            </a:avLst>
          </a:prstGeom>
          <a:solidFill>
            <a:schemeClr val="bg1"/>
          </a:solidFill>
          <a:ln w="2222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2</a:t>
            </a:fld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6937" y="451"/>
            <a:ext cx="90608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accent6">
                    <a:lumMod val="75000"/>
                  </a:schemeClr>
                </a:solidFill>
              </a:rPr>
              <a:t>CDTI-Centre for the Development of Industrial Technology-</a:t>
            </a:r>
            <a:endParaRPr lang="es-ES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035781" y="845820"/>
            <a:ext cx="5109999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CDTI is </a:t>
            </a:r>
            <a:r>
              <a:rPr lang="en-US" sz="1500" dirty="0"/>
              <a:t>a Public Business Entity, answering to </a:t>
            </a:r>
            <a:r>
              <a:rPr lang="es-ES" sz="1500" dirty="0" smtClean="0"/>
              <a:t>the Ministry </a:t>
            </a:r>
            <a:r>
              <a:rPr lang="en-US" sz="1500" dirty="0" smtClean="0"/>
              <a:t>of </a:t>
            </a:r>
            <a:r>
              <a:rPr lang="en-US" sz="1500" dirty="0"/>
              <a:t>Science, Innovation and </a:t>
            </a:r>
            <a:r>
              <a:rPr lang="en-US" sz="1500" dirty="0" smtClean="0"/>
              <a:t>Universities.</a:t>
            </a:r>
            <a:r>
              <a:rPr lang="es-ES" sz="1500" dirty="0" smtClean="0"/>
              <a:t> </a:t>
            </a:r>
          </a:p>
        </p:txBody>
      </p:sp>
      <p:sp>
        <p:nvSpPr>
          <p:cNvPr id="10" name="9 Paralelogramo"/>
          <p:cNvSpPr/>
          <p:nvPr/>
        </p:nvSpPr>
        <p:spPr>
          <a:xfrm flipV="1">
            <a:off x="1582712" y="1615440"/>
            <a:ext cx="7413162" cy="784830"/>
          </a:xfrm>
          <a:prstGeom prst="parallelogram">
            <a:avLst>
              <a:gd name="adj" fmla="val 180932"/>
            </a:avLst>
          </a:prstGeom>
          <a:solidFill>
            <a:schemeClr val="bg1"/>
          </a:solidFill>
          <a:ln w="2222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3035782" y="1615440"/>
            <a:ext cx="4724400" cy="7848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500" dirty="0"/>
              <a:t>The CDTI </a:t>
            </a:r>
            <a:r>
              <a:rPr lang="en-US" sz="1500" dirty="0" smtClean="0"/>
              <a:t>seeks </a:t>
            </a:r>
            <a:r>
              <a:rPr lang="en-US" sz="1500" dirty="0"/>
              <a:t>to contribute to </a:t>
            </a:r>
            <a:r>
              <a:rPr lang="en-US" sz="1500" dirty="0" smtClean="0"/>
              <a:t>i</a:t>
            </a:r>
            <a:r>
              <a:rPr lang="es-ES" sz="1500" dirty="0" err="1" smtClean="0"/>
              <a:t>mproving</a:t>
            </a:r>
            <a:r>
              <a:rPr lang="es-ES" sz="1500" dirty="0" smtClean="0"/>
              <a:t> </a:t>
            </a:r>
            <a:r>
              <a:rPr lang="es-ES" sz="1500" dirty="0" err="1" smtClean="0"/>
              <a:t>spanish</a:t>
            </a:r>
            <a:r>
              <a:rPr lang="es-ES" sz="1500" dirty="0" smtClean="0"/>
              <a:t> </a:t>
            </a:r>
            <a:r>
              <a:rPr lang="es-ES" sz="1500" dirty="0" err="1" smtClean="0"/>
              <a:t>companies</a:t>
            </a:r>
            <a:r>
              <a:rPr lang="es-ES" sz="1500" dirty="0" smtClean="0"/>
              <a:t>´ </a:t>
            </a:r>
            <a:r>
              <a:rPr lang="es-ES" sz="1500" dirty="0" err="1" smtClean="0"/>
              <a:t>competitiveness</a:t>
            </a:r>
            <a:r>
              <a:rPr lang="es-ES" sz="1500" dirty="0" smtClean="0"/>
              <a:t> and </a:t>
            </a:r>
            <a:r>
              <a:rPr lang="es-ES" sz="1500" dirty="0" err="1" smtClean="0"/>
              <a:t>internationalization</a:t>
            </a:r>
            <a:r>
              <a:rPr lang="es-ES" sz="1500" dirty="0" smtClean="0"/>
              <a:t> </a:t>
            </a:r>
            <a:r>
              <a:rPr lang="es-ES" sz="1500" dirty="0" err="1" smtClean="0"/>
              <a:t>through</a:t>
            </a:r>
            <a:r>
              <a:rPr lang="es-ES" sz="1500" dirty="0" smtClean="0"/>
              <a:t> </a:t>
            </a:r>
            <a:r>
              <a:rPr lang="es-ES" sz="1500" dirty="0" err="1" smtClean="0"/>
              <a:t>innovation</a:t>
            </a:r>
            <a:r>
              <a:rPr lang="es-ES" sz="1500" dirty="0" smtClean="0"/>
              <a:t>.</a:t>
            </a:r>
            <a:endParaRPr lang="es-ES" sz="1500" dirty="0"/>
          </a:p>
        </p:txBody>
      </p:sp>
      <p:grpSp>
        <p:nvGrpSpPr>
          <p:cNvPr id="4" name="3 Grupo"/>
          <p:cNvGrpSpPr/>
          <p:nvPr/>
        </p:nvGrpSpPr>
        <p:grpSpPr>
          <a:xfrm>
            <a:off x="6937" y="822159"/>
            <a:ext cx="2820083" cy="3475522"/>
            <a:chOff x="6937" y="537879"/>
            <a:chExt cx="3041063" cy="3891280"/>
          </a:xfrm>
        </p:grpSpPr>
        <p:sp>
          <p:nvSpPr>
            <p:cNvPr id="2" name="1 Rectángulo"/>
            <p:cNvSpPr/>
            <p:nvPr/>
          </p:nvSpPr>
          <p:spPr>
            <a:xfrm>
              <a:off x="6937" y="537879"/>
              <a:ext cx="274320" cy="38900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bg1"/>
                </a:solidFill>
              </a:endParaRPr>
            </a:p>
          </p:txBody>
        </p:sp>
        <p:pic>
          <p:nvPicPr>
            <p:cNvPr id="12" name="Picture 2" descr="C:\Users\MVGA\Downloads\4350_2142142008153616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540" y="537879"/>
              <a:ext cx="2918460" cy="38912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12 Rectángulo"/>
          <p:cNvSpPr/>
          <p:nvPr/>
        </p:nvSpPr>
        <p:spPr>
          <a:xfrm>
            <a:off x="3035782" y="2428765"/>
            <a:ext cx="59600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500" dirty="0" smtClean="0"/>
              <a:t>Main activities</a:t>
            </a:r>
            <a:r>
              <a:rPr lang="en-US" sz="1500" dirty="0"/>
              <a:t>: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US" sz="1500" dirty="0"/>
              <a:t>Financial and economic-technical assessment of R&amp;D projects implemented by companies.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US" sz="1500" dirty="0"/>
              <a:t>Managing and fostering Spanish participation in international technological cooperation </a:t>
            </a:r>
            <a:r>
              <a:rPr lang="en-US" sz="1500" dirty="0" err="1"/>
              <a:t>programmes</a:t>
            </a:r>
            <a:r>
              <a:rPr lang="en-US" sz="1500" dirty="0"/>
              <a:t>.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US" sz="1500" dirty="0" smtClean="0"/>
              <a:t>Supporting </a:t>
            </a:r>
            <a:r>
              <a:rPr lang="en-US" sz="1500" dirty="0"/>
              <a:t>the setting up and consolidating technological companies.</a:t>
            </a:r>
          </a:p>
        </p:txBody>
      </p:sp>
    </p:spTree>
    <p:extLst>
      <p:ext uri="{BB962C8B-B14F-4D97-AF65-F5344CB8AC3E}">
        <p14:creationId xmlns:p14="http://schemas.microsoft.com/office/powerpoint/2010/main" val="2182947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3</a:t>
            </a:fld>
            <a:endParaRPr lang="es-ES"/>
          </a:p>
        </p:txBody>
      </p:sp>
      <p:sp>
        <p:nvSpPr>
          <p:cNvPr id="7" name="6 Rectángulo"/>
          <p:cNvSpPr/>
          <p:nvPr/>
        </p:nvSpPr>
        <p:spPr>
          <a:xfrm>
            <a:off x="81093" y="1219199"/>
            <a:ext cx="8940801" cy="3095947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3875024" y="1221104"/>
            <a:ext cx="514687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Aft>
                <a:spcPts val="1200"/>
              </a:spcAft>
              <a:defRPr/>
            </a:pPr>
            <a:r>
              <a:rPr kumimoji="0" lang="es-E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990 M€ </a:t>
            </a:r>
            <a:r>
              <a:rPr lang="es-ES" sz="2000" b="1" dirty="0"/>
              <a:t>In </a:t>
            </a:r>
            <a:r>
              <a:rPr lang="es-ES" sz="2000" b="1" dirty="0" err="1"/>
              <a:t>direct</a:t>
            </a:r>
            <a:r>
              <a:rPr lang="es-ES" sz="2000" b="1" dirty="0"/>
              <a:t> </a:t>
            </a:r>
            <a:r>
              <a:rPr lang="es-ES" sz="2000" b="1" dirty="0" err="1"/>
              <a:t>financing</a:t>
            </a:r>
            <a:endParaRPr kumimoji="0" lang="es-ES" sz="2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862835" y="1650894"/>
            <a:ext cx="491845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 algn="just" eaLnBrk="0" hangingPunct="0">
              <a:buFont typeface="Wingdings" pitchFamily="2" charset="2"/>
              <a:buChar char="§"/>
              <a:defRPr/>
            </a:pPr>
            <a:r>
              <a:rPr lang="es-ES" sz="2000" kern="0" dirty="0" smtClean="0">
                <a:solidFill>
                  <a:sysClr val="windowText" lastClr="000000"/>
                </a:solidFill>
              </a:rPr>
              <a:t>730 M€ </a:t>
            </a:r>
            <a:r>
              <a:rPr lang="es-ES" sz="2000" kern="0" dirty="0" err="1" smtClean="0">
                <a:solidFill>
                  <a:sysClr val="windowText" lastClr="000000"/>
                </a:solidFill>
              </a:rPr>
              <a:t>for</a:t>
            </a:r>
            <a:r>
              <a:rPr lang="es-ES" sz="2000" kern="0" dirty="0" smtClean="0">
                <a:solidFill>
                  <a:sysClr val="windowText" lastClr="000000"/>
                </a:solidFill>
              </a:rPr>
              <a:t> R+D</a:t>
            </a:r>
          </a:p>
          <a:p>
            <a:pPr marL="800100" lvl="1" indent="-342900" algn="just" eaLnBrk="0" hangingPunct="0">
              <a:buFont typeface="Wingdings" pitchFamily="2" charset="2"/>
              <a:buChar char="§"/>
              <a:defRPr/>
            </a:pPr>
            <a:r>
              <a:rPr lang="es-ES" sz="2000" kern="0" dirty="0" smtClean="0">
                <a:solidFill>
                  <a:sysClr val="windowText" lastClr="000000"/>
                </a:solidFill>
              </a:rPr>
              <a:t>160 M€ </a:t>
            </a:r>
            <a:r>
              <a:rPr lang="es-ES" sz="2000" kern="0" dirty="0" err="1" smtClean="0">
                <a:solidFill>
                  <a:sysClr val="windowText" lastClr="000000"/>
                </a:solidFill>
              </a:rPr>
              <a:t>for</a:t>
            </a:r>
            <a:r>
              <a:rPr lang="es-ES" sz="2000" kern="0" dirty="0" smtClean="0">
                <a:solidFill>
                  <a:sysClr val="windowText" lastClr="000000"/>
                </a:solidFill>
              </a:rPr>
              <a:t> </a:t>
            </a:r>
            <a:r>
              <a:rPr lang="es-ES" sz="2000" kern="0" dirty="0" err="1" smtClean="0">
                <a:solidFill>
                  <a:sysClr val="windowText" lastClr="000000"/>
                </a:solidFill>
              </a:rPr>
              <a:t>Innovation</a:t>
            </a:r>
            <a:endParaRPr lang="es-ES" sz="2000" kern="0" dirty="0" smtClean="0">
              <a:solidFill>
                <a:sysClr val="windowText" lastClr="000000"/>
              </a:solidFill>
            </a:endParaRPr>
          </a:p>
          <a:p>
            <a:pPr marL="800100" lvl="1" indent="-342900" algn="just" eaLnBrk="0" hangingPunct="0">
              <a:buFont typeface="Wingdings" pitchFamily="2" charset="2"/>
              <a:buChar char="§"/>
              <a:defRPr/>
            </a:pPr>
            <a:r>
              <a:rPr lang="es-ES" sz="2000" kern="0" dirty="0" smtClean="0">
                <a:solidFill>
                  <a:sysClr val="windowText" lastClr="000000"/>
                </a:solidFill>
              </a:rPr>
              <a:t>100 M€ </a:t>
            </a:r>
            <a:r>
              <a:rPr lang="es-ES" sz="2000" kern="0" dirty="0" err="1">
                <a:solidFill>
                  <a:sysClr val="windowText" lastClr="000000"/>
                </a:solidFill>
              </a:rPr>
              <a:t>For</a:t>
            </a:r>
            <a:r>
              <a:rPr lang="es-ES" sz="2000" kern="0" dirty="0">
                <a:solidFill>
                  <a:sysClr val="windowText" lastClr="000000"/>
                </a:solidFill>
              </a:rPr>
              <a:t> </a:t>
            </a:r>
            <a:r>
              <a:rPr lang="es-ES" sz="2000" kern="0" dirty="0" err="1">
                <a:solidFill>
                  <a:sysClr val="windowText" lastClr="000000"/>
                </a:solidFill>
              </a:rPr>
              <a:t>venture</a:t>
            </a:r>
            <a:r>
              <a:rPr lang="es-ES" sz="2000" kern="0" dirty="0">
                <a:solidFill>
                  <a:sysClr val="windowText" lastClr="000000"/>
                </a:solidFill>
              </a:rPr>
              <a:t> capital</a:t>
            </a:r>
          </a:p>
        </p:txBody>
      </p:sp>
      <p:sp>
        <p:nvSpPr>
          <p:cNvPr id="4" name="3 Rectángulo"/>
          <p:cNvSpPr/>
          <p:nvPr/>
        </p:nvSpPr>
        <p:spPr>
          <a:xfrm>
            <a:off x="3875024" y="2677725"/>
            <a:ext cx="48691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spcAft>
                <a:spcPts val="1200"/>
              </a:spcAft>
              <a:defRPr/>
            </a:pPr>
            <a:r>
              <a:rPr lang="es-ES" sz="2000" b="1" kern="0" dirty="0" smtClean="0">
                <a:solidFill>
                  <a:sysClr val="windowText" lastClr="000000"/>
                </a:solidFill>
              </a:rPr>
              <a:t>460 </a:t>
            </a:r>
            <a:r>
              <a:rPr lang="es-ES" sz="2000" b="1" kern="0" dirty="0">
                <a:solidFill>
                  <a:sysClr val="windowText" lastClr="000000"/>
                </a:solidFill>
              </a:rPr>
              <a:t>M€ </a:t>
            </a:r>
            <a:r>
              <a:rPr lang="es-ES" sz="2000" b="1" kern="0" dirty="0" smtClean="0">
                <a:solidFill>
                  <a:sysClr val="windowText" lastClr="000000"/>
                </a:solidFill>
              </a:rPr>
              <a:t>Industrial </a:t>
            </a:r>
            <a:r>
              <a:rPr lang="es-ES" sz="2000" b="1" kern="0" dirty="0" err="1" smtClean="0">
                <a:solidFill>
                  <a:sysClr val="windowText" lastClr="000000"/>
                </a:solidFill>
              </a:rPr>
              <a:t>return</a:t>
            </a:r>
            <a:r>
              <a:rPr lang="es-ES" sz="2000" b="1" kern="0" dirty="0" smtClean="0">
                <a:solidFill>
                  <a:sysClr val="windowText" lastClr="000000"/>
                </a:solidFill>
              </a:rPr>
              <a:t> </a:t>
            </a:r>
            <a:r>
              <a:rPr lang="es-ES" sz="2000" b="1" kern="0" dirty="0">
                <a:solidFill>
                  <a:sysClr val="windowText" lastClr="000000"/>
                </a:solidFill>
              </a:rPr>
              <a:t>H2020</a:t>
            </a:r>
            <a:endParaRPr lang="es-ES" sz="2000" kern="0" dirty="0">
              <a:solidFill>
                <a:sysClr val="windowText" lastClr="000000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 rot="10800000" flipV="1">
            <a:off x="3875024" y="3283182"/>
            <a:ext cx="526897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spcAft>
                <a:spcPts val="1200"/>
              </a:spcAft>
              <a:defRPr/>
            </a:pPr>
            <a:r>
              <a:rPr lang="es-ES" sz="2000" b="1" kern="0" dirty="0" smtClean="0">
                <a:solidFill>
                  <a:sysClr val="windowText" lastClr="000000"/>
                </a:solidFill>
              </a:rPr>
              <a:t>250 </a:t>
            </a:r>
            <a:r>
              <a:rPr lang="es-ES" sz="2000" b="1" kern="0" dirty="0" smtClean="0">
                <a:solidFill>
                  <a:sysClr val="windowText" lastClr="000000"/>
                </a:solidFill>
              </a:rPr>
              <a:t>M</a:t>
            </a:r>
            <a:r>
              <a:rPr lang="es-ES" sz="2000" b="1" kern="0" dirty="0">
                <a:solidFill>
                  <a:sysClr val="windowText" lastClr="000000"/>
                </a:solidFill>
              </a:rPr>
              <a:t>€ </a:t>
            </a:r>
            <a:r>
              <a:rPr lang="es-ES" sz="2000" b="1" kern="0" dirty="0" smtClean="0">
                <a:solidFill>
                  <a:sysClr val="windowText" lastClr="000000"/>
                </a:solidFill>
              </a:rPr>
              <a:t>Industrial </a:t>
            </a:r>
            <a:r>
              <a:rPr lang="es-ES" sz="2000" b="1" kern="0" dirty="0" err="1" smtClean="0">
                <a:solidFill>
                  <a:sysClr val="windowText" lastClr="000000"/>
                </a:solidFill>
              </a:rPr>
              <a:t>return</a:t>
            </a:r>
            <a:r>
              <a:rPr lang="es-ES" sz="2000" b="1" kern="0" dirty="0" smtClean="0">
                <a:solidFill>
                  <a:sysClr val="windowText" lastClr="000000"/>
                </a:solidFill>
              </a:rPr>
              <a:t>: Big </a:t>
            </a:r>
            <a:r>
              <a:rPr lang="es-ES" sz="2000" b="1" kern="0" dirty="0" err="1" smtClean="0">
                <a:solidFill>
                  <a:sysClr val="windowText" lastClr="000000"/>
                </a:solidFill>
              </a:rPr>
              <a:t>Science</a:t>
            </a:r>
            <a:r>
              <a:rPr lang="es-ES" sz="2000" b="1" kern="0" dirty="0" smtClean="0">
                <a:solidFill>
                  <a:sysClr val="windowText" lastClr="000000"/>
                </a:solidFill>
              </a:rPr>
              <a:t> </a:t>
            </a:r>
            <a:r>
              <a:rPr lang="es-ES" sz="2000" b="1" kern="0" dirty="0">
                <a:solidFill>
                  <a:sysClr val="windowText" lastClr="000000"/>
                </a:solidFill>
              </a:rPr>
              <a:t>and </a:t>
            </a:r>
            <a:r>
              <a:rPr lang="es-ES" sz="2000" b="1" kern="0" dirty="0" err="1" smtClean="0">
                <a:solidFill>
                  <a:sysClr val="windowText" lastClr="000000"/>
                </a:solidFill>
              </a:rPr>
              <a:t>Space</a:t>
            </a:r>
            <a:r>
              <a:rPr lang="es-ES" sz="2000" b="1" kern="0" dirty="0" smtClean="0">
                <a:solidFill>
                  <a:sysClr val="windowText" lastClr="000000"/>
                </a:solidFill>
              </a:rPr>
              <a:t> </a:t>
            </a:r>
            <a:r>
              <a:rPr lang="es-ES" sz="2400" b="1" kern="0" dirty="0" smtClean="0">
                <a:solidFill>
                  <a:sysClr val="windowText" lastClr="000000"/>
                </a:solidFill>
              </a:rPr>
              <a:t>		</a:t>
            </a:r>
            <a:endParaRPr lang="es-ES" sz="2400" kern="0" dirty="0">
              <a:solidFill>
                <a:sysClr val="windowText" lastClr="000000"/>
              </a:solidFill>
            </a:endParaRPr>
          </a:p>
        </p:txBody>
      </p:sp>
      <p:pic>
        <p:nvPicPr>
          <p:cNvPr id="12" name="Picture 2" descr="Resultado de imagen de h20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92" y="1219200"/>
            <a:ext cx="3761232" cy="1353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12 Grupo"/>
          <p:cNvGrpSpPr/>
          <p:nvPr/>
        </p:nvGrpSpPr>
        <p:grpSpPr>
          <a:xfrm>
            <a:off x="113792" y="2666557"/>
            <a:ext cx="3749043" cy="1648589"/>
            <a:chOff x="268967" y="2658962"/>
            <a:chExt cx="3180083" cy="1605385"/>
          </a:xfrm>
        </p:grpSpPr>
        <p:pic>
          <p:nvPicPr>
            <p:cNvPr id="15" name="Picture 2" descr="C:\Users\mvga.CDTI\AppData\Local\Microsoft\Windows\Temporary Internet Files\Content.Outlook\QWXWJQKP\Gaia_satellte (2).jp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967" y="2658962"/>
              <a:ext cx="1894259" cy="16053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3" descr="C:\Users\mvga.CDTI\AppData\Local\Microsoft\Windows\Temporary Internet Files\Content.Outlook\QWXWJQKP\CERN_CMS (2).jpg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23" b="2343"/>
            <a:stretch/>
          </p:blipFill>
          <p:spPr bwMode="auto">
            <a:xfrm>
              <a:off x="2253716" y="2658962"/>
              <a:ext cx="1195334" cy="16053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" name="5 Rectángulo"/>
          <p:cNvSpPr/>
          <p:nvPr/>
        </p:nvSpPr>
        <p:spPr>
          <a:xfrm>
            <a:off x="245598" y="20775"/>
            <a:ext cx="87762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b="1" dirty="0">
                <a:solidFill>
                  <a:srgbClr val="F79646">
                    <a:lumMod val="75000"/>
                  </a:srgbClr>
                </a:solidFill>
              </a:rPr>
              <a:t>CDTI </a:t>
            </a:r>
            <a:r>
              <a:rPr lang="es-ES" sz="3200" b="1" dirty="0" smtClean="0">
                <a:solidFill>
                  <a:srgbClr val="F79646">
                    <a:lumMod val="75000"/>
                  </a:srgbClr>
                </a:solidFill>
              </a:rPr>
              <a:t>Business </a:t>
            </a:r>
            <a:r>
              <a:rPr lang="es-ES" sz="3200" b="1" dirty="0" err="1" smtClean="0">
                <a:solidFill>
                  <a:srgbClr val="F79646">
                    <a:lumMod val="75000"/>
                  </a:srgbClr>
                </a:solidFill>
              </a:rPr>
              <a:t>Innovation</a:t>
            </a:r>
            <a:r>
              <a:rPr lang="es-ES" sz="3200" b="1" dirty="0" smtClean="0">
                <a:solidFill>
                  <a:srgbClr val="F79646">
                    <a:lumMod val="75000"/>
                  </a:srgbClr>
                </a:solidFill>
              </a:rPr>
              <a:t> </a:t>
            </a:r>
            <a:r>
              <a:rPr lang="es-ES" sz="3200" b="1" dirty="0" err="1" smtClean="0">
                <a:solidFill>
                  <a:srgbClr val="F79646">
                    <a:lumMod val="75000"/>
                  </a:srgbClr>
                </a:solidFill>
              </a:rPr>
              <a:t>Financing</a:t>
            </a:r>
            <a:r>
              <a:rPr lang="es-ES" sz="3200" b="1" dirty="0" smtClean="0">
                <a:solidFill>
                  <a:srgbClr val="F79646">
                    <a:lumMod val="75000"/>
                  </a:srgbClr>
                </a:solidFill>
              </a:rPr>
              <a:t> Agency - 2018</a:t>
            </a:r>
            <a:endParaRPr lang="es-ES" sz="3200" b="1" dirty="0"/>
          </a:p>
        </p:txBody>
      </p:sp>
    </p:spTree>
    <p:extLst>
      <p:ext uri="{BB962C8B-B14F-4D97-AF65-F5344CB8AC3E}">
        <p14:creationId xmlns:p14="http://schemas.microsoft.com/office/powerpoint/2010/main" val="416210541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4</a:t>
            </a:fld>
            <a:endParaRPr lang="es-ES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b="1" dirty="0" smtClean="0">
                <a:solidFill>
                  <a:schemeClr val="accent6">
                    <a:lumMod val="75000"/>
                  </a:schemeClr>
                </a:solidFill>
              </a:rPr>
              <a:t>CDTI International </a:t>
            </a:r>
            <a:r>
              <a:rPr lang="es-ES" sz="3600" b="1" dirty="0">
                <a:solidFill>
                  <a:schemeClr val="accent6">
                    <a:lumMod val="75000"/>
                  </a:schemeClr>
                </a:solidFill>
              </a:rPr>
              <a:t>R&amp;D </a:t>
            </a:r>
            <a:r>
              <a:rPr lang="es-ES" sz="3600" b="1" dirty="0" err="1" smtClean="0">
                <a:solidFill>
                  <a:schemeClr val="accent6">
                    <a:lumMod val="75000"/>
                  </a:schemeClr>
                </a:solidFill>
              </a:rPr>
              <a:t>collaboration</a:t>
            </a:r>
            <a:endParaRPr lang="es-ES" sz="3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" y="975360"/>
            <a:ext cx="7345680" cy="3482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585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5</a:t>
            </a:fld>
            <a:endParaRPr lang="es-ES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spcBef>
                <a:spcPts val="0"/>
              </a:spcBef>
            </a:pPr>
            <a:r>
              <a:rPr lang="es-ES" sz="2800" dirty="0">
                <a:solidFill>
                  <a:srgbClr val="F79646">
                    <a:lumMod val="75000"/>
                  </a:srgbClr>
                </a:solidFill>
              </a:rPr>
              <a:t> </a:t>
            </a:r>
            <a:r>
              <a:rPr lang="es-ES" sz="3600" b="1" dirty="0" smtClean="0">
                <a:solidFill>
                  <a:srgbClr val="F79646">
                    <a:lumMod val="75000"/>
                  </a:srgbClr>
                </a:solidFill>
              </a:rPr>
              <a:t>CDTI ECOSYSTEM</a:t>
            </a:r>
            <a:endParaRPr lang="es-ES" sz="3600" b="1" dirty="0">
              <a:solidFill>
                <a:srgbClr val="F79646">
                  <a:lumMod val="75000"/>
                </a:srgbClr>
              </a:solidFill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960121" y="1268760"/>
            <a:ext cx="3040379" cy="338554"/>
          </a:xfrm>
          <a:prstGeom prst="rect">
            <a:avLst/>
          </a:prstGeom>
          <a:solidFill>
            <a:srgbClr val="4F81BD">
              <a:lumMod val="75000"/>
            </a:srgb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Arial" pitchFamily="34" charset="0"/>
              </a:rPr>
              <a:t>RTDI funding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Arial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960121" y="1622703"/>
            <a:ext cx="3040380" cy="523220"/>
          </a:xfrm>
          <a:prstGeom prst="rect">
            <a:avLst/>
          </a:prstGeom>
          <a:solidFill>
            <a:srgbClr val="F79646">
              <a:lumMod val="60000"/>
              <a:lumOff val="40000"/>
            </a:srgb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cs typeface="Arial" pitchFamily="34" charset="0"/>
              </a:rPr>
              <a:t>Evaluation and funding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cs typeface="Arial" pitchFamily="34" charset="0"/>
              </a:rPr>
              <a:t>Reports towards tax exemption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4724401" y="1268760"/>
            <a:ext cx="3448000" cy="830997"/>
          </a:xfrm>
          <a:prstGeom prst="rect">
            <a:avLst/>
          </a:prstGeom>
          <a:solidFill>
            <a:srgbClr val="4F81BD">
              <a:lumMod val="75000"/>
            </a:srgb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Arial" pitchFamily="34" charset="0"/>
              </a:rPr>
              <a:t>Support to the creation and consolidation of new technology based companies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Arial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4724401" y="2099757"/>
            <a:ext cx="3447999" cy="523220"/>
          </a:xfrm>
          <a:prstGeom prst="rect">
            <a:avLst/>
          </a:prstGeom>
          <a:solidFill>
            <a:srgbClr val="F79646">
              <a:lumMod val="60000"/>
              <a:lumOff val="40000"/>
            </a:srgb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_tradnl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cs typeface="Arial" pitchFamily="34" charset="0"/>
              </a:rPr>
              <a:t>INNVIERTE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_tradnl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cs typeface="Arial" pitchFamily="34" charset="0"/>
              </a:rPr>
              <a:t>Neotec</a:t>
            </a:r>
            <a:r>
              <a:rPr kumimoji="0" lang="es-ES_tradnl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cs typeface="Arial" pitchFamily="34" charset="0"/>
              </a:rPr>
              <a:t> </a:t>
            </a:r>
            <a:r>
              <a:rPr kumimoji="0" lang="es-ES_tradnl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cs typeface="Arial" pitchFamily="34" charset="0"/>
              </a:rPr>
              <a:t>grants</a:t>
            </a:r>
            <a:endParaRPr kumimoji="0" lang="es-ES" sz="1400" b="0" i="0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cs typeface="Arial" pitchFamily="34" charset="0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960122" y="2575560"/>
            <a:ext cx="3040378" cy="338554"/>
          </a:xfrm>
          <a:prstGeom prst="rect">
            <a:avLst/>
          </a:prstGeom>
          <a:solidFill>
            <a:srgbClr val="4F81BD">
              <a:lumMod val="75000"/>
            </a:srgb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Arial" pitchFamily="34" charset="0"/>
              </a:rPr>
              <a:t>RTDI internationalization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Arial" pitchFamily="34" charset="0"/>
            </a:endParaRP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960123" y="2914115"/>
            <a:ext cx="3040378" cy="954107"/>
          </a:xfrm>
          <a:prstGeom prst="rect">
            <a:avLst/>
          </a:prstGeom>
          <a:solidFill>
            <a:srgbClr val="F79646">
              <a:lumMod val="60000"/>
              <a:lumOff val="40000"/>
            </a:srgb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cs typeface="Arial" pitchFamily="34" charset="0"/>
              </a:rPr>
              <a:t>Technological Cooperation: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cs typeface="Arial" pitchFamily="34" charset="0"/>
              </a:rPr>
              <a:t>Eureka,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cs typeface="Arial" pitchFamily="34" charset="0"/>
              </a:rPr>
              <a:t>Iberoeka, Eurostars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cs typeface="Arial" pitchFamily="34" charset="0"/>
              </a:rPr>
              <a:t>, H2020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cs typeface="Arial" pitchFamily="34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cs typeface="Arial" pitchFamily="34" charset="0"/>
              </a:rPr>
              <a:t>Support to technological transfer: 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cs typeface="Arial" pitchFamily="34" charset="0"/>
              </a:rPr>
              <a:t>Foreign network</a:t>
            </a:r>
            <a:endParaRPr kumimoji="0" lang="en-US" sz="17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Arial" pitchFamily="34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4724400" y="2728872"/>
            <a:ext cx="3431681" cy="338554"/>
          </a:xfrm>
          <a:prstGeom prst="rect">
            <a:avLst/>
          </a:prstGeom>
          <a:solidFill>
            <a:srgbClr val="4F81BD">
              <a:lumMod val="75000"/>
            </a:srgb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lvl="0" algn="ctr"/>
            <a:r>
              <a:rPr lang="en-US" sz="1600" dirty="0" smtClean="0">
                <a:solidFill>
                  <a:prstClr val="white"/>
                </a:solidFill>
                <a:latin typeface="Calibri"/>
              </a:rPr>
              <a:t>Technological </a:t>
            </a:r>
            <a:r>
              <a:rPr lang="en-US" sz="1600" dirty="0">
                <a:solidFill>
                  <a:prstClr val="white"/>
                </a:solidFill>
                <a:latin typeface="Calibri"/>
              </a:rPr>
              <a:t>Returns</a:t>
            </a: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4724400" y="3124200"/>
            <a:ext cx="3448001" cy="738664"/>
          </a:xfrm>
          <a:prstGeom prst="rect">
            <a:avLst/>
          </a:prstGeom>
          <a:solidFill>
            <a:srgbClr val="F79646">
              <a:lumMod val="60000"/>
              <a:lumOff val="40000"/>
            </a:srgb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marL="2857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cs typeface="Arial" pitchFamily="34" charset="0"/>
              </a:rPr>
              <a:t>Space</a:t>
            </a:r>
            <a:r>
              <a:rPr kumimoji="0" lang="es-E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cs typeface="Arial" pitchFamily="34" charset="0"/>
              </a:rPr>
              <a:t>: ESA, </a:t>
            </a:r>
            <a:r>
              <a:rPr kumimoji="0" lang="es-E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cs typeface="Arial" pitchFamily="34" charset="0"/>
              </a:rPr>
              <a:t>Hispasat</a:t>
            </a:r>
            <a:r>
              <a:rPr kumimoji="0" lang="es-E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cs typeface="Arial" pitchFamily="34" charset="0"/>
              </a:rPr>
              <a:t>, </a:t>
            </a:r>
            <a:r>
              <a:rPr kumimoji="0" lang="es-E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cs typeface="Arial" pitchFamily="34" charset="0"/>
              </a:rPr>
              <a:t>Eumetsat</a:t>
            </a:r>
            <a:r>
              <a:rPr kumimoji="0" lang="es-E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cs typeface="Arial" pitchFamily="34" charset="0"/>
              </a:rPr>
              <a:t>, ..</a:t>
            </a:r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cs typeface="Arial" pitchFamily="34" charset="0"/>
            </a:endParaRPr>
          </a:p>
          <a:p>
            <a:pPr marL="285750" lvl="1" indent="-285750">
              <a:buFont typeface="Arial" pitchFamily="34" charset="0"/>
              <a:buChar char="•"/>
              <a:defRPr/>
            </a:pPr>
            <a:r>
              <a:rPr lang="es-ES" sz="1400" b="0" dirty="0">
                <a:solidFill>
                  <a:srgbClr val="1F497D"/>
                </a:solidFill>
                <a:latin typeface="Calibri"/>
              </a:rPr>
              <a:t>Big </a:t>
            </a:r>
            <a:r>
              <a:rPr lang="es-ES" sz="1400" b="0" dirty="0" err="1" smtClean="0">
                <a:solidFill>
                  <a:srgbClr val="1F497D"/>
                </a:solidFill>
                <a:latin typeface="Calibri"/>
              </a:rPr>
              <a:t>Science</a:t>
            </a:r>
            <a:r>
              <a:rPr lang="es-ES" sz="1400" b="0" dirty="0" smtClean="0">
                <a:solidFill>
                  <a:srgbClr val="1F497D"/>
                </a:solidFill>
                <a:latin typeface="Calibri"/>
              </a:rPr>
              <a:t> - </a:t>
            </a:r>
            <a:r>
              <a:rPr lang="es-ES" sz="1400" b="0" dirty="0" err="1" smtClean="0">
                <a:solidFill>
                  <a:srgbClr val="1F497D"/>
                </a:solidFill>
                <a:latin typeface="Calibri"/>
              </a:rPr>
              <a:t>Technological</a:t>
            </a:r>
            <a:r>
              <a:rPr lang="es-ES" sz="1400" b="0" dirty="0" smtClean="0">
                <a:solidFill>
                  <a:srgbClr val="1F497D"/>
                </a:solidFill>
                <a:latin typeface="Calibri"/>
              </a:rPr>
              <a:t> </a:t>
            </a:r>
            <a:r>
              <a:rPr lang="es-ES" sz="1400" b="0" dirty="0" err="1">
                <a:solidFill>
                  <a:srgbClr val="1F497D"/>
                </a:solidFill>
                <a:latin typeface="Calibri"/>
              </a:rPr>
              <a:t>supplies</a:t>
            </a:r>
            <a:r>
              <a:rPr lang="es-ES" sz="1400" b="0" dirty="0">
                <a:solidFill>
                  <a:srgbClr val="1F497D"/>
                </a:solidFill>
                <a:latin typeface="Calibri"/>
              </a:rPr>
              <a:t>: </a:t>
            </a:r>
            <a:r>
              <a:rPr kumimoji="0" lang="es-E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cs typeface="Arial" pitchFamily="34" charset="0"/>
              </a:rPr>
              <a:t>CERN, ESRF, ILL, ESS, XFEL, ITER, ESO, </a:t>
            </a:r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cs typeface="Arial" pitchFamily="34" charset="0"/>
            </a:endParaRPr>
          </a:p>
        </p:txBody>
      </p:sp>
      <p:sp>
        <p:nvSpPr>
          <p:cNvPr id="14" name="13 Anillo"/>
          <p:cNvSpPr/>
          <p:nvPr/>
        </p:nvSpPr>
        <p:spPr>
          <a:xfrm>
            <a:off x="4335780" y="3337828"/>
            <a:ext cx="3970020" cy="586472"/>
          </a:xfrm>
          <a:prstGeom prst="donut">
            <a:avLst>
              <a:gd name="adj" fmla="val 307"/>
            </a:avLst>
          </a:prstGeom>
          <a:solidFill>
            <a:srgbClr val="FF00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960122" y="3977640"/>
            <a:ext cx="304038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900" dirty="0" smtClean="0"/>
              <a:t>*RTDI - </a:t>
            </a:r>
            <a:r>
              <a:rPr lang="es-ES" sz="900" dirty="0" err="1" smtClean="0"/>
              <a:t>Research</a:t>
            </a:r>
            <a:r>
              <a:rPr lang="es-ES" sz="900" dirty="0"/>
              <a:t>, </a:t>
            </a:r>
            <a:r>
              <a:rPr lang="es-ES" sz="900" dirty="0" err="1"/>
              <a:t>Technology</a:t>
            </a:r>
            <a:r>
              <a:rPr lang="es-ES" sz="900" dirty="0"/>
              <a:t>, </a:t>
            </a:r>
            <a:r>
              <a:rPr lang="es-ES" sz="900" dirty="0" err="1"/>
              <a:t>Development</a:t>
            </a:r>
            <a:r>
              <a:rPr lang="es-ES" sz="900" dirty="0"/>
              <a:t> &amp; </a:t>
            </a:r>
            <a:r>
              <a:rPr lang="es-ES" sz="900" dirty="0" err="1" smtClean="0"/>
              <a:t>Innovation</a:t>
            </a:r>
            <a:r>
              <a:rPr lang="es-ES" sz="900" dirty="0" smtClean="0"/>
              <a:t> -</a:t>
            </a:r>
            <a:endParaRPr lang="es-ES" sz="900" dirty="0"/>
          </a:p>
        </p:txBody>
      </p:sp>
    </p:spTree>
    <p:extLst>
      <p:ext uri="{BB962C8B-B14F-4D97-AF65-F5344CB8AC3E}">
        <p14:creationId xmlns:p14="http://schemas.microsoft.com/office/powerpoint/2010/main" val="227277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6</a:t>
            </a:fld>
            <a:endParaRPr lang="es-ES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26720" y="68581"/>
            <a:ext cx="8229600" cy="632459"/>
          </a:xfrm>
        </p:spPr>
        <p:txBody>
          <a:bodyPr/>
          <a:lstStyle/>
          <a:p>
            <a:r>
              <a:rPr lang="es-ES" sz="3600" b="1" dirty="0" smtClean="0">
                <a:solidFill>
                  <a:schemeClr val="accent6">
                    <a:lumMod val="75000"/>
                  </a:schemeClr>
                </a:solidFill>
              </a:rPr>
              <a:t>CDTI: </a:t>
            </a:r>
            <a:r>
              <a:rPr lang="es-ES" sz="3600" b="1" dirty="0" err="1" smtClean="0">
                <a:solidFill>
                  <a:schemeClr val="accent6">
                    <a:lumMod val="75000"/>
                  </a:schemeClr>
                </a:solidFill>
              </a:rPr>
              <a:t>Our</a:t>
            </a:r>
            <a:r>
              <a:rPr lang="es-ES" sz="3600" b="1" dirty="0" smtClean="0">
                <a:solidFill>
                  <a:schemeClr val="accent6">
                    <a:lumMod val="75000"/>
                  </a:schemeClr>
                </a:solidFill>
              </a:rPr>
              <a:t> role in Big </a:t>
            </a:r>
            <a:r>
              <a:rPr lang="es-ES" sz="3600" b="1" dirty="0" err="1" smtClean="0">
                <a:solidFill>
                  <a:schemeClr val="accent6">
                    <a:lumMod val="75000"/>
                  </a:schemeClr>
                </a:solidFill>
              </a:rPr>
              <a:t>Science</a:t>
            </a:r>
            <a:r>
              <a:rPr lang="es-ES" sz="3600" b="1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s-ES" sz="3600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s-ES" b="1" dirty="0">
                <a:solidFill>
                  <a:schemeClr val="accent6">
                    <a:lumMod val="75000"/>
                  </a:schemeClr>
                </a:solidFill>
              </a:rPr>
              <a:t>Big </a:t>
            </a:r>
            <a:r>
              <a:rPr lang="es-ES" b="1" dirty="0" err="1">
                <a:solidFill>
                  <a:schemeClr val="accent6">
                    <a:lumMod val="75000"/>
                  </a:schemeClr>
                </a:solidFill>
              </a:rPr>
              <a:t>Science</a:t>
            </a:r>
            <a:r>
              <a:rPr lang="es-E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s-ES" b="1" dirty="0" smtClean="0">
                <a:solidFill>
                  <a:schemeClr val="accent6">
                    <a:lumMod val="75000"/>
                  </a:schemeClr>
                </a:solidFill>
              </a:rPr>
              <a:t>-</a:t>
            </a:r>
            <a:endParaRPr lang="es-E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426720" y="769620"/>
            <a:ext cx="8450580" cy="693420"/>
          </a:xfrm>
          <a:prstGeom prst="rect">
            <a:avLst/>
          </a:prstGeom>
          <a:solidFill>
            <a:srgbClr val="F79646">
              <a:lumMod val="60000"/>
              <a:lumOff val="40000"/>
            </a:srgbClr>
          </a:solidFill>
        </p:spPr>
        <p:txBody>
          <a:bodyPr vert="horz" lIns="91440" tIns="45720" rIns="91440" bIns="45720" rtlCol="0" anchor="ctr" anchorCtr="0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0" lang="es-ES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kumimoji="0" lang="en-US" altLang="es-E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CDTI host the </a:t>
            </a:r>
            <a:r>
              <a:rPr lang="en-US" altLang="es-ES" sz="1600" dirty="0">
                <a:solidFill>
                  <a:srgbClr val="1F497D"/>
                </a:solidFill>
                <a:ea typeface="+mn-ea"/>
                <a:cs typeface="+mn-cs"/>
              </a:rPr>
              <a:t>ILO's </a:t>
            </a:r>
            <a:r>
              <a:rPr lang="en-US" altLang="es-ES" sz="1600" dirty="0" smtClean="0">
                <a:solidFill>
                  <a:srgbClr val="1F497D"/>
                </a:solidFill>
                <a:ea typeface="+mn-ea"/>
                <a:cs typeface="+mn-cs"/>
              </a:rPr>
              <a:t>(</a:t>
            </a:r>
            <a:r>
              <a:rPr lang="en-US" altLang="es-ES" sz="1600" dirty="0">
                <a:solidFill>
                  <a:srgbClr val="1F497D"/>
                </a:solidFill>
                <a:ea typeface="+mn-ea"/>
                <a:cs typeface="+mn-cs"/>
              </a:rPr>
              <a:t>Industrial Liaison </a:t>
            </a:r>
            <a:r>
              <a:rPr lang="en-US" altLang="es-ES" sz="1600" dirty="0" smtClean="0">
                <a:solidFill>
                  <a:srgbClr val="1F497D"/>
                </a:solidFill>
                <a:ea typeface="+mn-ea"/>
                <a:cs typeface="+mn-cs"/>
              </a:rPr>
              <a:t>Officers) </a:t>
            </a:r>
            <a:r>
              <a:rPr kumimoji="0" lang="en-US" altLang="es-E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Spanish network and has accumulated experience for over </a:t>
            </a:r>
            <a:r>
              <a:rPr kumimoji="0" lang="en-US" altLang="es-E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25 years as </a:t>
            </a:r>
            <a:r>
              <a:rPr lang="en-US" altLang="es-ES" sz="1600" b="1" dirty="0">
                <a:solidFill>
                  <a:srgbClr val="1F497D"/>
                </a:solidFill>
                <a:ea typeface="+mn-ea"/>
                <a:cs typeface="+mn-cs"/>
              </a:rPr>
              <a:t>ILO's </a:t>
            </a:r>
            <a:r>
              <a:rPr kumimoji="0" lang="en-US" altLang="es-E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Big Science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" name="2 Marcador de contenido"/>
          <p:cNvSpPr>
            <a:spLocks noGrp="1"/>
          </p:cNvSpPr>
          <p:nvPr>
            <p:ph type="body" sz="quarter" idx="10"/>
          </p:nvPr>
        </p:nvSpPr>
        <p:spPr>
          <a:xfrm>
            <a:off x="426720" y="1463040"/>
            <a:ext cx="6507480" cy="2945765"/>
          </a:xfrm>
        </p:spPr>
        <p:txBody>
          <a:bodyPr>
            <a:noAutofit/>
          </a:bodyPr>
          <a:lstStyle/>
          <a:p>
            <a:pPr algn="just">
              <a:lnSpc>
                <a:spcPct val="110000"/>
              </a:lnSpc>
            </a:pPr>
            <a:r>
              <a:rPr lang="en-US" altLang="es-ES" sz="1400" b="1" u="sng" dirty="0">
                <a:solidFill>
                  <a:schemeClr val="tx2"/>
                </a:solidFill>
              </a:rPr>
              <a:t>Full-time</a:t>
            </a:r>
            <a:r>
              <a:rPr lang="en-US" altLang="es-ES" sz="1400" dirty="0">
                <a:solidFill>
                  <a:schemeClr val="tx2"/>
                </a:solidFill>
              </a:rPr>
              <a:t> professional </a:t>
            </a:r>
            <a:r>
              <a:rPr lang="en-US" altLang="es-ES" sz="1400" dirty="0" smtClean="0">
                <a:solidFill>
                  <a:schemeClr val="tx2"/>
                </a:solidFill>
              </a:rPr>
              <a:t>managers</a:t>
            </a:r>
            <a:endParaRPr lang="en-US" altLang="es-ES" sz="1400" dirty="0">
              <a:solidFill>
                <a:schemeClr val="tx2"/>
              </a:solidFill>
            </a:endParaRPr>
          </a:p>
          <a:p>
            <a:pPr algn="just">
              <a:lnSpc>
                <a:spcPct val="110000"/>
              </a:lnSpc>
            </a:pPr>
            <a:r>
              <a:rPr lang="en-US" altLang="es-ES" sz="1400" b="1" u="sng" dirty="0">
                <a:solidFill>
                  <a:schemeClr val="tx2"/>
                </a:solidFill>
              </a:rPr>
              <a:t>Management independence</a:t>
            </a:r>
            <a:r>
              <a:rPr lang="en-US" altLang="es-ES" sz="1400" b="1" dirty="0">
                <a:solidFill>
                  <a:schemeClr val="tx2"/>
                </a:solidFill>
              </a:rPr>
              <a:t>. </a:t>
            </a:r>
            <a:r>
              <a:rPr lang="en-US" altLang="es-ES" sz="1400" dirty="0">
                <a:solidFill>
                  <a:schemeClr val="tx2"/>
                </a:solidFill>
              </a:rPr>
              <a:t>No conflicts of interest arising from participation in projects.</a:t>
            </a:r>
          </a:p>
          <a:p>
            <a:pPr algn="just">
              <a:lnSpc>
                <a:spcPct val="110000"/>
              </a:lnSpc>
            </a:pPr>
            <a:r>
              <a:rPr lang="en-US" altLang="es-ES" sz="1400" b="1" u="sng" dirty="0">
                <a:solidFill>
                  <a:schemeClr val="tx2"/>
                </a:solidFill>
              </a:rPr>
              <a:t>Open management and networking</a:t>
            </a:r>
            <a:r>
              <a:rPr lang="en-US" altLang="es-ES" sz="1400" b="1" dirty="0">
                <a:solidFill>
                  <a:schemeClr val="tx2"/>
                </a:solidFill>
              </a:rPr>
              <a:t>: </a:t>
            </a:r>
            <a:r>
              <a:rPr lang="en-US" altLang="es-ES" sz="1400" dirty="0">
                <a:solidFill>
                  <a:schemeClr val="tx2"/>
                </a:solidFill>
              </a:rPr>
              <a:t>Service is provided to all types of participating entities. Support to all departments of the Spanish Government.</a:t>
            </a:r>
          </a:p>
          <a:p>
            <a:pPr algn="just">
              <a:lnSpc>
                <a:spcPct val="110000"/>
              </a:lnSpc>
            </a:pPr>
            <a:r>
              <a:rPr lang="en-US" altLang="es-ES" sz="1400" b="1" u="sng" dirty="0">
                <a:solidFill>
                  <a:schemeClr val="tx2"/>
                </a:solidFill>
              </a:rPr>
              <a:t>Great experience </a:t>
            </a:r>
            <a:r>
              <a:rPr lang="en-US" altLang="es-ES" sz="1400" dirty="0">
                <a:solidFill>
                  <a:schemeClr val="tx2"/>
                </a:solidFill>
              </a:rPr>
              <a:t>in international and domestic environments: multidisciplinary team with a good knowledge of the national RTD&amp;I system</a:t>
            </a:r>
          </a:p>
          <a:p>
            <a:pPr algn="just">
              <a:lnSpc>
                <a:spcPct val="110000"/>
              </a:lnSpc>
            </a:pPr>
            <a:r>
              <a:rPr lang="en-US" altLang="es-ES" sz="1400" b="1" u="sng" dirty="0" smtClean="0">
                <a:solidFill>
                  <a:schemeClr val="tx2"/>
                </a:solidFill>
              </a:rPr>
              <a:t>CDTI Tools: </a:t>
            </a:r>
            <a:r>
              <a:rPr lang="en-US" altLang="es-ES" sz="1400" dirty="0" smtClean="0">
                <a:solidFill>
                  <a:schemeClr val="tx2"/>
                </a:solidFill>
              </a:rPr>
              <a:t>CDTI has a common database of more than </a:t>
            </a:r>
            <a:r>
              <a:rPr lang="en-US" altLang="es-ES" sz="1400" b="1" dirty="0" smtClean="0">
                <a:solidFill>
                  <a:schemeClr val="tx2"/>
                </a:solidFill>
              </a:rPr>
              <a:t>250 companies active in Big Science market</a:t>
            </a:r>
          </a:p>
          <a:p>
            <a:pPr algn="just">
              <a:lnSpc>
                <a:spcPct val="110000"/>
              </a:lnSpc>
            </a:pPr>
            <a:r>
              <a:rPr lang="en-US" altLang="es-ES" sz="1400" b="1" u="sng" dirty="0" smtClean="0">
                <a:solidFill>
                  <a:schemeClr val="tx2"/>
                </a:solidFill>
              </a:rPr>
              <a:t>Big Experience hosting international events organization: </a:t>
            </a:r>
            <a:r>
              <a:rPr lang="en-US" sz="1400" dirty="0">
                <a:solidFill>
                  <a:schemeClr val="tx2"/>
                </a:solidFill>
              </a:rPr>
              <a:t>Eureka Innovation week (2018), Spain at ESO(2015), </a:t>
            </a:r>
            <a:r>
              <a:rPr lang="en-US" sz="1400" dirty="0" smtClean="0">
                <a:solidFill>
                  <a:schemeClr val="tx2"/>
                </a:solidFill>
              </a:rPr>
              <a:t>Spain </a:t>
            </a:r>
            <a:r>
              <a:rPr lang="en-US" sz="1400" dirty="0">
                <a:solidFill>
                  <a:schemeClr val="tx2"/>
                </a:solidFill>
              </a:rPr>
              <a:t>at CERN (2018), focused on B2B </a:t>
            </a:r>
            <a:r>
              <a:rPr lang="en-US" sz="1400" dirty="0" smtClean="0">
                <a:solidFill>
                  <a:schemeClr val="tx2"/>
                </a:solidFill>
              </a:rPr>
              <a:t>meetings.</a:t>
            </a:r>
            <a:endParaRPr lang="es-ES" sz="1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8663" y="1708468"/>
            <a:ext cx="1798637" cy="2700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593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7</a:t>
            </a:fld>
            <a:endParaRPr lang="es-ES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0" y="206375"/>
            <a:ext cx="8199490" cy="593725"/>
          </a:xfrm>
        </p:spPr>
        <p:txBody>
          <a:bodyPr/>
          <a:lstStyle/>
          <a:p>
            <a:r>
              <a:rPr lang="es-ES" sz="3600" b="1" dirty="0" smtClean="0">
                <a:solidFill>
                  <a:srgbClr val="F79646">
                    <a:lumMod val="75000"/>
                  </a:srgbClr>
                </a:solidFill>
              </a:rPr>
              <a:t>CDTI: </a:t>
            </a:r>
            <a:r>
              <a:rPr lang="es-ES" sz="3600" b="1" dirty="0" err="1" smtClean="0">
                <a:solidFill>
                  <a:srgbClr val="F79646">
                    <a:lumMod val="75000"/>
                  </a:srgbClr>
                </a:solidFill>
              </a:rPr>
              <a:t>Spanish</a:t>
            </a:r>
            <a:r>
              <a:rPr lang="es-ES" sz="3600" b="1" dirty="0" smtClean="0">
                <a:solidFill>
                  <a:srgbClr val="F79646">
                    <a:lumMod val="75000"/>
                  </a:srgbClr>
                </a:solidFill>
              </a:rPr>
              <a:t> ILO </a:t>
            </a:r>
            <a:r>
              <a:rPr lang="es-ES" sz="3600" b="1" dirty="0" err="1" smtClean="0">
                <a:solidFill>
                  <a:srgbClr val="F79646">
                    <a:lumMod val="75000"/>
                  </a:srgbClr>
                </a:solidFill>
              </a:rPr>
              <a:t>functions</a:t>
            </a:r>
            <a:r>
              <a:rPr lang="es-ES" sz="3600" b="1" dirty="0" smtClean="0">
                <a:solidFill>
                  <a:srgbClr val="F79646">
                    <a:lumMod val="75000"/>
                  </a:srgbClr>
                </a:solidFill>
              </a:rPr>
              <a:t> in Big </a:t>
            </a:r>
            <a:r>
              <a:rPr lang="es-ES" sz="3600" b="1" dirty="0" err="1" smtClean="0">
                <a:solidFill>
                  <a:srgbClr val="F79646">
                    <a:lumMod val="75000"/>
                  </a:srgbClr>
                </a:solidFill>
              </a:rPr>
              <a:t>Science</a:t>
            </a:r>
            <a:endParaRPr lang="es-ES" sz="3600" b="1" dirty="0"/>
          </a:p>
        </p:txBody>
      </p:sp>
      <p:sp>
        <p:nvSpPr>
          <p:cNvPr id="6" name="Text Box 3"/>
          <p:cNvSpPr txBox="1">
            <a:spLocks noGrp="1" noChangeArrowheads="1"/>
          </p:cNvSpPr>
          <p:nvPr>
            <p:ph type="body" sz="quarter" idx="10"/>
          </p:nvPr>
        </p:nvSpPr>
        <p:spPr bwMode="auto">
          <a:xfrm>
            <a:off x="289560" y="819590"/>
            <a:ext cx="7765948" cy="353943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marL="185737" indent="0" algn="just" eaLnBrk="1" hangingPunct="1">
              <a:buNone/>
            </a:pPr>
            <a:r>
              <a:rPr lang="es-ES" sz="1400" dirty="0" smtClean="0">
                <a:solidFill>
                  <a:srgbClr val="2F365B"/>
                </a:solidFill>
                <a:latin typeface="Calibri" pitchFamily="34" charset="0"/>
                <a:cs typeface="+mn-cs"/>
              </a:rPr>
              <a:t>ILO 	RESEARCH INFRASTRUCTURE (RI)</a:t>
            </a:r>
            <a:endParaRPr lang="es-ES" sz="1400" b="0" dirty="0" smtClean="0">
              <a:solidFill>
                <a:schemeClr val="tx2"/>
              </a:solidFill>
              <a:latin typeface="Calibri" pitchFamily="34" charset="0"/>
              <a:cs typeface="+mn-cs"/>
            </a:endParaRPr>
          </a:p>
          <a:p>
            <a:pPr marL="625475" lvl="1" algn="just">
              <a:buFont typeface="Wingdings" panose="05000000000000000000" pitchFamily="2" charset="2"/>
              <a:buChar char="§"/>
            </a:pPr>
            <a:r>
              <a:rPr lang="en-US" sz="1400" b="0" dirty="0" smtClean="0">
                <a:solidFill>
                  <a:schemeClr val="tx2"/>
                </a:solidFill>
                <a:latin typeface="Calibri" pitchFamily="34" charset="0"/>
                <a:cs typeface="+mn-cs"/>
              </a:rPr>
              <a:t>Nominated ILO for the Spanish Delegation (MICIU). </a:t>
            </a:r>
          </a:p>
          <a:p>
            <a:pPr marL="625475" lvl="1" algn="just">
              <a:buFont typeface="Wingdings" panose="05000000000000000000" pitchFamily="2" charset="2"/>
              <a:buChar char="§"/>
            </a:pPr>
            <a:r>
              <a:rPr lang="en-US" sz="1400" b="0" dirty="0" smtClean="0">
                <a:solidFill>
                  <a:schemeClr val="tx2"/>
                </a:solidFill>
                <a:latin typeface="Calibri" pitchFamily="34" charset="0"/>
                <a:cs typeface="+mn-cs"/>
              </a:rPr>
              <a:t>Regular meetings between ILO´s and Procurement Office.</a:t>
            </a:r>
          </a:p>
          <a:p>
            <a:pPr marL="625475" lvl="1" algn="just">
              <a:buFont typeface="Wingdings" panose="05000000000000000000" pitchFamily="2" charset="2"/>
              <a:buChar char="§"/>
            </a:pPr>
            <a:r>
              <a:rPr lang="en-US" sz="1400" b="0" dirty="0" smtClean="0">
                <a:solidFill>
                  <a:schemeClr val="tx2"/>
                </a:solidFill>
                <a:latin typeface="Calibri" pitchFamily="34" charset="0"/>
                <a:cs typeface="+mn-cs"/>
              </a:rPr>
              <a:t>Facilitate </a:t>
            </a:r>
            <a:r>
              <a:rPr lang="en-US" sz="1400" b="0" dirty="0">
                <a:solidFill>
                  <a:schemeClr val="tx2"/>
                </a:solidFill>
                <a:latin typeface="Calibri" pitchFamily="34" charset="0"/>
                <a:cs typeface="+mn-cs"/>
              </a:rPr>
              <a:t>the flow of communication between </a:t>
            </a:r>
            <a:r>
              <a:rPr lang="en-US" sz="1400" b="0" dirty="0" smtClean="0">
                <a:solidFill>
                  <a:schemeClr val="tx2"/>
                </a:solidFill>
                <a:latin typeface="Calibri" pitchFamily="34" charset="0"/>
                <a:cs typeface="+mn-cs"/>
              </a:rPr>
              <a:t>RI </a:t>
            </a:r>
            <a:r>
              <a:rPr lang="en-US" sz="1400" b="0" dirty="0">
                <a:solidFill>
                  <a:schemeClr val="tx2"/>
                </a:solidFill>
                <a:latin typeface="Calibri" pitchFamily="34" charset="0"/>
                <a:cs typeface="+mn-cs"/>
              </a:rPr>
              <a:t>and </a:t>
            </a:r>
            <a:r>
              <a:rPr lang="en-US" sz="1400" b="0" dirty="0" smtClean="0">
                <a:solidFill>
                  <a:schemeClr val="tx2"/>
                </a:solidFill>
                <a:latin typeface="Calibri" pitchFamily="34" charset="0"/>
                <a:cs typeface="+mn-cs"/>
              </a:rPr>
              <a:t>companies</a:t>
            </a:r>
          </a:p>
          <a:p>
            <a:pPr marL="625475" lvl="1" indent="-285750" algn="just">
              <a:buFont typeface="Wingdings" panose="05000000000000000000" pitchFamily="2" charset="2"/>
              <a:buChar char="§"/>
            </a:pPr>
            <a:r>
              <a:rPr lang="en-US" sz="1400" b="0" dirty="0" smtClean="0">
                <a:solidFill>
                  <a:schemeClr val="tx2"/>
                </a:solidFill>
                <a:latin typeface="Calibri" pitchFamily="34" charset="0"/>
                <a:cs typeface="+mn-cs"/>
              </a:rPr>
              <a:t>Advising Research Infrastructures on the national industrial capacities</a:t>
            </a:r>
          </a:p>
          <a:p>
            <a:pPr marL="185737" indent="0" algn="just" eaLnBrk="1" hangingPunct="1">
              <a:buNone/>
            </a:pPr>
            <a:r>
              <a:rPr lang="en-US" sz="1400" dirty="0" smtClean="0">
                <a:solidFill>
                  <a:srgbClr val="2F365B"/>
                </a:solidFill>
                <a:latin typeface="Calibri" pitchFamily="34" charset="0"/>
                <a:cs typeface="+mn-cs"/>
              </a:rPr>
              <a:t>ILO 	NATIONAL INDUSTRY</a:t>
            </a:r>
            <a:endParaRPr lang="en-US" sz="1400" b="0" dirty="0" smtClean="0">
              <a:solidFill>
                <a:schemeClr val="tx2"/>
              </a:solidFill>
              <a:latin typeface="Calibri" pitchFamily="34" charset="0"/>
              <a:cs typeface="+mn-cs"/>
            </a:endParaRPr>
          </a:p>
          <a:p>
            <a:pPr marL="625475" lvl="1" indent="-285750" algn="just">
              <a:buFont typeface="Arial" pitchFamily="34" charset="0"/>
              <a:buChar char="•"/>
            </a:pPr>
            <a:r>
              <a:rPr lang="en-US" sz="1400" b="0" dirty="0" smtClean="0">
                <a:solidFill>
                  <a:schemeClr val="tx2"/>
                </a:solidFill>
                <a:latin typeface="Calibri" pitchFamily="34" charset="0"/>
                <a:cs typeface="+mn-cs"/>
              </a:rPr>
              <a:t>Main point of contact for tenders &amp; medium term plans</a:t>
            </a:r>
          </a:p>
          <a:p>
            <a:pPr marL="625475" lvl="1" indent="-285750" algn="just">
              <a:buFont typeface="Arial" pitchFamily="34" charset="0"/>
              <a:buChar char="•"/>
            </a:pPr>
            <a:r>
              <a:rPr lang="en-US" sz="1400" b="0" dirty="0" smtClean="0">
                <a:solidFill>
                  <a:schemeClr val="tx2"/>
                </a:solidFill>
                <a:latin typeface="Calibri" pitchFamily="34" charset="0"/>
                <a:cs typeface="+mn-cs"/>
              </a:rPr>
              <a:t>Organization of Industry Days, visits to the RI, etc.</a:t>
            </a:r>
          </a:p>
          <a:p>
            <a:pPr marL="625475" lvl="1" indent="-285750" algn="just">
              <a:buFont typeface="Arial" pitchFamily="34" charset="0"/>
              <a:buChar char="•"/>
            </a:pPr>
            <a:r>
              <a:rPr lang="en-US" sz="1400" b="0" dirty="0" smtClean="0">
                <a:solidFill>
                  <a:schemeClr val="tx2"/>
                </a:solidFill>
                <a:latin typeface="Calibri" pitchFamily="34" charset="0"/>
                <a:cs typeface="+mn-cs"/>
              </a:rPr>
              <a:t>Supporting R&amp;D projects</a:t>
            </a:r>
          </a:p>
          <a:p>
            <a:pPr marL="625475" lvl="1" indent="-285750" algn="just">
              <a:buFont typeface="Arial" pitchFamily="34" charset="0"/>
              <a:buChar char="•"/>
            </a:pPr>
            <a:r>
              <a:rPr lang="en-US" sz="1400" b="0" dirty="0" smtClean="0">
                <a:solidFill>
                  <a:schemeClr val="tx2"/>
                </a:solidFill>
                <a:latin typeface="Calibri" pitchFamily="34" charset="0"/>
                <a:cs typeface="+mn-cs"/>
              </a:rPr>
              <a:t>Assisting companies in their understanding of the technical, contractual and financial requirements to become a supplier and helping them to form consortium</a:t>
            </a:r>
          </a:p>
          <a:p>
            <a:pPr marL="625475" lvl="1" indent="-285750" algn="just">
              <a:buFont typeface="Arial" pitchFamily="34" charset="0"/>
              <a:buChar char="•"/>
            </a:pPr>
            <a:r>
              <a:rPr lang="en-US" sz="1400" b="0" dirty="0" smtClean="0">
                <a:solidFill>
                  <a:schemeClr val="tx2"/>
                </a:solidFill>
                <a:latin typeface="Calibri" pitchFamily="34" charset="0"/>
                <a:cs typeface="+mn-cs"/>
              </a:rPr>
              <a:t>Following up of awarding contracts</a:t>
            </a:r>
          </a:p>
          <a:p>
            <a:pPr marL="185737" lvl="1" indent="0" algn="just">
              <a:buNone/>
            </a:pPr>
            <a:r>
              <a:rPr lang="en-US" sz="1400" dirty="0" smtClean="0">
                <a:solidFill>
                  <a:srgbClr val="2F365B"/>
                </a:solidFill>
                <a:latin typeface="Calibri" pitchFamily="34" charset="0"/>
                <a:cs typeface="+mn-cs"/>
              </a:rPr>
              <a:t>ILO 	 </a:t>
            </a:r>
            <a:r>
              <a:rPr lang="en-US" sz="1400" dirty="0">
                <a:solidFill>
                  <a:srgbClr val="2F365B"/>
                </a:solidFill>
                <a:latin typeface="Calibri" pitchFamily="34" charset="0"/>
                <a:cs typeface="+mn-cs"/>
              </a:rPr>
              <a:t>SPANISH </a:t>
            </a:r>
            <a:r>
              <a:rPr lang="en-US" sz="1400" dirty="0" smtClean="0">
                <a:solidFill>
                  <a:srgbClr val="2F365B"/>
                </a:solidFill>
                <a:latin typeface="Calibri" pitchFamily="34" charset="0"/>
                <a:cs typeface="+mn-cs"/>
              </a:rPr>
              <a:t>ADMINISTRATION (MICIU)</a:t>
            </a:r>
            <a:endParaRPr lang="en-US" sz="1400" b="0" dirty="0" smtClean="0">
              <a:solidFill>
                <a:schemeClr val="tx2"/>
              </a:solidFill>
              <a:latin typeface="Calibri" pitchFamily="34" charset="0"/>
              <a:cs typeface="+mn-cs"/>
            </a:endParaRPr>
          </a:p>
          <a:p>
            <a:pPr marL="625475" lvl="2" indent="-285750" algn="just">
              <a:buFont typeface="Arial" pitchFamily="34" charset="0"/>
              <a:buChar char="•"/>
            </a:pPr>
            <a:r>
              <a:rPr lang="en-US" sz="1400" b="0" dirty="0" smtClean="0">
                <a:solidFill>
                  <a:schemeClr val="tx2"/>
                </a:solidFill>
                <a:latin typeface="Calibri" pitchFamily="34" charset="0"/>
                <a:cs typeface="+mn-cs"/>
              </a:rPr>
              <a:t>Advise the Spanish Delegation on industry-related matters </a:t>
            </a:r>
          </a:p>
          <a:p>
            <a:pPr marL="625475" lvl="2" indent="-285750" algn="just">
              <a:buFont typeface="Arial" pitchFamily="34" charset="0"/>
              <a:buChar char="•"/>
            </a:pPr>
            <a:r>
              <a:rPr lang="en-US" sz="1400" b="0" dirty="0" smtClean="0">
                <a:solidFill>
                  <a:schemeClr val="tx2"/>
                </a:solidFill>
                <a:latin typeface="Calibri" pitchFamily="34" charset="0"/>
                <a:cs typeface="+mn-cs"/>
              </a:rPr>
              <a:t>Participation at the RI Finance Committees</a:t>
            </a:r>
          </a:p>
          <a:p>
            <a:pPr marL="625475" lvl="2" indent="-285750" algn="just">
              <a:buFont typeface="Arial" pitchFamily="34" charset="0"/>
              <a:buChar char="•"/>
            </a:pPr>
            <a:r>
              <a:rPr lang="en-US" sz="1400" b="0" dirty="0" smtClean="0">
                <a:solidFill>
                  <a:schemeClr val="tx2"/>
                </a:solidFill>
                <a:latin typeface="Calibri" pitchFamily="34" charset="0"/>
                <a:cs typeface="+mn-cs"/>
              </a:rPr>
              <a:t>Advising national funding agencies in the definition of in-kind contributions</a:t>
            </a:r>
          </a:p>
        </p:txBody>
      </p:sp>
      <p:pic>
        <p:nvPicPr>
          <p:cNvPr id="7" name="Picture 4" descr="FUSION FOR ENERGY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9490" y="2078396"/>
            <a:ext cx="786604" cy="562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http://t2.gstatic.com/images?q=tbn:ANd9GcSm4qqbjQGnMhqaZzpOfrpcIY-61UtSafeb2lyast7tcfuDxDnda_3IbLE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865" y="5437896"/>
            <a:ext cx="762304" cy="737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Ver imagen en tamaño completo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789" y="819590"/>
            <a:ext cx="762304" cy="536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http://t0.gstatic.com/images?q=tbn:ANd9GcQ3NtAyZYNdvBK9cLNLVH0CnLqjaQorOBuluqTN7FFUF22BLEjLDKaErQ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7677" y="3144999"/>
            <a:ext cx="818680" cy="550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78 Grupo"/>
          <p:cNvGrpSpPr>
            <a:grpSpLocks/>
          </p:cNvGrpSpPr>
          <p:nvPr/>
        </p:nvGrpSpPr>
        <p:grpSpPr bwMode="auto">
          <a:xfrm>
            <a:off x="7961605" y="3695700"/>
            <a:ext cx="1084752" cy="815761"/>
            <a:chOff x="242664" y="2348881"/>
            <a:chExt cx="507682" cy="595608"/>
          </a:xfrm>
        </p:grpSpPr>
        <p:pic>
          <p:nvPicPr>
            <p:cNvPr id="12" name="Picture 6" descr="Logo: European XFEL">
              <a:hlinkClick r:id="rId11"/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9" y="2348881"/>
              <a:ext cx="426817" cy="4268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80 Rectángulo"/>
            <p:cNvSpPr>
              <a:spLocks noChangeArrowheads="1"/>
            </p:cNvSpPr>
            <p:nvPr/>
          </p:nvSpPr>
          <p:spPr bwMode="auto">
            <a:xfrm>
              <a:off x="242664" y="2781708"/>
              <a:ext cx="87897" cy="162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201450" y="2641166"/>
            <a:ext cx="784643" cy="478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145785" y="1354496"/>
            <a:ext cx="872384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788" y="327660"/>
            <a:ext cx="762306" cy="491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965" y="1999021"/>
            <a:ext cx="615950" cy="15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965" y="3486628"/>
            <a:ext cx="615950" cy="15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965" y="928913"/>
            <a:ext cx="615950" cy="15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812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8</a:t>
            </a:fld>
            <a:endParaRPr lang="es-ES"/>
          </a:p>
        </p:txBody>
      </p:sp>
      <p:sp>
        <p:nvSpPr>
          <p:cNvPr id="6" name="Text Box 16"/>
          <p:cNvSpPr txBox="1">
            <a:spLocks noChangeArrowheads="1"/>
          </p:cNvSpPr>
          <p:nvPr/>
        </p:nvSpPr>
        <p:spPr bwMode="auto">
          <a:xfrm>
            <a:off x="575720" y="176358"/>
            <a:ext cx="8041126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es-ES"/>
            </a:defPPr>
            <a:lvl1pPr algn="ctr">
              <a:defRPr sz="2400" b="1">
                <a:solidFill>
                  <a:srgbClr val="2F6EBB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latin typeface="Arial" charset="0"/>
                <a:cs typeface="Arial" charset="0"/>
              </a:defRPr>
            </a:lvl2pPr>
            <a:lvl3pPr marL="1143000" indent="-228600">
              <a:defRPr>
                <a:latin typeface="Arial" charset="0"/>
                <a:cs typeface="Arial" charset="0"/>
              </a:defRPr>
            </a:lvl3pPr>
            <a:lvl4pPr marL="1600200" indent="-228600">
              <a:defRPr>
                <a:latin typeface="Arial" charset="0"/>
                <a:cs typeface="Arial" charset="0"/>
              </a:defRPr>
            </a:lvl4pPr>
            <a:lvl5pPr marL="2057400" indent="-228600">
              <a:defRPr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9pPr>
          </a:lstStyle>
          <a:p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  <a:t>CDTI: Spanish companies in Big Science</a:t>
            </a:r>
            <a:endParaRPr lang="es-ES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 Box 16"/>
          <p:cNvSpPr txBox="1">
            <a:spLocks noChangeArrowheads="1"/>
          </p:cNvSpPr>
          <p:nvPr/>
        </p:nvSpPr>
        <p:spPr bwMode="auto">
          <a:xfrm>
            <a:off x="3058098" y="1392412"/>
            <a:ext cx="5933502" cy="26468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marR="0" lvl="0" indent="-457200" algn="just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s-ES" sz="2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More </a:t>
            </a:r>
            <a:r>
              <a:rPr kumimoji="0" lang="es-ES" sz="2600" b="1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than</a:t>
            </a:r>
            <a:r>
              <a:rPr kumimoji="0" lang="es-ES" sz="2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250 </a:t>
            </a:r>
            <a:r>
              <a:rPr kumimoji="0" lang="es-ES" sz="2600" b="1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spanish</a:t>
            </a:r>
            <a:r>
              <a:rPr kumimoji="0" lang="es-ES" sz="2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s-ES" sz="2600" b="1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companies</a:t>
            </a:r>
            <a:r>
              <a:rPr kumimoji="0" lang="es-ES" sz="2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s-ES" sz="2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working</a:t>
            </a:r>
            <a:r>
              <a:rPr kumimoji="0" lang="es-ES" sz="2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</a:t>
            </a:r>
            <a:r>
              <a:rPr kumimoji="0" lang="es-ES" sz="2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for</a:t>
            </a:r>
            <a:r>
              <a:rPr kumimoji="0" lang="es-ES" sz="2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s-ES" sz="2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the</a:t>
            </a:r>
            <a:r>
              <a:rPr kumimoji="0" lang="es-ES" sz="2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Big </a:t>
            </a:r>
            <a:r>
              <a:rPr kumimoji="0" lang="es-ES" sz="2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Science</a:t>
            </a:r>
            <a:r>
              <a:rPr kumimoji="0" lang="es-ES" sz="2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s-ES" sz="2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Market</a:t>
            </a:r>
            <a:endParaRPr kumimoji="0" lang="es-ES" sz="2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457200" lvl="0" indent="-457200" algn="just" eaLnBrk="0" hangingPunct="0">
              <a:buFont typeface="Wingdings" panose="05000000000000000000" pitchFamily="2" charset="2"/>
              <a:buChar char="q"/>
              <a:defRPr/>
            </a:pPr>
            <a:r>
              <a:rPr lang="es-ES" sz="2600" b="1" kern="0" dirty="0" smtClean="0">
                <a:solidFill>
                  <a:sysClr val="windowText" lastClr="000000"/>
                </a:solidFill>
              </a:rPr>
              <a:t>More </a:t>
            </a:r>
            <a:r>
              <a:rPr lang="es-ES" sz="2600" b="1" kern="0" dirty="0" err="1" smtClean="0">
                <a:solidFill>
                  <a:sysClr val="windowText" lastClr="000000"/>
                </a:solidFill>
              </a:rPr>
              <a:t>than</a:t>
            </a:r>
            <a:r>
              <a:rPr lang="es-ES" sz="2600" b="1" kern="0" dirty="0" smtClean="0">
                <a:solidFill>
                  <a:sysClr val="windowText" lastClr="000000"/>
                </a:solidFill>
              </a:rPr>
              <a:t> 1.350 </a:t>
            </a:r>
            <a:r>
              <a:rPr lang="es-ES" sz="2600" b="1" kern="0" dirty="0" err="1" smtClean="0">
                <a:solidFill>
                  <a:sysClr val="windowText" lastClr="000000"/>
                </a:solidFill>
              </a:rPr>
              <a:t>Million</a:t>
            </a:r>
            <a:r>
              <a:rPr lang="es-ES" sz="2600" b="1" kern="0" dirty="0" smtClean="0">
                <a:solidFill>
                  <a:sysClr val="windowText" lastClr="000000"/>
                </a:solidFill>
              </a:rPr>
              <a:t> € in </a:t>
            </a:r>
            <a:r>
              <a:rPr lang="es-ES" sz="2600" b="1" kern="0" dirty="0" err="1" smtClean="0">
                <a:solidFill>
                  <a:sysClr val="windowText" lastClr="000000"/>
                </a:solidFill>
              </a:rPr>
              <a:t>contracts</a:t>
            </a:r>
            <a:r>
              <a:rPr lang="es-ES" sz="2600" b="1" kern="0" dirty="0" smtClean="0">
                <a:solidFill>
                  <a:sysClr val="windowText" lastClr="000000"/>
                </a:solidFill>
              </a:rPr>
              <a:t> </a:t>
            </a:r>
            <a:r>
              <a:rPr lang="es-ES" sz="2600" b="1" kern="0" dirty="0" err="1" smtClean="0">
                <a:solidFill>
                  <a:sysClr val="windowText" lastClr="000000"/>
                </a:solidFill>
              </a:rPr>
              <a:t>over</a:t>
            </a:r>
            <a:r>
              <a:rPr lang="es-ES" sz="2600" b="1" kern="0" dirty="0" smtClean="0">
                <a:solidFill>
                  <a:sysClr val="windowText" lastClr="000000"/>
                </a:solidFill>
              </a:rPr>
              <a:t> </a:t>
            </a:r>
            <a:r>
              <a:rPr lang="es-ES" sz="2600" b="1" kern="0" dirty="0" err="1" smtClean="0">
                <a:solidFill>
                  <a:sysClr val="windowText" lastClr="000000"/>
                </a:solidFill>
              </a:rPr>
              <a:t>the</a:t>
            </a:r>
            <a:r>
              <a:rPr lang="es-ES" sz="2600" b="1" kern="0" dirty="0" smtClean="0">
                <a:solidFill>
                  <a:sysClr val="windowText" lastClr="000000"/>
                </a:solidFill>
              </a:rPr>
              <a:t> </a:t>
            </a:r>
            <a:r>
              <a:rPr lang="es-ES" sz="2600" b="1" kern="0" dirty="0" err="1" smtClean="0">
                <a:solidFill>
                  <a:sysClr val="windowText" lastClr="000000"/>
                </a:solidFill>
              </a:rPr>
              <a:t>last</a:t>
            </a:r>
            <a:r>
              <a:rPr lang="es-ES" sz="2600" b="1" kern="0" dirty="0" smtClean="0">
                <a:solidFill>
                  <a:sysClr val="windowText" lastClr="000000"/>
                </a:solidFill>
              </a:rPr>
              <a:t> 15 </a:t>
            </a:r>
            <a:r>
              <a:rPr lang="es-ES" sz="2600" b="1" kern="0" dirty="0" err="1" smtClean="0">
                <a:solidFill>
                  <a:sysClr val="windowText" lastClr="000000"/>
                </a:solidFill>
              </a:rPr>
              <a:t>years</a:t>
            </a:r>
            <a:r>
              <a:rPr lang="es-ES" sz="2600" b="1" kern="0" dirty="0" smtClean="0">
                <a:solidFill>
                  <a:sysClr val="windowText" lastClr="000000"/>
                </a:solidFill>
              </a:rPr>
              <a:t>,</a:t>
            </a:r>
            <a:r>
              <a:rPr lang="es-ES" sz="2600" kern="0" dirty="0" smtClean="0">
                <a:solidFill>
                  <a:sysClr val="windowText" lastClr="000000"/>
                </a:solidFill>
              </a:rPr>
              <a:t> </a:t>
            </a:r>
            <a:r>
              <a:rPr lang="es-ES" sz="2600" kern="0" dirty="0" err="1" smtClean="0">
                <a:solidFill>
                  <a:sysClr val="windowText" lastClr="000000"/>
                </a:solidFill>
              </a:rPr>
              <a:t>the</a:t>
            </a:r>
            <a:r>
              <a:rPr lang="es-ES" sz="2600" kern="0" dirty="0" smtClean="0">
                <a:solidFill>
                  <a:sysClr val="windowText" lastClr="000000"/>
                </a:solidFill>
              </a:rPr>
              <a:t> </a:t>
            </a:r>
            <a:r>
              <a:rPr lang="es-ES" sz="2600" kern="0" dirty="0" err="1" smtClean="0">
                <a:solidFill>
                  <a:sysClr val="windowText" lastClr="000000"/>
                </a:solidFill>
              </a:rPr>
              <a:t>last</a:t>
            </a:r>
            <a:r>
              <a:rPr lang="es-ES" sz="2600" kern="0" dirty="0" smtClean="0">
                <a:solidFill>
                  <a:sysClr val="windowText" lastClr="000000"/>
                </a:solidFill>
              </a:rPr>
              <a:t> 5 </a:t>
            </a:r>
            <a:r>
              <a:rPr lang="es-ES" sz="2600" kern="0" dirty="0" err="1" smtClean="0">
                <a:solidFill>
                  <a:sysClr val="windowText" lastClr="000000"/>
                </a:solidFill>
              </a:rPr>
              <a:t>years</a:t>
            </a:r>
            <a:r>
              <a:rPr lang="es-ES" sz="2600" kern="0" dirty="0" smtClean="0">
                <a:solidFill>
                  <a:sysClr val="windowText" lastClr="000000"/>
                </a:solidFill>
              </a:rPr>
              <a:t> of </a:t>
            </a:r>
            <a:r>
              <a:rPr lang="es-ES" sz="2600" kern="0" dirty="0" err="1" smtClean="0">
                <a:solidFill>
                  <a:sysClr val="windowText" lastClr="000000"/>
                </a:solidFill>
              </a:rPr>
              <a:t>which</a:t>
            </a:r>
            <a:r>
              <a:rPr lang="es-ES" sz="2600" kern="0" dirty="0" smtClean="0">
                <a:solidFill>
                  <a:sysClr val="windowText" lastClr="000000"/>
                </a:solidFill>
              </a:rPr>
              <a:t> </a:t>
            </a:r>
            <a:r>
              <a:rPr lang="es-ES" sz="2600" kern="0" dirty="0" err="1" smtClean="0">
                <a:solidFill>
                  <a:sysClr val="windowText" lastClr="000000"/>
                </a:solidFill>
              </a:rPr>
              <a:t>account</a:t>
            </a:r>
            <a:r>
              <a:rPr lang="es-ES" sz="2600" kern="0" dirty="0" smtClean="0">
                <a:solidFill>
                  <a:sysClr val="windowText" lastClr="000000"/>
                </a:solidFill>
              </a:rPr>
              <a:t> </a:t>
            </a:r>
            <a:r>
              <a:rPr lang="es-ES" sz="2600" kern="0" dirty="0" err="1" smtClean="0">
                <a:solidFill>
                  <a:sysClr val="windowText" lastClr="000000"/>
                </a:solidFill>
              </a:rPr>
              <a:t>for</a:t>
            </a:r>
            <a:r>
              <a:rPr lang="es-ES" sz="2600" kern="0" dirty="0" smtClean="0">
                <a:solidFill>
                  <a:sysClr val="windowText" lastClr="000000"/>
                </a:solidFill>
              </a:rPr>
              <a:t> 65% of </a:t>
            </a:r>
            <a:r>
              <a:rPr lang="es-ES" sz="2600" kern="0" dirty="0" err="1" smtClean="0">
                <a:solidFill>
                  <a:sysClr val="windowText" lastClr="000000"/>
                </a:solidFill>
              </a:rPr>
              <a:t>the</a:t>
            </a:r>
            <a:r>
              <a:rPr lang="es-ES" sz="2600" kern="0" dirty="0" smtClean="0">
                <a:solidFill>
                  <a:sysClr val="windowText" lastClr="000000"/>
                </a:solidFill>
              </a:rPr>
              <a:t> total </a:t>
            </a:r>
            <a:r>
              <a:rPr lang="es-ES" sz="2600" kern="0" dirty="0" err="1" smtClean="0">
                <a:solidFill>
                  <a:sysClr val="windowText" lastClr="000000"/>
                </a:solidFill>
              </a:rPr>
              <a:t>return</a:t>
            </a:r>
            <a:r>
              <a:rPr lang="es-ES" sz="2600" kern="0" dirty="0" smtClean="0">
                <a:solidFill>
                  <a:sysClr val="windowText" lastClr="000000"/>
                </a:solidFill>
              </a:rPr>
              <a:t>.</a:t>
            </a:r>
            <a:endParaRPr kumimoji="0" lang="es-ES" sz="260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683" y="1392413"/>
            <a:ext cx="2098477" cy="2646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709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exto"/>
          <p:cNvSpPr>
            <a:spLocks noGrp="1"/>
          </p:cNvSpPr>
          <p:nvPr>
            <p:ph type="body" sz="quarter" idx="10"/>
          </p:nvPr>
        </p:nvSpPr>
        <p:spPr>
          <a:xfrm>
            <a:off x="0" y="1775459"/>
            <a:ext cx="9144000" cy="1264921"/>
          </a:xfrm>
        </p:spPr>
        <p:txBody>
          <a:bodyPr/>
          <a:lstStyle/>
          <a:p>
            <a:pPr marL="0" indent="0" algn="ctr">
              <a:buNone/>
            </a:pPr>
            <a:r>
              <a:rPr lang="es-ES" sz="3600" dirty="0">
                <a:solidFill>
                  <a:srgbClr val="F79646">
                    <a:lumMod val="75000"/>
                  </a:srgbClr>
                </a:solidFill>
              </a:rPr>
              <a:t>CERN: </a:t>
            </a:r>
            <a:r>
              <a:rPr lang="es-ES" sz="3600" dirty="0" err="1" smtClean="0">
                <a:solidFill>
                  <a:srgbClr val="F79646">
                    <a:lumMod val="75000"/>
                  </a:srgbClr>
                </a:solidFill>
              </a:rPr>
              <a:t>Spanish</a:t>
            </a:r>
            <a:r>
              <a:rPr lang="es-ES" sz="3600" dirty="0" smtClean="0">
                <a:solidFill>
                  <a:srgbClr val="F79646">
                    <a:lumMod val="75000"/>
                  </a:srgbClr>
                </a:solidFill>
              </a:rPr>
              <a:t> </a:t>
            </a:r>
            <a:r>
              <a:rPr lang="es-ES" sz="3600" dirty="0" err="1" smtClean="0">
                <a:solidFill>
                  <a:srgbClr val="F79646">
                    <a:lumMod val="75000"/>
                  </a:srgbClr>
                </a:solidFill>
              </a:rPr>
              <a:t>situation</a:t>
            </a:r>
            <a:r>
              <a:rPr lang="es-ES" sz="3600" dirty="0" smtClean="0">
                <a:solidFill>
                  <a:srgbClr val="F79646">
                    <a:lumMod val="75000"/>
                  </a:srgbClr>
                </a:solidFill>
              </a:rPr>
              <a:t> </a:t>
            </a:r>
            <a:r>
              <a:rPr lang="es-ES" sz="3600" dirty="0" err="1" smtClean="0">
                <a:solidFill>
                  <a:srgbClr val="F79646">
                    <a:lumMod val="75000"/>
                  </a:srgbClr>
                </a:solidFill>
              </a:rPr>
              <a:t>regarding</a:t>
            </a:r>
            <a:r>
              <a:rPr lang="es-ES" sz="3600" dirty="0" smtClean="0">
                <a:solidFill>
                  <a:srgbClr val="F79646">
                    <a:lumMod val="75000"/>
                  </a:srgbClr>
                </a:solidFill>
              </a:rPr>
              <a:t> </a:t>
            </a:r>
            <a:r>
              <a:rPr lang="es-ES" sz="3600" dirty="0" err="1" smtClean="0">
                <a:solidFill>
                  <a:srgbClr val="F79646">
                    <a:lumMod val="75000"/>
                  </a:srgbClr>
                </a:solidFill>
              </a:rPr>
              <a:t>tendering</a:t>
            </a:r>
            <a:endParaRPr lang="es-ES" sz="3600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460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8_09_05_Santander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787B92E6A36C4A83AD37B196E976C7" ma:contentTypeVersion="0" ma:contentTypeDescription="Create a new document." ma:contentTypeScope="" ma:versionID="a342d9fa0ae0e5762dc4f7002f53a44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85C239A-84FB-4256-A64C-CD936F4C99D9}">
  <ds:schemaRefs>
    <ds:schemaRef ds:uri="http://purl.org/dc/dcmitype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terms/"/>
    <ds:schemaRef ds:uri="http://schemas.openxmlformats.org/package/2006/metadata/core-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F37B0837-3CDA-447B-BB13-7735D32A5ED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7B16340-9663-4BAC-8B68-1D5464885E3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2018_09_05_Santander</Template>
  <TotalTime>1682</TotalTime>
  <Words>916</Words>
  <Application>Microsoft Office PowerPoint</Application>
  <PresentationFormat>Presentación en pantalla (16:9)</PresentationFormat>
  <Paragraphs>170</Paragraphs>
  <Slides>19</Slides>
  <Notes>19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0" baseType="lpstr">
      <vt:lpstr>2018_09_05_Santander</vt:lpstr>
      <vt:lpstr>R-ECFA Meeting: CONNECTION TO INDUSTRY</vt:lpstr>
      <vt:lpstr>Presentación de PowerPoint</vt:lpstr>
      <vt:lpstr>Presentación de PowerPoint</vt:lpstr>
      <vt:lpstr>CDTI International R&amp;D collaboration</vt:lpstr>
      <vt:lpstr> CDTI ECOSYSTEM</vt:lpstr>
      <vt:lpstr>CDTI: Our role in Big Science Big Science -</vt:lpstr>
      <vt:lpstr>CDTI: Spanish ILO functions in Big Science</vt:lpstr>
      <vt:lpstr>Presentación de PowerPoint</vt:lpstr>
      <vt:lpstr>Presentación de PowerPoint</vt:lpstr>
      <vt:lpstr>CERN: Yearly Budget (contributions 2018)*</vt:lpstr>
      <vt:lpstr>CERN: Procurement Expenditure*</vt:lpstr>
      <vt:lpstr>Spain: Industrial Return in supplies*</vt:lpstr>
      <vt:lpstr>SPAIN: Industrial Return in services*</vt:lpstr>
      <vt:lpstr>CERN: Promotion activity - Spain@CERN- </vt:lpstr>
      <vt:lpstr>Key success factors at CERN </vt:lpstr>
      <vt:lpstr>Presentación de PowerPoint</vt:lpstr>
      <vt:lpstr>Presentación de PowerPoint</vt:lpstr>
      <vt:lpstr>Spain: Industrial Challenges in Big Science</vt:lpstr>
      <vt:lpstr>THANKS!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Apoyo del CDTI a la I+D+I empresarial</dc:title>
  <dc:creator>Miguel Valle Garcia</dc:creator>
  <cp:lastModifiedBy>Manuel Moreno Ballesteros</cp:lastModifiedBy>
  <cp:revision>103</cp:revision>
  <cp:lastPrinted>2019-02-20T11:57:59Z</cp:lastPrinted>
  <dcterms:created xsi:type="dcterms:W3CDTF">2018-08-31T11:25:29Z</dcterms:created>
  <dcterms:modified xsi:type="dcterms:W3CDTF">2019-02-22T10:55:25Z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0x0101006C787B92E6A36C4A83AD37B196E976C7</vt:lpwstr>
  </property>
</Properties>
</file>