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63" r:id="rId5"/>
    <p:sldId id="284" r:id="rId6"/>
    <p:sldId id="329" r:id="rId7"/>
    <p:sldId id="333" r:id="rId8"/>
    <p:sldId id="332" r:id="rId9"/>
    <p:sldId id="330" r:id="rId10"/>
    <p:sldId id="334" r:id="rId11"/>
    <p:sldId id="331" r:id="rId12"/>
    <p:sldId id="311" r:id="rId13"/>
    <p:sldId id="285" r:id="rId14"/>
    <p:sldId id="287" r:id="rId15"/>
    <p:sldId id="310" r:id="rId16"/>
    <p:sldId id="335" r:id="rId17"/>
    <p:sldId id="307" r:id="rId18"/>
    <p:sldId id="320" r:id="rId19"/>
    <p:sldId id="296" r:id="rId20"/>
    <p:sldId id="297" r:id="rId21"/>
    <p:sldId id="328" r:id="rId22"/>
    <p:sldId id="324" r:id="rId23"/>
    <p:sldId id="325" r:id="rId24"/>
    <p:sldId id="279" r:id="rId25"/>
    <p:sldId id="288" r:id="rId26"/>
    <p:sldId id="266" r:id="rId27"/>
    <p:sldId id="281" r:id="rId28"/>
    <p:sldId id="314" r:id="rId29"/>
    <p:sldId id="290" r:id="rId30"/>
    <p:sldId id="293" r:id="rId31"/>
    <p:sldId id="321" r:id="rId32"/>
    <p:sldId id="298" r:id="rId33"/>
    <p:sldId id="301" r:id="rId34"/>
    <p:sldId id="302" r:id="rId35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  <a:srgbClr val="800000"/>
    <a:srgbClr val="006699"/>
    <a:srgbClr val="FF99FF"/>
    <a:srgbClr val="E6E6E6"/>
    <a:srgbClr val="F2F2F2"/>
    <a:srgbClr val="2D875A"/>
    <a:srgbClr val="DCDCDC"/>
    <a:srgbClr val="F0F0F0"/>
    <a:srgbClr val="C8CB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151" autoAdjust="0"/>
    <p:restoredTop sz="89508" autoAdjust="0"/>
  </p:normalViewPr>
  <p:slideViewPr>
    <p:cSldViewPr snapToObjects="1" showGuides="1">
      <p:cViewPr varScale="1">
        <p:scale>
          <a:sx n="82" d="100"/>
          <a:sy n="82" d="100"/>
        </p:scale>
        <p:origin x="456" y="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4A57A8-7804-49AD-9460-0E75827F04F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3FF245-949B-4A88-AEA7-4065EB13CF9E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600" b="1" dirty="0" smtClean="0">
              <a:solidFill>
                <a:srgbClr val="5A5A5A"/>
              </a:solidFill>
              <a:latin typeface="Calibri" panose="020F0502020204030204" pitchFamily="34" charset="0"/>
            </a:rPr>
            <a:t>TE/VSC</a:t>
          </a:r>
          <a:endParaRPr lang="en-US" sz="1600" b="1" dirty="0">
            <a:solidFill>
              <a:srgbClr val="5A5A5A"/>
            </a:solidFill>
            <a:latin typeface="Calibri" panose="020F0502020204030204" pitchFamily="34" charset="0"/>
          </a:endParaRPr>
        </a:p>
      </dgm:t>
    </dgm:pt>
    <dgm:pt modelId="{EF759499-3428-462D-BD63-DB0B2E492697}" type="parTrans" cxnId="{DA70276A-BB6C-4901-87C9-FF7EE3C5CE72}">
      <dgm:prSet/>
      <dgm:spPr/>
      <dgm:t>
        <a:bodyPr/>
        <a:lstStyle/>
        <a:p>
          <a:endParaRPr lang="en-US"/>
        </a:p>
      </dgm:t>
    </dgm:pt>
    <dgm:pt modelId="{2443D9F8-6486-4D1C-A3E9-FC13D40A63F5}" type="sibTrans" cxnId="{DA70276A-BB6C-4901-87C9-FF7EE3C5CE72}">
      <dgm:prSet/>
      <dgm:spPr/>
      <dgm:t>
        <a:bodyPr/>
        <a:lstStyle/>
        <a:p>
          <a:endParaRPr lang="en-US"/>
        </a:p>
      </dgm:t>
    </dgm:pt>
    <dgm:pt modelId="{6AE2727A-A26C-46A2-B7FE-8FDE3FF703A0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000" dirty="0" smtClean="0">
              <a:solidFill>
                <a:srgbClr val="5A5A5A"/>
              </a:solidFill>
              <a:latin typeface="Calibri" panose="020F0502020204030204" pitchFamily="34" charset="0"/>
            </a:rPr>
            <a:t>Unit-a</a:t>
          </a:r>
          <a:endParaRPr lang="en-US" sz="1000" dirty="0">
            <a:solidFill>
              <a:srgbClr val="5A5A5A"/>
            </a:solidFill>
            <a:latin typeface="Calibri" panose="020F0502020204030204" pitchFamily="34" charset="0"/>
          </a:endParaRPr>
        </a:p>
      </dgm:t>
    </dgm:pt>
    <dgm:pt modelId="{E8608873-6217-454F-BCF2-25BCB0160819}" type="parTrans" cxnId="{2DD3262F-ED25-4CD6-AA57-0A368A207E72}">
      <dgm:prSet/>
      <dgm:spPr/>
      <dgm:t>
        <a:bodyPr/>
        <a:lstStyle/>
        <a:p>
          <a:endParaRPr lang="en-US"/>
        </a:p>
      </dgm:t>
    </dgm:pt>
    <dgm:pt modelId="{150BF65C-634F-4926-94FA-3907EA378848}" type="sibTrans" cxnId="{2DD3262F-ED25-4CD6-AA57-0A368A207E72}">
      <dgm:prSet/>
      <dgm:spPr/>
      <dgm:t>
        <a:bodyPr/>
        <a:lstStyle/>
        <a:p>
          <a:endParaRPr lang="en-US"/>
        </a:p>
      </dgm:t>
    </dgm:pt>
    <dgm:pt modelId="{01193526-04B3-4326-9A9C-95C4127C25D7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000" dirty="0" smtClean="0">
              <a:solidFill>
                <a:srgbClr val="5A5A5A"/>
              </a:solidFill>
              <a:latin typeface="Calibri" panose="020F0502020204030204" pitchFamily="34" charset="0"/>
            </a:rPr>
            <a:t>Unit-b</a:t>
          </a:r>
          <a:endParaRPr lang="en-US" sz="1000" dirty="0">
            <a:solidFill>
              <a:srgbClr val="5A5A5A"/>
            </a:solidFill>
            <a:latin typeface="Calibri" panose="020F0502020204030204" pitchFamily="34" charset="0"/>
          </a:endParaRPr>
        </a:p>
      </dgm:t>
    </dgm:pt>
    <dgm:pt modelId="{54DD29BE-9ED7-480D-9003-A2F409F3DF62}" type="parTrans" cxnId="{5E624504-0769-4761-A302-85AA3CE74F24}">
      <dgm:prSet/>
      <dgm:spPr/>
      <dgm:t>
        <a:bodyPr/>
        <a:lstStyle/>
        <a:p>
          <a:endParaRPr lang="en-US"/>
        </a:p>
      </dgm:t>
    </dgm:pt>
    <dgm:pt modelId="{7AAABEF4-4091-4C29-8869-27BE25EA7F5E}" type="sibTrans" cxnId="{5E624504-0769-4761-A302-85AA3CE74F24}">
      <dgm:prSet/>
      <dgm:spPr/>
      <dgm:t>
        <a:bodyPr/>
        <a:lstStyle/>
        <a:p>
          <a:endParaRPr lang="en-US"/>
        </a:p>
      </dgm:t>
    </dgm:pt>
    <dgm:pt modelId="{BBE88133-6FC5-46F7-832E-1904C7C36579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000" dirty="0" smtClean="0">
              <a:solidFill>
                <a:srgbClr val="5A5A5A"/>
              </a:solidFill>
              <a:latin typeface="Calibri" panose="020F0502020204030204" pitchFamily="34" charset="0"/>
            </a:rPr>
            <a:t>Unit-c</a:t>
          </a:r>
          <a:endParaRPr lang="en-US" sz="1000" dirty="0">
            <a:solidFill>
              <a:srgbClr val="5A5A5A"/>
            </a:solidFill>
            <a:latin typeface="Calibri" panose="020F0502020204030204" pitchFamily="34" charset="0"/>
          </a:endParaRPr>
        </a:p>
      </dgm:t>
    </dgm:pt>
    <dgm:pt modelId="{0E30FA49-C749-4543-A2A7-218F567D1B51}" type="parTrans" cxnId="{409E0C34-3AEA-43FC-8FCC-4B51ED6F0EC2}">
      <dgm:prSet/>
      <dgm:spPr/>
      <dgm:t>
        <a:bodyPr/>
        <a:lstStyle/>
        <a:p>
          <a:endParaRPr lang="en-US"/>
        </a:p>
      </dgm:t>
    </dgm:pt>
    <dgm:pt modelId="{9E5959E9-AA85-47A6-98EB-DD5B5929DA89}" type="sibTrans" cxnId="{409E0C34-3AEA-43FC-8FCC-4B51ED6F0EC2}">
      <dgm:prSet/>
      <dgm:spPr/>
      <dgm:t>
        <a:bodyPr/>
        <a:lstStyle/>
        <a:p>
          <a:endParaRPr lang="en-US"/>
        </a:p>
      </dgm:t>
    </dgm:pt>
    <dgm:pt modelId="{148FDDA5-5145-4DA6-B986-023B1E38B9BF}" type="pres">
      <dgm:prSet presAssocID="{A24A57A8-7804-49AD-9460-0E75827F04F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4F0CCE8-6758-46D8-8597-EF5BAB473E70}" type="pres">
      <dgm:prSet presAssocID="{343FF245-949B-4A88-AEA7-4065EB13CF9E}" presName="hierRoot1" presStyleCnt="0">
        <dgm:presLayoutVars>
          <dgm:hierBranch val="init"/>
        </dgm:presLayoutVars>
      </dgm:prSet>
      <dgm:spPr/>
    </dgm:pt>
    <dgm:pt modelId="{4AC7FD86-D153-48EC-B9BC-B76F38879581}" type="pres">
      <dgm:prSet presAssocID="{343FF245-949B-4A88-AEA7-4065EB13CF9E}" presName="rootComposite1" presStyleCnt="0"/>
      <dgm:spPr/>
    </dgm:pt>
    <dgm:pt modelId="{F6B7E5AB-D7DD-421D-BB80-AA0FC46CD916}" type="pres">
      <dgm:prSet presAssocID="{343FF245-949B-4A88-AEA7-4065EB13CF9E}" presName="rootText1" presStyleLbl="node0" presStyleIdx="0" presStyleCnt="1" custScaleX="162964" custScaleY="2190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C66E2B5-30D0-446D-9BE3-07728DADCEAF}" type="pres">
      <dgm:prSet presAssocID="{343FF245-949B-4A88-AEA7-4065EB13CF9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77FBA6C3-0170-41DF-8F24-A1B14FBEF8D2}" type="pres">
      <dgm:prSet presAssocID="{343FF245-949B-4A88-AEA7-4065EB13CF9E}" presName="hierChild2" presStyleCnt="0"/>
      <dgm:spPr/>
    </dgm:pt>
    <dgm:pt modelId="{87D0BC6D-1AAC-40AA-9784-DEE4CA356319}" type="pres">
      <dgm:prSet presAssocID="{E8608873-6217-454F-BCF2-25BCB0160819}" presName="Name37" presStyleLbl="parChTrans1D2" presStyleIdx="0" presStyleCnt="3"/>
      <dgm:spPr/>
      <dgm:t>
        <a:bodyPr/>
        <a:lstStyle/>
        <a:p>
          <a:endParaRPr lang="en-US"/>
        </a:p>
      </dgm:t>
    </dgm:pt>
    <dgm:pt modelId="{0D98B44E-2113-4707-8BEB-26681FD187AB}" type="pres">
      <dgm:prSet presAssocID="{6AE2727A-A26C-46A2-B7FE-8FDE3FF703A0}" presName="hierRoot2" presStyleCnt="0">
        <dgm:presLayoutVars>
          <dgm:hierBranch val="init"/>
        </dgm:presLayoutVars>
      </dgm:prSet>
      <dgm:spPr/>
    </dgm:pt>
    <dgm:pt modelId="{97BB5FE7-2255-41BD-B5D4-36F9904331AA}" type="pres">
      <dgm:prSet presAssocID="{6AE2727A-A26C-46A2-B7FE-8FDE3FF703A0}" presName="rootComposite" presStyleCnt="0"/>
      <dgm:spPr/>
    </dgm:pt>
    <dgm:pt modelId="{A8A7992A-50B1-4984-ABB4-B32FE9973F90}" type="pres">
      <dgm:prSet presAssocID="{6AE2727A-A26C-46A2-B7FE-8FDE3FF703A0}" presName="rootText" presStyleLbl="node2" presStyleIdx="0" presStyleCnt="3" custLinFactNeighborY="141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1E6F34-2798-40BF-BFAE-414D01A42EFF}" type="pres">
      <dgm:prSet presAssocID="{6AE2727A-A26C-46A2-B7FE-8FDE3FF703A0}" presName="rootConnector" presStyleLbl="node2" presStyleIdx="0" presStyleCnt="3"/>
      <dgm:spPr/>
      <dgm:t>
        <a:bodyPr/>
        <a:lstStyle/>
        <a:p>
          <a:endParaRPr lang="en-US"/>
        </a:p>
      </dgm:t>
    </dgm:pt>
    <dgm:pt modelId="{68EFCD53-D4C0-4930-B8D5-B03729CB0596}" type="pres">
      <dgm:prSet presAssocID="{6AE2727A-A26C-46A2-B7FE-8FDE3FF703A0}" presName="hierChild4" presStyleCnt="0"/>
      <dgm:spPr/>
    </dgm:pt>
    <dgm:pt modelId="{FFFB57BD-9DA1-4E6B-9664-289B567C9A9D}" type="pres">
      <dgm:prSet presAssocID="{6AE2727A-A26C-46A2-B7FE-8FDE3FF703A0}" presName="hierChild5" presStyleCnt="0"/>
      <dgm:spPr/>
    </dgm:pt>
    <dgm:pt modelId="{385CC167-963F-4FBB-BD0C-BDAD29A89BCD}" type="pres">
      <dgm:prSet presAssocID="{54DD29BE-9ED7-480D-9003-A2F409F3DF62}" presName="Name37" presStyleLbl="parChTrans1D2" presStyleIdx="1" presStyleCnt="3"/>
      <dgm:spPr/>
      <dgm:t>
        <a:bodyPr/>
        <a:lstStyle/>
        <a:p>
          <a:endParaRPr lang="en-US"/>
        </a:p>
      </dgm:t>
    </dgm:pt>
    <dgm:pt modelId="{B0B9C4EB-C7DD-4DCA-BA37-CBE15D921193}" type="pres">
      <dgm:prSet presAssocID="{01193526-04B3-4326-9A9C-95C4127C25D7}" presName="hierRoot2" presStyleCnt="0">
        <dgm:presLayoutVars>
          <dgm:hierBranch val="init"/>
        </dgm:presLayoutVars>
      </dgm:prSet>
      <dgm:spPr/>
    </dgm:pt>
    <dgm:pt modelId="{E37E45DE-F47A-43CD-A9F7-95580F79A273}" type="pres">
      <dgm:prSet presAssocID="{01193526-04B3-4326-9A9C-95C4127C25D7}" presName="rootComposite" presStyleCnt="0"/>
      <dgm:spPr/>
    </dgm:pt>
    <dgm:pt modelId="{B5882CFD-CBE9-4808-9CF6-992F7B7F18A9}" type="pres">
      <dgm:prSet presAssocID="{01193526-04B3-4326-9A9C-95C4127C25D7}" presName="rootText" presStyleLbl="node2" presStyleIdx="1" presStyleCnt="3" custLinFactNeighborY="141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BB7BAC-3C08-4FBC-B6A2-E9FCC51D5CEF}" type="pres">
      <dgm:prSet presAssocID="{01193526-04B3-4326-9A9C-95C4127C25D7}" presName="rootConnector" presStyleLbl="node2" presStyleIdx="1" presStyleCnt="3"/>
      <dgm:spPr/>
      <dgm:t>
        <a:bodyPr/>
        <a:lstStyle/>
        <a:p>
          <a:endParaRPr lang="en-US"/>
        </a:p>
      </dgm:t>
    </dgm:pt>
    <dgm:pt modelId="{D61C9065-813F-4FB6-AB46-C8512807EFFD}" type="pres">
      <dgm:prSet presAssocID="{01193526-04B3-4326-9A9C-95C4127C25D7}" presName="hierChild4" presStyleCnt="0"/>
      <dgm:spPr/>
    </dgm:pt>
    <dgm:pt modelId="{24041B5A-7173-455B-A99C-E53B46522D5C}" type="pres">
      <dgm:prSet presAssocID="{01193526-04B3-4326-9A9C-95C4127C25D7}" presName="hierChild5" presStyleCnt="0"/>
      <dgm:spPr/>
    </dgm:pt>
    <dgm:pt modelId="{5162C930-A277-423C-8CAC-75ED62321502}" type="pres">
      <dgm:prSet presAssocID="{0E30FA49-C749-4543-A2A7-218F567D1B51}" presName="Name37" presStyleLbl="parChTrans1D2" presStyleIdx="2" presStyleCnt="3"/>
      <dgm:spPr/>
      <dgm:t>
        <a:bodyPr/>
        <a:lstStyle/>
        <a:p>
          <a:endParaRPr lang="en-US"/>
        </a:p>
      </dgm:t>
    </dgm:pt>
    <dgm:pt modelId="{138AAD5E-8D04-47B0-869E-4FBDFA23BC88}" type="pres">
      <dgm:prSet presAssocID="{BBE88133-6FC5-46F7-832E-1904C7C36579}" presName="hierRoot2" presStyleCnt="0">
        <dgm:presLayoutVars>
          <dgm:hierBranch val="init"/>
        </dgm:presLayoutVars>
      </dgm:prSet>
      <dgm:spPr/>
    </dgm:pt>
    <dgm:pt modelId="{2C55A28A-2D80-4613-8351-4E6041E7647C}" type="pres">
      <dgm:prSet presAssocID="{BBE88133-6FC5-46F7-832E-1904C7C36579}" presName="rootComposite" presStyleCnt="0"/>
      <dgm:spPr/>
    </dgm:pt>
    <dgm:pt modelId="{9B552C19-7B81-47A5-A163-E74439A54737}" type="pres">
      <dgm:prSet presAssocID="{BBE88133-6FC5-46F7-832E-1904C7C36579}" presName="rootText" presStyleLbl="node2" presStyleIdx="2" presStyleCnt="3" custLinFactNeighborY="141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0418C1-EB0A-4F0A-8676-75373685B980}" type="pres">
      <dgm:prSet presAssocID="{BBE88133-6FC5-46F7-832E-1904C7C36579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D122AA-431A-44BE-BB4A-03BF76C5FDD3}" type="pres">
      <dgm:prSet presAssocID="{BBE88133-6FC5-46F7-832E-1904C7C36579}" presName="hierChild4" presStyleCnt="0"/>
      <dgm:spPr/>
    </dgm:pt>
    <dgm:pt modelId="{0D6F4A3E-712D-46C4-81E5-B9F0D879F6B1}" type="pres">
      <dgm:prSet presAssocID="{BBE88133-6FC5-46F7-832E-1904C7C36579}" presName="hierChild5" presStyleCnt="0"/>
      <dgm:spPr/>
    </dgm:pt>
    <dgm:pt modelId="{504CA560-FDCE-49E3-82D8-197A53A5C835}" type="pres">
      <dgm:prSet presAssocID="{343FF245-949B-4A88-AEA7-4065EB13CF9E}" presName="hierChild3" presStyleCnt="0"/>
      <dgm:spPr/>
    </dgm:pt>
  </dgm:ptLst>
  <dgm:cxnLst>
    <dgm:cxn modelId="{AB201502-34E9-4ADC-A9DA-45FBB904CF60}" type="presOf" srcId="{A24A57A8-7804-49AD-9460-0E75827F04F5}" destId="{148FDDA5-5145-4DA6-B986-023B1E38B9BF}" srcOrd="0" destOrd="0" presId="urn:microsoft.com/office/officeart/2005/8/layout/orgChart1"/>
    <dgm:cxn modelId="{6F424701-89A7-409A-B090-F6BDB068966F}" type="presOf" srcId="{0E30FA49-C749-4543-A2A7-218F567D1B51}" destId="{5162C930-A277-423C-8CAC-75ED62321502}" srcOrd="0" destOrd="0" presId="urn:microsoft.com/office/officeart/2005/8/layout/orgChart1"/>
    <dgm:cxn modelId="{6926F1A3-4646-414A-A1E3-34AE87DA3122}" type="presOf" srcId="{343FF245-949B-4A88-AEA7-4065EB13CF9E}" destId="{6C66E2B5-30D0-446D-9BE3-07728DADCEAF}" srcOrd="1" destOrd="0" presId="urn:microsoft.com/office/officeart/2005/8/layout/orgChart1"/>
    <dgm:cxn modelId="{409E0C34-3AEA-43FC-8FCC-4B51ED6F0EC2}" srcId="{343FF245-949B-4A88-AEA7-4065EB13CF9E}" destId="{BBE88133-6FC5-46F7-832E-1904C7C36579}" srcOrd="2" destOrd="0" parTransId="{0E30FA49-C749-4543-A2A7-218F567D1B51}" sibTransId="{9E5959E9-AA85-47A6-98EB-DD5B5929DA89}"/>
    <dgm:cxn modelId="{708105C1-E2AE-4DB0-852A-8BEF0FCDE9F7}" type="presOf" srcId="{54DD29BE-9ED7-480D-9003-A2F409F3DF62}" destId="{385CC167-963F-4FBB-BD0C-BDAD29A89BCD}" srcOrd="0" destOrd="0" presId="urn:microsoft.com/office/officeart/2005/8/layout/orgChart1"/>
    <dgm:cxn modelId="{8527E3A9-6E1B-4A93-8442-DC084B20D1D8}" type="presOf" srcId="{E8608873-6217-454F-BCF2-25BCB0160819}" destId="{87D0BC6D-1AAC-40AA-9784-DEE4CA356319}" srcOrd="0" destOrd="0" presId="urn:microsoft.com/office/officeart/2005/8/layout/orgChart1"/>
    <dgm:cxn modelId="{81734D1E-C344-4086-A253-C2B03D1C2034}" type="presOf" srcId="{BBE88133-6FC5-46F7-832E-1904C7C36579}" destId="{170418C1-EB0A-4F0A-8676-75373685B980}" srcOrd="1" destOrd="0" presId="urn:microsoft.com/office/officeart/2005/8/layout/orgChart1"/>
    <dgm:cxn modelId="{B489C955-8691-4F24-BE4E-6F3504B59CD0}" type="presOf" srcId="{343FF245-949B-4A88-AEA7-4065EB13CF9E}" destId="{F6B7E5AB-D7DD-421D-BB80-AA0FC46CD916}" srcOrd="0" destOrd="0" presId="urn:microsoft.com/office/officeart/2005/8/layout/orgChart1"/>
    <dgm:cxn modelId="{E9F37482-3470-4D9C-994B-A8D8186DEFE4}" type="presOf" srcId="{01193526-04B3-4326-9A9C-95C4127C25D7}" destId="{42BB7BAC-3C08-4FBC-B6A2-E9FCC51D5CEF}" srcOrd="1" destOrd="0" presId="urn:microsoft.com/office/officeart/2005/8/layout/orgChart1"/>
    <dgm:cxn modelId="{967670A8-3939-4604-9DAC-00F1C645B110}" type="presOf" srcId="{6AE2727A-A26C-46A2-B7FE-8FDE3FF703A0}" destId="{BE1E6F34-2798-40BF-BFAE-414D01A42EFF}" srcOrd="1" destOrd="0" presId="urn:microsoft.com/office/officeart/2005/8/layout/orgChart1"/>
    <dgm:cxn modelId="{10FD1393-E1F2-48DC-B5E8-FFC9E5332E98}" type="presOf" srcId="{BBE88133-6FC5-46F7-832E-1904C7C36579}" destId="{9B552C19-7B81-47A5-A163-E74439A54737}" srcOrd="0" destOrd="0" presId="urn:microsoft.com/office/officeart/2005/8/layout/orgChart1"/>
    <dgm:cxn modelId="{B2642F9F-4ECD-4CAA-B305-5C3F75FDA6E7}" type="presOf" srcId="{01193526-04B3-4326-9A9C-95C4127C25D7}" destId="{B5882CFD-CBE9-4808-9CF6-992F7B7F18A9}" srcOrd="0" destOrd="0" presId="urn:microsoft.com/office/officeart/2005/8/layout/orgChart1"/>
    <dgm:cxn modelId="{86AD19E9-1B63-4766-849C-940572BC7E62}" type="presOf" srcId="{6AE2727A-A26C-46A2-B7FE-8FDE3FF703A0}" destId="{A8A7992A-50B1-4984-ABB4-B32FE9973F90}" srcOrd="0" destOrd="0" presId="urn:microsoft.com/office/officeart/2005/8/layout/orgChart1"/>
    <dgm:cxn modelId="{5E624504-0769-4761-A302-85AA3CE74F24}" srcId="{343FF245-949B-4A88-AEA7-4065EB13CF9E}" destId="{01193526-04B3-4326-9A9C-95C4127C25D7}" srcOrd="1" destOrd="0" parTransId="{54DD29BE-9ED7-480D-9003-A2F409F3DF62}" sibTransId="{7AAABEF4-4091-4C29-8869-27BE25EA7F5E}"/>
    <dgm:cxn modelId="{DA70276A-BB6C-4901-87C9-FF7EE3C5CE72}" srcId="{A24A57A8-7804-49AD-9460-0E75827F04F5}" destId="{343FF245-949B-4A88-AEA7-4065EB13CF9E}" srcOrd="0" destOrd="0" parTransId="{EF759499-3428-462D-BD63-DB0B2E492697}" sibTransId="{2443D9F8-6486-4D1C-A3E9-FC13D40A63F5}"/>
    <dgm:cxn modelId="{2DD3262F-ED25-4CD6-AA57-0A368A207E72}" srcId="{343FF245-949B-4A88-AEA7-4065EB13CF9E}" destId="{6AE2727A-A26C-46A2-B7FE-8FDE3FF703A0}" srcOrd="0" destOrd="0" parTransId="{E8608873-6217-454F-BCF2-25BCB0160819}" sibTransId="{150BF65C-634F-4926-94FA-3907EA378848}"/>
    <dgm:cxn modelId="{EB69193D-520D-4320-8A91-CD702BCAB478}" type="presParOf" srcId="{148FDDA5-5145-4DA6-B986-023B1E38B9BF}" destId="{A4F0CCE8-6758-46D8-8597-EF5BAB473E70}" srcOrd="0" destOrd="0" presId="urn:microsoft.com/office/officeart/2005/8/layout/orgChart1"/>
    <dgm:cxn modelId="{4707BF57-94E8-4DD2-8F77-54500A66AD2E}" type="presParOf" srcId="{A4F0CCE8-6758-46D8-8597-EF5BAB473E70}" destId="{4AC7FD86-D153-48EC-B9BC-B76F38879581}" srcOrd="0" destOrd="0" presId="urn:microsoft.com/office/officeart/2005/8/layout/orgChart1"/>
    <dgm:cxn modelId="{7DA8C89B-E5B0-449D-98EE-9B1BE39F3C4A}" type="presParOf" srcId="{4AC7FD86-D153-48EC-B9BC-B76F38879581}" destId="{F6B7E5AB-D7DD-421D-BB80-AA0FC46CD916}" srcOrd="0" destOrd="0" presId="urn:microsoft.com/office/officeart/2005/8/layout/orgChart1"/>
    <dgm:cxn modelId="{D5FA33B9-B5C9-4BD3-B0B1-186DF7BAF5BB}" type="presParOf" srcId="{4AC7FD86-D153-48EC-B9BC-B76F38879581}" destId="{6C66E2B5-30D0-446D-9BE3-07728DADCEAF}" srcOrd="1" destOrd="0" presId="urn:microsoft.com/office/officeart/2005/8/layout/orgChart1"/>
    <dgm:cxn modelId="{E24E13D3-5003-4CE3-A2B3-C6A469154A62}" type="presParOf" srcId="{A4F0CCE8-6758-46D8-8597-EF5BAB473E70}" destId="{77FBA6C3-0170-41DF-8F24-A1B14FBEF8D2}" srcOrd="1" destOrd="0" presId="urn:microsoft.com/office/officeart/2005/8/layout/orgChart1"/>
    <dgm:cxn modelId="{7317CD3E-C075-425A-B6F7-F76A1DDE3519}" type="presParOf" srcId="{77FBA6C3-0170-41DF-8F24-A1B14FBEF8D2}" destId="{87D0BC6D-1AAC-40AA-9784-DEE4CA356319}" srcOrd="0" destOrd="0" presId="urn:microsoft.com/office/officeart/2005/8/layout/orgChart1"/>
    <dgm:cxn modelId="{39C5CA91-0BF8-4B50-A2FA-62AEBAB849FE}" type="presParOf" srcId="{77FBA6C3-0170-41DF-8F24-A1B14FBEF8D2}" destId="{0D98B44E-2113-4707-8BEB-26681FD187AB}" srcOrd="1" destOrd="0" presId="urn:microsoft.com/office/officeart/2005/8/layout/orgChart1"/>
    <dgm:cxn modelId="{EF679EBE-5604-47C7-81FE-C4C21973F356}" type="presParOf" srcId="{0D98B44E-2113-4707-8BEB-26681FD187AB}" destId="{97BB5FE7-2255-41BD-B5D4-36F9904331AA}" srcOrd="0" destOrd="0" presId="urn:microsoft.com/office/officeart/2005/8/layout/orgChart1"/>
    <dgm:cxn modelId="{A2440B98-BE19-4D70-905F-53035505D05A}" type="presParOf" srcId="{97BB5FE7-2255-41BD-B5D4-36F9904331AA}" destId="{A8A7992A-50B1-4984-ABB4-B32FE9973F90}" srcOrd="0" destOrd="0" presId="urn:microsoft.com/office/officeart/2005/8/layout/orgChart1"/>
    <dgm:cxn modelId="{2DB7C273-1B99-4DCB-852D-610E7314DD44}" type="presParOf" srcId="{97BB5FE7-2255-41BD-B5D4-36F9904331AA}" destId="{BE1E6F34-2798-40BF-BFAE-414D01A42EFF}" srcOrd="1" destOrd="0" presId="urn:microsoft.com/office/officeart/2005/8/layout/orgChart1"/>
    <dgm:cxn modelId="{37B14E29-440D-48A5-AB16-CB2D495AF1A3}" type="presParOf" srcId="{0D98B44E-2113-4707-8BEB-26681FD187AB}" destId="{68EFCD53-D4C0-4930-B8D5-B03729CB0596}" srcOrd="1" destOrd="0" presId="urn:microsoft.com/office/officeart/2005/8/layout/orgChart1"/>
    <dgm:cxn modelId="{9D6B796F-C9AD-471B-87A9-9876CFA821A4}" type="presParOf" srcId="{0D98B44E-2113-4707-8BEB-26681FD187AB}" destId="{FFFB57BD-9DA1-4E6B-9664-289B567C9A9D}" srcOrd="2" destOrd="0" presId="urn:microsoft.com/office/officeart/2005/8/layout/orgChart1"/>
    <dgm:cxn modelId="{6589075C-AEE4-4091-BE30-26247946597F}" type="presParOf" srcId="{77FBA6C3-0170-41DF-8F24-A1B14FBEF8D2}" destId="{385CC167-963F-4FBB-BD0C-BDAD29A89BCD}" srcOrd="2" destOrd="0" presId="urn:microsoft.com/office/officeart/2005/8/layout/orgChart1"/>
    <dgm:cxn modelId="{4C6B75E3-18D4-467F-9816-E336545808C4}" type="presParOf" srcId="{77FBA6C3-0170-41DF-8F24-A1B14FBEF8D2}" destId="{B0B9C4EB-C7DD-4DCA-BA37-CBE15D921193}" srcOrd="3" destOrd="0" presId="urn:microsoft.com/office/officeart/2005/8/layout/orgChart1"/>
    <dgm:cxn modelId="{EE0B6817-8EA7-4FC1-85CF-5E1B647853FE}" type="presParOf" srcId="{B0B9C4EB-C7DD-4DCA-BA37-CBE15D921193}" destId="{E37E45DE-F47A-43CD-A9F7-95580F79A273}" srcOrd="0" destOrd="0" presId="urn:microsoft.com/office/officeart/2005/8/layout/orgChart1"/>
    <dgm:cxn modelId="{2D02D843-85AE-40AD-B40F-787DED385CCD}" type="presParOf" srcId="{E37E45DE-F47A-43CD-A9F7-95580F79A273}" destId="{B5882CFD-CBE9-4808-9CF6-992F7B7F18A9}" srcOrd="0" destOrd="0" presId="urn:microsoft.com/office/officeart/2005/8/layout/orgChart1"/>
    <dgm:cxn modelId="{A882E92D-3673-4EDE-931D-3A3528531995}" type="presParOf" srcId="{E37E45DE-F47A-43CD-A9F7-95580F79A273}" destId="{42BB7BAC-3C08-4FBC-B6A2-E9FCC51D5CEF}" srcOrd="1" destOrd="0" presId="urn:microsoft.com/office/officeart/2005/8/layout/orgChart1"/>
    <dgm:cxn modelId="{6CD903AD-0C40-41EB-81F1-B65A1E80DC6D}" type="presParOf" srcId="{B0B9C4EB-C7DD-4DCA-BA37-CBE15D921193}" destId="{D61C9065-813F-4FB6-AB46-C8512807EFFD}" srcOrd="1" destOrd="0" presId="urn:microsoft.com/office/officeart/2005/8/layout/orgChart1"/>
    <dgm:cxn modelId="{DEC67591-B416-4750-87C3-BC07B996D38C}" type="presParOf" srcId="{B0B9C4EB-C7DD-4DCA-BA37-CBE15D921193}" destId="{24041B5A-7173-455B-A99C-E53B46522D5C}" srcOrd="2" destOrd="0" presId="urn:microsoft.com/office/officeart/2005/8/layout/orgChart1"/>
    <dgm:cxn modelId="{4FF2209B-4B06-49C5-AD92-CBB57F80AC47}" type="presParOf" srcId="{77FBA6C3-0170-41DF-8F24-A1B14FBEF8D2}" destId="{5162C930-A277-423C-8CAC-75ED62321502}" srcOrd="4" destOrd="0" presId="urn:microsoft.com/office/officeart/2005/8/layout/orgChart1"/>
    <dgm:cxn modelId="{AD5C63A6-81BB-45FE-A5A3-A6B7176B2C4A}" type="presParOf" srcId="{77FBA6C3-0170-41DF-8F24-A1B14FBEF8D2}" destId="{138AAD5E-8D04-47B0-869E-4FBDFA23BC88}" srcOrd="5" destOrd="0" presId="urn:microsoft.com/office/officeart/2005/8/layout/orgChart1"/>
    <dgm:cxn modelId="{1268C4C3-B672-4B76-BB00-7F79E0D1B36C}" type="presParOf" srcId="{138AAD5E-8D04-47B0-869E-4FBDFA23BC88}" destId="{2C55A28A-2D80-4613-8351-4E6041E7647C}" srcOrd="0" destOrd="0" presId="urn:microsoft.com/office/officeart/2005/8/layout/orgChart1"/>
    <dgm:cxn modelId="{97ED5EAF-3FBA-4D93-8E63-A65F3AC7A25A}" type="presParOf" srcId="{2C55A28A-2D80-4613-8351-4E6041E7647C}" destId="{9B552C19-7B81-47A5-A163-E74439A54737}" srcOrd="0" destOrd="0" presId="urn:microsoft.com/office/officeart/2005/8/layout/orgChart1"/>
    <dgm:cxn modelId="{D385FA77-5607-49D1-86F9-079535F90BFA}" type="presParOf" srcId="{2C55A28A-2D80-4613-8351-4E6041E7647C}" destId="{170418C1-EB0A-4F0A-8676-75373685B980}" srcOrd="1" destOrd="0" presId="urn:microsoft.com/office/officeart/2005/8/layout/orgChart1"/>
    <dgm:cxn modelId="{BA6B9B88-36BF-46CA-96FD-6B82D4D6D938}" type="presParOf" srcId="{138AAD5E-8D04-47B0-869E-4FBDFA23BC88}" destId="{80D122AA-431A-44BE-BB4A-03BF76C5FDD3}" srcOrd="1" destOrd="0" presId="urn:microsoft.com/office/officeart/2005/8/layout/orgChart1"/>
    <dgm:cxn modelId="{5F508E96-F136-43BD-AE89-10B1F89D823F}" type="presParOf" srcId="{138AAD5E-8D04-47B0-869E-4FBDFA23BC88}" destId="{0D6F4A3E-712D-46C4-81E5-B9F0D879F6B1}" srcOrd="2" destOrd="0" presId="urn:microsoft.com/office/officeart/2005/8/layout/orgChart1"/>
    <dgm:cxn modelId="{E890F7FA-E1E9-43DC-85ED-B839DC72C1A6}" type="presParOf" srcId="{A4F0CCE8-6758-46D8-8597-EF5BAB473E70}" destId="{504CA560-FDCE-49E3-82D8-197A53A5C8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62C930-A277-423C-8CAC-75ED62321502}">
      <dsp:nvSpPr>
        <dsp:cNvPr id="0" name=""/>
        <dsp:cNvSpPr/>
      </dsp:nvSpPr>
      <dsp:spPr>
        <a:xfrm>
          <a:off x="833498" y="605613"/>
          <a:ext cx="589706" cy="136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619"/>
              </a:lnTo>
              <a:lnTo>
                <a:pt x="589706" y="85619"/>
              </a:lnTo>
              <a:lnTo>
                <a:pt x="589706" y="1367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5CC167-963F-4FBB-BD0C-BDAD29A89BCD}">
      <dsp:nvSpPr>
        <dsp:cNvPr id="0" name=""/>
        <dsp:cNvSpPr/>
      </dsp:nvSpPr>
      <dsp:spPr>
        <a:xfrm>
          <a:off x="787778" y="605613"/>
          <a:ext cx="91440" cy="1367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67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D0BC6D-1AAC-40AA-9784-DEE4CA356319}">
      <dsp:nvSpPr>
        <dsp:cNvPr id="0" name=""/>
        <dsp:cNvSpPr/>
      </dsp:nvSpPr>
      <dsp:spPr>
        <a:xfrm>
          <a:off x="243792" y="605613"/>
          <a:ext cx="589706" cy="136792"/>
        </a:xfrm>
        <a:custGeom>
          <a:avLst/>
          <a:gdLst/>
          <a:ahLst/>
          <a:cxnLst/>
          <a:rect l="0" t="0" r="0" b="0"/>
          <a:pathLst>
            <a:path>
              <a:moveTo>
                <a:pt x="589706" y="0"/>
              </a:moveTo>
              <a:lnTo>
                <a:pt x="589706" y="85619"/>
              </a:lnTo>
              <a:lnTo>
                <a:pt x="0" y="85619"/>
              </a:lnTo>
              <a:lnTo>
                <a:pt x="0" y="13679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B7E5AB-D7DD-421D-BB80-AA0FC46CD916}">
      <dsp:nvSpPr>
        <dsp:cNvPr id="0" name=""/>
        <dsp:cNvSpPr/>
      </dsp:nvSpPr>
      <dsp:spPr>
        <a:xfrm>
          <a:off x="436387" y="71768"/>
          <a:ext cx="794222" cy="533845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solidFill>
                <a:srgbClr val="5A5A5A"/>
              </a:solidFill>
              <a:latin typeface="Calibri" panose="020F0502020204030204" pitchFamily="34" charset="0"/>
            </a:rPr>
            <a:t>TE/VSC</a:t>
          </a:r>
          <a:endParaRPr lang="en-US" sz="1600" b="1" kern="1200" dirty="0">
            <a:solidFill>
              <a:srgbClr val="5A5A5A"/>
            </a:solidFill>
            <a:latin typeface="Calibri" panose="020F0502020204030204" pitchFamily="34" charset="0"/>
          </a:endParaRPr>
        </a:p>
      </dsp:txBody>
      <dsp:txXfrm>
        <a:off x="436387" y="71768"/>
        <a:ext cx="794222" cy="533845"/>
      </dsp:txXfrm>
    </dsp:sp>
    <dsp:sp modelId="{A8A7992A-50B1-4984-ABB4-B32FE9973F90}">
      <dsp:nvSpPr>
        <dsp:cNvPr id="0" name=""/>
        <dsp:cNvSpPr/>
      </dsp:nvSpPr>
      <dsp:spPr>
        <a:xfrm>
          <a:off x="111" y="742405"/>
          <a:ext cx="487360" cy="24368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rgbClr val="5A5A5A"/>
              </a:solidFill>
              <a:latin typeface="Calibri" panose="020F0502020204030204" pitchFamily="34" charset="0"/>
            </a:rPr>
            <a:t>Unit-a</a:t>
          </a:r>
          <a:endParaRPr lang="en-US" sz="1000" kern="1200" dirty="0">
            <a:solidFill>
              <a:srgbClr val="5A5A5A"/>
            </a:solidFill>
            <a:latin typeface="Calibri" panose="020F0502020204030204" pitchFamily="34" charset="0"/>
          </a:endParaRPr>
        </a:p>
      </dsp:txBody>
      <dsp:txXfrm>
        <a:off x="111" y="742405"/>
        <a:ext cx="487360" cy="243680"/>
      </dsp:txXfrm>
    </dsp:sp>
    <dsp:sp modelId="{B5882CFD-CBE9-4808-9CF6-992F7B7F18A9}">
      <dsp:nvSpPr>
        <dsp:cNvPr id="0" name=""/>
        <dsp:cNvSpPr/>
      </dsp:nvSpPr>
      <dsp:spPr>
        <a:xfrm>
          <a:off x="589818" y="742405"/>
          <a:ext cx="487360" cy="24368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rgbClr val="5A5A5A"/>
              </a:solidFill>
              <a:latin typeface="Calibri" panose="020F0502020204030204" pitchFamily="34" charset="0"/>
            </a:rPr>
            <a:t>Unit-b</a:t>
          </a:r>
          <a:endParaRPr lang="en-US" sz="1000" kern="1200" dirty="0">
            <a:solidFill>
              <a:srgbClr val="5A5A5A"/>
            </a:solidFill>
            <a:latin typeface="Calibri" panose="020F0502020204030204" pitchFamily="34" charset="0"/>
          </a:endParaRPr>
        </a:p>
      </dsp:txBody>
      <dsp:txXfrm>
        <a:off x="589818" y="742405"/>
        <a:ext cx="487360" cy="243680"/>
      </dsp:txXfrm>
    </dsp:sp>
    <dsp:sp modelId="{9B552C19-7B81-47A5-A163-E74439A54737}">
      <dsp:nvSpPr>
        <dsp:cNvPr id="0" name=""/>
        <dsp:cNvSpPr/>
      </dsp:nvSpPr>
      <dsp:spPr>
        <a:xfrm>
          <a:off x="1179524" y="742405"/>
          <a:ext cx="487360" cy="24368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rgbClr val="5A5A5A"/>
              </a:solidFill>
              <a:latin typeface="Calibri" panose="020F0502020204030204" pitchFamily="34" charset="0"/>
            </a:rPr>
            <a:t>Unit-c</a:t>
          </a:r>
          <a:endParaRPr lang="en-US" sz="1000" kern="1200" dirty="0">
            <a:solidFill>
              <a:srgbClr val="5A5A5A"/>
            </a:solidFill>
            <a:latin typeface="Calibri" panose="020F0502020204030204" pitchFamily="34" charset="0"/>
          </a:endParaRPr>
        </a:p>
      </dsp:txBody>
      <dsp:txXfrm>
        <a:off x="1179524" y="742405"/>
        <a:ext cx="487360" cy="243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19/06/2019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95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3466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233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187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91703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41479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30802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1158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7149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004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1162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5802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135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417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796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3850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4341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000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G.Vandoni, Crab-cavity review 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  <a:latin typeface="Calibri Light" panose="020F0302020204030204" pitchFamily="34" charset="0"/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80947" y="773757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80949" y="1743549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747928" y="4869656"/>
            <a:ext cx="18946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G.Vandoni, Crab-cavity review 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86965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280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672243" y="4869656"/>
            <a:ext cx="165796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G.Vandoni, Crab-cavity review 2019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486965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9633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95536" y="51470"/>
            <a:ext cx="8748464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HiLumi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873500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 err="1" smtClean="0"/>
              <a:t>G.Vandoni</a:t>
            </a:r>
            <a:r>
              <a:rPr lang="fr-FR" dirty="0" smtClean="0"/>
              <a:t>, </a:t>
            </a:r>
            <a:r>
              <a:rPr lang="fr-FR" dirty="0" err="1" smtClean="0"/>
              <a:t>Crab-cavity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70301" y="4861466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Strategy for </a:t>
            </a:r>
            <a:r>
              <a:rPr lang="en-GB" dirty="0" smtClean="0"/>
              <a:t>Integration </a:t>
            </a:r>
            <a:r>
              <a:rPr lang="en-GB" dirty="0"/>
              <a:t>&amp; Services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 smtClean="0"/>
              <a:t>G.Vandoni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0" i="0" dirty="0" smtClean="0">
                <a:solidFill>
                  <a:schemeClr val="bg2"/>
                </a:solidFill>
              </a:rPr>
              <a:t>International review of the Crab cavity system design and production plan for the HL-LHC, 19-21 June 2019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Crab-cavity system integration in HLLHC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419872" y="4902263"/>
            <a:ext cx="2808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P5, for illustration only, courtesy </a:t>
            </a:r>
            <a:r>
              <a:rPr lang="en-GB" sz="11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M.Gonzalez</a:t>
            </a:r>
            <a:endParaRPr lang="en-GB" sz="1100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4008" y="2902220"/>
            <a:ext cx="648072" cy="3693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fr-CH" sz="1200" dirty="0" smtClean="0"/>
              <a:t>CMS</a:t>
            </a:r>
          </a:p>
          <a:p>
            <a:pPr algn="ctr"/>
            <a:r>
              <a:rPr lang="fr-CH" sz="1200" dirty="0" smtClean="0"/>
              <a:t>Point 5</a:t>
            </a:r>
            <a:endParaRPr lang="en-GB" sz="1200" dirty="0"/>
          </a:p>
        </p:txBody>
      </p:sp>
      <p:grpSp>
        <p:nvGrpSpPr>
          <p:cNvPr id="7" name="Group 6"/>
          <p:cNvGrpSpPr/>
          <p:nvPr/>
        </p:nvGrpSpPr>
        <p:grpSpPr>
          <a:xfrm>
            <a:off x="35496" y="699645"/>
            <a:ext cx="9108504" cy="4302568"/>
            <a:chOff x="35496" y="699645"/>
            <a:chExt cx="9108504" cy="4302568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/>
            <a:srcRect l="4970" r="24288"/>
            <a:stretch/>
          </p:blipFill>
          <p:spPr>
            <a:xfrm>
              <a:off x="1259632" y="3532498"/>
              <a:ext cx="2088232" cy="1469715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35496" y="1234975"/>
              <a:ext cx="9033661" cy="2272879"/>
              <a:chOff x="35496" y="1234975"/>
              <a:chExt cx="9033661" cy="2272879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5496" y="1234975"/>
                <a:ext cx="9033661" cy="2272879"/>
                <a:chOff x="117932" y="1419622"/>
                <a:chExt cx="9033661" cy="2272879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17932" y="1419622"/>
                  <a:ext cx="9033661" cy="2272879"/>
                </a:xfrm>
                <a:prstGeom prst="rect">
                  <a:avLst/>
                </a:prstGeom>
              </p:spPr>
            </p:pic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rcRect l="21738" r="-11847"/>
                <a:stretch/>
              </p:blipFill>
              <p:spPr>
                <a:xfrm>
                  <a:off x="1940400" y="3344400"/>
                  <a:ext cx="276091" cy="205200"/>
                </a:xfrm>
                <a:prstGeom prst="rect">
                  <a:avLst/>
                </a:prstGeom>
              </p:spPr>
            </p:pic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rcRect r="17753"/>
                <a:stretch/>
              </p:blipFill>
              <p:spPr>
                <a:xfrm>
                  <a:off x="1464172" y="3427858"/>
                  <a:ext cx="252000" cy="205200"/>
                </a:xfrm>
                <a:prstGeom prst="rect">
                  <a:avLst/>
                </a:prstGeom>
              </p:spPr>
            </p:pic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52972" r="-7229"/>
                <a:stretch/>
              </p:blipFill>
              <p:spPr>
                <a:xfrm>
                  <a:off x="8478000" y="2095200"/>
                  <a:ext cx="131844" cy="162000"/>
                </a:xfrm>
                <a:prstGeom prst="rect">
                  <a:avLst/>
                </a:prstGeom>
              </p:spPr>
            </p:pic>
            <p:pic>
              <p:nvPicPr>
                <p:cNvPr id="18" name="Picture 17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-6293" r="47028"/>
                <a:stretch/>
              </p:blipFill>
              <p:spPr>
                <a:xfrm>
                  <a:off x="8100392" y="2139702"/>
                  <a:ext cx="144016" cy="162000"/>
                </a:xfrm>
                <a:prstGeom prst="rect">
                  <a:avLst/>
                </a:prstGeom>
              </p:spPr>
            </p:pic>
          </p:grpSp>
          <p:sp>
            <p:nvSpPr>
              <p:cNvPr id="24" name="TextBox 23"/>
              <p:cNvSpPr txBox="1"/>
              <p:nvPr/>
            </p:nvSpPr>
            <p:spPr>
              <a:xfrm>
                <a:off x="1395196" y="2852435"/>
                <a:ext cx="225080" cy="12311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fr-CH" sz="800" dirty="0" smtClean="0"/>
                  <a:t>UA</a:t>
                </a:r>
                <a:endParaRPr lang="en-GB" sz="8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906655" y="1516872"/>
                <a:ext cx="225080" cy="12311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fr-CH" sz="800" dirty="0" smtClean="0"/>
                  <a:t>UA</a:t>
                </a:r>
                <a:endParaRPr lang="en-GB" sz="8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374492" y="2643758"/>
                <a:ext cx="225080" cy="12311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fr-CH" sz="800" dirty="0" smtClean="0"/>
                  <a:t>US</a:t>
                </a:r>
                <a:endParaRPr lang="en-GB" sz="8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4174329" y="1902790"/>
                <a:ext cx="225080" cy="123111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fr-CH" sz="800" dirty="0" smtClean="0"/>
                  <a:t>UR</a:t>
                </a:r>
                <a:endParaRPr lang="en-GB" sz="800" dirty="0"/>
              </a:p>
            </p:txBody>
          </p:sp>
        </p:grp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6"/>
            <a:srcRect l="1858" b="22594"/>
            <a:stretch/>
          </p:blipFill>
          <p:spPr>
            <a:xfrm>
              <a:off x="1115616" y="699645"/>
              <a:ext cx="2886145" cy="1284158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06363" y="2846668"/>
              <a:ext cx="3437637" cy="1771115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6475994" y="543183"/>
            <a:ext cx="2680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→ 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P.Fessia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, Friday morning</a:t>
            </a:r>
          </a:p>
        </p:txBody>
      </p:sp>
    </p:spTree>
    <p:extLst>
      <p:ext uri="{BB962C8B-B14F-4D97-AF65-F5344CB8AC3E}">
        <p14:creationId xmlns:p14="http://schemas.microsoft.com/office/powerpoint/2010/main" val="55599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5496" y="1234975"/>
            <a:ext cx="9033661" cy="2272879"/>
            <a:chOff x="117932" y="1419622"/>
            <a:chExt cx="9033661" cy="227287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7932" y="1419622"/>
              <a:ext cx="9033661" cy="227287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21738" r="-11847"/>
            <a:stretch/>
          </p:blipFill>
          <p:spPr>
            <a:xfrm>
              <a:off x="1940400" y="3344400"/>
              <a:ext cx="276091" cy="2052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r="17753"/>
            <a:stretch/>
          </p:blipFill>
          <p:spPr>
            <a:xfrm>
              <a:off x="1464172" y="3427858"/>
              <a:ext cx="252000" cy="2052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/>
            <a:srcRect l="52972" r="-7229"/>
            <a:stretch/>
          </p:blipFill>
          <p:spPr>
            <a:xfrm>
              <a:off x="8478000" y="2095200"/>
              <a:ext cx="131844" cy="162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/>
            <a:srcRect l="-6293" r="47028"/>
            <a:stretch/>
          </p:blipFill>
          <p:spPr>
            <a:xfrm>
              <a:off x="8100392" y="2139702"/>
              <a:ext cx="144016" cy="162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Crab-cavity system integration </a:t>
            </a:r>
            <a:r>
              <a:rPr lang="en-GB" dirty="0" smtClean="0"/>
              <a:t>in HLLHC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419872" y="4902263"/>
            <a:ext cx="28083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P5, for illustration only, courtesy </a:t>
            </a:r>
            <a:r>
              <a:rPr lang="en-GB" sz="11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M.Gonzalez</a:t>
            </a:r>
            <a:endParaRPr lang="en-GB" sz="1100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4970" r="24288"/>
          <a:stretch/>
        </p:blipFill>
        <p:spPr>
          <a:xfrm>
            <a:off x="611560" y="3651870"/>
            <a:ext cx="1898393" cy="133610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6363" y="2846668"/>
            <a:ext cx="3437637" cy="177111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8"/>
          <a:srcRect l="1858" b="22594"/>
          <a:stretch/>
        </p:blipFill>
        <p:spPr>
          <a:xfrm>
            <a:off x="1115616" y="699645"/>
            <a:ext cx="2886145" cy="1284158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856977" y="945653"/>
            <a:ext cx="6248525" cy="2044280"/>
            <a:chOff x="856977" y="945653"/>
            <a:chExt cx="6248525" cy="2044280"/>
          </a:xfrm>
        </p:grpSpPr>
        <p:sp>
          <p:nvSpPr>
            <p:cNvPr id="26" name="TextBox 25"/>
            <p:cNvSpPr txBox="1"/>
            <p:nvPr/>
          </p:nvSpPr>
          <p:spPr>
            <a:xfrm>
              <a:off x="5683325" y="2712934"/>
              <a:ext cx="7413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FC-LLRF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996009" y="945653"/>
              <a:ext cx="7413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FC-LLRF</a:t>
              </a:r>
            </a:p>
          </p:txBody>
        </p:sp>
        <p:sp>
          <p:nvSpPr>
            <p:cNvPr id="32" name="Oval 31"/>
            <p:cNvSpPr/>
            <p:nvPr/>
          </p:nvSpPr>
          <p:spPr>
            <a:xfrm>
              <a:off x="7020272" y="1510563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33" name="Oval 32"/>
            <p:cNvSpPr/>
            <p:nvPr/>
          </p:nvSpPr>
          <p:spPr>
            <a:xfrm>
              <a:off x="856977" y="2617984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>
              <a:off x="942207" y="1553178"/>
              <a:ext cx="677465" cy="1016346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32" idx="3"/>
            </p:cNvCxnSpPr>
            <p:nvPr/>
          </p:nvCxnSpPr>
          <p:spPr>
            <a:xfrm flipH="1">
              <a:off x="6208745" y="1583311"/>
              <a:ext cx="824009" cy="1119903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1001909" y="1645641"/>
            <a:ext cx="7281539" cy="2215641"/>
            <a:chOff x="1001909" y="1645641"/>
            <a:chExt cx="7281539" cy="2215641"/>
          </a:xfrm>
        </p:grpSpPr>
        <p:sp>
          <p:nvSpPr>
            <p:cNvPr id="25" name="TextBox 24"/>
            <p:cNvSpPr txBox="1"/>
            <p:nvPr/>
          </p:nvSpPr>
          <p:spPr>
            <a:xfrm>
              <a:off x="5445429" y="3399617"/>
              <a:ext cx="15878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RF power amplifiers Control racks </a:t>
              </a:r>
            </a:p>
          </p:txBody>
        </p:sp>
        <p:sp>
          <p:nvSpPr>
            <p:cNvPr id="30" name="Oval 29"/>
            <p:cNvSpPr/>
            <p:nvPr/>
          </p:nvSpPr>
          <p:spPr>
            <a:xfrm>
              <a:off x="8198218" y="1739388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7596336" y="1645641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37" name="Straight Connector 36"/>
            <p:cNvCxnSpPr>
              <a:stCxn id="31" idx="3"/>
            </p:cNvCxnSpPr>
            <p:nvPr/>
          </p:nvCxnSpPr>
          <p:spPr>
            <a:xfrm flipH="1">
              <a:off x="6988237" y="1718389"/>
              <a:ext cx="620581" cy="1494856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/>
            <p:cNvSpPr/>
            <p:nvPr/>
          </p:nvSpPr>
          <p:spPr>
            <a:xfrm>
              <a:off x="1001909" y="2925486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>
              <a:stCxn id="36" idx="5"/>
              <a:endCxn id="19" idx="0"/>
            </p:cNvCxnSpPr>
            <p:nvPr/>
          </p:nvCxnSpPr>
          <p:spPr>
            <a:xfrm>
              <a:off x="1074657" y="2998234"/>
              <a:ext cx="486100" cy="653636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619672" y="1824618"/>
            <a:ext cx="6890373" cy="2816035"/>
            <a:chOff x="1619672" y="1824618"/>
            <a:chExt cx="6890373" cy="2816035"/>
          </a:xfrm>
        </p:grpSpPr>
        <p:sp>
          <p:nvSpPr>
            <p:cNvPr id="23" name="TextBox 22"/>
            <p:cNvSpPr txBox="1"/>
            <p:nvPr/>
          </p:nvSpPr>
          <p:spPr>
            <a:xfrm>
              <a:off x="2310706" y="3994322"/>
              <a:ext cx="26642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RF Power passive proximity equipment</a:t>
              </a:r>
            </a:p>
            <a:p>
              <a:endParaRPr lang="en-GB" sz="1200" dirty="0" smtClean="0">
                <a:solidFill>
                  <a:srgbClr val="5A5A5A"/>
                </a:solidFill>
                <a:latin typeface="Calibri" panose="020F0502020204030204" pitchFamily="34" charset="0"/>
              </a:endParaRPr>
            </a:p>
            <a:p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Transmission lines</a:t>
              </a:r>
            </a:p>
          </p:txBody>
        </p:sp>
        <p:sp>
          <p:nvSpPr>
            <p:cNvPr id="28" name="Oval 27"/>
            <p:cNvSpPr/>
            <p:nvPr/>
          </p:nvSpPr>
          <p:spPr>
            <a:xfrm>
              <a:off x="1713869" y="2995744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>
              <a:stCxn id="28" idx="4"/>
            </p:cNvCxnSpPr>
            <p:nvPr/>
          </p:nvCxnSpPr>
          <p:spPr>
            <a:xfrm>
              <a:off x="1756484" y="3080974"/>
              <a:ext cx="22108" cy="930936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1619672" y="3178969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49" name="Straight Connector 48"/>
            <p:cNvCxnSpPr>
              <a:stCxn id="48" idx="4"/>
            </p:cNvCxnSpPr>
            <p:nvPr/>
          </p:nvCxnSpPr>
          <p:spPr>
            <a:xfrm>
              <a:off x="1662287" y="3264199"/>
              <a:ext cx="49166" cy="1076184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30" idx="4"/>
            </p:cNvCxnSpPr>
            <p:nvPr/>
          </p:nvCxnSpPr>
          <p:spPr>
            <a:xfrm>
              <a:off x="8240833" y="1824618"/>
              <a:ext cx="42615" cy="1977673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8399869" y="2021879"/>
              <a:ext cx="110176" cy="2183688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>
              <a:off x="8240833" y="1852654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12520" y="1937884"/>
            <a:ext cx="7174280" cy="3150666"/>
            <a:chOff x="1512520" y="1937884"/>
            <a:chExt cx="7174280" cy="3150666"/>
          </a:xfrm>
        </p:grpSpPr>
        <p:sp>
          <p:nvSpPr>
            <p:cNvPr id="24" name="TextBox 23"/>
            <p:cNvSpPr txBox="1"/>
            <p:nvPr/>
          </p:nvSpPr>
          <p:spPr>
            <a:xfrm>
              <a:off x="8288934" y="4332177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CM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8348522" y="1970352"/>
              <a:ext cx="85230" cy="8523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512520" y="3253738"/>
              <a:ext cx="397866" cy="1834812"/>
              <a:chOff x="1512520" y="3253738"/>
              <a:chExt cx="397866" cy="183481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1512520" y="4811551"/>
                <a:ext cx="3978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5A5A5A"/>
                    </a:solidFill>
                    <a:latin typeface="Calibri" panose="020F0502020204030204" pitchFamily="34" charset="0"/>
                  </a:rPr>
                  <a:t>CM</a:t>
                </a:r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1822474" y="3253738"/>
                <a:ext cx="85230" cy="85230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/>
              </a:p>
            </p:txBody>
          </p:sp>
          <p:cxnSp>
            <p:nvCxnSpPr>
              <p:cNvPr id="8" name="Straight Connector 7"/>
              <p:cNvCxnSpPr>
                <a:stCxn id="5" idx="4"/>
              </p:cNvCxnSpPr>
              <p:nvPr/>
            </p:nvCxnSpPr>
            <p:spPr>
              <a:xfrm>
                <a:off x="1865089" y="3338968"/>
                <a:ext cx="45297" cy="1379007"/>
              </a:xfrm>
              <a:prstGeom prst="line">
                <a:avLst/>
              </a:prstGeom>
              <a:ln w="9525">
                <a:solidFill>
                  <a:srgbClr val="C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4" name="Straight Connector 63"/>
            <p:cNvCxnSpPr>
              <a:stCxn id="63" idx="4"/>
            </p:cNvCxnSpPr>
            <p:nvPr/>
          </p:nvCxnSpPr>
          <p:spPr>
            <a:xfrm>
              <a:off x="8283448" y="1937884"/>
              <a:ext cx="159036" cy="2149985"/>
            </a:xfrm>
            <a:prstGeom prst="line">
              <a:avLst/>
            </a:prstGeom>
            <a:ln w="9525">
              <a:solidFill>
                <a:srgbClr val="C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6475994" y="543183"/>
            <a:ext cx="2680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→ 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P.Fessia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, Friday morning</a:t>
            </a:r>
          </a:p>
        </p:txBody>
      </p:sp>
    </p:spTree>
    <p:extLst>
      <p:ext uri="{BB962C8B-B14F-4D97-AF65-F5344CB8AC3E}">
        <p14:creationId xmlns:p14="http://schemas.microsoft.com/office/powerpoint/2010/main" val="335838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interfaces of </a:t>
            </a:r>
            <a:r>
              <a:rPr lang="en-GB" dirty="0"/>
              <a:t>Crab-cavity system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865528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2751"/>
              </p:ext>
            </p:extLst>
          </p:nvPr>
        </p:nvGraphicFramePr>
        <p:xfrm>
          <a:off x="3302145" y="1923678"/>
          <a:ext cx="2397116" cy="1493520"/>
        </p:xfrm>
        <a:graphic>
          <a:graphicData uri="http://schemas.openxmlformats.org/drawingml/2006/table">
            <a:tbl>
              <a:tblPr bandRow="1">
                <a:tableStyleId>{46F890A9-2807-4EBB-B81D-B2AA78EC7F39}</a:tableStyleId>
              </a:tblPr>
              <a:tblGrid>
                <a:gridCol w="2397116">
                  <a:extLst>
                    <a:ext uri="{9D8B030D-6E8A-4147-A177-3AD203B41FA5}">
                      <a16:colId xmlns:a16="http://schemas.microsoft.com/office/drawing/2014/main" val="3730795492"/>
                    </a:ext>
                  </a:extLst>
                </a:gridCol>
              </a:tblGrid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Project office/ Integrated safety</a:t>
                      </a:r>
                      <a:endParaRPr lang="en-GB" sz="14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69716728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Accel</a:t>
                      </a: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Physics &amp; Performance</a:t>
                      </a:r>
                      <a:endParaRPr lang="en-GB" sz="14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321305477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Machine Protection</a:t>
                      </a:r>
                      <a:endParaRPr lang="en-GB" sz="14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919049322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Cryogenics</a:t>
                      </a:r>
                      <a:endParaRPr lang="en-GB" sz="14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454356655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Energy Deposition &amp;</a:t>
                      </a:r>
                      <a:r>
                        <a:rPr lang="en-GB" sz="140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R2E</a:t>
                      </a:r>
                      <a:endParaRPr lang="en-GB" sz="14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428317567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Vacuum (&amp; Beam screen)</a:t>
                      </a:r>
                      <a:endParaRPr lang="en-GB" sz="14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732524809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Beam Instrumentation</a:t>
                      </a:r>
                      <a:endParaRPr lang="en-GB" sz="14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359113579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48693" y="2248453"/>
            <a:ext cx="1559195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Cavities &amp; 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Cryomodules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7624" y="1680954"/>
            <a:ext cx="155919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High-Power RF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3528" y="1680954"/>
            <a:ext cx="72008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LLRF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3528" y="3354546"/>
            <a:ext cx="1559195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6699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SPS Test stand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7504" y="1491630"/>
            <a:ext cx="2952328" cy="1584176"/>
          </a:xfrm>
          <a:prstGeom prst="roundRect">
            <a:avLst/>
          </a:prstGeom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2788197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LHC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107504" y="3186856"/>
            <a:ext cx="2952328" cy="677860"/>
          </a:xfrm>
          <a:prstGeom prst="roundRect">
            <a:avLst/>
          </a:prstGeom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6592" y="357057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SPS</a:t>
            </a:r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446226"/>
              </p:ext>
            </p:extLst>
          </p:nvPr>
        </p:nvGraphicFramePr>
        <p:xfrm>
          <a:off x="6057879" y="1419622"/>
          <a:ext cx="2808312" cy="256032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val="3730795492"/>
                    </a:ext>
                  </a:extLst>
                </a:gridCol>
              </a:tblGrid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Integration &amp; Installation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35473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Survey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295013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Civil engineering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99905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Electricity:</a:t>
                      </a:r>
                      <a:r>
                        <a:rPr lang="en-GB" sz="140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el. </a:t>
                      </a: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power distribution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877510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Electricity: signal cables, racks, fibres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3697445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IT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31506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Cooling &amp; ventilation</a:t>
                      </a:r>
                      <a:endParaRPr lang="en-GB" sz="14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7879706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Access &amp; Alarms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6335143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Technical</a:t>
                      </a:r>
                      <a:r>
                        <a:rPr lang="en-GB" sz="140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Monitoring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057503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Logistics &amp; storage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697491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Operational Safety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4496983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4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Controls technologies</a:t>
                      </a:r>
                      <a:endParaRPr lang="en-GB" sz="14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>
                    <a:solidFill>
                      <a:srgbClr val="CBCB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66573"/>
                  </a:ext>
                </a:extLst>
              </a:tr>
            </a:tbl>
          </a:graphicData>
        </a:graphic>
      </p:graphicFrame>
      <p:sp>
        <p:nvSpPr>
          <p:cNvPr id="11" name="Left Bracket 10"/>
          <p:cNvSpPr/>
          <p:nvPr/>
        </p:nvSpPr>
        <p:spPr>
          <a:xfrm>
            <a:off x="5868144" y="1845682"/>
            <a:ext cx="189735" cy="1930886"/>
          </a:xfrm>
          <a:prstGeom prst="leftBracket">
            <a:avLst>
              <a:gd name="adj" fmla="val 121209"/>
            </a:avLst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Left Bracket 31"/>
          <p:cNvSpPr/>
          <p:nvPr/>
        </p:nvSpPr>
        <p:spPr>
          <a:xfrm>
            <a:off x="5868144" y="1443608"/>
            <a:ext cx="189735" cy="383664"/>
          </a:xfrm>
          <a:prstGeom prst="leftBracket">
            <a:avLst>
              <a:gd name="adj" fmla="val 121209"/>
            </a:avLst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115616" y="1122298"/>
            <a:ext cx="1950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6699"/>
                </a:solidFill>
                <a:latin typeface="Calibri" panose="020F0502020204030204" pitchFamily="34" charset="0"/>
              </a:rPr>
              <a:t>Crab cavity system</a:t>
            </a:r>
            <a:endParaRPr lang="en-GB" b="1" dirty="0" smtClean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5496" y="1059582"/>
            <a:ext cx="3165192" cy="2880320"/>
          </a:xfrm>
          <a:prstGeom prst="roundRect">
            <a:avLst>
              <a:gd name="adj" fmla="val 6834"/>
            </a:avLst>
          </a:prstGeom>
          <a:ln>
            <a:solidFill>
              <a:srgbClr val="006699"/>
            </a:solidFill>
          </a:ln>
        </p:spPr>
        <p:txBody>
          <a:bodyPr wrap="non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282" y="4120135"/>
            <a:ext cx="7053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Interfaces specific to each sub-system of crab system detailed slides 14-17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76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32" name="TextBox 131"/>
          <p:cNvSpPr txBox="1"/>
          <p:nvPr/>
        </p:nvSpPr>
        <p:spPr>
          <a:xfrm rot="16200000">
            <a:off x="-560878" y="2531403"/>
            <a:ext cx="2458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INTERFACES</a:t>
            </a:r>
          </a:p>
        </p:txBody>
      </p:sp>
      <p:pic>
        <p:nvPicPr>
          <p:cNvPr id="133" name="Picture 1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08275"/>
            <a:ext cx="6754319" cy="502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96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470"/>
            <a:ext cx="9144000" cy="540000"/>
          </a:xfrm>
        </p:spPr>
        <p:txBody>
          <a:bodyPr/>
          <a:lstStyle/>
          <a:p>
            <a:r>
              <a:rPr lang="en-GB" dirty="0" smtClean="0"/>
              <a:t>Overall interfaces of </a:t>
            </a:r>
            <a:r>
              <a:rPr lang="en-GB" dirty="0"/>
              <a:t>Crab-cavity system </a:t>
            </a:r>
            <a:r>
              <a:rPr lang="en-GB" dirty="0" smtClean="0"/>
              <a:t>– CM </a:t>
            </a:r>
            <a:r>
              <a:rPr lang="en-GB" dirty="0"/>
              <a:t>–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865528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099564"/>
              </p:ext>
            </p:extLst>
          </p:nvPr>
        </p:nvGraphicFramePr>
        <p:xfrm>
          <a:off x="1985387" y="1495737"/>
          <a:ext cx="3946953" cy="1920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389630">
                  <a:extLst>
                    <a:ext uri="{9D8B030D-6E8A-4147-A177-3AD203B41FA5}">
                      <a16:colId xmlns:a16="http://schemas.microsoft.com/office/drawing/2014/main" val="33110734"/>
                    </a:ext>
                  </a:extLst>
                </a:gridCol>
                <a:gridCol w="972847">
                  <a:extLst>
                    <a:ext uri="{9D8B030D-6E8A-4147-A177-3AD203B41FA5}">
                      <a16:colId xmlns:a16="http://schemas.microsoft.com/office/drawing/2014/main" val="146694889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70259435"/>
                    </a:ext>
                  </a:extLst>
                </a:gridCol>
                <a:gridCol w="1936404">
                  <a:extLst>
                    <a:ext uri="{9D8B030D-6E8A-4147-A177-3AD203B41FA5}">
                      <a16:colId xmlns:a16="http://schemas.microsoft.com/office/drawing/2014/main" val="3050630729"/>
                    </a:ext>
                  </a:extLst>
                </a:gridCol>
              </a:tblGrid>
              <a:tr h="211500">
                <a:tc rowSpan="8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CRYOMODULE         WP4</a:t>
                      </a: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RF Power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Power</a:t>
                      </a:r>
                      <a:r>
                        <a:rPr lang="en-GB" sz="1400" baseline="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 &amp; HOM couplers</a:t>
                      </a:r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258047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spec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cryogenic lines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869728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deliv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instrum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99335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spec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beam/ </a:t>
                      </a:r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insul</a:t>
                      </a:r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vacuum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999054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deliv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beam screen </a:t>
                      </a:r>
                    </a:p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&amp; transitions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037136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serv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acceptance tests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539462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Survey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deliv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FSI</a:t>
                      </a: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861967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serv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Knowledge transfer</a:t>
                      </a: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21538"/>
                  </a:ext>
                </a:extLst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 flipV="1">
            <a:off x="5944044" y="2452470"/>
            <a:ext cx="36310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90556" y="2283718"/>
            <a:ext cx="26136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Beam </a:t>
            </a:r>
            <a:r>
              <a:rPr lang="en-GB" sz="1400" b="1" dirty="0" err="1" smtClean="0">
                <a:solidFill>
                  <a:srgbClr val="800000"/>
                </a:solidFill>
                <a:latin typeface="Calibri" panose="020F0502020204030204" pitchFamily="34" charset="0"/>
              </a:rPr>
              <a:t>Instr</a:t>
            </a:r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GB" sz="1400" dirty="0">
                <a:solidFill>
                  <a:srgbClr val="800000"/>
                </a:solidFill>
                <a:latin typeface="Calibri" panose="020F0502020204030204" pitchFamily="34" charset="0"/>
              </a:rPr>
              <a:t>BI for HL-LHC/ crabs: head-tail, streak camera</a:t>
            </a:r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… </a:t>
            </a: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Wide-band longitudinal pick-ups for LLRF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03257" y="1419622"/>
            <a:ext cx="22999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Vacuum</a:t>
            </a:r>
          </a:p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Beam/ </a:t>
            </a:r>
            <a:r>
              <a:rPr lang="en-GB" sz="14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Insul</a:t>
            </a:r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vacuum </a:t>
            </a:r>
            <a:r>
              <a:rPr lang="en-GB" sz="14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Intermodules</a:t>
            </a:r>
            <a:endParaRPr lang="en-GB" sz="1400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940152" y="1686189"/>
            <a:ext cx="36310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82140" y="709818"/>
            <a:ext cx="2037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Electricity</a:t>
            </a:r>
          </a:p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Signal &amp; Control cables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142936" y="1209765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47955" y="709818"/>
            <a:ext cx="2037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Cooling &amp; Vent</a:t>
            </a: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Coupler’s cooling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4108751" y="1209765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762476" y="708001"/>
            <a:ext cx="2401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6699"/>
                </a:solidFill>
                <a:latin typeface="Calibri" panose="020F0502020204030204" pitchFamily="34" charset="0"/>
              </a:rPr>
              <a:t>RF Power</a:t>
            </a:r>
          </a:p>
          <a:p>
            <a:r>
              <a:rPr lang="en-GB" sz="1400" dirty="0" smtClean="0">
                <a:solidFill>
                  <a:srgbClr val="006699"/>
                </a:solidFill>
                <a:latin typeface="Calibri" panose="020F0502020204030204" pitchFamily="34" charset="0"/>
              </a:rPr>
              <a:t>Power lines/ Local signal coax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523272" y="1207948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547664" y="4497616"/>
            <a:ext cx="4633878" cy="554322"/>
            <a:chOff x="1547664" y="4497616"/>
            <a:chExt cx="4633878" cy="554322"/>
          </a:xfrm>
        </p:grpSpPr>
        <p:sp>
          <p:nvSpPr>
            <p:cNvPr id="11" name="Rounded Rectangle 10"/>
            <p:cNvSpPr/>
            <p:nvPr/>
          </p:nvSpPr>
          <p:spPr>
            <a:xfrm>
              <a:off x="1564697" y="4497616"/>
              <a:ext cx="4616845" cy="554322"/>
            </a:xfrm>
            <a:prstGeom prst="roundRect">
              <a:avLst>
                <a:gd name="adj" fmla="val 15665"/>
              </a:avLst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>
              <a:spAutoFit/>
            </a:bodyPr>
            <a:lstStyle/>
            <a:p>
              <a:pPr algn="ctr"/>
              <a:endParaRPr lang="en-GB" dirty="0" err="1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47664" y="4514496"/>
              <a:ext cx="2160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WP4</a:t>
              </a:r>
              <a:r>
                <a:rPr lang="en-GB" sz="1200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 : activity &amp; budget</a:t>
              </a:r>
              <a:endParaRPr lang="en-GB" sz="1200" b="1" dirty="0" smtClean="0">
                <a:solidFill>
                  <a:srgbClr val="00669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53312" y="4744750"/>
              <a:ext cx="269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Services</a:t>
              </a:r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: activity in unit, budget in WP4</a:t>
              </a:r>
              <a:endParaRPr lang="en-GB" sz="1200" b="1" dirty="0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69801" y="4514496"/>
              <a:ext cx="18143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HL-WPs</a:t>
              </a:r>
              <a:r>
                <a:rPr lang="en-GB" sz="1200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: activity &amp; budget</a:t>
              </a:r>
              <a:endParaRPr lang="en-GB" sz="1200" b="1" dirty="0">
                <a:solidFill>
                  <a:srgbClr val="8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75123" y="4744459"/>
              <a:ext cx="800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To define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07504" y="2211143"/>
            <a:ext cx="2519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Cryogenics</a:t>
            </a:r>
          </a:p>
          <a:p>
            <a:r>
              <a:rPr lang="en-GB" sz="1400" dirty="0" err="1" smtClean="0">
                <a:solidFill>
                  <a:srgbClr val="800000"/>
                </a:solidFill>
                <a:latin typeface="Calibri" panose="020F0502020204030204" pitchFamily="34" charset="0"/>
              </a:rPr>
              <a:t>Refrig</a:t>
            </a:r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. &amp; distribution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625348" y="2369955"/>
            <a:ext cx="36310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7504" y="1616482"/>
            <a:ext cx="1725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Energy Dep &amp; R2E</a:t>
            </a: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Dose estimates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1615857" y="1875524"/>
            <a:ext cx="36310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396860" y="3609804"/>
            <a:ext cx="1856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Survey</a:t>
            </a: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Jacks</a:t>
            </a: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Remote alignment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V="1">
            <a:off x="2699792" y="3415977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227267" y="3638212"/>
            <a:ext cx="143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Civil </a:t>
            </a:r>
            <a:r>
              <a:rPr lang="en-GB" sz="1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Eng</a:t>
            </a:r>
            <a:endParaRPr lang="en-GB" sz="1400" b="1" dirty="0" smtClean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Tunnel surfacing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V="1">
            <a:off x="4541649" y="3412506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73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interfaces of </a:t>
            </a:r>
            <a:r>
              <a:rPr lang="en-GB" dirty="0"/>
              <a:t>Crab-cavity system – CM –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865528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428622"/>
              </p:ext>
            </p:extLst>
          </p:nvPr>
        </p:nvGraphicFramePr>
        <p:xfrm>
          <a:off x="1985387" y="1495737"/>
          <a:ext cx="3946953" cy="192024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389630">
                  <a:extLst>
                    <a:ext uri="{9D8B030D-6E8A-4147-A177-3AD203B41FA5}">
                      <a16:colId xmlns:a16="http://schemas.microsoft.com/office/drawing/2014/main" val="33110734"/>
                    </a:ext>
                  </a:extLst>
                </a:gridCol>
                <a:gridCol w="972847">
                  <a:extLst>
                    <a:ext uri="{9D8B030D-6E8A-4147-A177-3AD203B41FA5}">
                      <a16:colId xmlns:a16="http://schemas.microsoft.com/office/drawing/2014/main" val="146694889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370259435"/>
                    </a:ext>
                  </a:extLst>
                </a:gridCol>
                <a:gridCol w="1936404">
                  <a:extLst>
                    <a:ext uri="{9D8B030D-6E8A-4147-A177-3AD203B41FA5}">
                      <a16:colId xmlns:a16="http://schemas.microsoft.com/office/drawing/2014/main" val="3050630729"/>
                    </a:ext>
                  </a:extLst>
                </a:gridCol>
              </a:tblGrid>
              <a:tr h="211500">
                <a:tc rowSpan="8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CRYOMODULE         WP4</a:t>
                      </a: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RF Power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Power</a:t>
                      </a:r>
                      <a:r>
                        <a:rPr lang="en-GB" sz="1400" baseline="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 &amp; HOM couplers</a:t>
                      </a:r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258047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Cryogenics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spec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cryogenic lines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869728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deliv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instrum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99335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Vacuum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spec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beam/ </a:t>
                      </a:r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insul</a:t>
                      </a:r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vacuum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999054"/>
                  </a:ext>
                </a:extLst>
              </a:tr>
              <a:tr h="4230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deliv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beam screen </a:t>
                      </a:r>
                    </a:p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&amp; transitions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037136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serv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acceptance tests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539462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Survey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deliv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FSI</a:t>
                      </a: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861967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serv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Knowledge transfer</a:t>
                      </a: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21538"/>
                  </a:ext>
                </a:extLst>
              </a:tr>
            </a:tbl>
          </a:graphicData>
        </a:graphic>
      </p:graphicFrame>
      <p:cxnSp>
        <p:nvCxnSpPr>
          <p:cNvPr id="13" name="Straight Connector 12"/>
          <p:cNvCxnSpPr/>
          <p:nvPr/>
        </p:nvCxnSpPr>
        <p:spPr>
          <a:xfrm flipV="1">
            <a:off x="5944044" y="2452470"/>
            <a:ext cx="36310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90556" y="2283718"/>
            <a:ext cx="261362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Beam </a:t>
            </a:r>
            <a:r>
              <a:rPr lang="en-GB" sz="1400" b="1" dirty="0" err="1" smtClean="0">
                <a:solidFill>
                  <a:srgbClr val="800000"/>
                </a:solidFill>
                <a:latin typeface="Calibri" panose="020F0502020204030204" pitchFamily="34" charset="0"/>
              </a:rPr>
              <a:t>Instr</a:t>
            </a:r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 </a:t>
            </a:r>
          </a:p>
          <a:p>
            <a:r>
              <a:rPr lang="en-GB" sz="1400" dirty="0">
                <a:solidFill>
                  <a:srgbClr val="800000"/>
                </a:solidFill>
                <a:latin typeface="Calibri" panose="020F0502020204030204" pitchFamily="34" charset="0"/>
              </a:rPr>
              <a:t>BI for HL-LHC/ crabs: head-tail, streak camera</a:t>
            </a:r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… </a:t>
            </a: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Wide-band longitudinal pick-ups for LLRF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03257" y="1419622"/>
            <a:ext cx="22999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Vacuum</a:t>
            </a:r>
          </a:p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Beam/ </a:t>
            </a:r>
            <a:r>
              <a:rPr lang="en-GB" sz="14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Insul</a:t>
            </a:r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 vacuum </a:t>
            </a:r>
            <a:r>
              <a:rPr lang="en-GB" sz="14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Intermodules</a:t>
            </a:r>
            <a:endParaRPr lang="en-GB" sz="1400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940152" y="1686189"/>
            <a:ext cx="36310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82140" y="709818"/>
            <a:ext cx="2037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Electricity</a:t>
            </a:r>
          </a:p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Signal &amp; Control cables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142936" y="1209765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47955" y="709818"/>
            <a:ext cx="2037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Cooling &amp; Vent</a:t>
            </a: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Coupler’s cooling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4108751" y="1209765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762476" y="708001"/>
            <a:ext cx="2401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6699"/>
                </a:solidFill>
                <a:latin typeface="Calibri" panose="020F0502020204030204" pitchFamily="34" charset="0"/>
              </a:rPr>
              <a:t>RF Power</a:t>
            </a:r>
          </a:p>
          <a:p>
            <a:r>
              <a:rPr lang="en-GB" sz="1400" dirty="0" smtClean="0">
                <a:solidFill>
                  <a:srgbClr val="006699"/>
                </a:solidFill>
                <a:latin typeface="Calibri" panose="020F0502020204030204" pitchFamily="34" charset="0"/>
              </a:rPr>
              <a:t>Power lines/ Local signal coax</a:t>
            </a:r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5523272" y="1207948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396860" y="3609804"/>
            <a:ext cx="18562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Survey</a:t>
            </a: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Jacks</a:t>
            </a: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Remote alignment</a:t>
            </a: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2699792" y="3415977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547664" y="4497616"/>
            <a:ext cx="4633878" cy="554322"/>
            <a:chOff x="1547664" y="4497616"/>
            <a:chExt cx="4633878" cy="554322"/>
          </a:xfrm>
        </p:grpSpPr>
        <p:sp>
          <p:nvSpPr>
            <p:cNvPr id="11" name="Rounded Rectangle 10"/>
            <p:cNvSpPr/>
            <p:nvPr/>
          </p:nvSpPr>
          <p:spPr>
            <a:xfrm>
              <a:off x="1564697" y="4497616"/>
              <a:ext cx="4616845" cy="554322"/>
            </a:xfrm>
            <a:prstGeom prst="roundRect">
              <a:avLst>
                <a:gd name="adj" fmla="val 15665"/>
              </a:avLst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>
              <a:spAutoFit/>
            </a:bodyPr>
            <a:lstStyle/>
            <a:p>
              <a:pPr algn="ctr"/>
              <a:endParaRPr lang="en-GB" dirty="0" err="1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47664" y="4514496"/>
              <a:ext cx="2160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WP4</a:t>
              </a:r>
              <a:r>
                <a:rPr lang="en-GB" sz="1200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 : activity &amp; budget</a:t>
              </a:r>
              <a:endParaRPr lang="en-GB" sz="1200" b="1" dirty="0" smtClean="0">
                <a:solidFill>
                  <a:srgbClr val="00669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553312" y="4744750"/>
              <a:ext cx="269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Services</a:t>
              </a:r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: activity in unit, budget in WP4</a:t>
              </a:r>
              <a:endParaRPr lang="en-GB" sz="1200" b="1" dirty="0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69801" y="4514496"/>
              <a:ext cx="18143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HL-WPs</a:t>
              </a:r>
              <a:r>
                <a:rPr lang="en-GB" sz="1200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: activity &amp; budget</a:t>
              </a:r>
              <a:endParaRPr lang="en-GB" sz="1200" b="1" dirty="0">
                <a:solidFill>
                  <a:srgbClr val="8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275123" y="4744459"/>
              <a:ext cx="800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To define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07504" y="2211143"/>
            <a:ext cx="2519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Cryogenics</a:t>
            </a:r>
          </a:p>
          <a:p>
            <a:r>
              <a:rPr lang="en-GB" sz="1400" dirty="0" err="1" smtClean="0">
                <a:solidFill>
                  <a:srgbClr val="800000"/>
                </a:solidFill>
                <a:latin typeface="Calibri" panose="020F0502020204030204" pitchFamily="34" charset="0"/>
              </a:rPr>
              <a:t>Refrig</a:t>
            </a:r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. &amp; distribution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625348" y="2369955"/>
            <a:ext cx="36310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07504" y="1616482"/>
            <a:ext cx="1725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Energy Dep &amp; R2E</a:t>
            </a: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Dose estimates</a:t>
            </a: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1615857" y="1875524"/>
            <a:ext cx="36310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227267" y="3638212"/>
            <a:ext cx="143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Civil </a:t>
            </a:r>
            <a:r>
              <a:rPr lang="en-GB" sz="1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Eng</a:t>
            </a:r>
            <a:endParaRPr lang="en-GB" sz="1400" b="1" dirty="0" smtClean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  <a:p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Tunnel surfacing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4541649" y="3412506"/>
            <a:ext cx="0" cy="285972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230136"/>
              </p:ext>
            </p:extLst>
          </p:nvPr>
        </p:nvGraphicFramePr>
        <p:xfrm>
          <a:off x="6965072" y="3494617"/>
          <a:ext cx="2088000" cy="1280160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380567">
                  <a:extLst>
                    <a:ext uri="{9D8B030D-6E8A-4147-A177-3AD203B41FA5}">
                      <a16:colId xmlns:a16="http://schemas.microsoft.com/office/drawing/2014/main" val="33110734"/>
                    </a:ext>
                  </a:extLst>
                </a:gridCol>
                <a:gridCol w="1707433">
                  <a:extLst>
                    <a:ext uri="{9D8B030D-6E8A-4147-A177-3AD203B41FA5}">
                      <a16:colId xmlns:a16="http://schemas.microsoft.com/office/drawing/2014/main" val="3050630729"/>
                    </a:ext>
                  </a:extLst>
                </a:gridCol>
              </a:tblGrid>
              <a:tr h="135673">
                <a:tc rowSpan="6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SERVICES</a:t>
                      </a:r>
                    </a:p>
                  </a:txBody>
                  <a:tcPr vert="vert270">
                    <a:lnL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Integration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869728"/>
                  </a:ext>
                </a:extLst>
              </a:tr>
              <a:tr h="2100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Installation transport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99335"/>
                  </a:ext>
                </a:extLst>
              </a:tr>
              <a:tr h="2100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Connection of systems</a:t>
                      </a:r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037136"/>
                  </a:ext>
                </a:extLst>
              </a:tr>
              <a:tr h="2100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Validation tests</a:t>
                      </a:r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539462"/>
                  </a:ext>
                </a:extLst>
              </a:tr>
              <a:tr h="2100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Technical monitoring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4861967"/>
                  </a:ext>
                </a:extLst>
              </a:tr>
              <a:tr h="2100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Alarms &amp;</a:t>
                      </a:r>
                      <a:r>
                        <a:rPr lang="en-GB" sz="14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Access</a:t>
                      </a:r>
                      <a:endParaRPr lang="en-GB" sz="14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175" cap="flat" cmpd="sng" algn="ctr">
                      <a:solidFill>
                        <a:srgbClr val="5A5A5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215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3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34999"/>
            <a:ext cx="9036496" cy="664939"/>
          </a:xfrm>
        </p:spPr>
        <p:txBody>
          <a:bodyPr/>
          <a:lstStyle/>
          <a:p>
            <a:pPr algn="ctr"/>
            <a:r>
              <a:rPr lang="en-GB" dirty="0" smtClean="0"/>
              <a:t>Overall interfaces of </a:t>
            </a:r>
            <a:r>
              <a:rPr lang="en-GB" dirty="0"/>
              <a:t>Crab-cavity </a:t>
            </a:r>
            <a:r>
              <a:rPr lang="en-GB" dirty="0" smtClean="0"/>
              <a:t>system </a:t>
            </a:r>
            <a:br>
              <a:rPr lang="en-GB" dirty="0" smtClean="0"/>
            </a:br>
            <a:r>
              <a:rPr lang="en-GB" dirty="0" smtClean="0"/>
              <a:t>– RF Power/Controls </a:t>
            </a:r>
            <a:r>
              <a:rPr lang="en-GB" dirty="0"/>
              <a:t>–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555776" y="2088582"/>
            <a:ext cx="3625766" cy="12241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5776" y="2631706"/>
            <a:ext cx="1256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6699"/>
                </a:solidFill>
                <a:latin typeface="Calibri" panose="020F0502020204030204" pitchFamily="34" charset="0"/>
              </a:rPr>
              <a:t>Loads&amp; Circulators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3914872" y="3312718"/>
            <a:ext cx="0" cy="286597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2199127" y="3063833"/>
            <a:ext cx="356649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409068" y="1801983"/>
            <a:ext cx="0" cy="286597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001560" y="1811084"/>
            <a:ext cx="0" cy="286597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749188" y="1801982"/>
            <a:ext cx="0" cy="286597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449833" y="1325575"/>
            <a:ext cx="1306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Signal &amp; control cables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707904" y="3560698"/>
            <a:ext cx="870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6699"/>
                </a:solidFill>
                <a:latin typeface="Calibri" panose="020F0502020204030204" pitchFamily="34" charset="0"/>
              </a:rPr>
              <a:t>RF Power lines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800268" y="2870638"/>
            <a:ext cx="1442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Access &amp; Alarms: </a:t>
            </a: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EIS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818657" y="1303751"/>
            <a:ext cx="14722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Electrical power</a:t>
            </a:r>
          </a:p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&amp; power cabling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699792" y="1303751"/>
            <a:ext cx="838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5A5A5A"/>
                </a:solidFill>
                <a:latin typeface="Calibri" panose="020F0502020204030204" pitchFamily="34" charset="0"/>
              </a:rPr>
              <a:t>Coaxial RF lines</a:t>
            </a:r>
          </a:p>
        </p:txBody>
      </p:sp>
      <p:cxnSp>
        <p:nvCxnSpPr>
          <p:cNvPr id="59" name="Straight Connector 58"/>
          <p:cNvCxnSpPr/>
          <p:nvPr/>
        </p:nvCxnSpPr>
        <p:spPr>
          <a:xfrm flipH="1" flipV="1">
            <a:off x="2189826" y="2551106"/>
            <a:ext cx="356649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451403" y="2373820"/>
            <a:ext cx="780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Cooling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716016" y="2631706"/>
            <a:ext cx="11839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6699"/>
                </a:solidFill>
                <a:latin typeface="Calibri" panose="020F0502020204030204" pitchFamily="34" charset="0"/>
              </a:rPr>
              <a:t>Control racks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553391" y="2050147"/>
            <a:ext cx="2120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6699"/>
                </a:solidFill>
                <a:latin typeface="Calibri" panose="020F0502020204030204" pitchFamily="34" charset="0"/>
              </a:rPr>
              <a:t>High Power RF system</a:t>
            </a:r>
            <a:endParaRPr lang="en-GB" sz="1400" b="1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635896" y="2631706"/>
            <a:ext cx="1233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6699"/>
                </a:solidFill>
                <a:latin typeface="Calibri" panose="020F0502020204030204" pitchFamily="34" charset="0"/>
              </a:rPr>
              <a:t>RF Amplifiers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1547664" y="4497616"/>
            <a:ext cx="4633878" cy="554322"/>
            <a:chOff x="1547664" y="4497616"/>
            <a:chExt cx="4633878" cy="554322"/>
          </a:xfrm>
        </p:grpSpPr>
        <p:sp>
          <p:nvSpPr>
            <p:cNvPr id="64" name="Rounded Rectangle 63"/>
            <p:cNvSpPr/>
            <p:nvPr/>
          </p:nvSpPr>
          <p:spPr>
            <a:xfrm>
              <a:off x="1564697" y="4497616"/>
              <a:ext cx="4616845" cy="554322"/>
            </a:xfrm>
            <a:prstGeom prst="roundRect">
              <a:avLst>
                <a:gd name="adj" fmla="val 15665"/>
              </a:avLst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>
              <a:spAutoFit/>
            </a:bodyPr>
            <a:lstStyle/>
            <a:p>
              <a:pPr algn="ctr"/>
              <a:endParaRPr lang="en-GB" dirty="0" err="1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547664" y="4514496"/>
              <a:ext cx="2160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WP4</a:t>
              </a:r>
              <a:r>
                <a:rPr lang="en-GB" sz="1200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 : activity &amp; budget</a:t>
              </a:r>
              <a:endParaRPr lang="en-GB" sz="1200" b="1" dirty="0" smtClean="0">
                <a:solidFill>
                  <a:srgbClr val="00669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553312" y="4744750"/>
              <a:ext cx="269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Services</a:t>
              </a:r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: activity in unit, budget in WP4</a:t>
              </a:r>
              <a:endParaRPr lang="en-GB" sz="1200" b="1" dirty="0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269801" y="4514496"/>
              <a:ext cx="18143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HL-WPs</a:t>
              </a:r>
              <a:r>
                <a:rPr lang="en-GB" sz="1200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: activity &amp; budget</a:t>
              </a:r>
              <a:endParaRPr lang="en-GB" sz="1200" b="1" dirty="0">
                <a:solidFill>
                  <a:srgbClr val="8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275123" y="4744459"/>
              <a:ext cx="800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To define</a:t>
              </a:r>
            </a:p>
          </p:txBody>
        </p:sp>
      </p:grpSp>
      <p:cxnSp>
        <p:nvCxnSpPr>
          <p:cNvPr id="72" name="Straight Connector 71"/>
          <p:cNvCxnSpPr/>
          <p:nvPr/>
        </p:nvCxnSpPr>
        <p:spPr>
          <a:xfrm flipH="1" flipV="1">
            <a:off x="6176496" y="2263056"/>
            <a:ext cx="29935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480119" y="2004333"/>
            <a:ext cx="1306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Vacuum interlocks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476688" y="2481967"/>
            <a:ext cx="1306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Cryogenics interlocks</a:t>
            </a:r>
          </a:p>
        </p:txBody>
      </p:sp>
      <p:cxnSp>
        <p:nvCxnSpPr>
          <p:cNvPr id="75" name="Straight Connector 74"/>
          <p:cNvCxnSpPr/>
          <p:nvPr/>
        </p:nvCxnSpPr>
        <p:spPr>
          <a:xfrm flipH="1" flipV="1">
            <a:off x="6185684" y="2741758"/>
            <a:ext cx="29935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6485039" y="2959601"/>
            <a:ext cx="1306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5A5A5A"/>
                </a:solidFill>
                <a:latin typeface="Calibri" panose="020F0502020204030204" pitchFamily="34" charset="0"/>
              </a:rPr>
              <a:t>B</a:t>
            </a:r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eam interlocks</a:t>
            </a:r>
          </a:p>
        </p:txBody>
      </p:sp>
      <p:cxnSp>
        <p:nvCxnSpPr>
          <p:cNvPr id="77" name="Straight Connector 76"/>
          <p:cNvCxnSpPr/>
          <p:nvPr/>
        </p:nvCxnSpPr>
        <p:spPr>
          <a:xfrm flipH="1" flipV="1">
            <a:off x="6177333" y="3170772"/>
            <a:ext cx="299355" cy="1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99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Overall interfaces of </a:t>
            </a:r>
            <a:r>
              <a:rPr lang="en-GB" dirty="0"/>
              <a:t>Crab-cavity system </a:t>
            </a:r>
            <a:br>
              <a:rPr lang="en-GB" dirty="0"/>
            </a:br>
            <a:r>
              <a:rPr lang="en-GB" dirty="0" smtClean="0"/>
              <a:t> – LLRF Infrastructure –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317272" y="1534217"/>
            <a:ext cx="0" cy="286597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585868" y="1543318"/>
            <a:ext cx="0" cy="286597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3649764" y="1534216"/>
            <a:ext cx="0" cy="286597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3707904" y="3848730"/>
            <a:ext cx="1087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Civil engineering</a:t>
            </a:r>
            <a:endParaRPr lang="en-GB" sz="1400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02019" y="1020098"/>
            <a:ext cx="1306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Signals &amp; controls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76506" y="1229198"/>
            <a:ext cx="725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ElectricPower</a:t>
            </a:r>
            <a:endParaRPr lang="en-GB" sz="1400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188452" y="1020098"/>
            <a:ext cx="1015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Controlled ventilation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548000" y="4496400"/>
            <a:ext cx="4633878" cy="554322"/>
            <a:chOff x="1547664" y="4497616"/>
            <a:chExt cx="4633878" cy="554322"/>
          </a:xfrm>
        </p:grpSpPr>
        <p:sp>
          <p:nvSpPr>
            <p:cNvPr id="38" name="Rounded Rectangle 37"/>
            <p:cNvSpPr/>
            <p:nvPr/>
          </p:nvSpPr>
          <p:spPr>
            <a:xfrm>
              <a:off x="1564697" y="4497616"/>
              <a:ext cx="4616845" cy="554322"/>
            </a:xfrm>
            <a:prstGeom prst="roundRect">
              <a:avLst>
                <a:gd name="adj" fmla="val 15665"/>
              </a:avLst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>
              <a:spAutoFit/>
            </a:bodyPr>
            <a:lstStyle/>
            <a:p>
              <a:pPr algn="ctr"/>
              <a:endParaRPr lang="en-GB" dirty="0" err="1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547664" y="4514496"/>
              <a:ext cx="2160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WP4</a:t>
              </a:r>
              <a:r>
                <a:rPr lang="en-GB" sz="1200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 : activity &amp; budget</a:t>
              </a:r>
              <a:endParaRPr lang="en-GB" sz="1200" b="1" dirty="0" smtClean="0">
                <a:solidFill>
                  <a:srgbClr val="00669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53312" y="4744750"/>
              <a:ext cx="269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Services</a:t>
              </a:r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: activity in unit, budget in WP4</a:t>
              </a:r>
              <a:endParaRPr lang="en-GB" sz="1200" b="1" dirty="0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69801" y="4514496"/>
              <a:ext cx="18143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HL-WPs</a:t>
              </a:r>
              <a:r>
                <a:rPr lang="en-GB" sz="1200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: activity &amp; budget</a:t>
              </a:r>
              <a:endParaRPr lang="en-GB" sz="1200" b="1" dirty="0">
                <a:solidFill>
                  <a:srgbClr val="8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75123" y="4744459"/>
              <a:ext cx="800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To define</a:t>
              </a:r>
            </a:p>
          </p:txBody>
        </p:sp>
      </p:grpSp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120058"/>
              </p:ext>
            </p:extLst>
          </p:nvPr>
        </p:nvGraphicFramePr>
        <p:xfrm>
          <a:off x="2690638" y="1827117"/>
          <a:ext cx="3298881" cy="1740214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389630">
                  <a:extLst>
                    <a:ext uri="{9D8B030D-6E8A-4147-A177-3AD203B41FA5}">
                      <a16:colId xmlns:a16="http://schemas.microsoft.com/office/drawing/2014/main" val="33110734"/>
                    </a:ext>
                  </a:extLst>
                </a:gridCol>
                <a:gridCol w="972847">
                  <a:extLst>
                    <a:ext uri="{9D8B030D-6E8A-4147-A177-3AD203B41FA5}">
                      <a16:colId xmlns:a16="http://schemas.microsoft.com/office/drawing/2014/main" val="1466948897"/>
                    </a:ext>
                  </a:extLst>
                </a:gridCol>
                <a:gridCol w="1936404">
                  <a:extLst>
                    <a:ext uri="{9D8B030D-6E8A-4147-A177-3AD203B41FA5}">
                      <a16:colId xmlns:a16="http://schemas.microsoft.com/office/drawing/2014/main" val="3050630729"/>
                    </a:ext>
                  </a:extLst>
                </a:gridCol>
              </a:tblGrid>
              <a:tr h="211500">
                <a:tc rowSpan="8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err="1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L</a:t>
                      </a:r>
                      <a:r>
                        <a:rPr lang="en-GB" sz="1200" b="1" dirty="0" err="1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ow</a:t>
                      </a:r>
                      <a:r>
                        <a:rPr lang="en-GB" sz="1600" b="1" dirty="0" err="1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L</a:t>
                      </a:r>
                      <a:r>
                        <a:rPr lang="en-GB" sz="1200" b="1" dirty="0" err="1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evel</a:t>
                      </a:r>
                      <a:r>
                        <a:rPr lang="en-GB" sz="1600" b="1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 RF    WP4</a:t>
                      </a:r>
                      <a:endParaRPr lang="en-GB" sz="16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LLRF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Electronics</a:t>
                      </a:r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258047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Faraday cage</a:t>
                      </a:r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869728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Internal cabling</a:t>
                      </a:r>
                      <a:endParaRPr lang="en-GB" sz="14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356548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Electricity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El.</a:t>
                      </a:r>
                      <a:r>
                        <a:rPr lang="en-GB" sz="14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power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499335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Racks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007354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IT</a:t>
                      </a: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FC Network &amp; telecom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999054"/>
                  </a:ext>
                </a:extLst>
              </a:tr>
              <a:tr h="246694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</a:rPr>
                        <a:t>Civil </a:t>
                      </a:r>
                      <a:r>
                        <a:rPr lang="en-GB" sz="1400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</a:rPr>
                        <a:t>Eng</a:t>
                      </a:r>
                      <a:endParaRPr lang="en-GB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</a:rPr>
                        <a:t>FC Internal structures</a:t>
                      </a:r>
                      <a:endParaRPr lang="en-GB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1037136"/>
                  </a:ext>
                </a:extLst>
              </a:tr>
              <a:tr h="2115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Fire</a:t>
                      </a:r>
                      <a:r>
                        <a:rPr lang="en-GB" sz="1400" b="1" baseline="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 safety</a:t>
                      </a:r>
                      <a:endParaRPr lang="en-GB" sz="1400" b="1" dirty="0" smtClean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L w="12700" cmpd="sng">
                      <a:noFill/>
                    </a:lnL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FC Detection &amp; alarms</a:t>
                      </a:r>
                      <a:endParaRPr lang="en-GB" sz="1400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54000" marR="0" marT="0" marB="0">
                    <a:lnR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66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7539462"/>
                  </a:ext>
                </a:extLst>
              </a:tr>
            </a:tbl>
          </a:graphicData>
        </a:graphic>
      </p:graphicFrame>
      <p:cxnSp>
        <p:nvCxnSpPr>
          <p:cNvPr id="49" name="Straight Connector 48"/>
          <p:cNvCxnSpPr/>
          <p:nvPr/>
        </p:nvCxnSpPr>
        <p:spPr>
          <a:xfrm flipV="1">
            <a:off x="4253409" y="3567331"/>
            <a:ext cx="0" cy="286597"/>
          </a:xfrm>
          <a:prstGeom prst="lin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2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Integrated safety – SPS lesson &amp; methodology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63688" y="4848293"/>
            <a:ext cx="6627000" cy="270000"/>
          </a:xfrm>
        </p:spPr>
        <p:txBody>
          <a:bodyPr/>
          <a:lstStyle/>
          <a:p>
            <a:r>
              <a:rPr lang="en-GB" dirty="0" err="1" smtClean="0"/>
              <a:t>G.Vandoni</a:t>
            </a:r>
            <a:r>
              <a:rPr lang="en-GB" dirty="0" smtClean="0"/>
              <a:t>, Crab-cavity review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219638"/>
              </p:ext>
            </p:extLst>
          </p:nvPr>
        </p:nvGraphicFramePr>
        <p:xfrm>
          <a:off x="534648" y="722303"/>
          <a:ext cx="7215264" cy="274320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2355264">
                  <a:extLst>
                    <a:ext uri="{9D8B030D-6E8A-4147-A177-3AD203B41FA5}">
                      <a16:colId xmlns:a16="http://schemas.microsoft.com/office/drawing/2014/main" val="3447414892"/>
                    </a:ext>
                  </a:extLst>
                </a:gridCol>
                <a:gridCol w="4860000">
                  <a:extLst>
                    <a:ext uri="{9D8B030D-6E8A-4147-A177-3AD203B41FA5}">
                      <a16:colId xmlns:a16="http://schemas.microsoft.com/office/drawing/2014/main" val="2030244256"/>
                    </a:ext>
                  </a:extLst>
                </a:gridCol>
              </a:tblGrid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Mechanical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Pressure, Vacuum, Lifting, Mech. energy, hot works, hot surfaces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4770399"/>
                  </a:ext>
                </a:extLst>
              </a:tr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Cryogenic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Cryogenic fluids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348615"/>
                  </a:ext>
                </a:extLst>
              </a:tr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Structural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Bearing structures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6703379"/>
                  </a:ext>
                </a:extLst>
              </a:tr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Electrical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Electrical</a:t>
                      </a:r>
                      <a:r>
                        <a:rPr lang="en-GB" sz="1400" b="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equipment, HV equipment, UPS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73802388"/>
                  </a:ext>
                </a:extLst>
              </a:tr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Non-ionizing rad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RF, Laser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061156"/>
                  </a:ext>
                </a:extLst>
              </a:tr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Workplace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Noise, Temperature, work at height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2709137"/>
                  </a:ext>
                </a:extLst>
              </a:tr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Environment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Potentially polluting substances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6475968"/>
                  </a:ext>
                </a:extLst>
              </a:tr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Worksite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Construction, dismantling, co-activity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283979"/>
                  </a:ext>
                </a:extLst>
              </a:tr>
              <a:tr h="293504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Calibri" panose="020F0502020204030204" pitchFamily="34" charset="0"/>
                        </a:rPr>
                        <a:t>Fire</a:t>
                      </a:r>
                      <a:endParaRPr lang="en-GB" sz="1400" b="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005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Non-standard layout, combustible material</a:t>
                      </a:r>
                      <a:endParaRPr lang="en-GB" sz="1400" b="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17106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16200000">
            <a:off x="-1059133" y="1909237"/>
            <a:ext cx="2743200" cy="369332"/>
          </a:xfrm>
          <a:prstGeom prst="rect">
            <a:avLst/>
          </a:prstGeom>
          <a:solidFill>
            <a:srgbClr val="0050A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SAFETY DOMAINS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6341469" y="1923678"/>
            <a:ext cx="2664296" cy="2808312"/>
          </a:xfrm>
          <a:prstGeom prst="rect">
            <a:avLst/>
          </a:prstGeom>
          <a:solidFill>
            <a:schemeClr val="bg1">
              <a:lumMod val="9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65100">
              <a:tabLst>
                <a:tab pos="269875" algn="l"/>
              </a:tabLst>
            </a:pPr>
            <a:r>
              <a:rPr lang="en-GB" sz="1600" dirty="0" smtClean="0"/>
              <a:t>All sub-systems registered</a:t>
            </a:r>
          </a:p>
          <a:p>
            <a:pPr marL="177800" indent="-165100">
              <a:tabLst>
                <a:tab pos="269875" algn="l"/>
              </a:tabLst>
            </a:pPr>
            <a:r>
              <a:rPr lang="en-US" sz="1600" dirty="0" smtClean="0"/>
              <a:t>All locations registered</a:t>
            </a:r>
            <a:endParaRPr lang="en-GB" sz="1600" dirty="0" smtClean="0"/>
          </a:p>
          <a:p>
            <a:pPr marL="177800" indent="-165100">
              <a:tabLst>
                <a:tab pos="269875" algn="l"/>
              </a:tabLst>
            </a:pPr>
            <a:endParaRPr lang="en-GB" sz="1600" dirty="0" smtClean="0"/>
          </a:p>
          <a:p>
            <a:pPr marL="177800" indent="-165100">
              <a:tabLst>
                <a:tab pos="269875" algn="l"/>
              </a:tabLst>
            </a:pPr>
            <a:r>
              <a:rPr lang="en-GB" sz="1600" dirty="0" smtClean="0"/>
              <a:t>All hazards identified</a:t>
            </a:r>
          </a:p>
          <a:p>
            <a:endParaRPr lang="en-GB" sz="1600" dirty="0"/>
          </a:p>
          <a:p>
            <a:pPr marL="0" indent="0" algn="ctr">
              <a:buNone/>
            </a:pPr>
            <a:r>
              <a:rPr lang="en-GB" sz="1600" dirty="0" smtClean="0"/>
              <a:t>PRELIMINARY </a:t>
            </a:r>
            <a:r>
              <a:rPr lang="en-GB" sz="1600" dirty="0"/>
              <a:t>Risk </a:t>
            </a:r>
            <a:r>
              <a:rPr lang="en-GB" sz="1600" dirty="0" smtClean="0"/>
              <a:t>analysis</a:t>
            </a:r>
          </a:p>
          <a:p>
            <a:pPr marL="0" indent="0" algn="ctr">
              <a:buNone/>
            </a:pPr>
            <a:endParaRPr lang="en-GB" sz="1000" dirty="0"/>
          </a:p>
          <a:p>
            <a:pPr marL="0" indent="0" algn="ctr">
              <a:buNone/>
            </a:pPr>
            <a:r>
              <a:rPr lang="en-GB" sz="1600" dirty="0"/>
              <a:t> set of </a:t>
            </a:r>
            <a:r>
              <a:rPr lang="en-GB" sz="1600" dirty="0" smtClean="0"/>
              <a:t>actions</a:t>
            </a:r>
          </a:p>
          <a:p>
            <a:pPr marL="0" indent="0" algn="ctr">
              <a:buNone/>
            </a:pPr>
            <a:endParaRPr lang="en-GB" sz="1000" dirty="0"/>
          </a:p>
          <a:p>
            <a:pPr marL="0" indent="0" algn="ctr">
              <a:buNone/>
            </a:pPr>
            <a:r>
              <a:rPr lang="en-GB" sz="1600" dirty="0"/>
              <a:t>FINAL Risk </a:t>
            </a:r>
            <a:r>
              <a:rPr lang="en-GB" sz="1600" dirty="0" smtClean="0"/>
              <a:t>analysis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3566917"/>
            <a:ext cx="22630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SPS test stand Safety file: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Descriptive part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Demonstrative part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Operational part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9872" y="3493328"/>
            <a:ext cx="2160445" cy="1368138"/>
          </a:xfrm>
          <a:prstGeom prst="rect">
            <a:avLst/>
          </a:prstGeom>
        </p:spPr>
      </p:pic>
      <p:sp>
        <p:nvSpPr>
          <p:cNvPr id="16" name="Down Arrow 15"/>
          <p:cNvSpPr/>
          <p:nvPr/>
        </p:nvSpPr>
        <p:spPr>
          <a:xfrm>
            <a:off x="7605896" y="3669661"/>
            <a:ext cx="144016" cy="216024"/>
          </a:xfrm>
          <a:prstGeom prst="downArrow">
            <a:avLst/>
          </a:prstGeom>
          <a:solidFill>
            <a:srgbClr val="006699"/>
          </a:solidFill>
        </p:spPr>
        <p:txBody>
          <a:bodyPr wrap="non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7614280" y="4177397"/>
            <a:ext cx="144016" cy="216024"/>
          </a:xfrm>
          <a:prstGeom prst="downArrow">
            <a:avLst/>
          </a:prstGeom>
          <a:solidFill>
            <a:srgbClr val="006699"/>
          </a:solidFill>
        </p:spPr>
        <p:txBody>
          <a:bodyPr wrap="non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835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Interface definition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865528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334230"/>
              </p:ext>
            </p:extLst>
          </p:nvPr>
        </p:nvGraphicFramePr>
        <p:xfrm>
          <a:off x="251520" y="843558"/>
          <a:ext cx="8568952" cy="34137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3730795492"/>
                    </a:ext>
                  </a:extLst>
                </a:gridCol>
                <a:gridCol w="2911335">
                  <a:extLst>
                    <a:ext uri="{9D8B030D-6E8A-4147-A177-3AD203B41FA5}">
                      <a16:colId xmlns:a16="http://schemas.microsoft.com/office/drawing/2014/main" val="3363183664"/>
                    </a:ext>
                  </a:extLst>
                </a:gridCol>
                <a:gridCol w="3209345">
                  <a:extLst>
                    <a:ext uri="{9D8B030D-6E8A-4147-A177-3AD203B41FA5}">
                      <a16:colId xmlns:a16="http://schemas.microsoft.com/office/drawing/2014/main" val="2689505143"/>
                    </a:ext>
                  </a:extLst>
                </a:gridCol>
              </a:tblGrid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System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Status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Needed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50448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PO</a:t>
                      </a:r>
                      <a:r>
                        <a:rPr lang="en-GB" sz="160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Integrated</a:t>
                      </a:r>
                      <a:r>
                        <a:rPr lang="en-GB" sz="160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safety</a:t>
                      </a:r>
                      <a:endParaRPr lang="en-GB" sz="160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SPS Safety file checked, to approve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progress for LHC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69716728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Accel</a:t>
                      </a: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Physics &amp; Performance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Work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</a:t>
                      </a: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 progress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ECR integration modification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Beam based cavity alignment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Cavity field quality requirements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321305477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Machine Protection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Failure modes under study in SPS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progress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919049322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Cryogenics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Specifications defined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Proposal</a:t>
                      </a:r>
                      <a:r>
                        <a:rPr lang="en-GB" sz="1600" b="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for </a:t>
                      </a:r>
                      <a:r>
                        <a:rPr lang="en-GB" sz="1600" b="0" kern="12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</a:t>
                      </a:r>
                      <a:r>
                        <a:rPr lang="en-GB" sz="1600" b="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baseline="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</a:t>
                      </a:r>
                      <a:r>
                        <a:rPr lang="en-GB" sz="1600" b="0" kern="1200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ectorization</a:t>
                      </a:r>
                      <a:endParaRPr lang="en-GB" sz="1600" b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CM </a:t>
                      </a:r>
                      <a:r>
                        <a:rPr lang="en-GB" sz="1600" b="0" kern="12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cryo</a:t>
                      </a: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instrumentation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Integration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QXL to jumper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Definition of work share at interfaces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454356655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Energy Deposition &amp;</a:t>
                      </a:r>
                      <a:r>
                        <a:rPr lang="en-GB" sz="160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R2E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progress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Specific simulation scores asked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428317567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Vacuum (&amp; Beam screen)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Summary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</a:t>
                      </a: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ocument in approval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NTH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732524809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Beam Instrumentation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 progress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Wide-band longitudinal pick-ups to</a:t>
                      </a:r>
                      <a:r>
                        <a:rPr lang="en-GB" sz="1600" b="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simplify</a:t>
                      </a: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359113579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31155" y="3435846"/>
            <a:ext cx="19943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G.Riddone</a:t>
            </a:r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, Friday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138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1043608" y="2671779"/>
            <a:ext cx="4508094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SPS learned view of integration of crab system</a:t>
            </a:r>
          </a:p>
          <a:p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I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nterfaces to other systems identified</a:t>
            </a:r>
            <a:endParaRPr lang="en-GB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Sequencing of installation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395536" y="2781654"/>
            <a:ext cx="432048" cy="216024"/>
          </a:xfrm>
          <a:prstGeom prst="rightArrow">
            <a:avLst/>
          </a:prstGeom>
          <a:solidFill>
            <a:srgbClr val="99330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98981" y="3850474"/>
            <a:ext cx="432048" cy="216024"/>
          </a:xfrm>
          <a:prstGeom prst="rightArrow">
            <a:avLst/>
          </a:prstGeom>
          <a:solidFill>
            <a:srgbClr val="99330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8144" y="2671779"/>
            <a:ext cx="3190148" cy="1477328"/>
          </a:xfrm>
          <a:prstGeom prst="rect">
            <a:avLst/>
          </a:prstGeom>
          <a:solidFill>
            <a:srgbClr val="DCDCDC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Ensure no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deliverable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spec 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is orphan in </a:t>
            </a:r>
            <a:r>
              <a:rPr lang="en-GB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crab-cavity system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395536" y="3274410"/>
            <a:ext cx="432048" cy="216024"/>
          </a:xfrm>
          <a:prstGeom prst="rightArrow">
            <a:avLst/>
          </a:prstGeom>
          <a:solidFill>
            <a:srgbClr val="99330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4532931"/>
            <a:ext cx="3574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HL-LHC WP4 = “</a:t>
            </a:r>
            <a:r>
              <a:rPr lang="en-US" b="1" dirty="0">
                <a:solidFill>
                  <a:srgbClr val="5A5A5A"/>
                </a:solidFill>
                <a:latin typeface="Calibri" panose="020F0502020204030204" pitchFamily="34" charset="0"/>
              </a:rPr>
              <a:t>C</a:t>
            </a:r>
            <a:r>
              <a:rPr lang="en-US" b="1" dirty="0" smtClean="0">
                <a:solidFill>
                  <a:srgbClr val="5A5A5A"/>
                </a:solidFill>
                <a:latin typeface="Calibri" panose="020F0502020204030204" pitchFamily="34" charset="0"/>
              </a:rPr>
              <a:t>rab-cavity system”</a:t>
            </a:r>
            <a:endParaRPr lang="en-GB" b="1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344726"/>
            <a:ext cx="4724197" cy="1938992"/>
          </a:xfrm>
          <a:prstGeom prst="rect">
            <a:avLst/>
          </a:prstGeom>
          <a:solidFill>
            <a:schemeClr val="bg1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SPS crab-cavity test stand as 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scaled-down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complete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2060"/>
                </a:solidFill>
                <a:latin typeface="Calibri" panose="020F0502020204030204" pitchFamily="34" charset="0"/>
              </a:rPr>
              <a:t>i</a:t>
            </a:r>
            <a:r>
              <a:rPr lang="en-GB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ntegrated in machine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0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crab-cavity system with all related services</a:t>
            </a:r>
          </a:p>
        </p:txBody>
      </p:sp>
    </p:spTree>
    <p:extLst>
      <p:ext uri="{BB962C8B-B14F-4D97-AF65-F5344CB8AC3E}">
        <p14:creationId xmlns:p14="http://schemas.microsoft.com/office/powerpoint/2010/main" val="65671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Interface definition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865528"/>
            <a:ext cx="6627000" cy="270000"/>
          </a:xfrm>
        </p:spPr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926366"/>
              </p:ext>
            </p:extLst>
          </p:nvPr>
        </p:nvGraphicFramePr>
        <p:xfrm>
          <a:off x="79613" y="545106"/>
          <a:ext cx="8878175" cy="4389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09747">
                  <a:extLst>
                    <a:ext uri="{9D8B030D-6E8A-4147-A177-3AD203B41FA5}">
                      <a16:colId xmlns:a16="http://schemas.microsoft.com/office/drawing/2014/main" val="3730795492"/>
                    </a:ext>
                  </a:extLst>
                </a:gridCol>
                <a:gridCol w="2786052">
                  <a:extLst>
                    <a:ext uri="{9D8B030D-6E8A-4147-A177-3AD203B41FA5}">
                      <a16:colId xmlns:a16="http://schemas.microsoft.com/office/drawing/2014/main" val="3363183664"/>
                    </a:ext>
                  </a:extLst>
                </a:gridCol>
                <a:gridCol w="3182376">
                  <a:extLst>
                    <a:ext uri="{9D8B030D-6E8A-4147-A177-3AD203B41FA5}">
                      <a16:colId xmlns:a16="http://schemas.microsoft.com/office/drawing/2014/main" val="2689505143"/>
                    </a:ext>
                  </a:extLst>
                </a:gridCol>
              </a:tblGrid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System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Status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Needed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50448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Integration &amp; Installation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ECR integration modification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Transport share defined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Transport specifications to be worked out as design progresses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69716728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Survey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Summary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</a:t>
                      </a: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ocument in review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Jacks choice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3213054774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US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Civil engineering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Cores position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Tunnel</a:t>
                      </a:r>
                      <a:r>
                        <a:rPr lang="en-GB" sz="1600" b="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surfacing</a:t>
                      </a:r>
                      <a:endParaRPr lang="en-GB" sz="1600" b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Internal supports</a:t>
                      </a:r>
                      <a:r>
                        <a:rPr lang="en-GB" sz="1600" b="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</a:t>
                      </a: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FC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919049322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Electricity:</a:t>
                      </a:r>
                      <a:r>
                        <a:rPr lang="en-GB" sz="160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el. </a:t>
                      </a: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power distribution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Requested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Approval of spec for FC load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454356655"/>
                  </a:ext>
                </a:extLst>
              </a:tr>
              <a:tr h="232008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Electricity: signal cables, racks, fibres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Requested, in check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Fibres for LLRF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428317567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IT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Summary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</a:t>
                      </a: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ocument in approval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NTH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732524809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Cooling &amp; ventilation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Mostly requested</a:t>
                      </a: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Approval of spec for FC ventilation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Cooling for RF</a:t>
                      </a:r>
                      <a:r>
                        <a:rPr lang="en-GB" sz="1600" b="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power couplers</a:t>
                      </a:r>
                      <a:endParaRPr lang="en-GB" sz="1600" b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3591135793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Access &amp; Alarms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Spec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in work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FC Fire</a:t>
                      </a:r>
                      <a:r>
                        <a:rPr lang="en-GB" sz="1600" b="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safety</a:t>
                      </a:r>
                      <a:endParaRPr lang="en-GB" sz="1600" b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436977366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Technical</a:t>
                      </a:r>
                      <a:r>
                        <a:rPr lang="en-GB" sz="160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Monitoring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request done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</a:t>
                      </a:r>
                      <a:r>
                        <a:rPr lang="en-GB" sz="1600" b="0" kern="1200" baseline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define</a:t>
                      </a:r>
                      <a:endParaRPr lang="en-GB" sz="1600" b="0" kern="120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2777921241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Logistics &amp; storage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request done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 define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4111824730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Operational Safety (at installation)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r>
                        <a:rPr lang="en-GB" sz="1600" b="0" kern="12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request done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 define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3253996822"/>
                  </a:ext>
                </a:extLst>
              </a:tr>
              <a:tr h="21150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Controls technologies</a:t>
                      </a:r>
                      <a:endParaRPr lang="en-GB" sz="1600" b="0" kern="1200" dirty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No</a:t>
                      </a:r>
                      <a:r>
                        <a:rPr lang="en-GB" sz="1600" b="0" kern="1200" baseline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request done</a:t>
                      </a:r>
                      <a:endParaRPr lang="en-GB" sz="1600" b="0" kern="1200" dirty="0" smtClean="0">
                        <a:solidFill>
                          <a:srgbClr val="5A5A5A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54000" marR="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 define</a:t>
                      </a:r>
                    </a:p>
                  </a:txBody>
                  <a:tcPr marL="54000" marR="0" marT="0" marB="0"/>
                </a:tc>
                <a:extLst>
                  <a:ext uri="{0D108BD9-81ED-4DB2-BD59-A6C34878D82A}">
                    <a16:rowId xmlns:a16="http://schemas.microsoft.com/office/drawing/2014/main" val="156095755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347864" y="1779662"/>
            <a:ext cx="19943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P.Fessia</a:t>
            </a:r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, Friday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0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0" y="230113"/>
            <a:ext cx="8532000" cy="540000"/>
          </a:xfrm>
        </p:spPr>
        <p:txBody>
          <a:bodyPr/>
          <a:lstStyle/>
          <a:p>
            <a:r>
              <a:rPr lang="en-GB" dirty="0" smtClean="0"/>
              <a:t>WP4 installation/ test sequence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18264" r="25292" b="3702"/>
          <a:stretch/>
        </p:blipFill>
        <p:spPr>
          <a:xfrm>
            <a:off x="4952512" y="1078661"/>
            <a:ext cx="3817973" cy="35651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6808" y="938611"/>
            <a:ext cx="28173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5A5A5A"/>
                </a:solidFill>
                <a:latin typeface="Calibri" panose="020F0502020204030204" pitchFamily="34" charset="0"/>
              </a:rPr>
              <a:t>M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eeting </a:t>
            </a:r>
          </a:p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HL-LHC Installation Planning</a:t>
            </a:r>
          </a:p>
          <a:p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P.Fessia</a:t>
            </a:r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/ </a:t>
            </a:r>
            <a:r>
              <a:rPr lang="en-GB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L.Tavian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1861941"/>
            <a:ext cx="4604587" cy="25725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1978" t="19008" r="35682" b="68816"/>
          <a:stretch/>
        </p:blipFill>
        <p:spPr>
          <a:xfrm>
            <a:off x="4524688" y="819834"/>
            <a:ext cx="4536504" cy="7920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9855" y="4557931"/>
            <a:ext cx="337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First baseline for C&amp;S review 2019</a:t>
            </a:r>
          </a:p>
        </p:txBody>
      </p:sp>
    </p:spTree>
    <p:extLst>
      <p:ext uri="{BB962C8B-B14F-4D97-AF65-F5344CB8AC3E}">
        <p14:creationId xmlns:p14="http://schemas.microsoft.com/office/powerpoint/2010/main" val="32788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914401"/>
            <a:ext cx="8280480" cy="368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dirty="0" smtClean="0">
                <a:solidFill>
                  <a:srgbClr val="5A5A5A"/>
                </a:solidFill>
              </a:rPr>
              <a:t>SPS </a:t>
            </a:r>
            <a:r>
              <a:rPr lang="en-GB" sz="1800" dirty="0" err="1" smtClean="0">
                <a:solidFill>
                  <a:srgbClr val="5A5A5A"/>
                </a:solidFill>
              </a:rPr>
              <a:t>exercice</a:t>
            </a:r>
            <a:r>
              <a:rPr lang="en-GB" sz="1800" dirty="0" smtClean="0">
                <a:solidFill>
                  <a:srgbClr val="5A5A5A"/>
                </a:solidFill>
              </a:rPr>
              <a:t> </a:t>
            </a:r>
            <a:r>
              <a:rPr lang="en-GB" sz="1800" b="1" dirty="0" smtClean="0">
                <a:solidFill>
                  <a:srgbClr val="5A5A5A"/>
                </a:solidFill>
              </a:rPr>
              <a:t>LESSONS learnt </a:t>
            </a:r>
            <a:r>
              <a:rPr lang="en-GB" sz="1800" dirty="0" smtClean="0">
                <a:solidFill>
                  <a:srgbClr val="2D875A"/>
                </a:solidFill>
                <a:sym typeface="Wingdings" panose="05000000000000000000" pitchFamily="2" charset="2"/>
              </a:rPr>
              <a:t></a:t>
            </a:r>
            <a:endParaRPr lang="en-GB" sz="1800" dirty="0">
              <a:solidFill>
                <a:srgbClr val="2D875A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5A5A5A"/>
                </a:solidFill>
              </a:rPr>
              <a:t>Implementation </a:t>
            </a:r>
            <a:r>
              <a:rPr lang="en-GB" sz="1800" dirty="0">
                <a:solidFill>
                  <a:srgbClr val="5A5A5A"/>
                </a:solidFill>
              </a:rPr>
              <a:t>of all </a:t>
            </a:r>
            <a:r>
              <a:rPr lang="en-GB" sz="1800" dirty="0" smtClean="0">
                <a:solidFill>
                  <a:srgbClr val="5A5A5A"/>
                </a:solidFill>
              </a:rPr>
              <a:t>systems interfacing crab cavity system</a:t>
            </a:r>
          </a:p>
          <a:p>
            <a:pPr marL="457200" lvl="1" indent="0">
              <a:buNone/>
            </a:pPr>
            <a:r>
              <a:rPr lang="en-GB" sz="2000" b="1" dirty="0" smtClean="0">
                <a:solidFill>
                  <a:srgbClr val="5A5A5A"/>
                </a:solidFill>
              </a:rPr>
              <a:t>	→ Analysis of system for LHC made easy</a:t>
            </a:r>
          </a:p>
          <a:p>
            <a:endParaRPr lang="en-GB" sz="1800" dirty="0" smtClean="0">
              <a:solidFill>
                <a:srgbClr val="5A5A5A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 smtClean="0">
                <a:solidFill>
                  <a:srgbClr val="5A5A5A"/>
                </a:solidFill>
              </a:rPr>
              <a:t>Main </a:t>
            </a:r>
            <a:r>
              <a:rPr lang="en-GB" sz="1800" dirty="0">
                <a:solidFill>
                  <a:srgbClr val="5A5A5A"/>
                </a:solidFill>
              </a:rPr>
              <a:t>interfaces </a:t>
            </a:r>
            <a:r>
              <a:rPr lang="en-GB" sz="1800" dirty="0" smtClean="0">
                <a:solidFill>
                  <a:srgbClr val="5A5A5A"/>
                </a:solidFill>
              </a:rPr>
              <a:t>identified and </a:t>
            </a:r>
            <a:r>
              <a:rPr lang="en-GB" sz="1800" dirty="0">
                <a:solidFill>
                  <a:srgbClr val="5A5A5A"/>
                </a:solidFill>
              </a:rPr>
              <a:t>being </a:t>
            </a:r>
            <a:r>
              <a:rPr lang="en-GB" sz="1800" dirty="0" smtClean="0">
                <a:solidFill>
                  <a:srgbClr val="5A5A5A"/>
                </a:solidFill>
              </a:rPr>
              <a:t>detailed</a:t>
            </a:r>
            <a:endParaRPr lang="en-GB" sz="1800" dirty="0">
              <a:solidFill>
                <a:srgbClr val="5A5A5A"/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5A5A5A"/>
                </a:solidFill>
              </a:rPr>
              <a:t>Mitigation of risk of orphan deliverables /</a:t>
            </a:r>
            <a:r>
              <a:rPr lang="en-GB" sz="1800" dirty="0" smtClean="0">
                <a:solidFill>
                  <a:srgbClr val="5A5A5A"/>
                </a:solidFill>
              </a:rPr>
              <a:t> </a:t>
            </a:r>
            <a:r>
              <a:rPr lang="en-GB" sz="1800" dirty="0">
                <a:solidFill>
                  <a:srgbClr val="5A5A5A"/>
                </a:solidFill>
              </a:rPr>
              <a:t>activities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5A5A5A"/>
                </a:solidFill>
              </a:rPr>
              <a:t>Collaboration with all </a:t>
            </a:r>
            <a:r>
              <a:rPr lang="en-GB" sz="1800" dirty="0" smtClean="0">
                <a:solidFill>
                  <a:srgbClr val="5A5A5A"/>
                </a:solidFill>
              </a:rPr>
              <a:t>CERN partners </a:t>
            </a:r>
            <a:r>
              <a:rPr lang="en-GB" sz="1800" dirty="0">
                <a:solidFill>
                  <a:srgbClr val="5A5A5A"/>
                </a:solidFill>
              </a:rPr>
              <a:t>for completion</a:t>
            </a:r>
          </a:p>
          <a:p>
            <a:pPr marL="457200" lvl="1" indent="0">
              <a:buNone/>
            </a:pPr>
            <a:endParaRPr lang="en-GB" sz="2000" b="1" dirty="0">
              <a:solidFill>
                <a:srgbClr val="5A5A5A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5A5A5A"/>
                </a:solidFill>
              </a:rPr>
              <a:t>Integration </a:t>
            </a:r>
            <a:r>
              <a:rPr lang="en-GB" sz="1800" dirty="0">
                <a:solidFill>
                  <a:srgbClr val="5A5A5A"/>
                </a:solidFill>
              </a:rPr>
              <a:t>in </a:t>
            </a:r>
            <a:r>
              <a:rPr lang="en-GB" sz="1800" dirty="0" smtClean="0">
                <a:solidFill>
                  <a:srgbClr val="5A5A5A"/>
                </a:solidFill>
              </a:rPr>
              <a:t>existing machine environment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sz="1800" dirty="0" smtClean="0">
                <a:solidFill>
                  <a:srgbClr val="5A5A5A"/>
                </a:solidFill>
              </a:rPr>
              <a:t>Installation sequence was performed successfully in very reduced time</a:t>
            </a:r>
          </a:p>
          <a:p>
            <a:pPr marL="457200" lvl="1" indent="0">
              <a:buNone/>
            </a:pPr>
            <a:r>
              <a:rPr lang="en-GB" sz="2000" b="1" dirty="0">
                <a:solidFill>
                  <a:srgbClr val="5A5A5A"/>
                </a:solidFill>
              </a:rPr>
              <a:t>	 → Ready </a:t>
            </a:r>
            <a:r>
              <a:rPr lang="en-GB" sz="2000" b="1" dirty="0" smtClean="0">
                <a:solidFill>
                  <a:srgbClr val="5A5A5A"/>
                </a:solidFill>
              </a:rPr>
              <a:t>to work out sequence for </a:t>
            </a:r>
            <a:r>
              <a:rPr lang="en-GB" sz="2000" b="1" dirty="0" err="1" smtClean="0">
                <a:solidFill>
                  <a:srgbClr val="5A5A5A"/>
                </a:solidFill>
              </a:rPr>
              <a:t>HiLUMI</a:t>
            </a:r>
            <a:r>
              <a:rPr lang="en-GB" sz="2000" b="1" dirty="0" smtClean="0">
                <a:solidFill>
                  <a:srgbClr val="5A5A5A"/>
                </a:solidFill>
              </a:rPr>
              <a:t> </a:t>
            </a:r>
            <a:endParaRPr lang="en-GB" sz="2000" b="1" dirty="0">
              <a:solidFill>
                <a:srgbClr val="5A5A5A"/>
              </a:solidFill>
            </a:endParaRPr>
          </a:p>
          <a:p>
            <a:endParaRPr lang="en-GB" sz="1800" dirty="0">
              <a:solidFill>
                <a:srgbClr val="5A5A5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818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Contribution by the whole SPS crab test stand team is gratefully acknowledged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9371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Crabs integration in LHC, versus </a:t>
            </a:r>
            <a:r>
              <a:rPr lang="en-GB" dirty="0"/>
              <a:t>SPS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17" name="Round Same Side Corner Rectangle 16"/>
          <p:cNvSpPr/>
          <p:nvPr/>
        </p:nvSpPr>
        <p:spPr>
          <a:xfrm rot="5400000">
            <a:off x="6770799" y="-784466"/>
            <a:ext cx="510778" cy="3505777"/>
          </a:xfrm>
          <a:prstGeom prst="round2Same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SPS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Round Same Side Corner Rectangle 17"/>
          <p:cNvSpPr/>
          <p:nvPr/>
        </p:nvSpPr>
        <p:spPr>
          <a:xfrm rot="16200000">
            <a:off x="1481049" y="-593218"/>
            <a:ext cx="510778" cy="3096300"/>
          </a:xfrm>
          <a:prstGeom prst="round2Same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vert="vert" wrap="square" rtlCol="0" anchor="ctr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LHC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Round Same Side Corner Rectangle 22"/>
          <p:cNvSpPr/>
          <p:nvPr/>
        </p:nvSpPr>
        <p:spPr>
          <a:xfrm rot="5400000">
            <a:off x="6799132" y="-255946"/>
            <a:ext cx="442674" cy="3505779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One beam, vacuum by-pass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4" name="Round Same Side Corner Rectangle 23"/>
          <p:cNvSpPr/>
          <p:nvPr/>
        </p:nvSpPr>
        <p:spPr>
          <a:xfrm rot="16200000">
            <a:off x="1509381" y="-51206"/>
            <a:ext cx="442674" cy="3096300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vert="vert" wrap="square"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Two beams, two beam pipes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24056" y="1312277"/>
            <a:ext cx="1305229" cy="369332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beam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Round Same Side Corner Rectangle 27"/>
          <p:cNvSpPr/>
          <p:nvPr/>
        </p:nvSpPr>
        <p:spPr>
          <a:xfrm rot="5400000">
            <a:off x="6796075" y="270242"/>
            <a:ext cx="442674" cy="3505777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Manual alignment, transfer table  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9" name="Round Same Side Corner Rectangle 28"/>
          <p:cNvSpPr/>
          <p:nvPr/>
        </p:nvSpPr>
        <p:spPr>
          <a:xfrm rot="16200000">
            <a:off x="1506325" y="474980"/>
            <a:ext cx="442674" cy="3096300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vert="vert" wrap="square"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Remote alignment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624057" y="1838464"/>
            <a:ext cx="1305228" cy="369332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alignment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3" name="Round Same Side Corner Rectangle 32"/>
          <p:cNvSpPr/>
          <p:nvPr/>
        </p:nvSpPr>
        <p:spPr>
          <a:xfrm rot="5400000">
            <a:off x="6799133" y="1434176"/>
            <a:ext cx="442674" cy="3505777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Surface integration of RF </a:t>
            </a:r>
            <a:r>
              <a:rPr lang="en-GB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ampli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, controls, LLRF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4" name="Round Same Side Corner Rectangle 33"/>
          <p:cNvSpPr/>
          <p:nvPr/>
        </p:nvSpPr>
        <p:spPr>
          <a:xfrm rot="16200000">
            <a:off x="1390201" y="1638914"/>
            <a:ext cx="681038" cy="3096300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vert="vert" wrap="square"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New underground tunnels for integration of RF equipment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613011" y="3002398"/>
            <a:ext cx="1305228" cy="369332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integration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38" name="Round Same Side Corner Rectangle 37"/>
          <p:cNvSpPr/>
          <p:nvPr/>
        </p:nvSpPr>
        <p:spPr>
          <a:xfrm rot="5400000">
            <a:off x="6799130" y="2078569"/>
            <a:ext cx="442674" cy="3505777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Dedicated </a:t>
            </a:r>
            <a:r>
              <a:rPr lang="en-GB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cryoplant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 &amp; distribution, new ODH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39" name="Round Same Side Corner Rectangle 38"/>
          <p:cNvSpPr/>
          <p:nvPr/>
        </p:nvSpPr>
        <p:spPr>
          <a:xfrm rot="16200000">
            <a:off x="1509381" y="2283307"/>
            <a:ext cx="442674" cy="3096300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vert="vert" wrap="square"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Connect to new QXL, upgraded plants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609810" y="3646791"/>
            <a:ext cx="1305228" cy="369332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cryogenics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46" name="Round Same Side Corner Rectangle 45"/>
          <p:cNvSpPr/>
          <p:nvPr/>
        </p:nvSpPr>
        <p:spPr>
          <a:xfrm rot="5400000">
            <a:off x="6799133" y="2612161"/>
            <a:ext cx="442674" cy="3505777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SPS-specific DQW CM design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7" name="Round Same Side Corner Rectangle 46"/>
          <p:cNvSpPr/>
          <p:nvPr/>
        </p:nvSpPr>
        <p:spPr>
          <a:xfrm rot="16200000">
            <a:off x="1509384" y="2816899"/>
            <a:ext cx="442674" cy="3096300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vert="vert" wrap="square"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LHC-specific CM design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604903" y="4180383"/>
            <a:ext cx="1305229" cy="369332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GB" dirty="0" err="1" smtClean="0">
                <a:solidFill>
                  <a:schemeClr val="bg1"/>
                </a:solidFill>
                <a:latin typeface="Calibri" panose="020F0502020204030204" pitchFamily="34" charset="0"/>
              </a:rPr>
              <a:t>cryomodule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3" name="Round Same Side Corner Rectangle 52"/>
          <p:cNvSpPr/>
          <p:nvPr/>
        </p:nvSpPr>
        <p:spPr>
          <a:xfrm rot="5400000">
            <a:off x="6799133" y="791271"/>
            <a:ext cx="442674" cy="3505777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SPS specific, beam extraction interlock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4" name="Round Same Side Corner Rectangle 53"/>
          <p:cNvSpPr/>
          <p:nvPr/>
        </p:nvSpPr>
        <p:spPr>
          <a:xfrm rot="16200000">
            <a:off x="1509383" y="996010"/>
            <a:ext cx="442674" cy="3096300"/>
          </a:xfrm>
          <a:prstGeom prst="round2SameRect">
            <a:avLst/>
          </a:prstGeom>
          <a:solidFill>
            <a:schemeClr val="bg1"/>
          </a:solidFill>
          <a:ln w="28575">
            <a:solidFill>
              <a:srgbClr val="006699"/>
            </a:solidFill>
          </a:ln>
        </p:spPr>
        <p:txBody>
          <a:bodyPr vert="vert" wrap="square" rtlCol="0" anchor="ctr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rPr>
              <a:t>Beam interlocks for machine protection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632754" y="2359493"/>
            <a:ext cx="1305228" cy="369332"/>
          </a:xfrm>
          <a:prstGeom prst="rect">
            <a:avLst/>
          </a:prstGeom>
          <a:solidFill>
            <a:srgbClr val="006699"/>
          </a:solidFill>
          <a:ln w="28575"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</a:rPr>
              <a:t>i</a:t>
            </a:r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</a:rPr>
              <a:t>nterlocks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69" name="Trapezoid 68"/>
          <p:cNvSpPr/>
          <p:nvPr/>
        </p:nvSpPr>
        <p:spPr>
          <a:xfrm rot="5400000">
            <a:off x="3221789" y="1329630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0" name="Trapezoid 69"/>
          <p:cNvSpPr/>
          <p:nvPr/>
        </p:nvSpPr>
        <p:spPr>
          <a:xfrm rot="5400000">
            <a:off x="3238559" y="1857383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1" name="Trapezoid 70"/>
          <p:cNvSpPr/>
          <p:nvPr/>
        </p:nvSpPr>
        <p:spPr>
          <a:xfrm rot="5400000">
            <a:off x="3241138" y="2374918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2" name="Trapezoid 71"/>
          <p:cNvSpPr/>
          <p:nvPr/>
        </p:nvSpPr>
        <p:spPr>
          <a:xfrm rot="5400000">
            <a:off x="3249401" y="3664142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3" name="Trapezoid 72"/>
          <p:cNvSpPr/>
          <p:nvPr/>
        </p:nvSpPr>
        <p:spPr>
          <a:xfrm rot="5400000">
            <a:off x="3249401" y="4199459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4" name="Trapezoid 73"/>
          <p:cNvSpPr/>
          <p:nvPr/>
        </p:nvSpPr>
        <p:spPr>
          <a:xfrm rot="5400000">
            <a:off x="3122146" y="3016979"/>
            <a:ext cx="681040" cy="340173"/>
          </a:xfrm>
          <a:prstGeom prst="trapezoid">
            <a:avLst>
              <a:gd name="adj" fmla="val 4780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5" name="Trapezoid 74"/>
          <p:cNvSpPr/>
          <p:nvPr/>
        </p:nvSpPr>
        <p:spPr>
          <a:xfrm rot="16200000" flipH="1">
            <a:off x="4878018" y="1329628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6" name="Trapezoid 75"/>
          <p:cNvSpPr/>
          <p:nvPr/>
        </p:nvSpPr>
        <p:spPr>
          <a:xfrm rot="16200000" flipH="1">
            <a:off x="4883704" y="1857381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7" name="Trapezoid 76"/>
          <p:cNvSpPr/>
          <p:nvPr/>
        </p:nvSpPr>
        <p:spPr>
          <a:xfrm rot="16200000" flipH="1">
            <a:off x="4897367" y="2374916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8" name="Trapezoid 77"/>
          <p:cNvSpPr/>
          <p:nvPr/>
        </p:nvSpPr>
        <p:spPr>
          <a:xfrm rot="16200000" flipH="1">
            <a:off x="4873383" y="3664140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79" name="Trapezoid 78"/>
          <p:cNvSpPr/>
          <p:nvPr/>
        </p:nvSpPr>
        <p:spPr>
          <a:xfrm rot="16200000" flipH="1">
            <a:off x="4868584" y="4200504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81" name="Trapezoid 80"/>
          <p:cNvSpPr/>
          <p:nvPr/>
        </p:nvSpPr>
        <p:spPr>
          <a:xfrm rot="16200000" flipH="1">
            <a:off x="4878017" y="3020066"/>
            <a:ext cx="448217" cy="340173"/>
          </a:xfrm>
          <a:prstGeom prst="trapezoid">
            <a:avLst>
              <a:gd name="adj" fmla="val 10337"/>
            </a:avLst>
          </a:prstGeom>
          <a:solidFill>
            <a:srgbClr val="006699"/>
          </a:solidFill>
          <a:ln>
            <a:solidFill>
              <a:srgbClr val="006699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33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WP4 categories of interfaces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95536" y="627534"/>
            <a:ext cx="3816424" cy="2123988"/>
          </a:xfr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lIns="72000" tIns="72000" bIns="72000">
            <a:noAutofit/>
          </a:bodyPr>
          <a:lstStyle/>
          <a:p>
            <a:pPr marL="0" indent="0">
              <a:buNone/>
            </a:pPr>
            <a:r>
              <a:rPr lang="en-GB" sz="2000" b="1" dirty="0" smtClean="0">
                <a:solidFill>
                  <a:srgbClr val="006699"/>
                </a:solidFill>
              </a:rPr>
              <a:t>Scope/ Budget in WP4</a:t>
            </a:r>
          </a:p>
          <a:p>
            <a:pPr marL="0" indent="0">
              <a:buNone/>
            </a:pPr>
            <a:r>
              <a:rPr lang="en-GB" sz="1600" b="1" dirty="0" smtClean="0">
                <a:solidFill>
                  <a:srgbClr val="006699"/>
                </a:solidFill>
              </a:rPr>
              <a:t>Interface to CERN-Unit</a:t>
            </a:r>
          </a:p>
          <a:p>
            <a:pPr marL="0" indent="0">
              <a:buNone/>
            </a:pPr>
            <a:endParaRPr lang="en-GB" sz="1400" b="1" dirty="0" smtClean="0">
              <a:solidFill>
                <a:srgbClr val="006699"/>
              </a:solidFill>
            </a:endParaRPr>
          </a:p>
          <a:p>
            <a:pPr marL="0" indent="0">
              <a:buNone/>
            </a:pPr>
            <a:endParaRPr lang="en-GB" sz="1400" b="1" dirty="0">
              <a:solidFill>
                <a:srgbClr val="006699"/>
              </a:solidFill>
            </a:endParaRPr>
          </a:p>
          <a:p>
            <a:pPr marL="0" indent="0">
              <a:buNone/>
            </a:pPr>
            <a:r>
              <a:rPr lang="en-GB" sz="1400" b="1" dirty="0" smtClean="0">
                <a:solidFill>
                  <a:srgbClr val="006699"/>
                </a:solidFill>
              </a:rPr>
              <a:t>Specification : 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06699"/>
                </a:solidFill>
              </a:rPr>
              <a:t>WP4 for compliance with scope (performance…)</a:t>
            </a:r>
          </a:p>
          <a:p>
            <a:pPr marL="0" indent="0">
              <a:buNone/>
            </a:pPr>
            <a:r>
              <a:rPr lang="en-GB" sz="1400" dirty="0" smtClean="0">
                <a:solidFill>
                  <a:srgbClr val="006699"/>
                </a:solidFill>
              </a:rPr>
              <a:t>CERN unit for operational responsibility </a:t>
            </a:r>
          </a:p>
          <a:p>
            <a:pPr marL="0" indent="0">
              <a:buNone/>
            </a:pPr>
            <a:endParaRPr lang="en-GB" sz="1400" dirty="0" smtClean="0">
              <a:solidFill>
                <a:srgbClr val="5A5A5A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9" name="Oval Callout 8"/>
          <p:cNvSpPr/>
          <p:nvPr/>
        </p:nvSpPr>
        <p:spPr>
          <a:xfrm>
            <a:off x="539552" y="2981036"/>
            <a:ext cx="1584176" cy="576064"/>
          </a:xfrm>
          <a:prstGeom prst="wedgeEllipseCallout">
            <a:avLst>
              <a:gd name="adj1" fmla="val -31522"/>
              <a:gd name="adj2" fmla="val 75938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WP4 needs vacuum components</a:t>
            </a:r>
          </a:p>
        </p:txBody>
      </p:sp>
      <p:sp>
        <p:nvSpPr>
          <p:cNvPr id="10" name="Oval Callout 9"/>
          <p:cNvSpPr/>
          <p:nvPr/>
        </p:nvSpPr>
        <p:spPr>
          <a:xfrm>
            <a:off x="6954954" y="2942456"/>
            <a:ext cx="1871768" cy="696724"/>
          </a:xfrm>
          <a:prstGeom prst="wedgeEllipseCallout">
            <a:avLst>
              <a:gd name="adj1" fmla="val 43607"/>
              <a:gd name="adj2" fmla="val 71739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WP15 executes transport from surface to tunnel for all WPs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357278012"/>
              </p:ext>
            </p:extLst>
          </p:nvPr>
        </p:nvGraphicFramePr>
        <p:xfrm>
          <a:off x="2376105" y="2931790"/>
          <a:ext cx="1666997" cy="1023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Oval Callout 12"/>
          <p:cNvSpPr/>
          <p:nvPr/>
        </p:nvSpPr>
        <p:spPr>
          <a:xfrm>
            <a:off x="5004488" y="2980442"/>
            <a:ext cx="1584176" cy="576064"/>
          </a:xfrm>
          <a:prstGeom prst="wedgeEllipseCallout">
            <a:avLst>
              <a:gd name="adj1" fmla="val -31522"/>
              <a:gd name="adj2" fmla="val 75938"/>
            </a:avLst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WP4 needs installation of crab CM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6804688" y="2931790"/>
            <a:ext cx="0" cy="1023408"/>
          </a:xfrm>
          <a:prstGeom prst="line">
            <a:avLst/>
          </a:prstGeom>
          <a:ln w="9525">
            <a:solidFill>
              <a:srgbClr val="00B0F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339752" y="2931790"/>
            <a:ext cx="0" cy="1023408"/>
          </a:xfrm>
          <a:prstGeom prst="line">
            <a:avLst/>
          </a:prstGeom>
          <a:ln w="9525">
            <a:solidFill>
              <a:srgbClr val="00B0F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5"/>
          <p:cNvSpPr txBox="1">
            <a:spLocks/>
          </p:cNvSpPr>
          <p:nvPr/>
        </p:nvSpPr>
        <p:spPr>
          <a:xfrm>
            <a:off x="4953877" y="627534"/>
            <a:ext cx="3816424" cy="21239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72000" tIns="72000" rIns="0" bIns="72000" rtlCol="0">
            <a:noAutofit/>
          </a:bodyPr>
          <a:lstStyle>
            <a:lvl1pPr indent="0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>
                <a:solidFill>
                  <a:schemeClr val="accent5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>
                <a:solidFill>
                  <a:schemeClr val="accent5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>
                <a:solidFill>
                  <a:schemeClr val="accent5"/>
                </a:solidFill>
                <a:latin typeface="Calibri" panose="020F0502020204030204" pitchFamily="34" charset="0"/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16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16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16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1600"/>
            </a:lvl9pPr>
          </a:lstStyle>
          <a:p>
            <a:r>
              <a:rPr lang="en-GB" dirty="0">
                <a:solidFill>
                  <a:srgbClr val="800000"/>
                </a:solidFill>
              </a:rPr>
              <a:t>Scope/ Budget in </a:t>
            </a:r>
            <a:r>
              <a:rPr lang="en-GB" dirty="0" err="1">
                <a:solidFill>
                  <a:srgbClr val="800000"/>
                </a:solidFill>
              </a:rPr>
              <a:t>WPx</a:t>
            </a:r>
            <a:endParaRPr lang="en-GB" dirty="0">
              <a:solidFill>
                <a:srgbClr val="800000"/>
              </a:solidFill>
            </a:endParaRPr>
          </a:p>
          <a:p>
            <a:r>
              <a:rPr lang="en-GB" sz="1800" dirty="0">
                <a:solidFill>
                  <a:srgbClr val="800000"/>
                </a:solidFill>
              </a:rPr>
              <a:t>Interface to HL-LHC WP</a:t>
            </a:r>
          </a:p>
          <a:p>
            <a:endParaRPr lang="en-GB" sz="1400" dirty="0" smtClean="0">
              <a:solidFill>
                <a:srgbClr val="800000"/>
              </a:solidFill>
            </a:endParaRPr>
          </a:p>
          <a:p>
            <a:endParaRPr lang="en-GB" sz="1400" dirty="0">
              <a:solidFill>
                <a:srgbClr val="800000"/>
              </a:solidFill>
            </a:endParaRPr>
          </a:p>
          <a:p>
            <a:r>
              <a:rPr lang="en-GB" sz="1400" dirty="0" smtClean="0">
                <a:solidFill>
                  <a:srgbClr val="800000"/>
                </a:solidFill>
              </a:rPr>
              <a:t>Specification </a:t>
            </a:r>
            <a:r>
              <a:rPr lang="en-GB" sz="1400" dirty="0">
                <a:solidFill>
                  <a:srgbClr val="800000"/>
                </a:solidFill>
              </a:rPr>
              <a:t>: </a:t>
            </a:r>
          </a:p>
          <a:p>
            <a:r>
              <a:rPr lang="en-GB" sz="1400" b="0" dirty="0">
                <a:solidFill>
                  <a:srgbClr val="800000"/>
                </a:solidFill>
              </a:rPr>
              <a:t>WP4 as requestor</a:t>
            </a:r>
          </a:p>
          <a:p>
            <a:r>
              <a:rPr lang="en-GB" sz="1400" b="0" dirty="0" err="1">
                <a:solidFill>
                  <a:srgbClr val="800000"/>
                </a:solidFill>
              </a:rPr>
              <a:t>WPx</a:t>
            </a:r>
            <a:r>
              <a:rPr lang="en-GB" sz="1400" b="0" dirty="0">
                <a:solidFill>
                  <a:srgbClr val="800000"/>
                </a:solidFill>
              </a:rPr>
              <a:t> as responsible of scope </a:t>
            </a:r>
          </a:p>
          <a:p>
            <a:endParaRPr lang="en-GB" dirty="0">
              <a:solidFill>
                <a:srgbClr val="5A5A5A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547664" y="4497616"/>
            <a:ext cx="4633878" cy="554322"/>
            <a:chOff x="1547664" y="4497616"/>
            <a:chExt cx="4633878" cy="554322"/>
          </a:xfrm>
        </p:grpSpPr>
        <p:sp>
          <p:nvSpPr>
            <p:cNvPr id="26" name="Rounded Rectangle 25"/>
            <p:cNvSpPr/>
            <p:nvPr/>
          </p:nvSpPr>
          <p:spPr>
            <a:xfrm>
              <a:off x="1564697" y="4497616"/>
              <a:ext cx="4616845" cy="554322"/>
            </a:xfrm>
            <a:prstGeom prst="roundRect">
              <a:avLst>
                <a:gd name="adj" fmla="val 15665"/>
              </a:avLst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>
              <a:spAutoFit/>
            </a:bodyPr>
            <a:lstStyle/>
            <a:p>
              <a:pPr algn="ctr"/>
              <a:endParaRPr lang="en-GB" dirty="0" err="1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47664" y="4514496"/>
              <a:ext cx="2160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WP4</a:t>
              </a:r>
              <a:r>
                <a:rPr lang="en-GB" sz="1200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 : activity &amp; budget</a:t>
              </a:r>
              <a:endParaRPr lang="en-GB" sz="1200" b="1" dirty="0" smtClean="0">
                <a:solidFill>
                  <a:srgbClr val="00669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553312" y="4744750"/>
              <a:ext cx="269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Services</a:t>
              </a:r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: activity in unit, budget in WP4</a:t>
              </a:r>
              <a:endParaRPr lang="en-GB" sz="1200" b="1" dirty="0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269801" y="4514496"/>
              <a:ext cx="18143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HL-WPs</a:t>
              </a:r>
              <a:r>
                <a:rPr lang="en-GB" sz="1200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: activity &amp; budget</a:t>
              </a:r>
              <a:endParaRPr lang="en-GB" sz="1200" b="1" dirty="0">
                <a:solidFill>
                  <a:srgbClr val="8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275123" y="4744459"/>
              <a:ext cx="800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To define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816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WP4 interface to Vacuum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128191" y="562401"/>
            <a:ext cx="7283153" cy="4233932"/>
          </a:xfrm>
          <a:solidFill>
            <a:srgbClr val="DCDCD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marL="92075" indent="0">
              <a:buNone/>
            </a:pPr>
            <a:r>
              <a:rPr lang="en-GB" sz="1600" b="1" dirty="0" smtClean="0"/>
              <a:t>TE/VSC </a:t>
            </a:r>
            <a:r>
              <a:rPr lang="en-GB" sz="1600" dirty="0" smtClean="0"/>
              <a:t>operates beam vacuum: </a:t>
            </a:r>
          </a:p>
          <a:p>
            <a:pPr marL="92075" indent="0">
              <a:buNone/>
            </a:pPr>
            <a:r>
              <a:rPr lang="en-GB" sz="1600" b="1" dirty="0" smtClean="0"/>
              <a:t>SPECIFICATION of beam &amp; insulation vacuum / Beam screen</a:t>
            </a:r>
          </a:p>
          <a:p>
            <a:pPr marL="377825" indent="-285750"/>
            <a:r>
              <a:rPr lang="en-GB" sz="1600" dirty="0" smtClean="0"/>
              <a:t>defines general layout, acceptance criteria, control process </a:t>
            </a:r>
          </a:p>
          <a:p>
            <a:pPr marL="377825" indent="-285750"/>
            <a:r>
              <a:rPr lang="en-GB" sz="1600" dirty="0" smtClean="0"/>
              <a:t>specifies operational vacuum conditions for optimal performance and integration</a:t>
            </a:r>
          </a:p>
          <a:p>
            <a:pPr marL="377825" indent="-285750"/>
            <a:r>
              <a:rPr lang="en-GB" sz="1600" dirty="0" smtClean="0"/>
              <a:t>Defines and designs the beam screens</a:t>
            </a:r>
          </a:p>
          <a:p>
            <a:pPr marL="92075" indent="0">
              <a:buNone/>
            </a:pPr>
            <a:endParaRPr lang="en-GB" sz="1600" dirty="0" smtClean="0"/>
          </a:p>
          <a:p>
            <a:pPr marL="92075" indent="0">
              <a:buNone/>
            </a:pPr>
            <a:r>
              <a:rPr lang="en-GB" sz="1600" b="1" dirty="0" smtClean="0"/>
              <a:t>DELIVERABLES (</a:t>
            </a:r>
            <a:r>
              <a:rPr lang="en-GB" sz="1600" b="1" dirty="0" err="1" smtClean="0"/>
              <a:t>cryomodule</a:t>
            </a:r>
            <a:r>
              <a:rPr lang="en-GB" sz="1600" b="1" dirty="0" smtClean="0"/>
              <a:t> internal equipment and vacuum)</a:t>
            </a:r>
          </a:p>
          <a:p>
            <a:pPr marL="377825" indent="-285750"/>
            <a:r>
              <a:rPr lang="en-GB" sz="1600" dirty="0" err="1" smtClean="0"/>
              <a:t>Cryomodule</a:t>
            </a:r>
            <a:r>
              <a:rPr lang="en-GB" sz="1600" dirty="0" smtClean="0"/>
              <a:t> inner beam vacuum/ beam screen elements</a:t>
            </a:r>
          </a:p>
          <a:p>
            <a:pPr marL="377825" indent="-285750"/>
            <a:r>
              <a:rPr lang="en-GB" sz="1600" dirty="0"/>
              <a:t>Interconnections between 2 </a:t>
            </a:r>
            <a:r>
              <a:rPr lang="en-GB" sz="1600" dirty="0" smtClean="0"/>
              <a:t>modules and related supports</a:t>
            </a:r>
            <a:endParaRPr lang="en-GB" sz="1600" dirty="0"/>
          </a:p>
          <a:p>
            <a:pPr marL="377825" indent="-285750"/>
            <a:r>
              <a:rPr lang="en-GB" sz="1600" dirty="0" smtClean="0"/>
              <a:t>Pumping &amp; diagnostics equipment and controls, beam and insulation vacuum</a:t>
            </a:r>
          </a:p>
          <a:p>
            <a:pPr marL="92075" indent="0">
              <a:buNone/>
            </a:pPr>
            <a:endParaRPr lang="en-GB" sz="1600" dirty="0"/>
          </a:p>
          <a:p>
            <a:pPr marL="92075" indent="0">
              <a:buNone/>
            </a:pPr>
            <a:r>
              <a:rPr lang="en-GB" sz="1600" b="1" dirty="0" smtClean="0"/>
              <a:t>SERVICES</a:t>
            </a:r>
          </a:p>
          <a:p>
            <a:pPr marL="377825" indent="-285750"/>
            <a:r>
              <a:rPr lang="en-GB" sz="1600" dirty="0" smtClean="0"/>
              <a:t>Acceptance tests, beam &amp; insulation vacuum</a:t>
            </a:r>
          </a:p>
          <a:p>
            <a:pPr marL="377825" indent="-285750"/>
            <a:r>
              <a:rPr lang="en-GB" sz="1600" dirty="0" smtClean="0"/>
              <a:t>Installation, conditioning, tests and commissioning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39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WP4 Interface to Vacuum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128191" y="562401"/>
            <a:ext cx="7283153" cy="4233932"/>
          </a:xfrm>
          <a:solidFill>
            <a:srgbClr val="DCDCD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marL="92075" indent="0">
              <a:buNone/>
            </a:pPr>
            <a:r>
              <a:rPr lang="en-GB" sz="1600" b="1" dirty="0" smtClean="0"/>
              <a:t>TE/VSC </a:t>
            </a:r>
            <a:r>
              <a:rPr lang="en-GB" sz="1600" dirty="0" smtClean="0"/>
              <a:t>operates beam vacuum: </a:t>
            </a:r>
          </a:p>
          <a:p>
            <a:pPr marL="92075" indent="0">
              <a:buNone/>
            </a:pPr>
            <a:r>
              <a:rPr lang="en-GB" sz="1600" b="1" dirty="0" smtClean="0"/>
              <a:t>SPECIFICATION of beam &amp; insulation vacuum / Beam screen</a:t>
            </a:r>
          </a:p>
          <a:p>
            <a:pPr marL="377825" indent="-285750"/>
            <a:r>
              <a:rPr lang="en-GB" sz="1600" dirty="0" smtClean="0"/>
              <a:t>defines general layout, acceptance criteria, control process </a:t>
            </a:r>
          </a:p>
          <a:p>
            <a:pPr marL="377825" indent="-285750"/>
            <a:r>
              <a:rPr lang="en-GB" sz="1600" dirty="0" smtClean="0"/>
              <a:t>specifies operational vacuum conditions for optimal performance and integration</a:t>
            </a:r>
          </a:p>
          <a:p>
            <a:pPr marL="377825" indent="-285750"/>
            <a:r>
              <a:rPr lang="en-GB" sz="1600" dirty="0" smtClean="0"/>
              <a:t>Defines and designs the beam screens</a:t>
            </a:r>
          </a:p>
          <a:p>
            <a:pPr marL="92075" indent="0">
              <a:buNone/>
            </a:pPr>
            <a:endParaRPr lang="en-GB" sz="1600" dirty="0" smtClean="0"/>
          </a:p>
          <a:p>
            <a:pPr marL="92075" indent="0">
              <a:buNone/>
            </a:pPr>
            <a:r>
              <a:rPr lang="en-GB" sz="1600" b="1" dirty="0" smtClean="0"/>
              <a:t>DELIVERABLES (</a:t>
            </a:r>
            <a:r>
              <a:rPr lang="en-GB" sz="1600" b="1" dirty="0" err="1" smtClean="0"/>
              <a:t>cryomodule</a:t>
            </a:r>
            <a:r>
              <a:rPr lang="en-GB" sz="1600" b="1" dirty="0" smtClean="0"/>
              <a:t> internal equipment and vacuum)</a:t>
            </a:r>
          </a:p>
          <a:p>
            <a:pPr marL="377825" indent="-285750"/>
            <a:r>
              <a:rPr lang="en-GB" sz="1600" dirty="0" err="1" smtClean="0"/>
              <a:t>Cryomodule</a:t>
            </a:r>
            <a:r>
              <a:rPr lang="en-GB" sz="1600" dirty="0" smtClean="0"/>
              <a:t> inner beam vacuum/ beam screen elements</a:t>
            </a:r>
          </a:p>
          <a:p>
            <a:pPr marL="377825" indent="-285750"/>
            <a:r>
              <a:rPr lang="en-GB" sz="1600" dirty="0"/>
              <a:t>Interconnections between 2 </a:t>
            </a:r>
            <a:r>
              <a:rPr lang="en-GB" sz="1600" dirty="0" smtClean="0"/>
              <a:t>modules and related supports</a:t>
            </a:r>
            <a:endParaRPr lang="en-GB" sz="1600" dirty="0"/>
          </a:p>
          <a:p>
            <a:pPr marL="377825" indent="-285750"/>
            <a:r>
              <a:rPr lang="en-GB" sz="1600" dirty="0" smtClean="0"/>
              <a:t>Pumping &amp; diagnostics equipment and controls, beam and insulation vacuum</a:t>
            </a:r>
          </a:p>
          <a:p>
            <a:pPr marL="92075" indent="0">
              <a:buNone/>
            </a:pPr>
            <a:endParaRPr lang="en-GB" sz="1600" dirty="0"/>
          </a:p>
          <a:p>
            <a:pPr marL="92075" indent="0">
              <a:buNone/>
            </a:pPr>
            <a:r>
              <a:rPr lang="en-GB" sz="1600" b="1" dirty="0" smtClean="0"/>
              <a:t>SERVICES</a:t>
            </a:r>
          </a:p>
          <a:p>
            <a:pPr marL="377825" indent="-285750"/>
            <a:r>
              <a:rPr lang="en-GB" sz="1600" dirty="0" smtClean="0"/>
              <a:t>Acceptance tests, beam &amp; insulation vacuum</a:t>
            </a:r>
          </a:p>
          <a:p>
            <a:pPr marL="377825" indent="-285750"/>
            <a:r>
              <a:rPr lang="en-GB" sz="1600" dirty="0" smtClean="0"/>
              <a:t>Installation, conditioning, tests and commissioning</a:t>
            </a:r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endParaRPr lang="en-GB" sz="16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3556" t="13043" r="22912" b="14154"/>
          <a:stretch/>
        </p:blipFill>
        <p:spPr>
          <a:xfrm>
            <a:off x="2339752" y="591470"/>
            <a:ext cx="3814858" cy="4416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WP4 versus Transport &amp; Installation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660820"/>
              </p:ext>
            </p:extLst>
          </p:nvPr>
        </p:nvGraphicFramePr>
        <p:xfrm>
          <a:off x="755576" y="1923678"/>
          <a:ext cx="7560840" cy="189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3911668145"/>
                    </a:ext>
                  </a:extLst>
                </a:gridCol>
                <a:gridCol w="6408712">
                  <a:extLst>
                    <a:ext uri="{9D8B030D-6E8A-4147-A177-3AD203B41FA5}">
                      <a16:colId xmlns:a16="http://schemas.microsoft.com/office/drawing/2014/main" val="26625059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Tunnel</a:t>
                      </a:r>
                      <a:endParaRPr lang="en-GB" sz="1600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Transport &amp;</a:t>
                      </a:r>
                      <a:r>
                        <a:rPr lang="en-GB" sz="1600" baseline="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 installation of CMs to final position</a:t>
                      </a:r>
                      <a:endParaRPr lang="en-GB" sz="1600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970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UA, US, UR</a:t>
                      </a:r>
                    </a:p>
                    <a:p>
                      <a:endParaRPr lang="en-GB" sz="1600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Transport &amp; installation of RF power amplifiers,</a:t>
                      </a:r>
                      <a:r>
                        <a:rPr lang="en-GB" sz="1600" baseline="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ancillaries and waveguides, Control and LLRF racks, FC</a:t>
                      </a:r>
                      <a:endParaRPr lang="en-GB" sz="1600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274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Transport vehicles and tools</a:t>
                      </a:r>
                      <a:endParaRPr lang="en-GB" sz="1600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190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Surface</a:t>
                      </a:r>
                      <a:endParaRPr lang="en-GB" sz="16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Surface transport related to fabrication/ test: cavities, CMs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Surface transport, RF amplifiers &amp; ancillaries, transmission lines, FC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606912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19672" y="771550"/>
            <a:ext cx="5904656" cy="923330"/>
          </a:xfrm>
          <a:prstGeom prst="rect">
            <a:avLst/>
          </a:prstGeom>
          <a:noFill/>
          <a:ln>
            <a:solidFill>
              <a:srgbClr val="5A5A5A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800000"/>
                </a:solidFill>
                <a:latin typeface="Calibri" panose="020F0502020204030204" pitchFamily="34" charset="0"/>
              </a:rPr>
              <a:t>WP 17.7 All transport in new underground premises</a:t>
            </a:r>
          </a:p>
          <a:p>
            <a:r>
              <a:rPr lang="en-GB" dirty="0">
                <a:solidFill>
                  <a:srgbClr val="800000"/>
                </a:solidFill>
                <a:latin typeface="Calibri" panose="020F0502020204030204" pitchFamily="34" charset="0"/>
              </a:rPr>
              <a:t>WP 15 All transport/standard installation in existing premises</a:t>
            </a:r>
          </a:p>
          <a:p>
            <a:r>
              <a:rPr lang="en-GB" dirty="0" smtClean="0">
                <a:solidFill>
                  <a:srgbClr val="006699"/>
                </a:solidFill>
                <a:latin typeface="Calibri" panose="020F0502020204030204" pitchFamily="34" charset="0"/>
              </a:rPr>
              <a:t>WP 4  All surface transport/ specific installation</a:t>
            </a:r>
          </a:p>
        </p:txBody>
      </p:sp>
      <p:sp>
        <p:nvSpPr>
          <p:cNvPr id="8" name="Right Brace 7"/>
          <p:cNvSpPr/>
          <p:nvPr/>
        </p:nvSpPr>
        <p:spPr>
          <a:xfrm>
            <a:off x="7596336" y="771550"/>
            <a:ext cx="216024" cy="576064"/>
          </a:xfrm>
          <a:prstGeom prst="rightBrace">
            <a:avLst/>
          </a:prstGeom>
          <a:ln w="952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884368" y="87491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bri" panose="020F0502020204030204" pitchFamily="34" charset="0"/>
              </a:rPr>
              <a:t>WP15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548000" y="4496400"/>
            <a:ext cx="4633878" cy="554322"/>
            <a:chOff x="1547664" y="4497616"/>
            <a:chExt cx="4633878" cy="554322"/>
          </a:xfrm>
        </p:grpSpPr>
        <p:sp>
          <p:nvSpPr>
            <p:cNvPr id="11" name="Rounded Rectangle 10"/>
            <p:cNvSpPr/>
            <p:nvPr/>
          </p:nvSpPr>
          <p:spPr>
            <a:xfrm>
              <a:off x="1564697" y="4497616"/>
              <a:ext cx="4616845" cy="554322"/>
            </a:xfrm>
            <a:prstGeom prst="roundRect">
              <a:avLst>
                <a:gd name="adj" fmla="val 15665"/>
              </a:avLst>
            </a:prstGeom>
            <a:solidFill>
              <a:schemeClr val="bg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 anchor="ctr">
              <a:spAutoFit/>
            </a:bodyPr>
            <a:lstStyle/>
            <a:p>
              <a:pPr algn="ctr"/>
              <a:endParaRPr lang="en-GB" dirty="0" err="1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47664" y="4514496"/>
              <a:ext cx="2160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WP4</a:t>
              </a:r>
              <a:r>
                <a:rPr lang="en-GB" sz="1200" dirty="0" smtClean="0">
                  <a:solidFill>
                    <a:srgbClr val="006699"/>
                  </a:solidFill>
                  <a:latin typeface="Calibri" panose="020F0502020204030204" pitchFamily="34" charset="0"/>
                </a:rPr>
                <a:t> : activity &amp; budget</a:t>
              </a:r>
              <a:endParaRPr lang="en-GB" sz="1200" b="1" dirty="0" smtClean="0">
                <a:solidFill>
                  <a:srgbClr val="006699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53312" y="4744750"/>
              <a:ext cx="26997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Services</a:t>
              </a:r>
              <a:r>
                <a:rPr lang="en-GB" sz="1200" dirty="0" smtClean="0">
                  <a:solidFill>
                    <a:srgbClr val="5A5A5A"/>
                  </a:solidFill>
                  <a:latin typeface="Calibri" panose="020F0502020204030204" pitchFamily="34" charset="0"/>
                </a:rPr>
                <a:t>: activity in unit, budget in WP4</a:t>
              </a:r>
              <a:endParaRPr lang="en-GB" sz="1200" b="1" dirty="0">
                <a:solidFill>
                  <a:srgbClr val="5A5A5A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69801" y="4514496"/>
              <a:ext cx="18143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HL-WPs</a:t>
              </a:r>
              <a:r>
                <a:rPr lang="en-GB" sz="1200" dirty="0" smtClean="0">
                  <a:solidFill>
                    <a:srgbClr val="800000"/>
                  </a:solidFill>
                  <a:latin typeface="Calibri" panose="020F0502020204030204" pitchFamily="34" charset="0"/>
                </a:rPr>
                <a:t>: activity &amp; budget</a:t>
              </a:r>
              <a:endParaRPr lang="en-GB" sz="1200" b="1" dirty="0">
                <a:solidFill>
                  <a:srgbClr val="80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275123" y="4744459"/>
              <a:ext cx="8009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</a:rPr>
                <a:t>To define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802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crab-cavity test stand &amp; infrastructure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961" y="579134"/>
            <a:ext cx="6965875" cy="4552332"/>
          </a:xfrm>
          <a:prstGeom prst="snip2DiagRect">
            <a:avLst>
              <a:gd name="adj1" fmla="val 0"/>
              <a:gd name="adj2" fmla="val 29043"/>
            </a:avLst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6" name="Parallelogram 5"/>
          <p:cNvSpPr/>
          <p:nvPr/>
        </p:nvSpPr>
        <p:spPr>
          <a:xfrm rot="5400000">
            <a:off x="2447764" y="2103698"/>
            <a:ext cx="1512168" cy="1584176"/>
          </a:xfrm>
          <a:prstGeom prst="parallelogram">
            <a:avLst/>
          </a:prstGeom>
          <a:ln>
            <a:solidFill>
              <a:schemeClr val="bg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0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352488" cy="540000"/>
          </a:xfrm>
        </p:spPr>
        <p:txBody>
          <a:bodyPr/>
          <a:lstStyle/>
          <a:p>
            <a:r>
              <a:rPr lang="en-GB" dirty="0" smtClean="0"/>
              <a:t>WP4 versus Signals &amp; controls cables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407133"/>
              </p:ext>
            </p:extLst>
          </p:nvPr>
        </p:nvGraphicFramePr>
        <p:xfrm>
          <a:off x="186129" y="2264444"/>
          <a:ext cx="4198453" cy="185420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4198453">
                  <a:extLst>
                    <a:ext uri="{9D8B030D-6E8A-4147-A177-3AD203B41FA5}">
                      <a16:colId xmlns:a16="http://schemas.microsoft.com/office/drawing/2014/main" val="26625059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kern="1200" dirty="0" smtClean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Electrical powering cabling</a:t>
                      </a:r>
                      <a:endParaRPr lang="en-GB" sz="1600" b="0" kern="1200" dirty="0">
                        <a:solidFill>
                          <a:srgbClr val="80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6155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FC internal cabling</a:t>
                      </a:r>
                      <a:endParaRPr lang="en-GB" sz="16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069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RF systems controls cabling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573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Vacuum, </a:t>
                      </a:r>
                      <a:r>
                        <a:rPr lang="en-GB" sz="1600" dirty="0" err="1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instr</a:t>
                      </a:r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, FSI system controls cabling</a:t>
                      </a:r>
                      <a:endParaRPr lang="en-GB" sz="16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9691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 panose="020F0502020204030204" pitchFamily="34" charset="0"/>
                        </a:rPr>
                        <a:t>Interface/ interlock cabling</a:t>
                      </a:r>
                      <a:endParaRPr lang="en-GB" sz="1600" b="0" kern="120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27775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5700176"/>
              </p:ext>
            </p:extLst>
          </p:nvPr>
        </p:nvGraphicFramePr>
        <p:xfrm>
          <a:off x="787312" y="780151"/>
          <a:ext cx="7920880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3911668145"/>
                    </a:ext>
                  </a:extLst>
                </a:gridCol>
                <a:gridCol w="6768752">
                  <a:extLst>
                    <a:ext uri="{9D8B030D-6E8A-4147-A177-3AD203B41FA5}">
                      <a16:colId xmlns:a16="http://schemas.microsoft.com/office/drawing/2014/main" val="26625059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UA, UR, US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RF amplifiers</a:t>
                      </a:r>
                      <a:r>
                        <a:rPr lang="en-GB" sz="16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&amp; ancillaries, Control racks, Faraday cage &amp; LLRF</a:t>
                      </a:r>
                      <a:endParaRPr lang="en-GB" sz="16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9706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Cores</a:t>
                      </a:r>
                      <a:endParaRPr lang="en-GB" sz="16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Supports and transmission lines / </a:t>
                      </a:r>
                      <a:r>
                        <a:rPr lang="en-GB" sz="16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Signal &amp; Control cables</a:t>
                      </a:r>
                    </a:p>
                  </a:txBody>
                  <a:tcP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8274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Tunnel</a:t>
                      </a:r>
                      <a:endParaRPr lang="en-GB" sz="1600" dirty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Connection to CM of all interfaces </a:t>
                      </a:r>
                      <a:r>
                        <a:rPr lang="en-GB" sz="120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(RF power, signals &amp; controls, vacuum,</a:t>
                      </a:r>
                      <a:r>
                        <a:rPr lang="en-GB" sz="1200" baseline="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aseline="0" dirty="0" err="1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200" baseline="0" dirty="0" smtClean="0">
                          <a:solidFill>
                            <a:srgbClr val="006699"/>
                          </a:solidFill>
                          <a:latin typeface="Calibri" panose="020F0502020204030204" pitchFamily="34" charset="0"/>
                        </a:rPr>
                        <a:t>, FSI, cooling)</a:t>
                      </a:r>
                      <a:endParaRPr lang="en-GB" sz="1200" dirty="0" smtClean="0">
                        <a:solidFill>
                          <a:srgbClr val="006699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rgbClr val="DC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37022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449148" y="4419617"/>
            <a:ext cx="3966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Within HiLumi, the electricity service is collecting Cable Installation pre-Requests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507575" y="2264444"/>
            <a:ext cx="4536504" cy="2142900"/>
            <a:chOff x="35496" y="699645"/>
            <a:chExt cx="9108504" cy="430256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4970" r="24288"/>
            <a:stretch/>
          </p:blipFill>
          <p:spPr>
            <a:xfrm>
              <a:off x="1259632" y="3532498"/>
              <a:ext cx="2088232" cy="1469715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35496" y="1234975"/>
              <a:ext cx="9033661" cy="2272879"/>
              <a:chOff x="35496" y="1234975"/>
              <a:chExt cx="9033661" cy="2272879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35496" y="1234975"/>
                <a:ext cx="9033661" cy="2272879"/>
                <a:chOff x="117932" y="1419622"/>
                <a:chExt cx="9033661" cy="2272879"/>
              </a:xfrm>
            </p:grpSpPr>
            <p:pic>
              <p:nvPicPr>
                <p:cNvPr id="20" name="Picture 1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17932" y="1419622"/>
                  <a:ext cx="9033661" cy="2272879"/>
                </a:xfrm>
                <a:prstGeom prst="rect">
                  <a:avLst/>
                </a:prstGeom>
              </p:spPr>
            </p:pic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rcRect l="21738" r="-11847"/>
                <a:stretch/>
              </p:blipFill>
              <p:spPr>
                <a:xfrm>
                  <a:off x="1940400" y="3344400"/>
                  <a:ext cx="276091" cy="205200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 rotWithShape="1">
                <a:blip r:embed="rId5">
                  <a:clrChange>
                    <a:clrFrom>
                      <a:srgbClr val="FEFEFE"/>
                    </a:clrFrom>
                    <a:clrTo>
                      <a:srgbClr val="FEFEFE">
                        <a:alpha val="0"/>
                      </a:srgbClr>
                    </a:clrTo>
                  </a:clrChange>
                </a:blip>
                <a:srcRect r="17753"/>
                <a:stretch/>
              </p:blipFill>
              <p:spPr>
                <a:xfrm>
                  <a:off x="1464172" y="3427858"/>
                  <a:ext cx="252000" cy="205200"/>
                </a:xfrm>
                <a:prstGeom prst="rect">
                  <a:avLst/>
                </a:prstGeom>
              </p:spPr>
            </p:pic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52972" r="-7229"/>
                <a:stretch/>
              </p:blipFill>
              <p:spPr>
                <a:xfrm>
                  <a:off x="8478000" y="2095200"/>
                  <a:ext cx="131844" cy="162000"/>
                </a:xfrm>
                <a:prstGeom prst="rect">
                  <a:avLst/>
                </a:prstGeom>
              </p:spPr>
            </p:pic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-6293" r="47028"/>
                <a:stretch/>
              </p:blipFill>
              <p:spPr>
                <a:xfrm>
                  <a:off x="8100392" y="2139702"/>
                  <a:ext cx="144016" cy="162000"/>
                </a:xfrm>
                <a:prstGeom prst="rect">
                  <a:avLst/>
                </a:prstGeom>
              </p:spPr>
            </p:pic>
          </p:grpSp>
          <p:sp>
            <p:nvSpPr>
              <p:cNvPr id="16" name="TextBox 15"/>
              <p:cNvSpPr txBox="1"/>
              <p:nvPr/>
            </p:nvSpPr>
            <p:spPr>
              <a:xfrm>
                <a:off x="1395197" y="2852434"/>
                <a:ext cx="598328" cy="24718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fr-CH" sz="800" dirty="0" smtClean="0"/>
                  <a:t>UA</a:t>
                </a:r>
                <a:endParaRPr lang="en-GB" sz="8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7906655" y="1516871"/>
                <a:ext cx="620753" cy="24718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fr-CH" sz="800" dirty="0" smtClean="0"/>
                  <a:t>UA</a:t>
                </a:r>
                <a:endParaRPr lang="en-GB" sz="8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74491" y="2643759"/>
                <a:ext cx="620235" cy="24718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fr-CH" sz="800" dirty="0" smtClean="0"/>
                  <a:t>US</a:t>
                </a:r>
                <a:endParaRPr lang="en-GB" sz="800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174329" y="1902787"/>
                <a:ext cx="704853" cy="247185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txBody>
              <a:bodyPr wrap="square" lIns="36000" tIns="0" rIns="36000" bIns="0" rtlCol="0">
                <a:spAutoFit/>
              </a:bodyPr>
              <a:lstStyle/>
              <a:p>
                <a:pPr algn="ctr"/>
                <a:r>
                  <a:rPr lang="fr-CH" sz="800" dirty="0" smtClean="0"/>
                  <a:t>UR</a:t>
                </a:r>
                <a:endParaRPr lang="en-GB" sz="800" dirty="0"/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7"/>
            <a:srcRect l="1858" b="22594"/>
            <a:stretch/>
          </p:blipFill>
          <p:spPr>
            <a:xfrm>
              <a:off x="1115616" y="699645"/>
              <a:ext cx="2886145" cy="128415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06363" y="2846668"/>
              <a:ext cx="3437637" cy="17711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913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WP4 versus Survey &amp; Alignment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6699"/>
                </a:solidFill>
              </a:rPr>
              <a:t>I</a:t>
            </a:r>
            <a:r>
              <a:rPr lang="en-GB" dirty="0" smtClean="0">
                <a:solidFill>
                  <a:srgbClr val="006699"/>
                </a:solidFill>
              </a:rPr>
              <a:t>ncluded in WP4 from Survey</a:t>
            </a:r>
            <a:endParaRPr lang="en-GB" dirty="0">
              <a:solidFill>
                <a:srgbClr val="006699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385985" y="1275606"/>
            <a:ext cx="4101852" cy="3230910"/>
          </a:xfrm>
        </p:spPr>
        <p:txBody>
          <a:bodyPr>
            <a:noAutofit/>
          </a:bodyPr>
          <a:lstStyle/>
          <a:p>
            <a:r>
              <a:rPr lang="en-GB" sz="1800" dirty="0" smtClean="0"/>
              <a:t>Cavity position monitoring by FSI:</a:t>
            </a:r>
          </a:p>
          <a:p>
            <a:pPr marL="625475" lvl="1">
              <a:spcBef>
                <a:spcPts val="0"/>
              </a:spcBef>
            </a:pPr>
            <a:r>
              <a:rPr lang="en-GB" sz="1400" dirty="0" smtClean="0"/>
              <a:t>FSI targets/ supports</a:t>
            </a:r>
          </a:p>
          <a:p>
            <a:pPr marL="625475" lvl="1">
              <a:spcBef>
                <a:spcPts val="0"/>
              </a:spcBef>
            </a:pPr>
            <a:r>
              <a:rPr lang="en-GB" sz="1400" dirty="0" smtClean="0"/>
              <a:t>FSI feedthroughs</a:t>
            </a:r>
          </a:p>
          <a:p>
            <a:pPr marL="625475" lvl="1">
              <a:spcBef>
                <a:spcPts val="0"/>
              </a:spcBef>
            </a:pPr>
            <a:r>
              <a:rPr lang="en-GB" sz="1400" dirty="0" smtClean="0"/>
              <a:t>FSI DAQ, patch panels, cables, </a:t>
            </a:r>
            <a:r>
              <a:rPr lang="en-GB" sz="1400" dirty="0" err="1" smtClean="0"/>
              <a:t>fibers</a:t>
            </a:r>
            <a:r>
              <a:rPr lang="en-GB" sz="1400" dirty="0" smtClean="0"/>
              <a:t>, field bus</a:t>
            </a:r>
          </a:p>
          <a:p>
            <a:pPr marL="625475" lvl="1">
              <a:spcBef>
                <a:spcPts val="0"/>
              </a:spcBef>
            </a:pPr>
            <a:r>
              <a:rPr lang="en-GB" sz="1400" dirty="0" smtClean="0"/>
              <a:t>1 laser per IP</a:t>
            </a:r>
          </a:p>
          <a:p>
            <a:r>
              <a:rPr lang="en-GB" sz="1800" dirty="0"/>
              <a:t>Resources/ activities</a:t>
            </a:r>
          </a:p>
          <a:p>
            <a:pPr marL="625475" lvl="1">
              <a:spcBef>
                <a:spcPts val="0"/>
              </a:spcBef>
            </a:pPr>
            <a:r>
              <a:rPr lang="en-GB" sz="1500" dirty="0" smtClean="0"/>
              <a:t>Procedures</a:t>
            </a:r>
          </a:p>
          <a:p>
            <a:pPr marL="625475" lvl="1">
              <a:spcBef>
                <a:spcPts val="0"/>
              </a:spcBef>
            </a:pPr>
            <a:r>
              <a:rPr lang="en-GB" sz="1500" dirty="0" smtClean="0"/>
              <a:t>Purchase, validation, calibration of FSI</a:t>
            </a:r>
          </a:p>
          <a:p>
            <a:pPr marL="625475" lvl="1">
              <a:spcBef>
                <a:spcPts val="0"/>
              </a:spcBef>
            </a:pPr>
            <a:r>
              <a:rPr lang="en-GB" sz="1500" dirty="0" smtClean="0"/>
              <a:t>Knowledge transfer to UK, Canada on FSI</a:t>
            </a:r>
          </a:p>
          <a:p>
            <a:pPr marL="625475" lvl="1">
              <a:spcBef>
                <a:spcPts val="0"/>
              </a:spcBef>
            </a:pPr>
            <a:r>
              <a:rPr lang="en-GB" sz="1500" dirty="0" smtClean="0"/>
              <a:t>Knowledge transfer on conventional survey</a:t>
            </a:r>
          </a:p>
          <a:p>
            <a:pPr marL="625475" lvl="1">
              <a:spcBef>
                <a:spcPts val="0"/>
              </a:spcBef>
            </a:pPr>
            <a:r>
              <a:rPr lang="en-GB" sz="1500" dirty="0" smtClean="0"/>
              <a:t>Support and FSI installation at crab production, CM assembly at CERN</a:t>
            </a:r>
          </a:p>
          <a:p>
            <a:pPr marL="625475" lvl="1">
              <a:spcBef>
                <a:spcPts val="0"/>
              </a:spcBef>
            </a:pPr>
            <a:r>
              <a:rPr lang="en-GB" sz="1500" dirty="0" smtClean="0"/>
              <a:t>Survey &amp; alignment for RFD-SPS</a:t>
            </a:r>
            <a:endParaRPr lang="en-GB" sz="15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800000"/>
                </a:solidFill>
              </a:rPr>
              <a:t>WP15.4, not included in WP4 scope</a:t>
            </a:r>
            <a:endParaRPr lang="en-GB" dirty="0">
              <a:solidFill>
                <a:srgbClr val="8000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35475" y="1275606"/>
            <a:ext cx="4257005" cy="2963466"/>
          </a:xfrm>
        </p:spPr>
        <p:txBody>
          <a:bodyPr>
            <a:normAutofit/>
          </a:bodyPr>
          <a:lstStyle/>
          <a:p>
            <a:r>
              <a:rPr lang="en-GB" sz="1800" dirty="0" smtClean="0"/>
              <a:t>Remote </a:t>
            </a:r>
            <a:r>
              <a:rPr lang="en-GB" sz="1800" dirty="0" err="1" smtClean="0"/>
              <a:t>cryomodule</a:t>
            </a:r>
            <a:r>
              <a:rPr lang="en-GB" sz="1800" dirty="0" smtClean="0"/>
              <a:t> </a:t>
            </a:r>
            <a:r>
              <a:rPr lang="en-GB" sz="1800" dirty="0"/>
              <a:t>position </a:t>
            </a:r>
            <a:r>
              <a:rPr lang="en-GB" sz="1800" dirty="0" smtClean="0"/>
              <a:t>monitoring:</a:t>
            </a:r>
            <a:endParaRPr lang="en-GB" sz="1800" dirty="0"/>
          </a:p>
          <a:p>
            <a:pPr marL="625475" lvl="1">
              <a:spcBef>
                <a:spcPts val="0"/>
              </a:spcBef>
            </a:pPr>
            <a:r>
              <a:rPr lang="en-GB" sz="1400" dirty="0" smtClean="0"/>
              <a:t>WPS sensors</a:t>
            </a:r>
          </a:p>
          <a:p>
            <a:pPr marL="625475" lvl="1">
              <a:spcBef>
                <a:spcPts val="0"/>
              </a:spcBef>
            </a:pPr>
            <a:r>
              <a:rPr lang="en-GB" sz="1400" dirty="0" smtClean="0"/>
              <a:t>Inclinometers</a:t>
            </a:r>
          </a:p>
          <a:p>
            <a:pPr marL="625475" lvl="1">
              <a:spcBef>
                <a:spcPts val="0"/>
              </a:spcBef>
            </a:pPr>
            <a:r>
              <a:rPr lang="en-GB" sz="1400" dirty="0" smtClean="0"/>
              <a:t>Wire protection</a:t>
            </a:r>
          </a:p>
          <a:p>
            <a:pPr marL="625475" lvl="1">
              <a:spcBef>
                <a:spcPts val="0"/>
              </a:spcBef>
            </a:pPr>
            <a:r>
              <a:rPr lang="en-GB" sz="1400" dirty="0" smtClean="0"/>
              <a:t>Associated cables/ </a:t>
            </a:r>
            <a:r>
              <a:rPr lang="en-GB" sz="1400" dirty="0" err="1" smtClean="0"/>
              <a:t>fibers</a:t>
            </a:r>
            <a:r>
              <a:rPr lang="en-GB" sz="1400" dirty="0" smtClean="0"/>
              <a:t> and DAQ</a:t>
            </a:r>
          </a:p>
          <a:p>
            <a:pPr marL="625475" lvl="1">
              <a:spcBef>
                <a:spcPts val="0"/>
              </a:spcBef>
            </a:pPr>
            <a:endParaRPr lang="en-GB" sz="1400" dirty="0"/>
          </a:p>
          <a:p>
            <a:r>
              <a:rPr lang="en-GB" sz="1800" dirty="0" smtClean="0"/>
              <a:t>Remote adjustment of the </a:t>
            </a:r>
            <a:r>
              <a:rPr lang="en-GB" sz="1800" dirty="0" err="1" smtClean="0"/>
              <a:t>cryomodules</a:t>
            </a:r>
            <a:endParaRPr lang="en-GB" sz="1800" dirty="0"/>
          </a:p>
          <a:p>
            <a:pPr marL="625475" lvl="1">
              <a:spcBef>
                <a:spcPts val="0"/>
              </a:spcBef>
            </a:pPr>
            <a:r>
              <a:rPr lang="en-GB" sz="1500" dirty="0" smtClean="0"/>
              <a:t>Motorization of jacks</a:t>
            </a:r>
            <a:endParaRPr lang="en-GB" sz="1500" dirty="0"/>
          </a:p>
          <a:p>
            <a:pPr marL="625475" lvl="1">
              <a:spcBef>
                <a:spcPts val="0"/>
              </a:spcBef>
            </a:pPr>
            <a:r>
              <a:rPr lang="en-GB" sz="1500" dirty="0" smtClean="0"/>
              <a:t>Associated DAQ, controls/ commands</a:t>
            </a:r>
          </a:p>
          <a:p>
            <a:pPr marL="625475" lvl="1">
              <a:spcBef>
                <a:spcPts val="0"/>
              </a:spcBef>
            </a:pPr>
            <a:endParaRPr lang="en-GB" sz="1500" dirty="0"/>
          </a:p>
          <a:p>
            <a:pPr marL="282575">
              <a:spcBef>
                <a:spcPts val="0"/>
              </a:spcBef>
            </a:pPr>
            <a:r>
              <a:rPr lang="en-GB" sz="1800" dirty="0" smtClean="0"/>
              <a:t>Survey &amp; Alignment during installation</a:t>
            </a:r>
            <a:endParaRPr lang="en-GB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G.Vandoni</a:t>
            </a:r>
            <a:r>
              <a:rPr lang="fr-FR" noProof="0" dirty="0" smtClean="0"/>
              <a:t>, </a:t>
            </a:r>
            <a:r>
              <a:rPr lang="fr-FR" noProof="0" dirty="0" err="1" smtClean="0"/>
              <a:t>Crab-cavity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 2019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38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967" b="18833"/>
          <a:stretch/>
        </p:blipFill>
        <p:spPr>
          <a:xfrm>
            <a:off x="0" y="411510"/>
            <a:ext cx="9144001" cy="403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66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353" y="1015456"/>
            <a:ext cx="4526280" cy="30206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5455"/>
            <a:ext cx="4526280" cy="302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63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574" y="1971116"/>
            <a:ext cx="25452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Comparison with LHC in slide 9 and in </a:t>
            </a:r>
            <a:r>
              <a:rPr lang="en-US" dirty="0" err="1" smtClean="0">
                <a:solidFill>
                  <a:srgbClr val="5A5A5A"/>
                </a:solidFill>
                <a:latin typeface="Calibri" panose="020F0502020204030204" pitchFamily="34" charset="0"/>
              </a:rPr>
              <a:t>P.Fessia’s</a:t>
            </a:r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 presentation </a:t>
            </a:r>
            <a:r>
              <a:rPr lang="en-US" dirty="0">
                <a:solidFill>
                  <a:srgbClr val="5A5A5A"/>
                </a:solidFill>
                <a:latin typeface="Calibri" panose="020F0502020204030204" pitchFamily="34" charset="0"/>
              </a:rPr>
              <a:t>F</a:t>
            </a:r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riday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12188" t="5709" r="1570" b="2561"/>
          <a:stretch/>
        </p:blipFill>
        <p:spPr>
          <a:xfrm>
            <a:off x="3131840" y="771550"/>
            <a:ext cx="5904656" cy="4104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39430"/>
            <a:ext cx="6106118" cy="540000"/>
          </a:xfrm>
        </p:spPr>
        <p:txBody>
          <a:bodyPr/>
          <a:lstStyle/>
          <a:p>
            <a:r>
              <a:rPr lang="en-GB" dirty="0" smtClean="0"/>
              <a:t>Integration of crab-system in SPS</a:t>
            </a:r>
            <a:endParaRPr lang="en-GB" dirty="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G.Vandoni, Crab-cavity review 2019</a:t>
            </a:r>
            <a:endParaRPr lang="en-GB" noProof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33" name="Oval 32"/>
          <p:cNvSpPr/>
          <p:nvPr/>
        </p:nvSpPr>
        <p:spPr>
          <a:xfrm>
            <a:off x="7875046" y="1945878"/>
            <a:ext cx="85230" cy="8523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34" name="Straight Connector 33"/>
          <p:cNvCxnSpPr>
            <a:stCxn id="35" idx="0"/>
          </p:cNvCxnSpPr>
          <p:nvPr/>
        </p:nvCxnSpPr>
        <p:spPr>
          <a:xfrm flipV="1">
            <a:off x="7698351" y="556028"/>
            <a:ext cx="42615" cy="1120190"/>
          </a:xfrm>
          <a:prstGeom prst="line">
            <a:avLst/>
          </a:prstGeom>
          <a:ln w="952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7655736" y="1676218"/>
            <a:ext cx="85230" cy="8523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38" name="Straight Connector 37"/>
          <p:cNvCxnSpPr>
            <a:stCxn id="33" idx="0"/>
          </p:cNvCxnSpPr>
          <p:nvPr/>
        </p:nvCxnSpPr>
        <p:spPr>
          <a:xfrm flipH="1" flipV="1">
            <a:off x="7740966" y="579431"/>
            <a:ext cx="176695" cy="1366447"/>
          </a:xfrm>
          <a:prstGeom prst="line">
            <a:avLst/>
          </a:prstGeom>
          <a:ln w="952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4730435" y="3079335"/>
            <a:ext cx="85230" cy="8523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4042998" y="1759335"/>
            <a:ext cx="906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RF Power </a:t>
            </a:r>
          </a:p>
          <a:p>
            <a:r>
              <a:rPr lang="en-GB" sz="12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proximity equipment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225075" y="94363"/>
            <a:ext cx="1587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RF power amplifiers Control racks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8427555" y="3152083"/>
            <a:ext cx="7413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FC-LLRF</a:t>
            </a:r>
          </a:p>
        </p:txBody>
      </p:sp>
      <p:cxnSp>
        <p:nvCxnSpPr>
          <p:cNvPr id="48" name="Straight Connector 47"/>
          <p:cNvCxnSpPr>
            <a:stCxn id="52" idx="5"/>
          </p:cNvCxnSpPr>
          <p:nvPr/>
        </p:nvCxnSpPr>
        <p:spPr>
          <a:xfrm>
            <a:off x="6380637" y="3614451"/>
            <a:ext cx="918815" cy="814949"/>
          </a:xfrm>
          <a:prstGeom prst="line">
            <a:avLst/>
          </a:prstGeom>
          <a:ln w="952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4769564" y="2662574"/>
            <a:ext cx="85230" cy="8523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52" name="Oval 51"/>
          <p:cNvSpPr/>
          <p:nvPr/>
        </p:nvSpPr>
        <p:spPr>
          <a:xfrm>
            <a:off x="6307889" y="3541703"/>
            <a:ext cx="85230" cy="8523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7037103" y="4418631"/>
            <a:ext cx="1761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RF Transmission lines</a:t>
            </a:r>
          </a:p>
        </p:txBody>
      </p:sp>
      <p:cxnSp>
        <p:nvCxnSpPr>
          <p:cNvPr id="55" name="Straight Connector 54"/>
          <p:cNvCxnSpPr>
            <a:endCxn id="40" idx="3"/>
          </p:cNvCxnSpPr>
          <p:nvPr/>
        </p:nvCxnSpPr>
        <p:spPr>
          <a:xfrm flipV="1">
            <a:off x="4163189" y="3152083"/>
            <a:ext cx="579728" cy="1001446"/>
          </a:xfrm>
          <a:prstGeom prst="line">
            <a:avLst/>
          </a:prstGeom>
          <a:ln w="952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61" name="Table 6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10726"/>
              </p:ext>
            </p:extLst>
          </p:nvPr>
        </p:nvGraphicFramePr>
        <p:xfrm>
          <a:off x="-952" y="580155"/>
          <a:ext cx="3996720" cy="3505200"/>
        </p:xfrm>
        <a:graphic>
          <a:graphicData uri="http://schemas.openxmlformats.org/drawingml/2006/table">
            <a:tbl>
              <a:tblPr bandRow="1">
                <a:tableStyleId>{0660B408-B3CF-4A94-85FC-2B1E0A45F4A2}</a:tableStyleId>
              </a:tblPr>
              <a:tblGrid>
                <a:gridCol w="1368151">
                  <a:extLst>
                    <a:ext uri="{9D8B030D-6E8A-4147-A177-3AD203B41FA5}">
                      <a16:colId xmlns:a16="http://schemas.microsoft.com/office/drawing/2014/main" val="2797011900"/>
                    </a:ext>
                  </a:extLst>
                </a:gridCol>
                <a:gridCol w="2628569">
                  <a:extLst>
                    <a:ext uri="{9D8B030D-6E8A-4147-A177-3AD203B41FA5}">
                      <a16:colId xmlns:a16="http://schemas.microsoft.com/office/drawing/2014/main" val="4223126611"/>
                    </a:ext>
                  </a:extLst>
                </a:gridCol>
              </a:tblGrid>
              <a:tr h="43279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Cryogenics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Refrigeration</a:t>
                      </a:r>
                    </a:p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Distribution/</a:t>
                      </a:r>
                      <a:r>
                        <a:rPr lang="en-GB" sz="14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Buffer/ storage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395677"/>
                  </a:ext>
                </a:extLst>
              </a:tr>
              <a:tr h="43279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Vacuum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Vacuum </a:t>
                      </a:r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sectorization</a:t>
                      </a:r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GB" sz="14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r>
                        <a:rPr lang="en-GB" sz="14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Y-chambers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7916269"/>
                  </a:ext>
                </a:extLst>
              </a:tr>
              <a:tr h="43279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Electrical distribution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Transformer</a:t>
                      </a:r>
                    </a:p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Switchboards,</a:t>
                      </a:r>
                      <a:r>
                        <a:rPr lang="en-GB" sz="14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UPS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2278340"/>
                  </a:ext>
                </a:extLst>
              </a:tr>
              <a:tr h="2545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Controls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Racks, </a:t>
                      </a:r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cryo</a:t>
                      </a:r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control room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8828102"/>
                  </a:ext>
                </a:extLst>
              </a:tr>
              <a:tr h="43279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Ventilation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Forced</a:t>
                      </a:r>
                      <a:r>
                        <a:rPr lang="en-GB" sz="1400" baseline="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 ventilation unit for Faraday Cage (FC)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093632"/>
                  </a:ext>
                </a:extLst>
              </a:tr>
              <a:tr h="2545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Infrastructure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Cables, supporting structures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2084913"/>
                  </a:ext>
                </a:extLst>
              </a:tr>
              <a:tr h="43279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  <a:latin typeface="Calibri" panose="020F0502020204030204" pitchFamily="34" charset="0"/>
                        </a:rPr>
                        <a:t>Safety</a:t>
                      </a:r>
                      <a:endParaRPr lang="en-GB" sz="1400" dirty="0">
                        <a:solidFill>
                          <a:schemeClr val="bg1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ODH detectors /beacons</a:t>
                      </a:r>
                    </a:p>
                    <a:p>
                      <a:r>
                        <a:rPr lang="en-GB" sz="1400" dirty="0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Interlocks: access, table </a:t>
                      </a:r>
                      <a:r>
                        <a:rPr lang="en-GB" sz="1400" dirty="0" err="1" smtClean="0">
                          <a:solidFill>
                            <a:srgbClr val="5A5A5A"/>
                          </a:solidFill>
                          <a:latin typeface="Calibri" panose="020F0502020204030204" pitchFamily="34" charset="0"/>
                        </a:rPr>
                        <a:t>movmnt</a:t>
                      </a:r>
                      <a:endParaRPr lang="en-GB" sz="1400" dirty="0">
                        <a:solidFill>
                          <a:srgbClr val="5A5A5A"/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553722"/>
                  </a:ext>
                </a:extLst>
              </a:tr>
              <a:tr h="2545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CM</a:t>
                      </a:r>
                      <a:r>
                        <a:rPr lang="en-GB" sz="1400" baseline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libri" panose="020F0502020204030204" pitchFamily="34" charset="0"/>
                        </a:rPr>
                        <a:t> support</a:t>
                      </a:r>
                      <a:endParaRPr lang="en-GB" sz="1400" dirty="0">
                        <a:solidFill>
                          <a:schemeClr val="bg1">
                            <a:lumMod val="8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</a:rPr>
                        <a:t>Motorized</a:t>
                      </a:r>
                      <a:r>
                        <a:rPr lang="en-GB" sz="140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Calibri" panose="020F0502020204030204" pitchFamily="34" charset="0"/>
                        </a:rPr>
                        <a:t> transfer table</a:t>
                      </a:r>
                      <a:endParaRPr lang="en-GB" sz="1400" dirty="0">
                        <a:solidFill>
                          <a:schemeClr val="bg1">
                            <a:lumMod val="6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63323557"/>
                  </a:ext>
                </a:extLst>
              </a:tr>
            </a:tbl>
          </a:graphicData>
        </a:graphic>
      </p:graphicFrame>
      <p:pic>
        <p:nvPicPr>
          <p:cNvPr id="62" name="Picture 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2332" y="4018066"/>
            <a:ext cx="1687933" cy="1126168"/>
          </a:xfrm>
          <a:prstGeom prst="rect">
            <a:avLst/>
          </a:prstGeom>
        </p:spPr>
      </p:pic>
      <p:sp>
        <p:nvSpPr>
          <p:cNvPr id="41" name="Oval 40"/>
          <p:cNvSpPr/>
          <p:nvPr/>
        </p:nvSpPr>
        <p:spPr>
          <a:xfrm>
            <a:off x="8010322" y="2192044"/>
            <a:ext cx="85230" cy="8523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cxnSp>
        <p:nvCxnSpPr>
          <p:cNvPr id="42" name="Straight Connector 41"/>
          <p:cNvCxnSpPr>
            <a:stCxn id="41" idx="5"/>
          </p:cNvCxnSpPr>
          <p:nvPr/>
        </p:nvCxnSpPr>
        <p:spPr>
          <a:xfrm>
            <a:off x="8083070" y="2264792"/>
            <a:ext cx="448930" cy="948419"/>
          </a:xfrm>
          <a:prstGeom prst="line">
            <a:avLst/>
          </a:prstGeom>
          <a:ln w="952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51" idx="1"/>
            <a:endCxn id="45" idx="2"/>
          </p:cNvCxnSpPr>
          <p:nvPr/>
        </p:nvCxnSpPr>
        <p:spPr>
          <a:xfrm flipH="1" flipV="1">
            <a:off x="4496057" y="2405666"/>
            <a:ext cx="285989" cy="269390"/>
          </a:xfrm>
          <a:prstGeom prst="line">
            <a:avLst/>
          </a:prstGeom>
          <a:ln w="9525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414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45" grpId="0"/>
      <p:bldP spid="46" grpId="0"/>
      <p:bldP spid="47" grpId="0"/>
      <p:bldP spid="51" grpId="0" animBg="1"/>
      <p:bldP spid="52" grpId="0" animBg="1"/>
      <p:bldP spid="54" grpId="0"/>
      <p:bldP spid="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99" y="-429"/>
            <a:ext cx="8158301" cy="540000"/>
          </a:xfrm>
        </p:spPr>
        <p:txBody>
          <a:bodyPr/>
          <a:lstStyle/>
          <a:p>
            <a:r>
              <a:rPr lang="en-GB" dirty="0" smtClean="0"/>
              <a:t>Installation in Technical stops – overview</a:t>
            </a:r>
            <a:endParaRPr lang="en-GB" dirty="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G.Vandoni, Crab-cavity review 2019</a:t>
            </a:r>
            <a:endParaRPr lang="en-GB" noProof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7" y="539572"/>
            <a:ext cx="6704753" cy="426843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292080" y="987574"/>
            <a:ext cx="576064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iamond 6"/>
          <p:cNvSpPr/>
          <p:nvPr/>
        </p:nvSpPr>
        <p:spPr>
          <a:xfrm>
            <a:off x="5292080" y="915566"/>
            <a:ext cx="72008" cy="144016"/>
          </a:xfrm>
          <a:prstGeom prst="diamond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dirty="0" err="1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6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646" y="669048"/>
            <a:ext cx="6846706" cy="4474452"/>
          </a:xfrm>
          <a:prstGeom prst="snip2DiagRect">
            <a:avLst>
              <a:gd name="adj1" fmla="val 6811"/>
              <a:gd name="adj2" fmla="val 29043"/>
            </a:avLst>
          </a:prstGeom>
        </p:spPr>
      </p:pic>
      <p:sp>
        <p:nvSpPr>
          <p:cNvPr id="22" name="Line Callout 2 21"/>
          <p:cNvSpPr/>
          <p:nvPr/>
        </p:nvSpPr>
        <p:spPr>
          <a:xfrm>
            <a:off x="15763" y="1447757"/>
            <a:ext cx="1912473" cy="669311"/>
          </a:xfrm>
          <a:prstGeom prst="borderCallout2">
            <a:avLst>
              <a:gd name="adj1" fmla="val 44978"/>
              <a:gd name="adj2" fmla="val 99523"/>
              <a:gd name="adj3" fmla="val 80329"/>
              <a:gd name="adj4" fmla="val 107168"/>
              <a:gd name="adj5" fmla="val 171312"/>
              <a:gd name="adj6" fmla="val 132070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u="sng" dirty="0">
                <a:solidFill>
                  <a:srgbClr val="5A5A5A"/>
                </a:solidFill>
                <a:latin typeface="Calibri" panose="020F0502020204030204" pitchFamily="34" charset="0"/>
              </a:rPr>
              <a:t>Helium pump zone</a:t>
            </a:r>
          </a:p>
          <a:p>
            <a:r>
              <a:rPr lang="en-GB" sz="1400" dirty="0">
                <a:solidFill>
                  <a:srgbClr val="800000"/>
                </a:solidFill>
                <a:latin typeface="Calibri" panose="020F0502020204030204" pitchFamily="34" charset="0"/>
              </a:rPr>
              <a:t>Cryogenic </a:t>
            </a:r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ancillaries and pipework</a:t>
            </a:r>
            <a:endParaRPr lang="en-GB" sz="1400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Line Callout 2 22"/>
          <p:cNvSpPr/>
          <p:nvPr/>
        </p:nvSpPr>
        <p:spPr>
          <a:xfrm>
            <a:off x="5930190" y="508126"/>
            <a:ext cx="3213514" cy="1271536"/>
          </a:xfrm>
          <a:prstGeom prst="borderCallout2">
            <a:avLst>
              <a:gd name="adj1" fmla="val 99603"/>
              <a:gd name="adj2" fmla="val 76819"/>
              <a:gd name="adj3" fmla="val 130511"/>
              <a:gd name="adj4" fmla="val 49876"/>
              <a:gd name="adj5" fmla="val 131349"/>
              <a:gd name="adj6" fmla="val 38955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u="sng" dirty="0">
                <a:solidFill>
                  <a:srgbClr val="5A5A5A"/>
                </a:solidFill>
                <a:latin typeface="Calibri" panose="020F0502020204030204" pitchFamily="34" charset="0"/>
              </a:rPr>
              <a:t>BA6 – surface area</a:t>
            </a:r>
          </a:p>
          <a:p>
            <a:r>
              <a:rPr lang="en-GB" sz="1400" dirty="0" smtClean="0">
                <a:solidFill>
                  <a:srgbClr val="5A5A5A"/>
                </a:solidFill>
                <a:latin typeface="Calibri" panose="020F0502020204030204" pitchFamily="34" charset="0"/>
              </a:rPr>
              <a:t>El. power transformer &amp; switchboards</a:t>
            </a:r>
            <a:endParaRPr lang="en-GB" sz="1400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sz="1400" b="1" dirty="0" smtClean="0">
                <a:solidFill>
                  <a:srgbClr val="006699"/>
                </a:solidFill>
                <a:latin typeface="Calibri" panose="020F0502020204030204" pitchFamily="34" charset="0"/>
              </a:rPr>
              <a:t>IOT amplifiers commissioning</a:t>
            </a:r>
          </a:p>
          <a:p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Cryogenic </a:t>
            </a:r>
            <a:r>
              <a:rPr lang="en-GB" sz="1400" b="1" dirty="0">
                <a:solidFill>
                  <a:srgbClr val="800000"/>
                </a:solidFill>
                <a:latin typeface="Calibri" panose="020F0502020204030204" pitchFamily="34" charset="0"/>
              </a:rPr>
              <a:t>compressor skid</a:t>
            </a:r>
          </a:p>
          <a:p>
            <a:r>
              <a:rPr lang="en-GB" sz="1400" b="1" dirty="0">
                <a:solidFill>
                  <a:srgbClr val="800000"/>
                </a:solidFill>
                <a:latin typeface="Calibri" panose="020F0502020204030204" pitchFamily="34" charset="0"/>
              </a:rPr>
              <a:t>Oil removal </a:t>
            </a:r>
            <a:r>
              <a:rPr lang="en-GB" sz="1400" b="1" dirty="0" smtClean="0">
                <a:solidFill>
                  <a:srgbClr val="800000"/>
                </a:solidFill>
                <a:latin typeface="Calibri" panose="020F0502020204030204" pitchFamily="34" charset="0"/>
              </a:rPr>
              <a:t>skid</a:t>
            </a:r>
          </a:p>
          <a:p>
            <a:r>
              <a:rPr lang="en-GB" sz="1400" dirty="0" smtClean="0">
                <a:solidFill>
                  <a:srgbClr val="006699"/>
                </a:solidFill>
                <a:latin typeface="Calibri" panose="020F0502020204030204" pitchFamily="34" charset="0"/>
              </a:rPr>
              <a:t>Faraday cage and LLRF commissioning</a:t>
            </a:r>
            <a:endParaRPr lang="en-GB" sz="1400" dirty="0">
              <a:solidFill>
                <a:srgbClr val="006699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Line Callout 2 23"/>
          <p:cNvSpPr/>
          <p:nvPr/>
        </p:nvSpPr>
        <p:spPr>
          <a:xfrm>
            <a:off x="5930190" y="3681118"/>
            <a:ext cx="3110849" cy="1164845"/>
          </a:xfrm>
          <a:prstGeom prst="borderCallout2">
            <a:avLst>
              <a:gd name="adj1" fmla="val 67918"/>
              <a:gd name="adj2" fmla="val 9"/>
              <a:gd name="adj3" fmla="val 100798"/>
              <a:gd name="adj4" fmla="val -7006"/>
              <a:gd name="adj5" fmla="val 100222"/>
              <a:gd name="adj6" fmla="val -62735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u="sng" dirty="0">
                <a:solidFill>
                  <a:srgbClr val="5A5A5A"/>
                </a:solidFill>
                <a:latin typeface="Calibri" panose="020F0502020204030204" pitchFamily="34" charset="0"/>
              </a:rPr>
              <a:t>TA6 - alcove</a:t>
            </a:r>
          </a:p>
          <a:p>
            <a:r>
              <a:rPr lang="en-GB" sz="1400" b="1" dirty="0">
                <a:solidFill>
                  <a:srgbClr val="800000"/>
                </a:solidFill>
                <a:latin typeface="Calibri" panose="020F0502020204030204" pitchFamily="34" charset="0"/>
              </a:rPr>
              <a:t>Cryogenic Cold-Box</a:t>
            </a: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ValveBox#1 connection to cryogenic line</a:t>
            </a:r>
            <a:endParaRPr lang="en-GB" sz="1400" dirty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r>
              <a:rPr lang="en-GB" sz="1400" dirty="0">
                <a:solidFill>
                  <a:srgbClr val="800000"/>
                </a:solidFill>
                <a:latin typeface="Calibri" panose="020F0502020204030204" pitchFamily="34" charset="0"/>
              </a:rPr>
              <a:t>LN</a:t>
            </a:r>
            <a:r>
              <a:rPr lang="en-GB" sz="1400" baseline="-25000" dirty="0">
                <a:solidFill>
                  <a:srgbClr val="800000"/>
                </a:solidFill>
                <a:latin typeface="Calibri" panose="020F0502020204030204" pitchFamily="34" charset="0"/>
              </a:rPr>
              <a:t>2</a:t>
            </a:r>
            <a:r>
              <a:rPr lang="en-GB" sz="1400" dirty="0">
                <a:solidFill>
                  <a:srgbClr val="800000"/>
                </a:solidFill>
                <a:latin typeface="Calibri" panose="020F0502020204030204" pitchFamily="34" charset="0"/>
              </a:rPr>
              <a:t> </a:t>
            </a:r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flex line &amp; phase </a:t>
            </a:r>
            <a:r>
              <a:rPr lang="en-GB" sz="1400" dirty="0">
                <a:solidFill>
                  <a:srgbClr val="800000"/>
                </a:solidFill>
                <a:latin typeface="Calibri" panose="020F0502020204030204" pitchFamily="34" charset="0"/>
              </a:rPr>
              <a:t>separator</a:t>
            </a:r>
          </a:p>
          <a:p>
            <a:r>
              <a:rPr lang="en-GB" sz="1400" dirty="0">
                <a:solidFill>
                  <a:srgbClr val="800000"/>
                </a:solidFill>
                <a:latin typeface="Calibri" panose="020F0502020204030204" pitchFamily="34" charset="0"/>
              </a:rPr>
              <a:t>Connecting flexibles and pipework</a:t>
            </a:r>
          </a:p>
        </p:txBody>
      </p:sp>
      <p:sp>
        <p:nvSpPr>
          <p:cNvPr id="25" name="Line Callout 2 24"/>
          <p:cNvSpPr/>
          <p:nvPr/>
        </p:nvSpPr>
        <p:spPr>
          <a:xfrm>
            <a:off x="54987" y="3753956"/>
            <a:ext cx="3144202" cy="1359139"/>
          </a:xfrm>
          <a:prstGeom prst="borderCallout2">
            <a:avLst>
              <a:gd name="adj1" fmla="val -395"/>
              <a:gd name="adj2" fmla="val 47334"/>
              <a:gd name="adj3" fmla="val -15304"/>
              <a:gd name="adj4" fmla="val 51707"/>
              <a:gd name="adj5" fmla="val -38906"/>
              <a:gd name="adj6" fmla="val 96370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u="sng" dirty="0" smtClean="0">
                <a:solidFill>
                  <a:srgbClr val="5A5A5A"/>
                </a:solidFill>
                <a:latin typeface="Calibri" panose="020F0502020204030204" pitchFamily="34" charset="0"/>
              </a:rPr>
              <a:t>Crab </a:t>
            </a:r>
            <a:r>
              <a:rPr lang="en-GB" sz="1400" b="1" u="sng" dirty="0">
                <a:solidFill>
                  <a:srgbClr val="5A5A5A"/>
                </a:solidFill>
                <a:latin typeface="Calibri" panose="020F0502020204030204" pitchFamily="34" charset="0"/>
              </a:rPr>
              <a:t>zone </a:t>
            </a: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ValveBox#2 </a:t>
            </a:r>
            <a:r>
              <a:rPr lang="en-GB" sz="1400" dirty="0">
                <a:solidFill>
                  <a:srgbClr val="800000"/>
                </a:solidFill>
                <a:latin typeface="Calibri" panose="020F0502020204030204" pitchFamily="34" charset="0"/>
              </a:rPr>
              <a:t>connection to cryogenic </a:t>
            </a:r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line</a:t>
            </a:r>
            <a:endParaRPr lang="en-GB" sz="1400" dirty="0">
              <a:solidFill>
                <a:srgbClr val="800000"/>
              </a:solidFill>
              <a:latin typeface="Calibri" panose="020F0502020204030204" pitchFamily="34" charset="0"/>
            </a:endParaRPr>
          </a:p>
          <a:p>
            <a:r>
              <a:rPr lang="en-GB" sz="1400" dirty="0">
                <a:solidFill>
                  <a:srgbClr val="5A5A5A"/>
                </a:solidFill>
                <a:latin typeface="Calibri" panose="020F0502020204030204" pitchFamily="34" charset="0"/>
              </a:rPr>
              <a:t>Transfer Table</a:t>
            </a:r>
          </a:p>
          <a:p>
            <a:r>
              <a:rPr lang="en-GB" sz="1400" b="1" dirty="0">
                <a:solidFill>
                  <a:srgbClr val="006699"/>
                </a:solidFill>
                <a:latin typeface="Calibri" panose="020F0502020204030204" pitchFamily="34" charset="0"/>
              </a:rPr>
              <a:t>SB + </a:t>
            </a:r>
            <a:r>
              <a:rPr lang="en-GB" sz="1400" b="1" dirty="0" smtClean="0">
                <a:solidFill>
                  <a:srgbClr val="006699"/>
                </a:solidFill>
                <a:latin typeface="Calibri" panose="020F0502020204030204" pitchFamily="34" charset="0"/>
              </a:rPr>
              <a:t>CRYOMODULE</a:t>
            </a:r>
            <a:endParaRPr lang="en-GB" sz="1400" b="1" dirty="0">
              <a:solidFill>
                <a:srgbClr val="006699"/>
              </a:solidFill>
              <a:latin typeface="Calibri" panose="020F0502020204030204" pitchFamily="34" charset="0"/>
            </a:endParaRPr>
          </a:p>
          <a:p>
            <a:r>
              <a:rPr lang="en-GB" sz="1400" dirty="0">
                <a:solidFill>
                  <a:srgbClr val="006699"/>
                </a:solidFill>
                <a:latin typeface="Calibri" panose="020F0502020204030204" pitchFamily="34" charset="0"/>
              </a:rPr>
              <a:t>RF equipment and waveguides</a:t>
            </a:r>
          </a:p>
          <a:p>
            <a:r>
              <a:rPr lang="en-GB" sz="1400" dirty="0">
                <a:solidFill>
                  <a:srgbClr val="5A5A5A"/>
                </a:solidFill>
                <a:latin typeface="Calibri" panose="020F0502020204030204" pitchFamily="34" charset="0"/>
              </a:rPr>
              <a:t>Vacuum beamline</a:t>
            </a:r>
          </a:p>
        </p:txBody>
      </p:sp>
      <p:sp>
        <p:nvSpPr>
          <p:cNvPr id="26" name="Line Callout 2 25"/>
          <p:cNvSpPr/>
          <p:nvPr/>
        </p:nvSpPr>
        <p:spPr>
          <a:xfrm>
            <a:off x="7462446" y="2537184"/>
            <a:ext cx="1573703" cy="670177"/>
          </a:xfrm>
          <a:custGeom>
            <a:avLst/>
            <a:gdLst>
              <a:gd name="connsiteX0" fmla="*/ 0 w 1775987"/>
              <a:gd name="connsiteY0" fmla="*/ 0 h 669311"/>
              <a:gd name="connsiteX1" fmla="*/ 1775987 w 1775987"/>
              <a:gd name="connsiteY1" fmla="*/ 0 h 669311"/>
              <a:gd name="connsiteX2" fmla="*/ 1775987 w 1775987"/>
              <a:gd name="connsiteY2" fmla="*/ 669311 h 669311"/>
              <a:gd name="connsiteX3" fmla="*/ 0 w 1775987"/>
              <a:gd name="connsiteY3" fmla="*/ 669311 h 669311"/>
              <a:gd name="connsiteX4" fmla="*/ 0 w 1775987"/>
              <a:gd name="connsiteY4" fmla="*/ 0 h 669311"/>
              <a:gd name="connsiteX0" fmla="*/ 1417149 w 1775987"/>
              <a:gd name="connsiteY0" fmla="*/ 1426650 h 669311"/>
              <a:gd name="connsiteX1" fmla="*/ 1441107 w 1775987"/>
              <a:gd name="connsiteY1" fmla="*/ 1432172 h 669311"/>
              <a:gd name="connsiteX2" fmla="*/ 1421411 w 1775987"/>
              <a:gd name="connsiteY2" fmla="*/ 1414415 h 669311"/>
              <a:gd name="connsiteX0" fmla="*/ 0 w 1775987"/>
              <a:gd name="connsiteY0" fmla="*/ 0 h 1432172"/>
              <a:gd name="connsiteX1" fmla="*/ 1775987 w 1775987"/>
              <a:gd name="connsiteY1" fmla="*/ 0 h 1432172"/>
              <a:gd name="connsiteX2" fmla="*/ 1775987 w 1775987"/>
              <a:gd name="connsiteY2" fmla="*/ 669311 h 1432172"/>
              <a:gd name="connsiteX3" fmla="*/ 0 w 1775987"/>
              <a:gd name="connsiteY3" fmla="*/ 669311 h 1432172"/>
              <a:gd name="connsiteX4" fmla="*/ 0 w 1775987"/>
              <a:gd name="connsiteY4" fmla="*/ 0 h 1432172"/>
              <a:gd name="connsiteX0" fmla="*/ 1417149 w 1775987"/>
              <a:gd name="connsiteY0" fmla="*/ 1426650 h 1432172"/>
              <a:gd name="connsiteX1" fmla="*/ 1441107 w 1775987"/>
              <a:gd name="connsiteY1" fmla="*/ 1432172 h 1432172"/>
              <a:gd name="connsiteX2" fmla="*/ 14642 w 1775987"/>
              <a:gd name="connsiteY2" fmla="*/ 7646 h 1432172"/>
              <a:gd name="connsiteX0" fmla="*/ 0 w 1775987"/>
              <a:gd name="connsiteY0" fmla="*/ 866 h 1427516"/>
              <a:gd name="connsiteX1" fmla="*/ 1775987 w 1775987"/>
              <a:gd name="connsiteY1" fmla="*/ 866 h 1427516"/>
              <a:gd name="connsiteX2" fmla="*/ 1775987 w 1775987"/>
              <a:gd name="connsiteY2" fmla="*/ 670177 h 1427516"/>
              <a:gd name="connsiteX3" fmla="*/ 0 w 1775987"/>
              <a:gd name="connsiteY3" fmla="*/ 670177 h 1427516"/>
              <a:gd name="connsiteX4" fmla="*/ 0 w 1775987"/>
              <a:gd name="connsiteY4" fmla="*/ 866 h 1427516"/>
              <a:gd name="connsiteX0" fmla="*/ 1417149 w 1775987"/>
              <a:gd name="connsiteY0" fmla="*/ 1427516 h 1427516"/>
              <a:gd name="connsiteX1" fmla="*/ 4193 w 1775987"/>
              <a:gd name="connsiteY1" fmla="*/ 1147 h 1427516"/>
              <a:gd name="connsiteX2" fmla="*/ 14642 w 1775987"/>
              <a:gd name="connsiteY2" fmla="*/ 8512 h 1427516"/>
              <a:gd name="connsiteX0" fmla="*/ 0 w 1775987"/>
              <a:gd name="connsiteY0" fmla="*/ 866 h 670177"/>
              <a:gd name="connsiteX1" fmla="*/ 1775987 w 1775987"/>
              <a:gd name="connsiteY1" fmla="*/ 866 h 670177"/>
              <a:gd name="connsiteX2" fmla="*/ 1775987 w 1775987"/>
              <a:gd name="connsiteY2" fmla="*/ 670177 h 670177"/>
              <a:gd name="connsiteX3" fmla="*/ 0 w 1775987"/>
              <a:gd name="connsiteY3" fmla="*/ 670177 h 670177"/>
              <a:gd name="connsiteX4" fmla="*/ 0 w 1775987"/>
              <a:gd name="connsiteY4" fmla="*/ 866 h 670177"/>
              <a:gd name="connsiteX0" fmla="*/ 4193 w 1775987"/>
              <a:gd name="connsiteY0" fmla="*/ 1147 h 670177"/>
              <a:gd name="connsiteX1" fmla="*/ 14642 w 1775987"/>
              <a:gd name="connsiteY1" fmla="*/ 8512 h 670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775987" h="670177" extrusionOk="0">
                <a:moveTo>
                  <a:pt x="0" y="866"/>
                </a:moveTo>
                <a:lnTo>
                  <a:pt x="1775987" y="866"/>
                </a:lnTo>
                <a:lnTo>
                  <a:pt x="1775987" y="670177"/>
                </a:lnTo>
                <a:lnTo>
                  <a:pt x="0" y="670177"/>
                </a:lnTo>
                <a:lnTo>
                  <a:pt x="0" y="866"/>
                </a:lnTo>
                <a:close/>
              </a:path>
              <a:path w="1775987" h="670177" fill="none" extrusionOk="0">
                <a:moveTo>
                  <a:pt x="4193" y="1147"/>
                </a:moveTo>
                <a:cubicBezTo>
                  <a:pt x="-2372" y="-4772"/>
                  <a:pt x="21207" y="14431"/>
                  <a:pt x="14642" y="8512"/>
                </a:cubicBezTo>
              </a:path>
            </a:pathLst>
          </a:cu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u="sng" dirty="0">
                <a:solidFill>
                  <a:srgbClr val="5A5A5A"/>
                </a:solidFill>
                <a:latin typeface="Calibri" panose="020F0502020204030204" pitchFamily="34" charset="0"/>
              </a:rPr>
              <a:t>ODH and Alarms</a:t>
            </a:r>
          </a:p>
          <a:p>
            <a:r>
              <a:rPr lang="en-GB" sz="1400" dirty="0">
                <a:solidFill>
                  <a:srgbClr val="5A5A5A"/>
                </a:solidFill>
                <a:latin typeface="Calibri" panose="020F0502020204030204" pitchFamily="34" charset="0"/>
              </a:rPr>
              <a:t>From TS6- to TS6+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99" y="-429"/>
            <a:ext cx="8158301" cy="540000"/>
          </a:xfrm>
        </p:spPr>
        <p:txBody>
          <a:bodyPr/>
          <a:lstStyle/>
          <a:p>
            <a:r>
              <a:rPr lang="en-GB" dirty="0" smtClean="0"/>
              <a:t>Installation in 2018 Technical stop – overview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732054"/>
            <a:ext cx="232560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~20 </a:t>
            </a:r>
            <a:r>
              <a:rPr lang="en-GB" sz="14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teams </a:t>
            </a:r>
            <a:r>
              <a:rPr lang="en-GB" sz="1400" b="1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in 4 locations </a:t>
            </a:r>
          </a:p>
          <a:p>
            <a:r>
              <a:rPr lang="en-GB" sz="1400" b="1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(+</a:t>
            </a:r>
            <a:r>
              <a:rPr lang="en-GB" sz="14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distributed cabling </a:t>
            </a:r>
            <a:r>
              <a:rPr lang="en-GB" sz="1400" b="1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/ ODH)</a:t>
            </a:r>
            <a:endParaRPr lang="en-GB" sz="1400" b="1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-21912" y="2949884"/>
            <a:ext cx="1924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On crab-zone</a:t>
            </a:r>
            <a:r>
              <a:rPr lang="en-GB" sz="1400" b="1" dirty="0" smtClean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, at least 9 teams relay each other </a:t>
            </a:r>
            <a:endParaRPr lang="en-GB" sz="1400" b="1" dirty="0">
              <a:solidFill>
                <a:schemeClr val="bg2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27591" y="3313598"/>
            <a:ext cx="19841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10 large transport items</a:t>
            </a:r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G.Vandoni, Crab-cavity review 2019</a:t>
            </a:r>
            <a:endParaRPr lang="en-GB" noProof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3" name="Line Callout 2 32"/>
          <p:cNvSpPr/>
          <p:nvPr/>
        </p:nvSpPr>
        <p:spPr>
          <a:xfrm>
            <a:off x="2592168" y="797051"/>
            <a:ext cx="1222634" cy="556639"/>
          </a:xfrm>
          <a:prstGeom prst="borderCallout2">
            <a:avLst>
              <a:gd name="adj1" fmla="val 101560"/>
              <a:gd name="adj2" fmla="val 21409"/>
              <a:gd name="adj3" fmla="val 183456"/>
              <a:gd name="adj4" fmla="val 29054"/>
              <a:gd name="adj5" fmla="val 260749"/>
              <a:gd name="adj6" fmla="val 83042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u="sng" dirty="0" smtClean="0">
                <a:solidFill>
                  <a:srgbClr val="5A5A5A"/>
                </a:solidFill>
                <a:latin typeface="Calibri" panose="020F0502020204030204" pitchFamily="34" charset="0"/>
              </a:rPr>
              <a:t>Storage tanks</a:t>
            </a:r>
            <a:endParaRPr lang="en-GB" sz="1400" b="1" u="sng" dirty="0">
              <a:solidFill>
                <a:srgbClr val="5A5A5A"/>
              </a:solidFill>
              <a:latin typeface="Calibri" panose="020F0502020204030204" pitchFamily="34" charset="0"/>
            </a:endParaRP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LN2 and </a:t>
            </a:r>
            <a:r>
              <a:rPr lang="en-GB" sz="1400" dirty="0" err="1" smtClean="0">
                <a:solidFill>
                  <a:srgbClr val="800000"/>
                </a:solidFill>
                <a:latin typeface="Calibri" panose="020F0502020204030204" pitchFamily="34" charset="0"/>
              </a:rPr>
              <a:t>GHe</a:t>
            </a:r>
            <a:endParaRPr lang="en-GB" sz="1400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Line Callout 2 33"/>
          <p:cNvSpPr/>
          <p:nvPr/>
        </p:nvSpPr>
        <p:spPr>
          <a:xfrm>
            <a:off x="2470464" y="3473105"/>
            <a:ext cx="1414441" cy="431660"/>
          </a:xfrm>
          <a:prstGeom prst="borderCallout2">
            <a:avLst>
              <a:gd name="adj1" fmla="val 53216"/>
              <a:gd name="adj2" fmla="val 99882"/>
              <a:gd name="adj3" fmla="val 80329"/>
              <a:gd name="adj4" fmla="val 107168"/>
              <a:gd name="adj5" fmla="val 81770"/>
              <a:gd name="adj6" fmla="val 124527"/>
            </a:avLst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rgbClr val="006699"/>
                </a:solidFill>
                <a:latin typeface="Calibri" panose="020F0502020204030204" pitchFamily="34" charset="0"/>
              </a:rPr>
              <a:t>RF </a:t>
            </a:r>
            <a:r>
              <a:rPr lang="en-GB" sz="1400" dirty="0" err="1">
                <a:solidFill>
                  <a:srgbClr val="006699"/>
                </a:solidFill>
                <a:latin typeface="Calibri" panose="020F0502020204030204" pitchFamily="34" charset="0"/>
              </a:rPr>
              <a:t>transm</a:t>
            </a:r>
            <a:r>
              <a:rPr lang="en-GB" sz="1400" dirty="0">
                <a:solidFill>
                  <a:srgbClr val="006699"/>
                </a:solidFill>
                <a:latin typeface="Calibri" panose="020F0502020204030204" pitchFamily="34" charset="0"/>
              </a:rPr>
              <a:t>. lines</a:t>
            </a:r>
          </a:p>
          <a:p>
            <a:r>
              <a:rPr lang="en-GB" sz="1400" dirty="0" smtClean="0">
                <a:solidFill>
                  <a:srgbClr val="800000"/>
                </a:solidFill>
                <a:latin typeface="Calibri" panose="020F0502020204030204" pitchFamily="34" charset="0"/>
              </a:rPr>
              <a:t>Cryogenic lines</a:t>
            </a:r>
            <a:endParaRPr lang="en-GB" sz="1400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cxnSp>
        <p:nvCxnSpPr>
          <p:cNvPr id="36" name="Straight Connector 35"/>
          <p:cNvCxnSpPr>
            <a:stCxn id="34" idx="0"/>
          </p:cNvCxnSpPr>
          <p:nvPr/>
        </p:nvCxnSpPr>
        <p:spPr>
          <a:xfrm flipV="1">
            <a:off x="3884905" y="3527172"/>
            <a:ext cx="903119" cy="161763"/>
          </a:xfrm>
          <a:prstGeom prst="lin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3275856" y="3075806"/>
            <a:ext cx="360040" cy="397298"/>
          </a:xfrm>
          <a:prstGeom prst="line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254225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Installation in 2017-2018 Technical stop – plan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G.Vandoni, Crab-cavity review 2019</a:t>
            </a:r>
            <a:endParaRPr lang="en-GB" noProof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70420"/>
            <a:ext cx="7848872" cy="43910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6296" y="4120932"/>
            <a:ext cx="1800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Staged cabling by system, F-to-F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6296" y="3003350"/>
            <a:ext cx="18002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Distribution</a:t>
            </a:r>
          </a:p>
          <a:p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Refrigeration</a:t>
            </a:r>
          </a:p>
          <a:p>
            <a:r>
              <a:rPr lang="en-US" dirty="0" smtClean="0">
                <a:solidFill>
                  <a:srgbClr val="5A5A5A"/>
                </a:solidFill>
                <a:latin typeface="Calibri" panose="020F0502020204030204" pitchFamily="34" charset="0"/>
              </a:rPr>
              <a:t>Connections</a:t>
            </a:r>
            <a:endParaRPr lang="en-GB" dirty="0" smtClean="0">
              <a:solidFill>
                <a:srgbClr val="5A5A5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72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dirty="0" err="1">
            <a:solidFill>
              <a:srgbClr val="5A5A5A"/>
            </a:solidFill>
            <a:latin typeface="Calibri" panose="020F0502020204030204" pitchFamily="34" charset="0"/>
          </a:defRPr>
        </a:defPPr>
      </a:lstStyle>
    </a:spDef>
    <a:lnDef>
      <a:spPr>
        <a:ln w="9525">
          <a:solidFill>
            <a:srgbClr val="00B0F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latin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8946e33d-fd2f-4ae4-8ee9-d90c129cdf9e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33388</TotalTime>
  <Words>2112</Words>
  <Application>Microsoft Office PowerPoint</Application>
  <PresentationFormat>On-screen Show (16:9)</PresentationFormat>
  <Paragraphs>623</Paragraphs>
  <Slides>31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Wingdings</vt:lpstr>
      <vt:lpstr>Thème Office</vt:lpstr>
      <vt:lpstr>Strategy for Integration &amp; Services</vt:lpstr>
      <vt:lpstr>PowerPoint Presentation</vt:lpstr>
      <vt:lpstr>SPS crab-cavity test stand &amp; infrastructure</vt:lpstr>
      <vt:lpstr>PowerPoint Presentation</vt:lpstr>
      <vt:lpstr>PowerPoint Presentation</vt:lpstr>
      <vt:lpstr>Integration of crab-system in SPS</vt:lpstr>
      <vt:lpstr>Installation in Technical stops – overview</vt:lpstr>
      <vt:lpstr>Installation in 2018 Technical stop – overview</vt:lpstr>
      <vt:lpstr>Installation in 2017-2018 Technical stop – plan</vt:lpstr>
      <vt:lpstr>Crab-cavity system integration in HLLHC</vt:lpstr>
      <vt:lpstr>Crab-cavity system integration in HLLHC</vt:lpstr>
      <vt:lpstr>Overall interfaces of Crab-cavity system </vt:lpstr>
      <vt:lpstr>PowerPoint Presentation</vt:lpstr>
      <vt:lpstr>Overall interfaces of Crab-cavity system – CM –</vt:lpstr>
      <vt:lpstr>Overall interfaces of Crab-cavity system – CM –</vt:lpstr>
      <vt:lpstr>Overall interfaces of Crab-cavity system  – RF Power/Controls –</vt:lpstr>
      <vt:lpstr>Overall interfaces of Crab-cavity system   – LLRF Infrastructure –</vt:lpstr>
      <vt:lpstr>Integrated safety – SPS lesson &amp; methodology</vt:lpstr>
      <vt:lpstr>Status of Interface definition</vt:lpstr>
      <vt:lpstr>Status of Interface definition</vt:lpstr>
      <vt:lpstr>WP4 installation/ test sequence</vt:lpstr>
      <vt:lpstr>CONCLUSIONS</vt:lpstr>
      <vt:lpstr>Thank you</vt:lpstr>
      <vt:lpstr>Spare slides</vt:lpstr>
      <vt:lpstr>Crabs integration in LHC, versus SPS</vt:lpstr>
      <vt:lpstr>WP4 categories of interfaces</vt:lpstr>
      <vt:lpstr>WP4 interface to Vacuum</vt:lpstr>
      <vt:lpstr>WP4 Interface to Vacuum</vt:lpstr>
      <vt:lpstr>WP4 versus Transport &amp; Installation</vt:lpstr>
      <vt:lpstr>WP4 versus Signals &amp; controls cables</vt:lpstr>
      <vt:lpstr>WP4 versus Survey &amp; Alignment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Giovanna Vandoni</cp:lastModifiedBy>
  <cp:revision>267</cp:revision>
  <cp:lastPrinted>2019-06-16T06:21:56Z</cp:lastPrinted>
  <dcterms:created xsi:type="dcterms:W3CDTF">2016-02-11T10:47:23Z</dcterms:created>
  <dcterms:modified xsi:type="dcterms:W3CDTF">2019-06-19T12:19:06Z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