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277" r:id="rId6"/>
    <p:sldId id="271" r:id="rId7"/>
    <p:sldId id="275" r:id="rId8"/>
    <p:sldId id="276" r:id="rId9"/>
    <p:sldId id="274" r:id="rId10"/>
    <p:sldId id="259" r:id="rId11"/>
    <p:sldId id="267" r:id="rId12"/>
    <p:sldId id="265" r:id="rId13"/>
    <p:sldId id="278" r:id="rId14"/>
    <p:sldId id="269" r:id="rId15"/>
    <p:sldId id="273" r:id="rId16"/>
    <p:sldId id="258" r:id="rId17"/>
    <p:sldId id="270" r:id="rId18"/>
    <p:sldId id="261" r:id="rId19"/>
    <p:sldId id="272" r:id="rId20"/>
    <p:sldId id="268" r:id="rId21"/>
    <p:sldId id="279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7" d="100"/>
          <a:sy n="107" d="100"/>
        </p:scale>
        <p:origin x="13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4135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272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7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Transport Aspects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Edward Jordan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Crab Cavity International Review – CERN – 20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  <a:endParaRPr lang="en-GB" dirty="0"/>
          </a:p>
        </p:txBody>
      </p:sp>
      <p:pic>
        <p:nvPicPr>
          <p:cNvPr id="5" name="Picture 5" descr="F:\ScreenShots\253-10956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9" t="17484" r="19461" b="15576"/>
          <a:stretch/>
        </p:blipFill>
        <p:spPr bwMode="auto">
          <a:xfrm>
            <a:off x="4672386" y="2276872"/>
            <a:ext cx="3899214" cy="331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Mathematical Model -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shocks identified from data shown on pages 6,7,8: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1.2 g (@ 36 Hz) Vertical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g  (@ 80 Hz) Vertical </a:t>
            </a:r>
            <a:endParaRPr lang="en-GB" dirty="0"/>
          </a:p>
          <a:p>
            <a:pPr lvl="1"/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14334"/>
              </p:ext>
            </p:extLst>
          </p:nvPr>
        </p:nvGraphicFramePr>
        <p:xfrm>
          <a:off x="1331640" y="3243104"/>
          <a:ext cx="6984776" cy="234613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107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7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5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5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762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 Load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Input Acceleration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effectLst/>
                        </a:rPr>
                        <a:t>Input</a:t>
                      </a:r>
                      <a:r>
                        <a:rPr lang="en-GB" sz="1400" b="1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effectLst/>
                        </a:rPr>
                        <a:t>Frequency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Output Acceleration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effectLst/>
                        </a:rPr>
                        <a:t>Acceleration Reduction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Stroke Utilised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200">
                <a:tc>
                  <a:txBody>
                    <a:bodyPr/>
                    <a:lstStyle/>
                    <a:p>
                      <a:pPr algn="ctr" fontAlgn="ctr"/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g</a:t>
                      </a:r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Hz</a:t>
                      </a:r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g</a:t>
                      </a:r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1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n-GB" sz="14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effectLst/>
                        </a:rPr>
                        <a:t>1.2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effectLst/>
                        </a:rPr>
                        <a:t>36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 smtClean="0">
                          <a:effectLst/>
                        </a:rPr>
                        <a:t>0.43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smtClean="0">
                          <a:effectLst/>
                        </a:rPr>
                        <a:t>0.18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effectLst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effectLst/>
                        </a:rPr>
                        <a:t>80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 smtClean="0">
                          <a:effectLst/>
                        </a:rPr>
                        <a:t>1.08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 smtClean="0">
                          <a:effectLst/>
                        </a:rPr>
                        <a:t>2.53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62603" y="184482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Mass of Cryomodule is a primary variable!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2806666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rgbClr val="FF0000"/>
                </a:solidFill>
              </a:rPr>
              <a:t>Mass used = 3300kg </a:t>
            </a:r>
            <a:endParaRPr lang="en-GB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38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 Designs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SLAC CM transportation to DL</a:t>
            </a:r>
          </a:p>
          <a:p>
            <a:r>
              <a:rPr lang="en-GB" dirty="0" smtClean="0"/>
              <a:t>(2013)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ELI Accelerating Modules to Romania (2017)</a:t>
            </a:r>
            <a:endParaRPr lang="en-GB" dirty="0"/>
          </a:p>
        </p:txBody>
      </p:sp>
      <p:pic>
        <p:nvPicPr>
          <p:cNvPr id="7170" name="Picture 2" descr="\\ENGSERVE\Projects\RFS\RFS meng\RFS-meng-1018 (SCA Cryomodule shipment)\Pictures (pic)\Stanford\20131113_1758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1756727" cy="197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\\ENGSERVE\Projects\RFS\RFS meng\RFS-meng-1018 (SCA Cryomodule shipment)\Pictures (pic)\AVMR visit\2013-09-19 14.34.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47282"/>
            <a:ext cx="1665366" cy="222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\\ENGSERVE\Projects\RFS\RFS meng\RFS-meng-1018 (SCA Cryomodule shipment)\Pictures (pic)\AVMR visit\2013-09-19 14.34.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5952" y="4661490"/>
            <a:ext cx="2084917" cy="15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\\ENGSERVE\Projects\tdl-1183 ELI-NP\proj - STFC SoW project management\tran - transport and packing\Delivery 1\Loading\2017-04-28 12.12.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832" y="2128986"/>
            <a:ext cx="3960440" cy="222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\\ENGSERVE\Projects\tdl-1183 ELI-NP\proj - STFC SoW project management\tran - transport and packing\Delivery 1\Loading\2017-04-28 12.06.3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9" b="21126"/>
          <a:stretch/>
        </p:blipFill>
        <p:spPr bwMode="auto">
          <a:xfrm>
            <a:off x="4067944" y="4535985"/>
            <a:ext cx="1656184" cy="217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fed.cclrc.ac.uk\Org\NLab\ASTeC-TDL\Projects\tdl-1183 ELI-NP\proj - STFC SoW project management\photos\2017-02-09 Modules M7 M8 on transport frames\DL17-015- (5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37112"/>
            <a:ext cx="3158245" cy="232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7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 Design</a:t>
            </a:r>
            <a:endParaRPr lang="en-GB" dirty="0"/>
          </a:p>
        </p:txBody>
      </p:sp>
      <p:pic>
        <p:nvPicPr>
          <p:cNvPr id="3077" name="Picture 5" descr="F:\ScreenShots\253-10956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89" t="17484" r="19461" b="15576"/>
          <a:stretch/>
        </p:blipFill>
        <p:spPr bwMode="auto">
          <a:xfrm>
            <a:off x="562242" y="1771075"/>
            <a:ext cx="5400600" cy="45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2215722" y="1920383"/>
            <a:ext cx="506760" cy="459378"/>
          </a:xfrm>
          <a:prstGeom prst="straightConnector1">
            <a:avLst/>
          </a:prstGeom>
          <a:ln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810714" y="2739801"/>
            <a:ext cx="1296144" cy="1251803"/>
          </a:xfrm>
          <a:prstGeom prst="straightConnector1">
            <a:avLst/>
          </a:prstGeom>
          <a:ln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954730" y="3387873"/>
            <a:ext cx="1296144" cy="891763"/>
          </a:xfrm>
          <a:prstGeom prst="straightConnector1">
            <a:avLst/>
          </a:prstGeom>
          <a:ln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5582" y="1484784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Transportation Frame</a:t>
            </a: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≈ 1050kg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06858" y="2347139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Transport interface arms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≈ 52kg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300192" y="322365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Wire Rope Isolators (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CavoFlex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≈ 25kg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85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Edward Jordan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4098" name="Picture 2" descr="F:\ScreenShots\253-109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5" t="19217" r="20927" b="25550"/>
          <a:stretch/>
        </p:blipFill>
        <p:spPr bwMode="auto">
          <a:xfrm>
            <a:off x="3350483" y="3777190"/>
            <a:ext cx="2880000" cy="176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ScreenShots\253-1095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3" t="16685" r="35987" b="18873"/>
          <a:stretch/>
        </p:blipFill>
        <p:spPr bwMode="auto">
          <a:xfrm>
            <a:off x="683568" y="3720006"/>
            <a:ext cx="1545082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ScreenShots\253-1095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7" t="16520" r="14454" b="28447"/>
          <a:stretch/>
        </p:blipFill>
        <p:spPr bwMode="auto">
          <a:xfrm>
            <a:off x="3297291" y="1591727"/>
            <a:ext cx="2880000" cy="154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Critical Dimensions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50483" y="5644156"/>
            <a:ext cx="2782788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827584" y="5860180"/>
            <a:ext cx="1308979" cy="780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9349" y="3849198"/>
            <a:ext cx="0" cy="1512168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1" name="Picture 5" descr="F:\ScreenShots\253-1095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6" t="34518" r="41938" b="26293"/>
          <a:stretch/>
        </p:blipFill>
        <p:spPr bwMode="auto">
          <a:xfrm>
            <a:off x="683568" y="1832974"/>
            <a:ext cx="1606058" cy="129614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Connector 19"/>
          <p:cNvCxnSpPr/>
          <p:nvPr/>
        </p:nvCxnSpPr>
        <p:spPr>
          <a:xfrm flipV="1">
            <a:off x="1151087" y="1544942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448497" y="1544942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1" idx="1"/>
          </p:cNvCxnSpPr>
          <p:nvPr/>
        </p:nvCxnSpPr>
        <p:spPr>
          <a:xfrm flipH="1" flipV="1">
            <a:off x="1448498" y="1544942"/>
            <a:ext cx="381355" cy="590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83568" y="1536211"/>
            <a:ext cx="467519" cy="873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616971" y="3915873"/>
            <a:ext cx="1104703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621235" y="3820623"/>
            <a:ext cx="1100439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683316" y="3499030"/>
            <a:ext cx="0" cy="32159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683316" y="3915873"/>
            <a:ext cx="0" cy="259634"/>
          </a:xfrm>
          <a:prstGeom prst="straightConnector1">
            <a:avLst/>
          </a:prstGeom>
          <a:ln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550120" y="5404283"/>
            <a:ext cx="794789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554384" y="5275641"/>
            <a:ext cx="790525" cy="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295325" y="5037900"/>
            <a:ext cx="0" cy="23774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295325" y="5404283"/>
            <a:ext cx="0" cy="239873"/>
          </a:xfrm>
          <a:prstGeom prst="straightConnector1">
            <a:avLst/>
          </a:prstGeom>
          <a:ln>
            <a:solidFill>
              <a:srgbClr val="00B050"/>
            </a:solidFill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358867" y="3707455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3579083" y="3707455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3579084" y="3707455"/>
            <a:ext cx="265606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3036927" y="3707455"/>
            <a:ext cx="32194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984743" y="3698724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6185909" y="3698724"/>
            <a:ext cx="0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6185910" y="3698724"/>
            <a:ext cx="314054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665219" y="3698724"/>
            <a:ext cx="319524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760984" y="4661332"/>
            <a:ext cx="385168" cy="376568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442062" y="418758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147mm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62176" y="515285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193 mm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007570" y="334514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306 mm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65219" y="334514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326 mm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29853" y="139695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95mm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 flipV="1">
            <a:off x="683568" y="3140968"/>
            <a:ext cx="1077416" cy="1896932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2146152" y="3173119"/>
            <a:ext cx="143474" cy="186478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6200000">
            <a:off x="-28385" y="441596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2320 mm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73825" y="564415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4000 mm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17464" y="5484006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2035 mm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358867" y="6093296"/>
            <a:ext cx="2774404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715523" y="6052646"/>
            <a:ext cx="1455931" cy="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219418" y="3820623"/>
            <a:ext cx="0" cy="158366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36563" y="5867980"/>
            <a:ext cx="3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076" y="3407858"/>
            <a:ext cx="3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77280" y="5908630"/>
            <a:ext cx="322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</a:t>
            </a:r>
            <a:endParaRPr lang="en-GB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243332"/>
              </p:ext>
            </p:extLst>
          </p:nvPr>
        </p:nvGraphicFramePr>
        <p:xfrm>
          <a:off x="6332068" y="1677008"/>
          <a:ext cx="274832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1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6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Direction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Clearance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95mm + 95mm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193mm + 147mm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306mm + 326mm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Assembly procedure – Cryomodule into transportation frame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2" descr="F:\ScreenShots\253-10956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0" t="18955" r="23200" b="11990"/>
          <a:stretch/>
        </p:blipFill>
        <p:spPr bwMode="auto">
          <a:xfrm>
            <a:off x="179512" y="548680"/>
            <a:ext cx="295754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ScreenShots\253-10956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4" t="21455" r="22246" b="23379"/>
          <a:stretch/>
        </p:blipFill>
        <p:spPr bwMode="auto">
          <a:xfrm>
            <a:off x="1337052" y="1179041"/>
            <a:ext cx="3600000" cy="242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683568" y="3212976"/>
            <a:ext cx="576064" cy="2399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95736" y="3773620"/>
            <a:ext cx="576064" cy="2399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63688" y="4346829"/>
            <a:ext cx="720280" cy="300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3602637"/>
            <a:ext cx="14787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Transport </a:t>
            </a:r>
            <a:r>
              <a:rPr lang="en-GB" sz="1400" dirty="0"/>
              <a:t>i</a:t>
            </a:r>
            <a:r>
              <a:rPr lang="en-GB" sz="1400" dirty="0" smtClean="0"/>
              <a:t>nterface arms are attached to CM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832992" y="4457441"/>
            <a:ext cx="14787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Transport frame is lowered into truck trailer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563688" y="5373216"/>
            <a:ext cx="2065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CM lowered into (and fastened) </a:t>
            </a:r>
            <a:r>
              <a:rPr lang="en-GB" sz="1400" dirty="0"/>
              <a:t>to</a:t>
            </a:r>
            <a:r>
              <a:rPr lang="en-GB" sz="1400" dirty="0" smtClean="0"/>
              <a:t> transport frame. </a:t>
            </a:r>
            <a:endParaRPr lang="en-GB" sz="1400" dirty="0"/>
          </a:p>
        </p:txBody>
      </p:sp>
      <p:pic>
        <p:nvPicPr>
          <p:cNvPr id="2057" name="Picture 9" descr="F:\ScreenShots\253-10955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7" t="16671" r="13374" b="20607"/>
          <a:stretch/>
        </p:blipFill>
        <p:spPr bwMode="auto">
          <a:xfrm>
            <a:off x="3059832" y="1340768"/>
            <a:ext cx="495356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940152" y="5877272"/>
            <a:ext cx="26981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Wooden panels fixed to exterior</a:t>
            </a:r>
          </a:p>
        </p:txBody>
      </p:sp>
      <p:pic>
        <p:nvPicPr>
          <p:cNvPr id="2058" name="Picture 10" descr="F:\ScreenShots\253-10955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5" t="17756" r="13585" b="19540"/>
          <a:stretch/>
        </p:blipFill>
        <p:spPr bwMode="auto">
          <a:xfrm>
            <a:off x="4548544" y="2060848"/>
            <a:ext cx="492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:\ScreenShots\253-10955.jp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8" t="16782" r="9328" b="17701"/>
          <a:stretch/>
        </p:blipFill>
        <p:spPr bwMode="auto">
          <a:xfrm>
            <a:off x="6156176" y="2780928"/>
            <a:ext cx="505717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>
            <a:off x="5268738" y="5046081"/>
            <a:ext cx="720280" cy="300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 flipV="1">
            <a:off x="6366870" y="2780928"/>
            <a:ext cx="0" cy="3543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flipV="1">
            <a:off x="6125443" y="2683846"/>
            <a:ext cx="0" cy="3543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6522263" y="2557811"/>
            <a:ext cx="0" cy="3543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6732240" y="2669025"/>
            <a:ext cx="0" cy="35438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flipH="1" flipV="1">
            <a:off x="6490348" y="2571892"/>
            <a:ext cx="252001" cy="79200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 flipV="1">
            <a:off x="6115918" y="2692857"/>
            <a:ext cx="250952" cy="77940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flipH="1">
            <a:off x="6226403" y="2616157"/>
            <a:ext cx="324435" cy="110579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6346778" y="2611492"/>
            <a:ext cx="98378" cy="36498"/>
          </a:xfrm>
          <a:prstGeom prst="line">
            <a:avLst/>
          </a:prstGeom>
          <a:solidFill>
            <a:schemeClr val="accent1"/>
          </a:solidFill>
          <a:ln w="920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9775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2410469"/>
            <a:ext cx="5112568" cy="41148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Accelerometer – Slamstick with individual battery pack,</a:t>
            </a:r>
          </a:p>
          <a:p>
            <a:pPr lvl="1"/>
            <a:r>
              <a:rPr lang="en-GB" sz="2000" dirty="0" smtClean="0"/>
              <a:t>Sampling frequency at 400hz,</a:t>
            </a:r>
          </a:p>
          <a:p>
            <a:pPr lvl="1"/>
            <a:r>
              <a:rPr lang="en-GB" sz="2000" dirty="0" smtClean="0"/>
              <a:t>Aliasing effect at chosen sample rate to be investigated,</a:t>
            </a:r>
          </a:p>
          <a:p>
            <a:pPr lvl="8"/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64400" y="1052736"/>
            <a:ext cx="7920000" cy="977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dirty="0" smtClean="0"/>
              <a:t>The instrumentation will serve to verify the suitability of the frame design.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39552" y="4293096"/>
            <a:ext cx="8920168" cy="24232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GPS tracking-</a:t>
            </a:r>
          </a:p>
          <a:p>
            <a:pPr lvl="1"/>
            <a:r>
              <a:rPr lang="en-GB" sz="2000" dirty="0" smtClean="0"/>
              <a:t>TO be discussed with haulage company to allow location accuracy of events during journey,</a:t>
            </a:r>
          </a:p>
          <a:p>
            <a:r>
              <a:rPr lang="en-GB" sz="2400" dirty="0" smtClean="0"/>
              <a:t>Absolute distance measurement</a:t>
            </a:r>
          </a:p>
          <a:p>
            <a:pPr lvl="1"/>
            <a:r>
              <a:rPr lang="en-GB" sz="2000" dirty="0" smtClean="0"/>
              <a:t>Device to be investigated,</a:t>
            </a:r>
          </a:p>
          <a:p>
            <a:pPr lvl="8"/>
            <a:endParaRPr lang="en-GB" dirty="0" smtClean="0"/>
          </a:p>
          <a:p>
            <a:pPr marL="0" indent="0">
              <a:buFont typeface="Wingdings" charset="2"/>
              <a:buNone/>
            </a:pP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0" r="19438"/>
          <a:stretch/>
        </p:blipFill>
        <p:spPr bwMode="auto">
          <a:xfrm>
            <a:off x="5940152" y="2883134"/>
            <a:ext cx="2161316" cy="157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012160" y="3243174"/>
            <a:ext cx="792088" cy="42887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619023" y="2060848"/>
            <a:ext cx="2983509" cy="47705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accent6">
                    <a:lumMod val="75000"/>
                  </a:schemeClr>
                </a:solidFill>
              </a:rPr>
              <a:t>Mide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</a:rPr>
              <a:t> Slam Stick X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accelerometer</a:t>
            </a:r>
          </a:p>
          <a:p>
            <a:r>
              <a:rPr lang="en-GB" sz="1100" i="1" dirty="0">
                <a:solidFill>
                  <a:schemeClr val="accent6">
                    <a:lumMod val="75000"/>
                  </a:schemeClr>
                </a:solidFill>
              </a:rPr>
              <a:t>LOG-0002-100G-DC</a:t>
            </a:r>
          </a:p>
        </p:txBody>
      </p:sp>
      <p:cxnSp>
        <p:nvCxnSpPr>
          <p:cNvPr id="11" name="Straight Connector 10"/>
          <p:cNvCxnSpPr>
            <a:stCxn id="9" idx="2"/>
            <a:endCxn id="5" idx="0"/>
          </p:cNvCxnSpPr>
          <p:nvPr/>
        </p:nvCxnSpPr>
        <p:spPr>
          <a:xfrm flipH="1">
            <a:off x="6408204" y="2537902"/>
            <a:ext cx="702574" cy="70527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Transportation frame production planning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68746" y="3128769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 smtClean="0"/>
              <a:t>Content of transport </a:t>
            </a:r>
            <a:r>
              <a:rPr lang="en-GB" sz="1400" b="1" dirty="0"/>
              <a:t>p</a:t>
            </a:r>
            <a:r>
              <a:rPr lang="en-GB" sz="1400" b="1" dirty="0" smtClean="0"/>
              <a:t>lan: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Transportation method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Cryomodule </a:t>
            </a:r>
            <a:r>
              <a:rPr lang="en-GB" sz="1400" dirty="0"/>
              <a:t>internal transportation </a:t>
            </a:r>
            <a:r>
              <a:rPr lang="en-GB" sz="1400" dirty="0" smtClean="0"/>
              <a:t>tooling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Transportation frame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Loading procedure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Instrumentation </a:t>
            </a:r>
            <a:r>
              <a:rPr lang="en-GB" sz="1400" dirty="0"/>
              <a:t>and Visual </a:t>
            </a:r>
            <a:r>
              <a:rPr lang="en-GB" sz="1400" dirty="0" smtClean="0"/>
              <a:t>Indicators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On departure: Cryomodule checks and evidence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On receipt: Cryomodule checks and evidence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/>
              <a:t>Acceptance vs failure scenarios</a:t>
            </a:r>
          </a:p>
          <a:p>
            <a:pPr marL="342900" lvl="0" indent="-342900">
              <a:buFont typeface="+mj-lt"/>
              <a:buAutoNum type="arabicPeriod"/>
            </a:pPr>
            <a:endParaRPr lang="en-GB" sz="1400" b="1" dirty="0" smtClean="0"/>
          </a:p>
          <a:p>
            <a:r>
              <a:rPr lang="en-GB" sz="1400" b="1" dirty="0" smtClean="0"/>
              <a:t>Note on testing: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We plan to procure a concrete block with identical size, mass and </a:t>
            </a:r>
            <a:r>
              <a:rPr lang="en-GB" sz="1400" dirty="0"/>
              <a:t>m</a:t>
            </a:r>
            <a:r>
              <a:rPr lang="en-GB" sz="1400" dirty="0" smtClean="0"/>
              <a:t>ounting points as Cryomodule,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Conduct on road testing</a:t>
            </a:r>
            <a:r>
              <a:rPr lang="en-GB" sz="1400" dirty="0"/>
              <a:t> </a:t>
            </a:r>
            <a:r>
              <a:rPr lang="en-GB" sz="1400" dirty="0" smtClean="0"/>
              <a:t>to validate transportation frame performance,</a:t>
            </a:r>
            <a:endParaRPr lang="en-GB" sz="1400" dirty="0"/>
          </a:p>
        </p:txBody>
      </p:sp>
      <p:pic>
        <p:nvPicPr>
          <p:cNvPr id="5123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46" y="918012"/>
            <a:ext cx="86677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7368819" y="918012"/>
            <a:ext cx="0" cy="199072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00767" y="29249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Today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05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 slides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88012" y="1124744"/>
            <a:ext cx="43559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Design e</a:t>
            </a:r>
            <a:r>
              <a:rPr lang="en-GB" sz="1200" dirty="0" smtClean="0"/>
              <a:t>nvelope truck: 2.6m x 2.2m x 13.3m (HWL)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4574988" y="1124743"/>
            <a:ext cx="44718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Design </a:t>
            </a:r>
            <a:r>
              <a:rPr lang="en-GB" sz="1200" dirty="0" smtClean="0"/>
              <a:t>envelope 747 400F: 2.4m x 2.6m x 61m (HWL)</a:t>
            </a:r>
            <a:endParaRPr lang="en-GB" sz="1200" dirty="0"/>
          </a:p>
        </p:txBody>
      </p:sp>
      <p:pic>
        <p:nvPicPr>
          <p:cNvPr id="1026" name="Picture 2" descr="F:\ScreenShots\253-10955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2" t="22952" r="15394" b="23601"/>
          <a:stretch/>
        </p:blipFill>
        <p:spPr bwMode="auto">
          <a:xfrm>
            <a:off x="920932" y="2091702"/>
            <a:ext cx="3122159" cy="184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ScreenShots\299-10078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6" t="14149" r="8537" b="24309"/>
          <a:stretch/>
        </p:blipFill>
        <p:spPr bwMode="auto">
          <a:xfrm>
            <a:off x="6087523" y="1666289"/>
            <a:ext cx="2495125" cy="1507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1657901" y="3284984"/>
            <a:ext cx="2482051" cy="829072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>
            <a:off x="908232" y="3883769"/>
            <a:ext cx="520945" cy="21758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21797" y="4097972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2.2m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98430" y="3820596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13.3m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77404" y="3016447"/>
            <a:ext cx="0" cy="683073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9777" y="3173317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2.6m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6661949" y="2545888"/>
            <a:ext cx="1510451" cy="504531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F:\ScreenShots\299-1007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0" t="14018" r="27268" b="24449"/>
          <a:stretch/>
        </p:blipFill>
        <p:spPr bwMode="auto">
          <a:xfrm>
            <a:off x="4932040" y="3364460"/>
            <a:ext cx="1375719" cy="1260116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/>
          <p:cNvSpPr/>
          <p:nvPr/>
        </p:nvSpPr>
        <p:spPr bwMode="auto">
          <a:xfrm rot="19582295">
            <a:off x="6262960" y="2610603"/>
            <a:ext cx="385445" cy="502117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653254" y="3709677"/>
            <a:ext cx="0" cy="463029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948264" y="3787008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2.4m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5364088" y="3211024"/>
            <a:ext cx="432048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364088" y="3211024"/>
            <a:ext cx="0" cy="60957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780916" y="3177436"/>
            <a:ext cx="0" cy="60957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5787898" y="3776327"/>
            <a:ext cx="720080" cy="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815122" y="4148737"/>
            <a:ext cx="720080" cy="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5231298" y="279815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2.6m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00420" y="2972668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61m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19608" y="5629310"/>
            <a:ext cx="69565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Design e</a:t>
            </a:r>
            <a:r>
              <a:rPr lang="en-GB" sz="2000" b="1" dirty="0" smtClean="0"/>
              <a:t>nvelope combined: 2.4m x 2.2m x 13.3m (HWL)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355976" y="1124743"/>
            <a:ext cx="0" cy="38164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531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Anti Shock Frame - Requirement: </a:t>
            </a:r>
          </a:p>
          <a:p>
            <a:pPr lvl="1"/>
            <a:r>
              <a:rPr lang="en-GB" dirty="0" smtClean="0"/>
              <a:t>“A </a:t>
            </a:r>
            <a:r>
              <a:rPr lang="en-GB" dirty="0"/>
              <a:t>suitable support shall be designed to safely transport the </a:t>
            </a:r>
            <a:r>
              <a:rPr lang="en-GB" dirty="0" smtClean="0"/>
              <a:t>Cryomodule </a:t>
            </a:r>
            <a:r>
              <a:rPr lang="en-GB" dirty="0"/>
              <a:t>from assembly premises to CERN where it will be tested and installed. The solution shall reduce all forms of vibration and shock loading to </a:t>
            </a:r>
            <a:r>
              <a:rPr lang="en-GB" b="1" dirty="0">
                <a:solidFill>
                  <a:srgbClr val="C00000"/>
                </a:solidFill>
              </a:rPr>
              <a:t>as low as reasonably practicable</a:t>
            </a:r>
            <a:r>
              <a:rPr lang="en-GB" dirty="0" smtClean="0"/>
              <a:t>.”</a:t>
            </a:r>
          </a:p>
          <a:p>
            <a:pPr lvl="1"/>
            <a:endParaRPr lang="en-GB" dirty="0"/>
          </a:p>
          <a:p>
            <a:r>
              <a:rPr lang="en-GB" dirty="0" smtClean="0"/>
              <a:t>This presentation will focus on mechanical solution to </a:t>
            </a:r>
            <a:r>
              <a:rPr lang="en-GB" b="1" dirty="0" smtClean="0">
                <a:solidFill>
                  <a:srgbClr val="C00000"/>
                </a:solidFill>
              </a:rPr>
              <a:t>reduce shock loading</a:t>
            </a:r>
            <a:r>
              <a:rPr lang="en-GB" dirty="0" smtClean="0"/>
              <a:t>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Edward Jordan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59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STFC Experience - Wire rope isolators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00" y="102974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Proven to reduce shock and random vibration transmission</a:t>
            </a:r>
          </a:p>
          <a:p>
            <a:r>
              <a:rPr lang="en-GB" sz="2400" dirty="0" smtClean="0"/>
              <a:t>Experience (and Data) gained at Daresbury through shipment of 12 modules to ELI-NP in Romania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3" descr="\\fed.cclrc.ac.uk\Org\NLab\ASTeC-TDL\Projects\tdl-1183 ELI-NP\proj - STFC SoW project management\photos\2017-02-09 Modules M7 M8 on transport frames\DL17-015- (5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7" r="6262" b="28570"/>
          <a:stretch/>
        </p:blipFill>
        <p:spPr bwMode="auto">
          <a:xfrm>
            <a:off x="2839664" y="2784873"/>
            <a:ext cx="569233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3358903"/>
            <a:ext cx="2444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Note: isolators should be at COM height for optimum performance, this position was a compromise to maximise the number of module per transport (i.e. up to 4 modules per trailer)</a:t>
            </a:r>
            <a:endParaRPr lang="en-GB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7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wire rope isolator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347254" y="1206945"/>
            <a:ext cx="8509668" cy="4626464"/>
            <a:chOff x="927412" y="900889"/>
            <a:chExt cx="5562800" cy="3024336"/>
          </a:xfrm>
        </p:grpSpPr>
        <p:pic>
          <p:nvPicPr>
            <p:cNvPr id="6" name="Picture 5"/>
            <p:cNvPicPr/>
            <p:nvPr/>
          </p:nvPicPr>
          <p:blipFill rotWithShape="1">
            <a:blip r:embed="rId2"/>
            <a:srcRect l="4218" t="9870" r="10089" b="7222"/>
            <a:stretch/>
          </p:blipFill>
          <p:spPr bwMode="auto">
            <a:xfrm>
              <a:off x="927412" y="900889"/>
              <a:ext cx="5562800" cy="302433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/>
            <p:nvPr/>
          </p:nvPicPr>
          <p:blipFill rotWithShape="1">
            <a:blip r:embed="rId2"/>
            <a:srcRect l="90740" t="81094" r="1028" b="10667"/>
            <a:stretch/>
          </p:blipFill>
          <p:spPr bwMode="auto">
            <a:xfrm>
              <a:off x="4932040" y="1052736"/>
              <a:ext cx="1152128" cy="64807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43608" y="918304"/>
            <a:ext cx="3024336" cy="3035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Vertical Shock </a:t>
            </a:r>
            <a:r>
              <a:rPr lang="en-GB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Y orientation - 1.2g (@ 36Hz)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256567" y="1221834"/>
            <a:ext cx="262255" cy="253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146302" y="939353"/>
            <a:ext cx="489654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3"/>
                </a:solidFill>
              </a:rPr>
              <a:t>Shock from highway event – Truck bed</a:t>
            </a:r>
            <a:endParaRPr lang="en-GB" sz="2800" b="1" dirty="0">
              <a:solidFill>
                <a:schemeClr val="accent3"/>
              </a:solidFill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545289" y="3629526"/>
            <a:ext cx="3538879" cy="3035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Shock – high frequency and low frequency present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293521" y="3933056"/>
            <a:ext cx="262255" cy="253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7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/>
          <p:nvPr/>
        </p:nvPicPr>
        <p:blipFill rotWithShape="1">
          <a:blip r:embed="rId2"/>
          <a:srcRect l="4436" t="12191" r="16897" b="4317"/>
          <a:stretch/>
        </p:blipFill>
        <p:spPr>
          <a:xfrm>
            <a:off x="520870" y="1216754"/>
            <a:ext cx="8102260" cy="46677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wire rope isolator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90740" t="81094" r="1028" b="10667"/>
          <a:stretch/>
        </p:blipFill>
        <p:spPr bwMode="auto">
          <a:xfrm>
            <a:off x="6443229" y="1455648"/>
            <a:ext cx="1762463" cy="9913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2090960" y="2430463"/>
            <a:ext cx="2337024" cy="298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Vertical Shock completely isolated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986186" y="2685098"/>
            <a:ext cx="262255" cy="253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339752" y="3726858"/>
            <a:ext cx="3312368" cy="298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Lateral </a:t>
            </a:r>
            <a:r>
              <a:rPr lang="en-GB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0.1g Low Frequency (@1.7Hz) Shock remains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141324" y="4025308"/>
            <a:ext cx="262255" cy="253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90512" y="900000"/>
            <a:ext cx="420975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3"/>
                </a:solidFill>
              </a:rPr>
              <a:t>Response </a:t>
            </a:r>
            <a:r>
              <a:rPr lang="en-GB" sz="2800" b="1" dirty="0" smtClean="0">
                <a:solidFill>
                  <a:schemeClr val="accent3"/>
                </a:solidFill>
              </a:rPr>
              <a:t>on sprung </a:t>
            </a:r>
            <a:r>
              <a:rPr lang="en-GB" sz="2800" b="1" dirty="0">
                <a:solidFill>
                  <a:schemeClr val="accent3"/>
                </a:solidFill>
              </a:rPr>
              <a:t>frame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4805660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We concluded from this example that although the vertical excitation was isolated, it introduced harmonic motion into the transverse plane due to the offset centre of mass vs centre of friction. 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Lateral wire rope isolator performance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0000"/>
            <a:ext cx="5328592" cy="2734656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316" y="3657113"/>
            <a:ext cx="4220785" cy="27962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4101" y="3652210"/>
            <a:ext cx="4220790" cy="27962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84168" y="5055224"/>
            <a:ext cx="864096" cy="12742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983401" y="4147283"/>
            <a:ext cx="1981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High Frequency component  not completely isolated; attributed to non optimum position of springs about COM - vertical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7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80310" y="320825"/>
            <a:ext cx="7920000" cy="720000"/>
          </a:xfrm>
        </p:spPr>
        <p:txBody>
          <a:bodyPr/>
          <a:lstStyle/>
          <a:p>
            <a:r>
              <a:rPr lang="en-GB" dirty="0" smtClean="0"/>
              <a:t>Shock from lowering equipment onto floor (in Romania)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49"/>
            <a:ext cx="6627000" cy="360000"/>
          </a:xfrm>
        </p:spPr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6356349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 descr="C:\Users\DOP72124\AppData\Local\Microsoft\Windows\Temporary Internet Files\Content.Outlook\3VYL718E\9G_shock_event.bmp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/>
          <a:stretch/>
        </p:blipFill>
        <p:spPr bwMode="auto">
          <a:xfrm>
            <a:off x="3576553" y="3196354"/>
            <a:ext cx="5531951" cy="325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3196465" y="5949280"/>
            <a:ext cx="943487" cy="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125809" y="4480088"/>
            <a:ext cx="943487" cy="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31833" y="5031817"/>
            <a:ext cx="578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10g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18582" y="4483686"/>
            <a:ext cx="0" cy="146559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69296" y="2996952"/>
            <a:ext cx="0" cy="1439384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24268" y="2996952"/>
            <a:ext cx="0" cy="148313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069297" y="3006386"/>
            <a:ext cx="45497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9912" y="2550223"/>
            <a:ext cx="121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≈ </a:t>
            </a:r>
            <a:r>
              <a:rPr lang="en-GB" dirty="0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12.5 </a:t>
            </a:r>
            <a:r>
              <a:rPr lang="en-GB" dirty="0" err="1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ms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134076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Reviewing data acquired when shipping normal conducting accelerators from Daresbury Lab to Magurele, Romania, a </a:t>
            </a:r>
            <a:r>
              <a:rPr lang="en-GB" dirty="0" smtClean="0">
                <a:solidFill>
                  <a:srgbClr val="FF0000"/>
                </a:solidFill>
              </a:rPr>
              <a:t>10g</a:t>
            </a:r>
            <a:r>
              <a:rPr lang="en-GB" dirty="0" smtClean="0"/>
              <a:t> shock can be seen over a time period of </a:t>
            </a:r>
            <a:r>
              <a:rPr lang="en-GB" dirty="0" smtClean="0">
                <a:solidFill>
                  <a:srgbClr val="FF0000"/>
                </a:solidFill>
              </a:rPr>
              <a:t>12.5 </a:t>
            </a:r>
            <a:r>
              <a:rPr lang="en-GB" dirty="0" err="1" smtClean="0">
                <a:solidFill>
                  <a:srgbClr val="FF0000"/>
                </a:solidFill>
              </a:rPr>
              <a:t>ms</a:t>
            </a:r>
            <a:r>
              <a:rPr lang="en-GB" dirty="0" smtClean="0"/>
              <a:t>, </a:t>
            </a:r>
            <a:r>
              <a:rPr lang="en-GB" dirty="0"/>
              <a:t>corresponding</a:t>
            </a:r>
            <a:r>
              <a:rPr lang="en-GB" dirty="0" smtClean="0"/>
              <a:t> to frequency of approximately </a:t>
            </a:r>
            <a:r>
              <a:rPr lang="en-GB" dirty="0" smtClean="0">
                <a:solidFill>
                  <a:srgbClr val="FF0000"/>
                </a:solidFill>
              </a:rPr>
              <a:t>80 </a:t>
            </a:r>
            <a:r>
              <a:rPr lang="en-GB" dirty="0" err="1" smtClean="0">
                <a:solidFill>
                  <a:srgbClr val="FF0000"/>
                </a:solidFill>
              </a:rPr>
              <a:t>hz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1029" name="TextBox 1028"/>
          <p:cNvSpPr txBox="1"/>
          <p:nvPr/>
        </p:nvSpPr>
        <p:spPr>
          <a:xfrm>
            <a:off x="179513" y="2399977"/>
            <a:ext cx="24482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shock was observed when the equipment </a:t>
            </a:r>
            <a:r>
              <a:rPr lang="en-GB" b="1" dirty="0" smtClean="0"/>
              <a:t>was removed from its anti-shock frame</a:t>
            </a:r>
            <a:r>
              <a:rPr lang="en-GB" dirty="0" smtClean="0"/>
              <a:t> and lowered onto the ground (i.e. with </a:t>
            </a:r>
            <a:r>
              <a:rPr lang="en-GB" b="1" dirty="0" smtClean="0"/>
              <a:t>no wire-rope isolation</a:t>
            </a:r>
            <a:r>
              <a:rPr lang="en-GB" dirty="0" smtClean="0"/>
              <a:t>). 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6031" y="3886098"/>
            <a:ext cx="1493837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Mathematical Method for spring selection (1)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GB" b="1" dirty="0" smtClean="0"/>
                  <a:t>First - Verify spring can withstand shock load</a:t>
                </a:r>
              </a:p>
              <a:p>
                <a:endParaRPr lang="en-GB" b="1" dirty="0" smtClean="0"/>
              </a:p>
              <a:p>
                <a:pPr marL="0" indent="0">
                  <a:buNone/>
                </a:pPr>
                <a:r>
                  <a:rPr lang="en-GB" dirty="0" smtClean="0"/>
                  <a:t>We calculate the input energy into the spring using one of 3 cases:</a:t>
                </a:r>
              </a:p>
              <a:p>
                <a:endParaRPr lang="en-GB" dirty="0" smtClean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dirty="0" smtClean="0"/>
                  <a:t>Semi-sinusoidal </a:t>
                </a:r>
                <a:r>
                  <a:rPr lang="en-GB" dirty="0"/>
                  <a:t>s</a:t>
                </a:r>
                <a:r>
                  <a:rPr lang="en-GB" dirty="0" smtClean="0"/>
                  <a:t>hock</a:t>
                </a:r>
              </a:p>
              <a:p>
                <a:pPr marL="1314450" lvl="2" indent="-457200"/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𝐸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b="0" i="1" smtClean="0">
                        <a:latin typeface="Cambria Math"/>
                        <a:ea typeface="Cambria Math"/>
                      </a:rPr>
                      <m:t>∗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𝑎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∗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marL="1314450" lvl="2" indent="-457200"/>
                <a:endParaRPr lang="en-GB" dirty="0" smtClean="0"/>
              </a:p>
              <a:p>
                <a:pPr marL="1314450" lvl="2" indent="-457200"/>
                <a:endParaRPr lang="en-GB" dirty="0" smtClean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dirty="0" smtClean="0"/>
                  <a:t>Instantaneous velocity change</a:t>
                </a:r>
              </a:p>
              <a:p>
                <a:pPr marL="1314450" lvl="2" indent="-457200"/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∆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GB" i="1">
                        <a:latin typeface="Cambria Math"/>
                        <a:ea typeface="Cambria Math"/>
                      </a:rPr>
                      <m:t>∗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𝑚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</a:p>
              <a:p>
                <a:pPr marL="1314450" lvl="2" indent="-457200"/>
                <a:endParaRPr lang="en-GB" dirty="0" smtClean="0"/>
              </a:p>
              <a:p>
                <a:pPr marL="1314450" lvl="2" indent="-457200"/>
                <a:endParaRPr lang="en-GB" dirty="0"/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GB" dirty="0" smtClean="0"/>
                  <a:t>Drop height</a:t>
                </a:r>
              </a:p>
              <a:p>
                <a:pPr marL="1314450" lvl="2" indent="-457200"/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∆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𝐸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𝑚𝑔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b="0" i="1" smtClean="0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endParaRPr lang="en-GB" dirty="0" smtClean="0"/>
              </a:p>
              <a:p>
                <a:pPr marL="1314450" lvl="2" indent="-457200"/>
                <a:endParaRPr lang="en-GB" dirty="0" smtClean="0"/>
              </a:p>
              <a:p>
                <a:pPr marL="57150" indent="0">
                  <a:buNone/>
                </a:pPr>
                <a:endParaRPr lang="en-GB" dirty="0" smtClean="0"/>
              </a:p>
              <a:p>
                <a:pPr marL="57150" indent="0">
                  <a:buNone/>
                </a:pPr>
                <a:r>
                  <a:rPr lang="en-GB" dirty="0" smtClean="0"/>
                  <a:t>If the energy input is lower than the maximum energy absorption of that spring, the spring can be used. 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923" t="-2609" b="-4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Edward Jordan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560" y="2199570"/>
            <a:ext cx="1488449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9684568" y="3567721"/>
            <a:ext cx="1126490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8862283" y="2572044"/>
            <a:ext cx="1192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acceleration</a:t>
            </a:r>
            <a:endParaRPr lang="en-GB" sz="14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9684568" y="3279689"/>
            <a:ext cx="0" cy="28803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811058" y="3279689"/>
            <a:ext cx="0" cy="28803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070855" y="3125800"/>
            <a:ext cx="596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time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10134870" y="3259944"/>
            <a:ext cx="23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F0"/>
                </a:solidFill>
              </a:rPr>
              <a:t>t</a:t>
            </a:r>
            <a:endParaRPr lang="en-GB" sz="1400" dirty="0">
              <a:solidFill>
                <a:srgbClr val="00B0F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805801" y="4419227"/>
            <a:ext cx="489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00B0F0"/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dirty="0" smtClean="0">
                <a:solidFill>
                  <a:srgbClr val="00B0F0"/>
                </a:solidFill>
              </a:rPr>
              <a:t>V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10256891" y="2500663"/>
            <a:ext cx="723821" cy="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0787508" y="4170509"/>
            <a:ext cx="0" cy="773732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2132856"/>
            <a:ext cx="1620000" cy="106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 rot="16200000">
            <a:off x="9164948" y="4308471"/>
            <a:ext cx="814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velocity</a:t>
            </a:r>
            <a:endParaRPr lang="en-GB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11158917" y="4822202"/>
            <a:ext cx="596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time</a:t>
            </a:r>
            <a:endParaRPr lang="en-GB" sz="14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9808887" y="4931050"/>
            <a:ext cx="504056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10301966" y="4170509"/>
            <a:ext cx="0" cy="765304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0292440" y="4170509"/>
            <a:ext cx="513361" cy="0"/>
          </a:xfrm>
          <a:prstGeom prst="line">
            <a:avLst/>
          </a:prstGeom>
          <a:ln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17" y="3394667"/>
            <a:ext cx="1620000" cy="89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254" y="5877272"/>
            <a:ext cx="1384300" cy="11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9670014" y="5203753"/>
            <a:ext cx="528371" cy="36826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10387486" y="5565653"/>
            <a:ext cx="0" cy="369563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0373361" y="5596545"/>
            <a:ext cx="553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 smtClean="0">
                <a:solidFill>
                  <a:srgbClr val="00B0F0"/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dirty="0" smtClean="0">
                <a:solidFill>
                  <a:srgbClr val="00B0F0"/>
                </a:solidFill>
              </a:rPr>
              <a:t>h</a:t>
            </a:r>
            <a:endParaRPr lang="en-GB" sz="1400" dirty="0">
              <a:solidFill>
                <a:srgbClr val="00B0F0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9934199" y="5387883"/>
            <a:ext cx="0" cy="426856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421073"/>
            <a:ext cx="1631629" cy="924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27584" y="2132856"/>
            <a:ext cx="6696744" cy="108011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3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/>
          <p:cNvSpPr txBox="1"/>
          <p:nvPr/>
        </p:nvSpPr>
        <p:spPr>
          <a:xfrm>
            <a:off x="3959932" y="5048786"/>
            <a:ext cx="468052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l-GR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/>
                <a:ea typeface="Arial Unicode MS"/>
                <a:cs typeface="Arial Unicode MS"/>
              </a:rPr>
              <a:t>F</a:t>
            </a:r>
            <a:endParaRPr lang="en-GB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772816"/>
                <a:ext cx="2879880" cy="4822795"/>
              </a:xfrm>
            </p:spPr>
            <p:txBody>
              <a:bodyPr>
                <a:normAutofit fontScale="62500" lnSpcReduction="20000"/>
              </a:bodyPr>
              <a:lstStyle/>
              <a:p>
                <a:endParaRPr lang="en-GB" b="1" dirty="0" smtClean="0"/>
              </a:p>
              <a:p>
                <a:pPr lvl="1"/>
                <a:endParaRPr lang="en-GB" dirty="0" smtClean="0"/>
              </a:p>
              <a:p>
                <a:pPr lvl="1"/>
                <a:endParaRPr lang="en-GB" dirty="0" smtClean="0"/>
              </a:p>
              <a:p>
                <a:pPr lvl="1"/>
                <a:r>
                  <a:rPr lang="en-GB" dirty="0" smtClean="0"/>
                  <a:t>Using calculated energy change, look-up on spring energy curve to find equivalent spring deflection*.</a:t>
                </a:r>
              </a:p>
              <a:p>
                <a:endParaRPr lang="en-GB" dirty="0" smtClean="0"/>
              </a:p>
              <a:p>
                <a:pPr lvl="1"/>
                <a:r>
                  <a:rPr lang="en-GB" dirty="0" smtClean="0"/>
                  <a:t>Using identified deflection, look-up on spring force curve to find equivalent spring force.</a:t>
                </a:r>
              </a:p>
              <a:p>
                <a:endParaRPr lang="en-GB" dirty="0" smtClean="0"/>
              </a:p>
              <a:p>
                <a:pPr lvl="1"/>
                <a:r>
                  <a:rPr lang="en-GB" dirty="0" smtClean="0"/>
                  <a:t>Calculate acceleration applied onto load using equivalent reaction force</a:t>
                </a:r>
              </a:p>
              <a:p>
                <a:endParaRPr lang="en-GB" dirty="0" smtClean="0"/>
              </a:p>
              <a:p>
                <a:pPr marL="914400" lvl="1" indent="-457200">
                  <a:buFont typeface="+mj-lt"/>
                  <a:buAutoNum type="arabicPeriod" startAt="4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𝑭</m:t>
                        </m:r>
                      </m:num>
                      <m:den>
                        <m:r>
                          <a:rPr lang="en-GB" b="1" i="1" smtClean="0">
                            <a:latin typeface="Cambria Math"/>
                            <a:ea typeface="Cambria Math"/>
                          </a:rPr>
                          <m:t>𝒎</m:t>
                        </m:r>
                      </m:den>
                    </m:f>
                    <m:r>
                      <a:rPr lang="en-GB" b="1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  <a:ea typeface="Cambria Math"/>
                      </a:rPr>
                      <m:t>𝒂</m:t>
                    </m:r>
                  </m:oMath>
                </a14:m>
                <a:endParaRPr lang="en-GB" b="1" dirty="0" smtClean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772816"/>
                <a:ext cx="2879880" cy="4822795"/>
              </a:xfrm>
              <a:blipFill rotWithShape="1">
                <a:blip r:embed="rId2"/>
                <a:stretch>
                  <a:fillRect r="-42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62344"/>
            <a:ext cx="6627000" cy="360000"/>
          </a:xfrm>
        </p:spPr>
        <p:txBody>
          <a:bodyPr/>
          <a:lstStyle/>
          <a:p>
            <a:r>
              <a:rPr lang="fr-FR" noProof="0" dirty="0" smtClean="0"/>
              <a:t>Edward Jordan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Mathematical Method for spring selection (2)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73650" y="594928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/>
              <a:t>*Spring </a:t>
            </a:r>
            <a:r>
              <a:rPr lang="en-GB" dirty="0"/>
              <a:t>data acquired from product reseller. </a:t>
            </a: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612000" y="1176204"/>
            <a:ext cx="8280480" cy="6480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/>
              <a:t>Second, derive transmitted force input onto Cryomodule from compressed spring by: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0"/>
          <a:stretch/>
        </p:blipFill>
        <p:spPr bwMode="auto">
          <a:xfrm>
            <a:off x="4644008" y="1529585"/>
            <a:ext cx="3197214" cy="2043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Connector 17"/>
          <p:cNvCxnSpPr/>
          <p:nvPr/>
        </p:nvCxnSpPr>
        <p:spPr>
          <a:xfrm flipV="1">
            <a:off x="4925661" y="2622094"/>
            <a:ext cx="0" cy="812636"/>
          </a:xfrm>
          <a:prstGeom prst="line">
            <a:avLst/>
          </a:prstGeom>
          <a:ln>
            <a:solidFill>
              <a:srgbClr val="7030A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407084" y="3150840"/>
            <a:ext cx="5484" cy="283890"/>
          </a:xfrm>
          <a:prstGeom prst="line">
            <a:avLst/>
          </a:prstGeom>
          <a:ln>
            <a:solidFill>
              <a:srgbClr val="7030A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370834" y="2636912"/>
            <a:ext cx="0" cy="51392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361426" y="2622094"/>
            <a:ext cx="570614" cy="1481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932040" y="3121223"/>
            <a:ext cx="468052" cy="307777"/>
          </a:xfrm>
          <a:prstGeom prst="rect">
            <a:avLst/>
          </a:prstGeom>
          <a:solidFill>
            <a:srgbClr val="FFFFFF">
              <a:alpha val="67059"/>
            </a:srgbClr>
          </a:solidFill>
        </p:spPr>
        <p:txBody>
          <a:bodyPr wrap="square" rtlCol="0">
            <a:spAutoFit/>
          </a:bodyPr>
          <a:lstStyle/>
          <a:p>
            <a:r>
              <a:rPr lang="el-GR" sz="1400" b="1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b="1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E</a:t>
            </a:r>
            <a:endParaRPr lang="en-GB" sz="1400" b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25906" y="2739987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smtClean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x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07" y="3660338"/>
            <a:ext cx="3196800" cy="20960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220071" y="5569495"/>
            <a:ext cx="468052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l-GR" sz="1400" b="1" dirty="0" smtClean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x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102140" y="5589240"/>
            <a:ext cx="771510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128812" y="5301208"/>
            <a:ext cx="0" cy="26355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73650" y="5119092"/>
            <a:ext cx="0" cy="47014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370834" y="5301208"/>
            <a:ext cx="731306" cy="1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370834" y="5083714"/>
            <a:ext cx="149731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922883" y="3412257"/>
            <a:ext cx="489685" cy="0"/>
          </a:xfrm>
          <a:prstGeom prst="straightConnector1">
            <a:avLst/>
          </a:prstGeom>
          <a:ln>
            <a:solidFill>
              <a:srgbClr val="7030A0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70834" y="3140968"/>
            <a:ext cx="104173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392928" y="4765402"/>
            <a:ext cx="0" cy="32466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4394831" y="5301209"/>
            <a:ext cx="0" cy="32466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971600" y="1900863"/>
            <a:ext cx="2663502" cy="400110"/>
          </a:xfrm>
          <a:prstGeom prst="rect">
            <a:avLst/>
          </a:prstGeom>
          <a:solidFill>
            <a:srgbClr val="FFFFFF">
              <a:alpha val="67059"/>
            </a:srgbClr>
          </a:solidFill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2000" b="1" dirty="0" smtClean="0">
                <a:solidFill>
                  <a:srgbClr val="7030A0"/>
                </a:solidFill>
                <a:latin typeface="Arial Unicode MS"/>
                <a:ea typeface="Arial Unicode MS"/>
                <a:cs typeface="Arial Unicode MS"/>
              </a:rPr>
              <a:t>E 	→ 	</a:t>
            </a:r>
            <a:r>
              <a:rPr lang="el-GR" sz="2000" b="1" dirty="0" smtClean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x	→	</a:t>
            </a: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/>
                <a:ea typeface="Arial Unicode MS"/>
                <a:cs typeface="Arial Unicode MS"/>
              </a:rPr>
              <a:t>Δ</a:t>
            </a:r>
            <a:r>
              <a:rPr lang="en-GB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/>
                <a:ea typeface="Arial Unicode MS"/>
                <a:cs typeface="Arial Unicode MS"/>
              </a:rPr>
              <a:t>F</a:t>
            </a:r>
            <a:endParaRPr lang="en-GB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1403648" y="5466941"/>
                <a:ext cx="1296144" cy="61087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prstDash val="dash"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𝑭</m:t>
                          </m:r>
                        </m:num>
                        <m:den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𝒎</m:t>
                          </m:r>
                        </m:den>
                      </m:f>
                      <m:r>
                        <a:rPr lang="en-GB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b="1" i="1">
                          <a:latin typeface="Cambria Math"/>
                          <a:ea typeface="Cambria Math"/>
                        </a:rPr>
                        <m:t>𝒂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466941"/>
                <a:ext cx="1296144" cy="61087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9050"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-Pres-Template-v1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HiLumi-Pres-Template-v1</Template>
  <TotalTime>1401</TotalTime>
  <Words>872</Words>
  <Application>Microsoft Office PowerPoint</Application>
  <PresentationFormat>On-screen Show (4:3)</PresentationFormat>
  <Paragraphs>206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Arial Unicode MS</vt:lpstr>
      <vt:lpstr>Calibri</vt:lpstr>
      <vt:lpstr>Cambria Math</vt:lpstr>
      <vt:lpstr>Lucida Grande</vt:lpstr>
      <vt:lpstr>Times New Roman</vt:lpstr>
      <vt:lpstr>Wingdings</vt:lpstr>
      <vt:lpstr>ヒラギノ角ゴ Pro W3</vt:lpstr>
      <vt:lpstr>HiLumi-Pres-Template-v1</vt:lpstr>
      <vt:lpstr>Transport Aspects</vt:lpstr>
      <vt:lpstr>Background</vt:lpstr>
      <vt:lpstr>STFC Experience - Wire rope isolators</vt:lpstr>
      <vt:lpstr>Vertical wire rope isolator performance</vt:lpstr>
      <vt:lpstr>Vertical wire rope isolator performance</vt:lpstr>
      <vt:lpstr>Lateral wire rope isolator performance</vt:lpstr>
      <vt:lpstr>Shock from lowering equipment onto floor (in Romania)</vt:lpstr>
      <vt:lpstr>Mathematical Method for spring selection (1)</vt:lpstr>
      <vt:lpstr>Mathematical Method for spring selection (2)</vt:lpstr>
      <vt:lpstr>Mathematical Model - Example</vt:lpstr>
      <vt:lpstr>Reference Designs</vt:lpstr>
      <vt:lpstr>Concept Design</vt:lpstr>
      <vt:lpstr>PowerPoint Presentation</vt:lpstr>
      <vt:lpstr>Assembly procedure – Cryomodule into transportation frame</vt:lpstr>
      <vt:lpstr>Instrumentation</vt:lpstr>
      <vt:lpstr>Transportation frame production planning</vt:lpstr>
      <vt:lpstr>Thank you for your attention</vt:lpstr>
      <vt:lpstr>Reference slides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Kurt Artoos</cp:lastModifiedBy>
  <cp:revision>77</cp:revision>
  <dcterms:created xsi:type="dcterms:W3CDTF">2019-06-13T12:32:26Z</dcterms:created>
  <dcterms:modified xsi:type="dcterms:W3CDTF">2019-06-19T10:13:50Z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