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308" r:id="rId2"/>
    <p:sldId id="1562" r:id="rId3"/>
    <p:sldId id="1561" r:id="rId4"/>
    <p:sldId id="1565" r:id="rId5"/>
    <p:sldId id="1566" r:id="rId6"/>
    <p:sldId id="1567" r:id="rId7"/>
    <p:sldId id="1569" r:id="rId8"/>
    <p:sldId id="1563" r:id="rId9"/>
    <p:sldId id="1571" r:id="rId10"/>
    <p:sldId id="1572" r:id="rId11"/>
    <p:sldId id="1573" r:id="rId12"/>
    <p:sldId id="1574" r:id="rId13"/>
    <p:sldId id="1570" r:id="rId14"/>
    <p:sldId id="320" r:id="rId15"/>
    <p:sldId id="1568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04FF"/>
    <a:srgbClr val="FFFF00"/>
    <a:srgbClr val="00FFFF"/>
    <a:srgbClr val="E76725"/>
    <a:srgbClr val="62FFE6"/>
    <a:srgbClr val="04BAD1"/>
    <a:srgbClr val="4CA0B8"/>
    <a:srgbClr val="9AFFCC"/>
    <a:srgbClr val="BAFFBD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581" autoAdjust="0"/>
    <p:restoredTop sz="94670"/>
  </p:normalViewPr>
  <p:slideViewPr>
    <p:cSldViewPr snapToGrid="0" snapToObjects="1">
      <p:cViewPr>
        <p:scale>
          <a:sx n="140" d="100"/>
          <a:sy n="140" d="100"/>
        </p:scale>
        <p:origin x="744" y="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D90E7-D5CA-C241-8A52-947CA6D2102E}" type="datetimeFigureOut">
              <a:rPr lang="en-US" smtClean="0"/>
              <a:t>1/15/19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AAB91-BCBF-5047-A2AE-2821CC664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495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15/01/2019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77B0DA-F4B5-4A1F-BD2D-9FBBF29E476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539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FE81B-0A3C-4245-B21A-292DADE85D1E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18501-F3BF-1E47-B2FD-523E128006F8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6354F-FD22-E343-A364-15C24FED0F75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DB560-5C9C-9344-8A15-DF2EDFD4F880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EF7564-93AB-E84C-B25B-6D56F67E0E6B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1560D-E3CF-6D49-8EBB-F850B646A5D6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C8121-4FFC-8F43-A4FD-44F73A4DCAC5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85336-7D15-B94A-9BFA-A227B0578F62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4484EC-1DB9-9C4C-9FA9-FEEDD86D68AD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 </a:t>
            </a:r>
            <a:fld id="{B6C7C024-E3F1-D048-B81E-B18E7B3BA20E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6B00F-6CD7-5149-B62F-119E9361F649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Daniel Wollmann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52454/" TargetMode="External"/><Relationship Id="rId2" Type="http://schemas.openxmlformats.org/officeDocument/2006/relationships/hyperlink" Target="https://edms.cern.ch/document/2025613/1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indico.cern.ch/event/738302/" TargetMode="External"/><Relationship Id="rId5" Type="http://schemas.openxmlformats.org/officeDocument/2006/relationships/hyperlink" Target="https://indico.cern.ch/event/738302/contributions/3046495/attachments/1671542/2681974/2018-06-20_LMC_RQX.R1.pptx" TargetMode="External"/><Relationship Id="rId4" Type="http://schemas.openxmlformats.org/officeDocument/2006/relationships/hyperlink" Target="https://indico.cern.ch/event/756389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815" y="1130485"/>
            <a:ext cx="8265984" cy="845800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Quench of Triplet quadrupole </a:t>
            </a:r>
            <a:br>
              <a:rPr lang="en-US" sz="3600" dirty="0"/>
            </a:br>
            <a:r>
              <a:rPr lang="en-US" sz="3600" dirty="0"/>
              <a:t>(RQX.R1, 03.06.2018)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6378" y="3848667"/>
            <a:ext cx="72708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/>
          </a:p>
          <a:p>
            <a:pPr algn="ctr"/>
            <a:r>
              <a:rPr lang="en-US" sz="2000" dirty="0"/>
              <a:t>B. </a:t>
            </a:r>
            <a:r>
              <a:rPr lang="en-US" sz="2000" dirty="0" err="1"/>
              <a:t>Lindstroem</a:t>
            </a:r>
            <a:r>
              <a:rPr lang="en-US" sz="2000" dirty="0"/>
              <a:t>, E. </a:t>
            </a:r>
            <a:r>
              <a:rPr lang="en-US" sz="2000" dirty="0" err="1"/>
              <a:t>Ravaioli</a:t>
            </a:r>
            <a:r>
              <a:rPr lang="en-US" sz="2000" dirty="0"/>
              <a:t>, A. </a:t>
            </a:r>
            <a:r>
              <a:rPr lang="en-US" sz="2000" dirty="0" err="1"/>
              <a:t>Verweij</a:t>
            </a:r>
            <a:r>
              <a:rPr lang="en-US" sz="2000" dirty="0"/>
              <a:t>, D. </a:t>
            </a:r>
            <a:r>
              <a:rPr lang="en-US" sz="2000" dirty="0" err="1"/>
              <a:t>Wollmann</a:t>
            </a:r>
            <a:endParaRPr lang="en-US" sz="2000" dirty="0"/>
          </a:p>
          <a:p>
            <a:pPr algn="ctr"/>
            <a:endParaRPr lang="en-US" sz="2000" dirty="0"/>
          </a:p>
          <a:p>
            <a:pPr algn="ctr"/>
            <a:endParaRPr lang="en-US" sz="2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F199D6-F1BF-254B-B0CF-333AE07EE9C6}"/>
              </a:ext>
            </a:extLst>
          </p:cNvPr>
          <p:cNvSpPr txBox="1"/>
          <p:nvPr/>
        </p:nvSpPr>
        <p:spPr>
          <a:xfrm>
            <a:off x="1152327" y="6136700"/>
            <a:ext cx="7114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138</a:t>
            </a:r>
            <a:r>
              <a:rPr lang="en-US" baseline="30000" dirty="0">
                <a:solidFill>
                  <a:schemeClr val="bg1"/>
                </a:solidFill>
              </a:rPr>
              <a:t>th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HiLumi</a:t>
            </a:r>
            <a:r>
              <a:rPr lang="en-US" dirty="0">
                <a:solidFill>
                  <a:schemeClr val="bg1"/>
                </a:solidFill>
              </a:rPr>
              <a:t> WP2 meeting, 15.01.2019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1BFB9C-4880-B443-B0A5-2241C36461B6}"/>
              </a:ext>
            </a:extLst>
          </p:cNvPr>
          <p:cNvSpPr txBox="1"/>
          <p:nvPr/>
        </p:nvSpPr>
        <p:spPr>
          <a:xfrm>
            <a:off x="1708589" y="2534352"/>
            <a:ext cx="569043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en-US" sz="1600" dirty="0"/>
              <a:t>Observations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</a:rPr>
              <a:t>Beam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</a:rPr>
              <a:t>Triplet circuit</a:t>
            </a:r>
          </a:p>
          <a:p>
            <a:pPr marL="914400" lvl="1" indent="-457200">
              <a:buFont typeface="Wingdings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</a:rPr>
              <a:t>Cryogenic system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</a:rPr>
              <a:t>Simulations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</a:rPr>
              <a:t>Summary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D6130ED9-722C-7540-A318-4E0B026D28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81845D-F420-B846-9255-A116737B1A75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20A0990-3ED1-9848-8A6F-3C2BA476B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Daniel </a:t>
            </a:r>
            <a:r>
              <a:rPr lang="en-US" dirty="0" err="1"/>
              <a:t>Wollmann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6D7BF09-08BF-7A43-9261-53F287705A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8F0477-CF15-0440-AF99-AC43CFB72596}"/>
              </a:ext>
            </a:extLst>
          </p:cNvPr>
          <p:cNvSpPr txBox="1"/>
          <p:nvPr/>
        </p:nvSpPr>
        <p:spPr>
          <a:xfrm>
            <a:off x="1864538" y="4679663"/>
            <a:ext cx="569043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More details: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en-US" sz="1600" dirty="0">
                <a:solidFill>
                  <a:schemeClr val="tx2"/>
                </a:solidFill>
              </a:rPr>
              <a:t>Analysis of the sequence of events in RQX.R1 circuit on 3 June 2018, Internal note, TE-MPE, </a:t>
            </a:r>
            <a:r>
              <a:rPr lang="en-US" sz="1600" dirty="0">
                <a:solidFill>
                  <a:schemeClr val="tx2"/>
                </a:solidFill>
                <a:hlinkClick r:id="rId2"/>
              </a:rPr>
              <a:t>EDMS 2025613</a:t>
            </a:r>
            <a:endParaRPr lang="en-US" sz="1600" dirty="0">
              <a:solidFill>
                <a:schemeClr val="tx2"/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1600" dirty="0">
                <a:solidFill>
                  <a:schemeClr val="tx2"/>
                </a:solidFill>
                <a:hlinkClick r:id="rId3"/>
              </a:rPr>
              <a:t>168</a:t>
            </a:r>
            <a:r>
              <a:rPr lang="en-US" sz="1600" baseline="30000" dirty="0">
                <a:solidFill>
                  <a:schemeClr val="tx2"/>
                </a:solidFill>
                <a:hlinkClick r:id="rId3"/>
              </a:rPr>
              <a:t>th</a:t>
            </a:r>
            <a:r>
              <a:rPr lang="en-US" sz="1600" dirty="0">
                <a:solidFill>
                  <a:schemeClr val="tx2"/>
                </a:solidFill>
              </a:rPr>
              <a:t> and </a:t>
            </a:r>
            <a:r>
              <a:rPr lang="en-US" sz="1600" dirty="0">
                <a:solidFill>
                  <a:schemeClr val="tx2"/>
                </a:solidFill>
                <a:hlinkClick r:id="rId4"/>
              </a:rPr>
              <a:t>169</a:t>
            </a:r>
            <a:r>
              <a:rPr lang="en-US" sz="1600" baseline="30000" dirty="0">
                <a:solidFill>
                  <a:schemeClr val="tx2"/>
                </a:solidFill>
                <a:hlinkClick r:id="rId4"/>
              </a:rPr>
              <a:t>th</a:t>
            </a:r>
            <a:r>
              <a:rPr lang="en-US" sz="1600" dirty="0">
                <a:solidFill>
                  <a:schemeClr val="tx2"/>
                </a:solidFill>
                <a:hlinkClick r:id="rId4"/>
              </a:rPr>
              <a:t> MPP</a:t>
            </a:r>
            <a:endParaRPr lang="en-US" sz="1600" dirty="0">
              <a:solidFill>
                <a:schemeClr val="tx2"/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en-US" sz="1400" dirty="0">
                <a:solidFill>
                  <a:schemeClr val="tx2"/>
                </a:solidFill>
              </a:rPr>
              <a:t>A. </a:t>
            </a:r>
            <a:r>
              <a:rPr lang="en-US" sz="1400" dirty="0" err="1">
                <a:solidFill>
                  <a:schemeClr val="tx2"/>
                </a:solidFill>
              </a:rPr>
              <a:t>Verweij</a:t>
            </a:r>
            <a:r>
              <a:rPr lang="en-US" sz="1400" dirty="0">
                <a:solidFill>
                  <a:schemeClr val="tx2"/>
                </a:solidFill>
              </a:rPr>
              <a:t>: </a:t>
            </a:r>
            <a:r>
              <a:rPr lang="en-US" sz="1400" dirty="0">
                <a:solidFill>
                  <a:schemeClr val="tx2"/>
                </a:solidFill>
                <a:hlinkClick r:id="rId5"/>
              </a:rPr>
              <a:t>Analysis of IT quench</a:t>
            </a:r>
            <a:r>
              <a:rPr lang="en-US" sz="1400" dirty="0">
                <a:solidFill>
                  <a:schemeClr val="tx2"/>
                </a:solidFill>
              </a:rPr>
              <a:t>, </a:t>
            </a:r>
            <a:r>
              <a:rPr lang="en-US" sz="1400" dirty="0">
                <a:solidFill>
                  <a:schemeClr val="tx2"/>
                </a:solidFill>
                <a:hlinkClick r:id="rId6"/>
              </a:rPr>
              <a:t>351</a:t>
            </a:r>
            <a:r>
              <a:rPr lang="en-US" sz="1400" baseline="30000" dirty="0">
                <a:solidFill>
                  <a:schemeClr val="tx2"/>
                </a:solidFill>
                <a:hlinkClick r:id="rId6"/>
              </a:rPr>
              <a:t>st</a:t>
            </a:r>
            <a:r>
              <a:rPr lang="en-US" sz="1400" dirty="0">
                <a:solidFill>
                  <a:schemeClr val="tx2"/>
                </a:solidFill>
                <a:hlinkClick r:id="rId6"/>
              </a:rPr>
              <a:t> LMC, 20.06.2018</a:t>
            </a:r>
            <a:endParaRPr lang="en-US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1730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438C6F61-E0E3-DE40-BF87-BD42EEA1E7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6642" y="934146"/>
            <a:ext cx="4565089" cy="34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F50152B-3533-9749-8DCD-68BF7F2A18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554" y="934148"/>
            <a:ext cx="4565089" cy="342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2E8F28-7003-B240-BB8D-85ED8267EC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24FE81B-0A3C-4245-B21A-292DADE85D1E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6B5B22-B223-4E45-973E-1769226013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B39F39-C815-7D42-9DCF-6587ECD54F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58A9D9-4839-3045-93BE-69902674F4C8}"/>
              </a:ext>
            </a:extLst>
          </p:cNvPr>
          <p:cNvSpPr/>
          <p:nvPr/>
        </p:nvSpPr>
        <p:spPr bwMode="auto">
          <a:xfrm>
            <a:off x="166944" y="571172"/>
            <a:ext cx="4231200" cy="457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n-US" sz="1600" dirty="0">
                <a:latin typeface="Calibri" panose="020F0502020204030204" pitchFamily="34" charset="0"/>
              </a:rPr>
              <a:t>Currents (only 1/4 magnet cross-section shown)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488AFE-30E2-9C4C-96E5-C23C25C82D00}"/>
              </a:ext>
            </a:extLst>
          </p:cNvPr>
          <p:cNvSpPr/>
          <p:nvPr/>
        </p:nvSpPr>
        <p:spPr bwMode="auto">
          <a:xfrm>
            <a:off x="4823150" y="571172"/>
            <a:ext cx="4231200" cy="457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n-US" sz="1600" dirty="0">
                <a:latin typeface="Calibri" panose="020F0502020204030204" pitchFamily="34" charset="0"/>
              </a:rPr>
              <a:t>Magnetic field induced in the magnet aperture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A325B17-E118-6D46-91EE-BDEAF9C819A9}"/>
              </a:ext>
            </a:extLst>
          </p:cNvPr>
          <p:cNvSpPr/>
          <p:nvPr/>
        </p:nvSpPr>
        <p:spPr bwMode="auto">
          <a:xfrm>
            <a:off x="2969335" y="4150580"/>
            <a:ext cx="1564200" cy="2310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n-US" sz="1600" dirty="0">
                <a:latin typeface="Calibri" panose="020F0502020204030204" pitchFamily="34" charset="0"/>
              </a:rPr>
              <a:t>Quenched turns</a:t>
            </a:r>
          </a:p>
        </p:txBody>
      </p:sp>
      <p:sp>
        <p:nvSpPr>
          <p:cNvPr id="12" name="Trapezoid 11">
            <a:extLst>
              <a:ext uri="{FF2B5EF4-FFF2-40B4-BE49-F238E27FC236}">
                <a16:creationId xmlns:a16="http://schemas.microsoft.com/office/drawing/2014/main" id="{5031FF9D-33D6-9044-90F9-7B76D9A6A345}"/>
              </a:ext>
            </a:extLst>
          </p:cNvPr>
          <p:cNvSpPr/>
          <p:nvPr/>
        </p:nvSpPr>
        <p:spPr bwMode="auto">
          <a:xfrm rot="10800000">
            <a:off x="1752599" y="2980941"/>
            <a:ext cx="762001" cy="685800"/>
          </a:xfrm>
          <a:prstGeom prst="trapezoid">
            <a:avLst>
              <a:gd name="adj" fmla="val 13209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24EEA8E-8DB9-6840-B141-6929B3FB69EA}"/>
              </a:ext>
            </a:extLst>
          </p:cNvPr>
          <p:cNvCxnSpPr>
            <a:cxnSpLocks/>
            <a:endCxn id="11" idx="1"/>
          </p:cNvCxnSpPr>
          <p:nvPr/>
        </p:nvCxnSpPr>
        <p:spPr bwMode="auto">
          <a:xfrm>
            <a:off x="2133599" y="3613565"/>
            <a:ext cx="835736" cy="6525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52D67D79-ABBE-6847-AD39-68880E3D2A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002" y="0"/>
            <a:ext cx="1538998" cy="539999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CE0843E4-477C-2044-BA32-45D1BF015E15}"/>
              </a:ext>
            </a:extLst>
          </p:cNvPr>
          <p:cNvSpPr txBox="1">
            <a:spLocks/>
          </p:cNvSpPr>
          <p:nvPr/>
        </p:nvSpPr>
        <p:spPr>
          <a:xfrm>
            <a:off x="283464" y="31466"/>
            <a:ext cx="6983210" cy="50127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Inter-Strand Coupling Currents (ISCC)</a:t>
            </a: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9A278F3E-031F-1348-A8D2-079414D7AD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895140"/>
              </p:ext>
            </p:extLst>
          </p:nvPr>
        </p:nvGraphicFramePr>
        <p:xfrm>
          <a:off x="89650" y="4431792"/>
          <a:ext cx="8964700" cy="16764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145068">
                  <a:extLst>
                    <a:ext uri="{9D8B030D-6E8A-4147-A177-3AD203B41FA5}">
                      <a16:colId xmlns:a16="http://schemas.microsoft.com/office/drawing/2014/main" val="1704331055"/>
                    </a:ext>
                  </a:extLst>
                </a:gridCol>
                <a:gridCol w="1363434">
                  <a:extLst>
                    <a:ext uri="{9D8B030D-6E8A-4147-A177-3AD203B41FA5}">
                      <a16:colId xmlns:a16="http://schemas.microsoft.com/office/drawing/2014/main" val="1371157496"/>
                    </a:ext>
                  </a:extLst>
                </a:gridCol>
                <a:gridCol w="1083612">
                  <a:extLst>
                    <a:ext uri="{9D8B030D-6E8A-4147-A177-3AD203B41FA5}">
                      <a16:colId xmlns:a16="http://schemas.microsoft.com/office/drawing/2014/main" val="1406643534"/>
                    </a:ext>
                  </a:extLst>
                </a:gridCol>
                <a:gridCol w="971994">
                  <a:extLst>
                    <a:ext uri="{9D8B030D-6E8A-4147-A177-3AD203B41FA5}">
                      <a16:colId xmlns:a16="http://schemas.microsoft.com/office/drawing/2014/main" val="3997656395"/>
                    </a:ext>
                  </a:extLst>
                </a:gridCol>
                <a:gridCol w="971994">
                  <a:extLst>
                    <a:ext uri="{9D8B030D-6E8A-4147-A177-3AD203B41FA5}">
                      <a16:colId xmlns:a16="http://schemas.microsoft.com/office/drawing/2014/main" val="2714793451"/>
                    </a:ext>
                  </a:extLst>
                </a:gridCol>
                <a:gridCol w="1556899">
                  <a:extLst>
                    <a:ext uri="{9D8B030D-6E8A-4147-A177-3AD203B41FA5}">
                      <a16:colId xmlns:a16="http://schemas.microsoft.com/office/drawing/2014/main" val="66957408"/>
                    </a:ext>
                  </a:extLst>
                </a:gridCol>
                <a:gridCol w="1871699">
                  <a:extLst>
                    <a:ext uri="{9D8B030D-6E8A-4147-A177-3AD203B41FA5}">
                      <a16:colId xmlns:a16="http://schemas.microsoft.com/office/drawing/2014/main" val="2811295081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[</a:t>
                      </a:r>
                      <a:r>
                        <a:rPr lang="en-US" sz="1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From BPM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From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IFCC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ISCC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CRC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8545289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endParaRPr lang="en-GB" sz="16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+0.7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+0.233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+0.014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–0.026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88038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&lt;0.1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+0.002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0328699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&lt;0.1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–0.197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+0.022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+0.048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82269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&lt;0.1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+0.003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1125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0098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5C05D50E-E58F-EF4D-BE79-1E2070146C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8911" y="961580"/>
            <a:ext cx="4565089" cy="342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5294ED0-00C7-2B4F-B107-3C749BD66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1580"/>
            <a:ext cx="4565089" cy="3420000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2E8F28-7003-B240-BB8D-85ED8267EC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24FE81B-0A3C-4245-B21A-292DADE85D1E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6B5B22-B223-4E45-973E-1769226013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B39F39-C815-7D42-9DCF-6587ECD54F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58A9D9-4839-3045-93BE-69902674F4C8}"/>
              </a:ext>
            </a:extLst>
          </p:cNvPr>
          <p:cNvSpPr/>
          <p:nvPr/>
        </p:nvSpPr>
        <p:spPr bwMode="auto">
          <a:xfrm>
            <a:off x="166944" y="571172"/>
            <a:ext cx="4231200" cy="457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n-US" sz="1600" dirty="0">
                <a:latin typeface="Calibri" panose="020F0502020204030204" pitchFamily="34" charset="0"/>
              </a:rPr>
              <a:t>Currents (only 1/4 magnet cross-section shown)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488AFE-30E2-9C4C-96E5-C23C25C82D00}"/>
              </a:ext>
            </a:extLst>
          </p:cNvPr>
          <p:cNvSpPr/>
          <p:nvPr/>
        </p:nvSpPr>
        <p:spPr bwMode="auto">
          <a:xfrm>
            <a:off x="4823150" y="571172"/>
            <a:ext cx="4231200" cy="457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n-US" sz="1600" dirty="0">
                <a:latin typeface="Calibri" panose="020F0502020204030204" pitchFamily="34" charset="0"/>
              </a:rPr>
              <a:t>Magnetic field induced in the magnet aperture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A325B17-E118-6D46-91EE-BDEAF9C819A9}"/>
              </a:ext>
            </a:extLst>
          </p:cNvPr>
          <p:cNvSpPr/>
          <p:nvPr/>
        </p:nvSpPr>
        <p:spPr bwMode="auto">
          <a:xfrm>
            <a:off x="2969335" y="4150580"/>
            <a:ext cx="1564200" cy="2310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n-US" sz="1600" dirty="0">
                <a:latin typeface="Calibri" panose="020F0502020204030204" pitchFamily="34" charset="0"/>
              </a:rPr>
              <a:t>Quenched turns</a:t>
            </a:r>
          </a:p>
        </p:txBody>
      </p:sp>
      <p:sp>
        <p:nvSpPr>
          <p:cNvPr id="12" name="Trapezoid 11">
            <a:extLst>
              <a:ext uri="{FF2B5EF4-FFF2-40B4-BE49-F238E27FC236}">
                <a16:creationId xmlns:a16="http://schemas.microsoft.com/office/drawing/2014/main" id="{5031FF9D-33D6-9044-90F9-7B76D9A6A345}"/>
              </a:ext>
            </a:extLst>
          </p:cNvPr>
          <p:cNvSpPr/>
          <p:nvPr/>
        </p:nvSpPr>
        <p:spPr bwMode="auto">
          <a:xfrm rot="10800000">
            <a:off x="1752599" y="2980941"/>
            <a:ext cx="762001" cy="685800"/>
          </a:xfrm>
          <a:prstGeom prst="trapezoid">
            <a:avLst>
              <a:gd name="adj" fmla="val 13209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24EEA8E-8DB9-6840-B141-6929B3FB69EA}"/>
              </a:ext>
            </a:extLst>
          </p:cNvPr>
          <p:cNvCxnSpPr>
            <a:cxnSpLocks/>
            <a:endCxn id="11" idx="1"/>
          </p:cNvCxnSpPr>
          <p:nvPr/>
        </p:nvCxnSpPr>
        <p:spPr bwMode="auto">
          <a:xfrm>
            <a:off x="2133599" y="3613565"/>
            <a:ext cx="835736" cy="6525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52D67D79-ABBE-6847-AD39-68880E3D2A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002" y="0"/>
            <a:ext cx="1538998" cy="539999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CE0843E4-477C-2044-BA32-45D1BF015E15}"/>
              </a:ext>
            </a:extLst>
          </p:cNvPr>
          <p:cNvSpPr txBox="1">
            <a:spLocks/>
          </p:cNvSpPr>
          <p:nvPr/>
        </p:nvSpPr>
        <p:spPr>
          <a:xfrm>
            <a:off x="283464" y="31466"/>
            <a:ext cx="6983210" cy="50127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Current Redistribution in the Cable (CRC)</a:t>
            </a:r>
          </a:p>
          <a:p>
            <a:endParaRPr lang="en-GB" sz="2800" dirty="0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06A6E5FB-4DB8-4B42-9885-82B9F47DFF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361960"/>
              </p:ext>
            </p:extLst>
          </p:nvPr>
        </p:nvGraphicFramePr>
        <p:xfrm>
          <a:off x="96561" y="4418278"/>
          <a:ext cx="8964700" cy="16764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145068">
                  <a:extLst>
                    <a:ext uri="{9D8B030D-6E8A-4147-A177-3AD203B41FA5}">
                      <a16:colId xmlns:a16="http://schemas.microsoft.com/office/drawing/2014/main" val="1704331055"/>
                    </a:ext>
                  </a:extLst>
                </a:gridCol>
                <a:gridCol w="1363434">
                  <a:extLst>
                    <a:ext uri="{9D8B030D-6E8A-4147-A177-3AD203B41FA5}">
                      <a16:colId xmlns:a16="http://schemas.microsoft.com/office/drawing/2014/main" val="1371157496"/>
                    </a:ext>
                  </a:extLst>
                </a:gridCol>
                <a:gridCol w="1083612">
                  <a:extLst>
                    <a:ext uri="{9D8B030D-6E8A-4147-A177-3AD203B41FA5}">
                      <a16:colId xmlns:a16="http://schemas.microsoft.com/office/drawing/2014/main" val="1406643534"/>
                    </a:ext>
                  </a:extLst>
                </a:gridCol>
                <a:gridCol w="971994">
                  <a:extLst>
                    <a:ext uri="{9D8B030D-6E8A-4147-A177-3AD203B41FA5}">
                      <a16:colId xmlns:a16="http://schemas.microsoft.com/office/drawing/2014/main" val="3997656395"/>
                    </a:ext>
                  </a:extLst>
                </a:gridCol>
                <a:gridCol w="971994">
                  <a:extLst>
                    <a:ext uri="{9D8B030D-6E8A-4147-A177-3AD203B41FA5}">
                      <a16:colId xmlns:a16="http://schemas.microsoft.com/office/drawing/2014/main" val="2714793451"/>
                    </a:ext>
                  </a:extLst>
                </a:gridCol>
                <a:gridCol w="1556899">
                  <a:extLst>
                    <a:ext uri="{9D8B030D-6E8A-4147-A177-3AD203B41FA5}">
                      <a16:colId xmlns:a16="http://schemas.microsoft.com/office/drawing/2014/main" val="66957408"/>
                    </a:ext>
                  </a:extLst>
                </a:gridCol>
                <a:gridCol w="1871699">
                  <a:extLst>
                    <a:ext uri="{9D8B030D-6E8A-4147-A177-3AD203B41FA5}">
                      <a16:colId xmlns:a16="http://schemas.microsoft.com/office/drawing/2014/main" val="2811295081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[</a:t>
                      </a:r>
                      <a:r>
                        <a:rPr lang="en-US" sz="1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From BPM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From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IFCC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ISCC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CRC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8545289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endParaRPr lang="en-GB" sz="16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+0.7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+0.233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+0.014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–0.026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 / +0.967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88038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&lt;0.1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+0.002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0328699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&lt;0.1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–0.197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+0.022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+0.048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 / +0.636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82269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&lt;0.1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+0.003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112529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50CDFEB-90A4-6A4C-9169-5B4AA913C9D1}"/>
              </a:ext>
            </a:extLst>
          </p:cNvPr>
          <p:cNvSpPr txBox="1"/>
          <p:nvPr/>
        </p:nvSpPr>
        <p:spPr>
          <a:xfrm>
            <a:off x="7042270" y="4243624"/>
            <a:ext cx="210173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en-US" sz="1200" dirty="0">
                <a:latin typeface="Calibri" panose="020F0502020204030204" pitchFamily="34" charset="0"/>
              </a:rPr>
              <a:t>The real cable redistribution currents are between </a:t>
            </a:r>
            <a:r>
              <a:rPr lang="en-US" sz="1200" dirty="0">
                <a:solidFill>
                  <a:srgbClr val="FF0000"/>
                </a:solidFill>
                <a:latin typeface="Calibri" panose="020F0502020204030204" pitchFamily="34" charset="0"/>
              </a:rPr>
              <a:t>two extreme cases</a:t>
            </a:r>
          </a:p>
          <a:p>
            <a:pPr marL="225425" lvl="2" indent="-134938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</a:rPr>
              <a:t>Infinite contact resistance between strands: Effect is zero</a:t>
            </a:r>
          </a:p>
          <a:p>
            <a:pPr marL="225425" lvl="2" indent="-134938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Calibri" panose="020F0502020204030204" pitchFamily="34" charset="0"/>
              </a:rPr>
              <a:t>Zero contact resistance between strands: Effect is maximum (full redistribution)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79651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0354C8C-FEB1-F342-A4CD-3106933281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8643" y="685599"/>
            <a:ext cx="4805357" cy="36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883B09-85EE-AA48-A612-8B57D32D1E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616" y="-131674"/>
            <a:ext cx="6455664" cy="940443"/>
          </a:xfrm>
        </p:spPr>
        <p:txBody>
          <a:bodyPr>
            <a:noAutofit/>
          </a:bodyPr>
          <a:lstStyle/>
          <a:p>
            <a:r>
              <a:rPr lang="en-GB" sz="2800" dirty="0"/>
              <a:t>Kicks from IFCC, ISCC and CRC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E24D28-2A57-2A4F-8C23-76F68664B6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822" y="806917"/>
            <a:ext cx="4583462" cy="3478681"/>
          </a:xfrm>
        </p:spPr>
        <p:txBody>
          <a:bodyPr>
            <a:normAutofit fontScale="55000" lnSpcReduction="20000"/>
          </a:bodyPr>
          <a:lstStyle/>
          <a:p>
            <a:pPr marL="180975" indent="-144463">
              <a:lnSpc>
                <a:spcPct val="120000"/>
              </a:lnSpc>
            </a:pPr>
            <a:r>
              <a:rPr lang="en-GB" dirty="0"/>
              <a:t>Dipole kicks observed in beam can be explained by current redistribution in the sc. cables during the quench</a:t>
            </a:r>
          </a:p>
          <a:p>
            <a:pPr marL="180975" indent="-144463">
              <a:lnSpc>
                <a:spcPct val="120000"/>
              </a:lnSpc>
            </a:pPr>
            <a:r>
              <a:rPr lang="en-GB" dirty="0"/>
              <a:t>The other effects studied are one order of magnitude too small</a:t>
            </a:r>
          </a:p>
          <a:p>
            <a:pPr marL="180975" indent="-144463">
              <a:lnSpc>
                <a:spcPct val="120000"/>
              </a:lnSpc>
            </a:pPr>
            <a:endParaRPr lang="en-US" sz="3200" dirty="0">
              <a:latin typeface="Calibri" panose="020F0502020204030204" pitchFamily="34" charset="0"/>
            </a:endParaRPr>
          </a:p>
          <a:p>
            <a:pPr marL="180975" indent="-144463">
              <a:lnSpc>
                <a:spcPct val="120000"/>
              </a:lnSpc>
            </a:pPr>
            <a:r>
              <a:rPr lang="en-US" sz="3200" dirty="0">
                <a:latin typeface="Calibri" panose="020F0502020204030204" pitchFamily="34" charset="0"/>
              </a:rPr>
              <a:t>Note, that the exact values of many parameters used in the simulations are unknow: </a:t>
            </a:r>
            <a:r>
              <a:rPr lang="en-GB" sz="3200" dirty="0">
                <a:latin typeface="Calibri" panose="020F0502020204030204" pitchFamily="34" charset="0"/>
              </a:rPr>
              <a:t>number of quenched turns, initial length normal zone, normal-zone propagation velocity, turn-to-turn quench propagation time, conductor properties</a:t>
            </a:r>
            <a:r>
              <a:rPr lang="en-US" sz="3200" dirty="0">
                <a:latin typeface="Calibri" panose="020F0502020204030204" pitchFamily="34" charset="0"/>
              </a:rPr>
              <a:t>, …</a:t>
            </a: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87CB42-2765-3447-B087-36E94E9A951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A1560D-E3CF-6D49-8EBB-F850B646A5D6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4C9C98-21C2-E542-B621-CDEDF7E654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F19AD-B242-BF49-94C4-C1776A2D3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048FAA-3313-EA4D-8156-6B3E9D16DA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002" y="0"/>
            <a:ext cx="1538998" cy="539999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7975647-1C5C-A145-AE0F-1A18DC5772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1618122"/>
              </p:ext>
            </p:extLst>
          </p:nvPr>
        </p:nvGraphicFramePr>
        <p:xfrm>
          <a:off x="84814" y="4419058"/>
          <a:ext cx="8964700" cy="16764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145068">
                  <a:extLst>
                    <a:ext uri="{9D8B030D-6E8A-4147-A177-3AD203B41FA5}">
                      <a16:colId xmlns:a16="http://schemas.microsoft.com/office/drawing/2014/main" val="1704331055"/>
                    </a:ext>
                  </a:extLst>
                </a:gridCol>
                <a:gridCol w="1363434">
                  <a:extLst>
                    <a:ext uri="{9D8B030D-6E8A-4147-A177-3AD203B41FA5}">
                      <a16:colId xmlns:a16="http://schemas.microsoft.com/office/drawing/2014/main" val="1371157496"/>
                    </a:ext>
                  </a:extLst>
                </a:gridCol>
                <a:gridCol w="1083612">
                  <a:extLst>
                    <a:ext uri="{9D8B030D-6E8A-4147-A177-3AD203B41FA5}">
                      <a16:colId xmlns:a16="http://schemas.microsoft.com/office/drawing/2014/main" val="1406643534"/>
                    </a:ext>
                  </a:extLst>
                </a:gridCol>
                <a:gridCol w="971994">
                  <a:extLst>
                    <a:ext uri="{9D8B030D-6E8A-4147-A177-3AD203B41FA5}">
                      <a16:colId xmlns:a16="http://schemas.microsoft.com/office/drawing/2014/main" val="3997656395"/>
                    </a:ext>
                  </a:extLst>
                </a:gridCol>
                <a:gridCol w="971994">
                  <a:extLst>
                    <a:ext uri="{9D8B030D-6E8A-4147-A177-3AD203B41FA5}">
                      <a16:colId xmlns:a16="http://schemas.microsoft.com/office/drawing/2014/main" val="2714793451"/>
                    </a:ext>
                  </a:extLst>
                </a:gridCol>
                <a:gridCol w="1556899">
                  <a:extLst>
                    <a:ext uri="{9D8B030D-6E8A-4147-A177-3AD203B41FA5}">
                      <a16:colId xmlns:a16="http://schemas.microsoft.com/office/drawing/2014/main" val="66957408"/>
                    </a:ext>
                  </a:extLst>
                </a:gridCol>
                <a:gridCol w="1871699">
                  <a:extLst>
                    <a:ext uri="{9D8B030D-6E8A-4147-A177-3AD203B41FA5}">
                      <a16:colId xmlns:a16="http://schemas.microsoft.com/office/drawing/2014/main" val="2811295081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[</a:t>
                      </a:r>
                      <a:r>
                        <a:rPr lang="en-US" sz="1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From BPM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From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IFCC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ISCC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CRC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8545289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endParaRPr lang="en-GB" sz="16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+0.7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+0.233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+0.014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–0.026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 / +0.967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+0.221 / +1.188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88038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&lt;0.1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+0.002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+0.002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0328699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&lt;0.1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–0.197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+0.022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+0.048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 / +0.636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–0.127 / +0.509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82269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&lt;0.1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+0.003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+0.003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11252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9421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5FFA2-12C2-4A49-BE4E-D60C62D91E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62036"/>
          </a:xfrm>
        </p:spPr>
        <p:txBody>
          <a:bodyPr>
            <a:normAutofit fontScale="90000"/>
          </a:bodyPr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AA259-6651-EF47-A481-C0CB6541E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86968"/>
            <a:ext cx="8226854" cy="5106059"/>
          </a:xfrm>
        </p:spPr>
        <p:txBody>
          <a:bodyPr>
            <a:normAutofit fontScale="92500"/>
          </a:bodyPr>
          <a:lstStyle/>
          <a:p>
            <a:r>
              <a:rPr lang="en-GB" dirty="0"/>
              <a:t>Beam dump observed on 03.06.2018 due to losses in the collimation system has it’s origin in the triplet R1 (Q1)</a:t>
            </a:r>
          </a:p>
          <a:p>
            <a:r>
              <a:rPr lang="en-GB" dirty="0"/>
              <a:t>Very fast (symmetric) quench leading to beam dump after 240 turns </a:t>
            </a:r>
            <a:r>
              <a:rPr lang="en-GB" dirty="0">
                <a:sym typeface="Wingdings" pitchFamily="2" charset="2"/>
              </a:rPr>
              <a:t> QPS detection only ~40 </a:t>
            </a:r>
            <a:r>
              <a:rPr lang="en-GB" dirty="0" err="1">
                <a:sym typeface="Wingdings" pitchFamily="2" charset="2"/>
              </a:rPr>
              <a:t>ms</a:t>
            </a:r>
            <a:r>
              <a:rPr lang="en-GB" dirty="0">
                <a:sym typeface="Wingdings" pitchFamily="2" charset="2"/>
              </a:rPr>
              <a:t> after onset of quench</a:t>
            </a:r>
          </a:p>
          <a:p>
            <a:r>
              <a:rPr lang="en-GB" dirty="0">
                <a:sym typeface="Wingdings" pitchFamily="2" charset="2"/>
              </a:rPr>
              <a:t>Origin of event most likely due to warm up of helium in combination with debris from the IP</a:t>
            </a:r>
          </a:p>
          <a:p>
            <a:r>
              <a:rPr lang="en-GB" dirty="0">
                <a:sym typeface="Wingdings" pitchFamily="2" charset="2"/>
              </a:rPr>
              <a:t>Asymmetric response of B1 and B2 can be explained by current redistribution in sc. cables during the quench   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DFC6A-A879-BA44-B171-A294F8AAE2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A1560D-E3CF-6D49-8EBB-F850B646A5D6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0DB4A0-7AF1-BC41-87A4-69B5563378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49B732-DE64-C244-B524-8E2A49577E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564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0320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A2F41-07A9-DB4A-A5CE-77C1448EA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QPS signal names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BF215F-00B2-314F-84B7-C54B94AB64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A1560D-E3CF-6D49-8EBB-F850B646A5D6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753436-3D99-4746-90E6-5E879098CB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0D013F-1E30-B447-BA13-7E4ECBB6D0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AC05C4-AB02-684E-9826-1756488A3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9229"/>
            <a:ext cx="9144000" cy="4559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2852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A677B-D33A-8241-BA5D-DD865ACC0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143653"/>
            <a:ext cx="8226854" cy="592702"/>
          </a:xfrm>
        </p:spPr>
        <p:txBody>
          <a:bodyPr>
            <a:noAutofit/>
          </a:bodyPr>
          <a:lstStyle/>
          <a:p>
            <a:r>
              <a:rPr lang="en-GB" sz="3200" dirty="0"/>
              <a:t>Beam observations during triplet event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DA8311-C9FC-8F40-AEB3-1C5A30AD0E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228" y="786476"/>
            <a:ext cx="4476489" cy="1303504"/>
          </a:xfrm>
        </p:spPr>
        <p:txBody>
          <a:bodyPr>
            <a:normAutofit fontScale="47500" lnSpcReduction="20000"/>
          </a:bodyPr>
          <a:lstStyle/>
          <a:p>
            <a:pPr marL="273050" indent="-236538">
              <a:lnSpc>
                <a:spcPct val="120000"/>
              </a:lnSpc>
            </a:pPr>
            <a:r>
              <a:rPr lang="en-US" sz="3200" dirty="0"/>
              <a:t>Significant orbit movement in B1 </a:t>
            </a:r>
          </a:p>
          <a:p>
            <a:pPr marL="273050" indent="-236538">
              <a:lnSpc>
                <a:spcPct val="120000"/>
              </a:lnSpc>
            </a:pPr>
            <a:r>
              <a:rPr lang="en-US" sz="3200" dirty="0"/>
              <a:t>No orbit change observed in B2</a:t>
            </a:r>
          </a:p>
          <a:p>
            <a:pPr marL="273050" indent="-236538">
              <a:lnSpc>
                <a:spcPct val="120000"/>
              </a:lnSpc>
            </a:pPr>
            <a:r>
              <a:rPr lang="en-US" sz="3200" dirty="0"/>
              <a:t>Beams dumped by losses in collimators</a:t>
            </a:r>
          </a:p>
          <a:p>
            <a:pPr marL="273050" indent="-236538">
              <a:lnSpc>
                <a:spcPct val="120000"/>
              </a:lnSpc>
            </a:pPr>
            <a:r>
              <a:rPr lang="en-US" sz="3200" dirty="0"/>
              <a:t>Max kick before beam dump: 0.2 </a:t>
            </a:r>
            <a:r>
              <a:rPr lang="en-US" sz="3200" dirty="0" err="1"/>
              <a:t>urad</a:t>
            </a:r>
            <a:r>
              <a:rPr lang="en-US" sz="3200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6CB0D9-4A89-3846-AA6B-CE1CE0A76E4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A1560D-E3CF-6D49-8EBB-F850B646A5D6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FD29FE-6670-704F-B605-91BA183E68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39D72-245C-2D44-82FA-F963BB2019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9C80272-DAB0-7B49-A9E1-6770E7756438}"/>
              </a:ext>
            </a:extLst>
          </p:cNvPr>
          <p:cNvGrpSpPr/>
          <p:nvPr/>
        </p:nvGrpSpPr>
        <p:grpSpPr>
          <a:xfrm>
            <a:off x="4904039" y="744485"/>
            <a:ext cx="4123129" cy="3306195"/>
            <a:chOff x="4462929" y="2104462"/>
            <a:chExt cx="4681071" cy="3952252"/>
          </a:xfrm>
        </p:grpSpPr>
        <p:pic>
          <p:nvPicPr>
            <p:cNvPr id="8" name="BF9A8C44-29C8-4EB4-AB7D-98BE3940E3AF" descr="81AFD46B-05E3-465E-A0B5-41F14CA5DAFF@cern">
              <a:extLst>
                <a:ext uri="{FF2B5EF4-FFF2-40B4-BE49-F238E27FC236}">
                  <a16:creationId xmlns:a16="http://schemas.microsoft.com/office/drawing/2014/main" id="{3385BC48-1A0B-F849-B483-05C0A8A4BB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2929" y="2104462"/>
              <a:ext cx="4681071" cy="3952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0061AAD-D50D-0C4E-9DC1-8E0BE468423A}"/>
                </a:ext>
              </a:extLst>
            </p:cNvPr>
            <p:cNvCxnSpPr>
              <a:cxnSpLocks/>
            </p:cNvCxnSpPr>
            <p:nvPr/>
          </p:nvCxnSpPr>
          <p:spPr>
            <a:xfrm>
              <a:off x="7961040" y="4654440"/>
              <a:ext cx="0" cy="1107186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4D8B15C-CF5D-AD46-9D19-6E2F2534CF5D}"/>
                </a:ext>
              </a:extLst>
            </p:cNvPr>
            <p:cNvSpPr txBox="1"/>
            <p:nvPr/>
          </p:nvSpPr>
          <p:spPr>
            <a:xfrm>
              <a:off x="6778081" y="5055237"/>
              <a:ext cx="9813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2060"/>
                  </a:solidFill>
                  <a:sym typeface="Symbol" panose="05050102010706020507" pitchFamily="18" charset="2"/>
                </a:rPr>
                <a:t></a:t>
              </a:r>
              <a:r>
                <a:rPr lang="en-GB" sz="1600" dirty="0">
                  <a:solidFill>
                    <a:srgbClr val="002060"/>
                  </a:solidFill>
                </a:rPr>
                <a:t>250 um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C52708E6-2F90-F543-A8EE-A64D2CD2A4FC}"/>
                </a:ext>
              </a:extLst>
            </p:cNvPr>
            <p:cNvCxnSpPr>
              <a:cxnSpLocks/>
            </p:cNvCxnSpPr>
            <p:nvPr/>
          </p:nvCxnSpPr>
          <p:spPr>
            <a:xfrm>
              <a:off x="8019948" y="3234768"/>
              <a:ext cx="1067" cy="337671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70D8CF7-0480-2944-9577-ADB841E514F3}"/>
                </a:ext>
              </a:extLst>
            </p:cNvPr>
            <p:cNvSpPr txBox="1"/>
            <p:nvPr/>
          </p:nvSpPr>
          <p:spPr>
            <a:xfrm>
              <a:off x="7576515" y="3652963"/>
              <a:ext cx="8755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2060"/>
                  </a:solidFill>
                </a:rPr>
                <a:t>&lt;10 um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16A6E101-3599-EB45-9EF7-6C70D9839AA1}"/>
                </a:ext>
              </a:extLst>
            </p:cNvPr>
            <p:cNvCxnSpPr>
              <a:cxnSpLocks/>
            </p:cNvCxnSpPr>
            <p:nvPr/>
          </p:nvCxnSpPr>
          <p:spPr>
            <a:xfrm>
              <a:off x="7961040" y="4654440"/>
              <a:ext cx="989714" cy="0"/>
            </a:xfrm>
            <a:prstGeom prst="straightConnector1">
              <a:avLst/>
            </a:prstGeom>
            <a:ln w="31750">
              <a:solidFill>
                <a:srgbClr val="0070C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92A3B40-CC65-7348-8794-8618DD55D9E9}"/>
                </a:ext>
              </a:extLst>
            </p:cNvPr>
            <p:cNvSpPr txBox="1"/>
            <p:nvPr/>
          </p:nvSpPr>
          <p:spPr>
            <a:xfrm>
              <a:off x="8247712" y="4654440"/>
              <a:ext cx="6815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>
                  <a:solidFill>
                    <a:srgbClr val="0070C0"/>
                  </a:solidFill>
                </a:rPr>
                <a:t>18 </a:t>
              </a:r>
              <a:r>
                <a:rPr lang="en-GB" sz="1400" dirty="0" err="1">
                  <a:solidFill>
                    <a:srgbClr val="0070C0"/>
                  </a:solidFill>
                </a:rPr>
                <a:t>ms</a:t>
              </a:r>
              <a:endParaRPr lang="en-GB" sz="1400" dirty="0">
                <a:solidFill>
                  <a:srgbClr val="0070C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48E845C-A4A2-B542-8FF3-36521DF69DD5}"/>
                </a:ext>
              </a:extLst>
            </p:cNvPr>
            <p:cNvSpPr txBox="1"/>
            <p:nvPr/>
          </p:nvSpPr>
          <p:spPr>
            <a:xfrm>
              <a:off x="4817750" y="5481653"/>
              <a:ext cx="1281569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2060"/>
                  </a:solidFill>
                  <a:sym typeface="Symbol" panose="05050102010706020507" pitchFamily="18" charset="2"/>
                </a:rPr>
                <a:t>Offset=0.58 mm</a:t>
              </a:r>
              <a:endParaRPr lang="en-GB" sz="1200" dirty="0">
                <a:solidFill>
                  <a:srgbClr val="002060"/>
                </a:solidFill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C27EB52F-B778-7948-BC6F-92C5D2399B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4039" y="4105642"/>
            <a:ext cx="4190937" cy="20651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BFCC9C2-F8CC-A742-B89D-43E4C6E070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53" y="2138607"/>
            <a:ext cx="4521664" cy="2821518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79403B29-F813-CB47-9144-F80C19C1DDCD}"/>
              </a:ext>
            </a:extLst>
          </p:cNvPr>
          <p:cNvSpPr txBox="1">
            <a:spLocks/>
          </p:cNvSpPr>
          <p:nvPr/>
        </p:nvSpPr>
        <p:spPr>
          <a:xfrm>
            <a:off x="218228" y="5263487"/>
            <a:ext cx="4559559" cy="795528"/>
          </a:xfrm>
          <a:prstGeom prst="rect">
            <a:avLst/>
          </a:prstGeom>
        </p:spPr>
        <p:txBody>
          <a:bodyPr vert="horz">
            <a:normAutofit fontScale="4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3050" indent="-236538">
              <a:lnSpc>
                <a:spcPct val="120000"/>
              </a:lnSpc>
            </a:pPr>
            <a:r>
              <a:rPr lang="en-US" sz="3200" dirty="0"/>
              <a:t>Plotting two consecutive turns identifies the source of the orbit distortion in the triplet R1</a:t>
            </a:r>
          </a:p>
        </p:txBody>
      </p:sp>
    </p:spTree>
    <p:extLst>
      <p:ext uri="{BB962C8B-B14F-4D97-AF65-F5344CB8AC3E}">
        <p14:creationId xmlns:p14="http://schemas.microsoft.com/office/powerpoint/2010/main" val="1789679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F56AB-7E8B-3A46-8B64-CB3439BB1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529" y="126313"/>
            <a:ext cx="8226854" cy="632640"/>
          </a:xfrm>
        </p:spPr>
        <p:txBody>
          <a:bodyPr>
            <a:normAutofit fontScale="90000"/>
          </a:bodyPr>
          <a:lstStyle/>
          <a:p>
            <a:r>
              <a:rPr lang="en-GB" dirty="0"/>
              <a:t>Re-cap nested triplet circuit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693EDD-8BDF-574B-90B6-016DFB392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5760" y="5466484"/>
            <a:ext cx="8226854" cy="726083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Nested circuit with two main power converters (RQX and RTQX2) and one trim converter (RTQX1).   The event originates in Q1.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9D0E67-BC10-544E-BA5F-40E443006A8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A1560D-E3CF-6D49-8EBB-F850B646A5D6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561BE-1B9B-DA48-9364-6E2B8A8655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9ED2F9-4DC9-DB4F-9F51-2B0E628243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RQX - Schematic.png">
            <a:extLst>
              <a:ext uri="{FF2B5EF4-FFF2-40B4-BE49-F238E27FC236}">
                <a16:creationId xmlns:a16="http://schemas.microsoft.com/office/drawing/2014/main" id="{36E986BE-98E4-914B-90EA-3ACBB3E44F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b="15808"/>
          <a:stretch/>
        </p:blipFill>
        <p:spPr>
          <a:xfrm>
            <a:off x="460529" y="951334"/>
            <a:ext cx="8274320" cy="4192801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9D7F0F8-53FD-BA49-9F70-CD0705AD3864}"/>
              </a:ext>
            </a:extLst>
          </p:cNvPr>
          <p:cNvSpPr/>
          <p:nvPr/>
        </p:nvSpPr>
        <p:spPr>
          <a:xfrm>
            <a:off x="460529" y="2542182"/>
            <a:ext cx="2848291" cy="2766545"/>
          </a:xfrm>
          <a:prstGeom prst="roundRect">
            <a:avLst/>
          </a:prstGeom>
          <a:solidFill>
            <a:srgbClr val="FFFF00">
              <a:alpha val="10000"/>
            </a:srgbClr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681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E7BB28-84A8-E14D-83D7-AF3CD8D48E8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24FE81B-0A3C-4245-B21A-292DADE85D1E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08DDF3-9AF0-1941-9736-8D52787692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B1380E-AD5C-C64A-9AB9-79ACB21FD6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B4E3A58-B57D-654A-A350-85FEB032AFCE}"/>
              </a:ext>
            </a:extLst>
          </p:cNvPr>
          <p:cNvGrpSpPr/>
          <p:nvPr/>
        </p:nvGrpSpPr>
        <p:grpSpPr>
          <a:xfrm>
            <a:off x="415776" y="217321"/>
            <a:ext cx="8115383" cy="5873853"/>
            <a:chOff x="278304" y="138"/>
            <a:chExt cx="8115383" cy="587385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B6EDD92-EFDC-1441-ACAB-706511270B49}"/>
                </a:ext>
              </a:extLst>
            </p:cNvPr>
            <p:cNvSpPr/>
            <p:nvPr/>
          </p:nvSpPr>
          <p:spPr>
            <a:xfrm>
              <a:off x="379731" y="1425349"/>
              <a:ext cx="2211023" cy="548640"/>
            </a:xfrm>
            <a:prstGeom prst="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Q1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8AB34E2-381A-5B41-8517-A9DEFC8B9722}"/>
                </a:ext>
              </a:extLst>
            </p:cNvPr>
            <p:cNvSpPr/>
            <p:nvPr/>
          </p:nvSpPr>
          <p:spPr>
            <a:xfrm>
              <a:off x="6072366" y="1425349"/>
              <a:ext cx="2211023" cy="548640"/>
            </a:xfrm>
            <a:prstGeom prst="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Q3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7088F45-8A3B-D946-A50D-B8DF8850382A}"/>
                </a:ext>
              </a:extLst>
            </p:cNvPr>
            <p:cNvSpPr/>
            <p:nvPr/>
          </p:nvSpPr>
          <p:spPr>
            <a:xfrm>
              <a:off x="3227294" y="1425349"/>
              <a:ext cx="2324491" cy="548640"/>
            </a:xfrm>
            <a:prstGeom prst="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Q2a/b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5B1D949-5E4A-4245-BD8C-6E447910CCEE}"/>
                </a:ext>
              </a:extLst>
            </p:cNvPr>
            <p:cNvSpPr txBox="1"/>
            <p:nvPr/>
          </p:nvSpPr>
          <p:spPr>
            <a:xfrm rot="16200000">
              <a:off x="6274" y="866696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z=22.9 m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DC41E42-39AD-664F-8685-263CC20D0A9C}"/>
                </a:ext>
              </a:extLst>
            </p:cNvPr>
            <p:cNvSpPr txBox="1"/>
            <p:nvPr/>
          </p:nvSpPr>
          <p:spPr>
            <a:xfrm rot="16200000">
              <a:off x="7844658" y="866695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z=53.3 m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CF1405E-E09C-654E-9E45-03793CE94034}"/>
                </a:ext>
              </a:extLst>
            </p:cNvPr>
            <p:cNvSpPr txBox="1"/>
            <p:nvPr/>
          </p:nvSpPr>
          <p:spPr>
            <a:xfrm rot="16200000">
              <a:off x="5665636" y="866697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z=47.0 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EDF1515-104D-8643-84F5-6419F6079A82}"/>
                </a:ext>
              </a:extLst>
            </p:cNvPr>
            <p:cNvSpPr txBox="1"/>
            <p:nvPr/>
          </p:nvSpPr>
          <p:spPr>
            <a:xfrm rot="16200000">
              <a:off x="5141255" y="866696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z=44.1 m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F8587FF-C004-E347-8925-E3E4FCCFB055}"/>
                </a:ext>
              </a:extLst>
            </p:cNvPr>
            <p:cNvSpPr txBox="1"/>
            <p:nvPr/>
          </p:nvSpPr>
          <p:spPr>
            <a:xfrm rot="16200000">
              <a:off x="2860098" y="838193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z=32.1 m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DC10F84-D4D6-D54A-8E36-7B4C1F2A9D60}"/>
                </a:ext>
              </a:extLst>
            </p:cNvPr>
            <p:cNvSpPr txBox="1"/>
            <p:nvPr/>
          </p:nvSpPr>
          <p:spPr>
            <a:xfrm rot="16200000">
              <a:off x="2090362" y="866696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z=29.3 m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9E19ECC-E69A-F146-9347-769B6A474D72}"/>
                </a:ext>
              </a:extLst>
            </p:cNvPr>
            <p:cNvSpPr txBox="1"/>
            <p:nvPr/>
          </p:nvSpPr>
          <p:spPr>
            <a:xfrm rot="16200000">
              <a:off x="2598284" y="272168"/>
              <a:ext cx="82105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/>
                <a:t>z=31.5 m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0AA368-44A9-5B4D-A747-205B9D820125}"/>
                </a:ext>
              </a:extLst>
            </p:cNvPr>
            <p:cNvSpPr/>
            <p:nvPr/>
          </p:nvSpPr>
          <p:spPr>
            <a:xfrm rot="16200000">
              <a:off x="2372744" y="1368290"/>
              <a:ext cx="1321723" cy="221494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dirty="0"/>
                <a:t>BPMS.2R1.B1/2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36CF064-74C2-9B4B-9B1E-0602C6B17631}"/>
                </a:ext>
              </a:extLst>
            </p:cNvPr>
            <p:cNvSpPr/>
            <p:nvPr/>
          </p:nvSpPr>
          <p:spPr>
            <a:xfrm>
              <a:off x="311661" y="3166538"/>
              <a:ext cx="2788070" cy="270745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AAF6AB41-BC0F-BE4C-8979-537CF5354833}"/>
                </a:ext>
              </a:extLst>
            </p:cNvPr>
            <p:cNvCxnSpPr>
              <a:stCxn id="16" idx="2"/>
              <a:endCxn id="16" idx="6"/>
            </p:cNvCxnSpPr>
            <p:nvPr/>
          </p:nvCxnSpPr>
          <p:spPr>
            <a:xfrm>
              <a:off x="311661" y="4520265"/>
              <a:ext cx="2788070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3D5C7DA-B1DE-4646-B63A-E29F617F92CB}"/>
                </a:ext>
              </a:extLst>
            </p:cNvPr>
            <p:cNvCxnSpPr>
              <a:stCxn id="16" idx="0"/>
              <a:endCxn id="16" idx="4"/>
            </p:cNvCxnSpPr>
            <p:nvPr/>
          </p:nvCxnSpPr>
          <p:spPr>
            <a:xfrm>
              <a:off x="1705696" y="3166538"/>
              <a:ext cx="0" cy="270745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7003CD5C-FB56-394E-ACB3-2B55935213A6}"/>
                </a:ext>
              </a:extLst>
            </p:cNvPr>
            <p:cNvSpPr/>
            <p:nvPr/>
          </p:nvSpPr>
          <p:spPr>
            <a:xfrm>
              <a:off x="1641918" y="4214237"/>
              <a:ext cx="127556" cy="118667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FA16A2A-F8AC-5348-B350-13754CBD8B2F}"/>
                </a:ext>
              </a:extLst>
            </p:cNvPr>
            <p:cNvSpPr/>
            <p:nvPr/>
          </p:nvSpPr>
          <p:spPr>
            <a:xfrm>
              <a:off x="1641918" y="4676579"/>
              <a:ext cx="127556" cy="118667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FAD8DB4-22B6-C249-8B24-C08B4F6DD5A0}"/>
                </a:ext>
              </a:extLst>
            </p:cNvPr>
            <p:cNvSpPr txBox="1"/>
            <p:nvPr/>
          </p:nvSpPr>
          <p:spPr>
            <a:xfrm>
              <a:off x="3204462" y="4872972"/>
              <a:ext cx="2360483" cy="5847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Average=(-3.67-4.00)/2=-3.84 mm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2158074-7E7B-1E49-AB16-24F880329F93}"/>
                </a:ext>
              </a:extLst>
            </p:cNvPr>
            <p:cNvSpPr txBox="1"/>
            <p:nvPr/>
          </p:nvSpPr>
          <p:spPr>
            <a:xfrm>
              <a:off x="3191302" y="3535792"/>
              <a:ext cx="2332690" cy="5847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Average=</a:t>
              </a:r>
            </a:p>
            <a:p>
              <a:r>
                <a:rPr lang="en-GB" sz="1600" dirty="0"/>
                <a:t>(3.67+5.42)/2=4.55 mm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B01CE72-0B25-904B-9EBF-7CA630A82F3D}"/>
                </a:ext>
              </a:extLst>
            </p:cNvPr>
            <p:cNvSpPr txBox="1"/>
            <p:nvPr/>
          </p:nvSpPr>
          <p:spPr>
            <a:xfrm>
              <a:off x="1269700" y="4087154"/>
              <a:ext cx="4042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B1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7230210-8E19-3542-96BA-A56D644C5894}"/>
                </a:ext>
              </a:extLst>
            </p:cNvPr>
            <p:cNvSpPr txBox="1"/>
            <p:nvPr/>
          </p:nvSpPr>
          <p:spPr>
            <a:xfrm>
              <a:off x="1269128" y="4656746"/>
              <a:ext cx="4042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B2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8C7C693-5A40-0E4E-80EA-3F6BD7E72D6E}"/>
                </a:ext>
              </a:extLst>
            </p:cNvPr>
            <p:cNvCxnSpPr/>
            <p:nvPr/>
          </p:nvCxnSpPr>
          <p:spPr>
            <a:xfrm>
              <a:off x="416804" y="2139899"/>
              <a:ext cx="609390" cy="994870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D1A3D4E-A6FE-A54F-B826-60EBF30D7150}"/>
                </a:ext>
              </a:extLst>
            </p:cNvPr>
            <p:cNvCxnSpPr/>
            <p:nvPr/>
          </p:nvCxnSpPr>
          <p:spPr>
            <a:xfrm>
              <a:off x="2597996" y="2112168"/>
              <a:ext cx="3474370" cy="1183505"/>
            </a:xfrm>
            <a:prstGeom prst="straightConnector1">
              <a:avLst/>
            </a:prstGeom>
            <a:ln w="25400">
              <a:solidFill>
                <a:schemeClr val="accent6">
                  <a:lumMod val="50000"/>
                </a:schemeClr>
              </a:solidFill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D54A7EB-0659-FD4D-A4ED-4770D0BB87E5}"/>
                </a:ext>
              </a:extLst>
            </p:cNvPr>
            <p:cNvSpPr/>
            <p:nvPr/>
          </p:nvSpPr>
          <p:spPr>
            <a:xfrm>
              <a:off x="5551785" y="3134769"/>
              <a:ext cx="2788070" cy="2707453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CC1D3A1-2754-DB48-AF6B-011BE536F093}"/>
                </a:ext>
              </a:extLst>
            </p:cNvPr>
            <p:cNvCxnSpPr>
              <a:stCxn id="27" idx="2"/>
              <a:endCxn id="27" idx="6"/>
            </p:cNvCxnSpPr>
            <p:nvPr/>
          </p:nvCxnSpPr>
          <p:spPr>
            <a:xfrm>
              <a:off x="5551785" y="4488496"/>
              <a:ext cx="2788070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E733735-FE80-D34D-A249-CC1CE8E9FB7F}"/>
                </a:ext>
              </a:extLst>
            </p:cNvPr>
            <p:cNvCxnSpPr>
              <a:stCxn id="27" idx="0"/>
              <a:endCxn id="27" idx="4"/>
            </p:cNvCxnSpPr>
            <p:nvPr/>
          </p:nvCxnSpPr>
          <p:spPr>
            <a:xfrm>
              <a:off x="6945820" y="3134769"/>
              <a:ext cx="0" cy="2707453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3008228-130F-CD41-B0C9-171115368836}"/>
                </a:ext>
              </a:extLst>
            </p:cNvPr>
            <p:cNvSpPr/>
            <p:nvPr/>
          </p:nvSpPr>
          <p:spPr>
            <a:xfrm>
              <a:off x="6882042" y="4182468"/>
              <a:ext cx="127556" cy="118667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8709B29-4962-024C-AB0C-21803A1CC6CA}"/>
                </a:ext>
              </a:extLst>
            </p:cNvPr>
            <p:cNvSpPr/>
            <p:nvPr/>
          </p:nvSpPr>
          <p:spPr>
            <a:xfrm>
              <a:off x="6882042" y="4644810"/>
              <a:ext cx="127556" cy="118667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62D19FD-8FE7-294A-B0A8-84DFEB880C20}"/>
                </a:ext>
              </a:extLst>
            </p:cNvPr>
            <p:cNvSpPr txBox="1"/>
            <p:nvPr/>
          </p:nvSpPr>
          <p:spPr>
            <a:xfrm>
              <a:off x="7004775" y="4055385"/>
              <a:ext cx="4042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B1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9B01C05-1B16-A444-A251-7F547DB0F8A9}"/>
                </a:ext>
              </a:extLst>
            </p:cNvPr>
            <p:cNvSpPr txBox="1"/>
            <p:nvPr/>
          </p:nvSpPr>
          <p:spPr>
            <a:xfrm>
              <a:off x="7004203" y="4624977"/>
              <a:ext cx="4042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B2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8588193-1ADF-6F47-A428-516844BABC8B}"/>
                </a:ext>
              </a:extLst>
            </p:cNvPr>
            <p:cNvSpPr txBox="1"/>
            <p:nvPr/>
          </p:nvSpPr>
          <p:spPr>
            <a:xfrm>
              <a:off x="1813907" y="4020619"/>
              <a:ext cx="8803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3.67 mm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F1414AC-736F-A44A-BDC2-45EDB7DA5796}"/>
                </a:ext>
              </a:extLst>
            </p:cNvPr>
            <p:cNvSpPr txBox="1"/>
            <p:nvPr/>
          </p:nvSpPr>
          <p:spPr>
            <a:xfrm>
              <a:off x="1827856" y="4663712"/>
              <a:ext cx="9396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-3.67 mm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E037697-357B-6444-8AD9-849511406CD1}"/>
                </a:ext>
              </a:extLst>
            </p:cNvPr>
            <p:cNvSpPr txBox="1"/>
            <p:nvPr/>
          </p:nvSpPr>
          <p:spPr>
            <a:xfrm>
              <a:off x="6001672" y="4624977"/>
              <a:ext cx="93968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-4.00 mm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FEDA320-4EC1-9041-A3FB-70408B9EDFB3}"/>
                </a:ext>
              </a:extLst>
            </p:cNvPr>
            <p:cNvSpPr txBox="1"/>
            <p:nvPr/>
          </p:nvSpPr>
          <p:spPr>
            <a:xfrm>
              <a:off x="6001673" y="4027456"/>
              <a:ext cx="8803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5.42 mm</a:t>
              </a:r>
            </a:p>
          </p:txBody>
        </p:sp>
      </p:grpSp>
      <p:sp>
        <p:nvSpPr>
          <p:cNvPr id="39" name="Title 1">
            <a:extLst>
              <a:ext uri="{FF2B5EF4-FFF2-40B4-BE49-F238E27FC236}">
                <a16:creationId xmlns:a16="http://schemas.microsoft.com/office/drawing/2014/main" id="{FD4B9DB2-0DDC-7E47-BCAA-53873F523785}"/>
              </a:ext>
            </a:extLst>
          </p:cNvPr>
          <p:cNvSpPr txBox="1">
            <a:spLocks/>
          </p:cNvSpPr>
          <p:nvPr/>
        </p:nvSpPr>
        <p:spPr>
          <a:xfrm>
            <a:off x="459946" y="35762"/>
            <a:ext cx="8226854" cy="632640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Re-cap geometry of triplet</a:t>
            </a:r>
          </a:p>
        </p:txBody>
      </p:sp>
    </p:spTree>
    <p:extLst>
      <p:ext uri="{BB962C8B-B14F-4D97-AF65-F5344CB8AC3E}">
        <p14:creationId xmlns:p14="http://schemas.microsoft.com/office/powerpoint/2010/main" val="3029672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A60A92-7398-044C-B4EC-C2C34CAB8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2684"/>
            <a:ext cx="8549640" cy="552891"/>
          </a:xfrm>
        </p:spPr>
        <p:txBody>
          <a:bodyPr>
            <a:noAutofit/>
          </a:bodyPr>
          <a:lstStyle/>
          <a:p>
            <a:r>
              <a:rPr lang="en-GB" sz="3200" dirty="0"/>
              <a:t>Circuit observations versus beam observations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3A896-EE6A-B646-8017-81EA29B448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448" y="5025550"/>
            <a:ext cx="8918002" cy="1100929"/>
          </a:xfrm>
        </p:spPr>
        <p:txBody>
          <a:bodyPr>
            <a:normAutofit fontScale="47500" lnSpcReduction="20000"/>
          </a:bodyPr>
          <a:lstStyle/>
          <a:p>
            <a:pPr marL="225425" indent="-188913"/>
            <a:r>
              <a:rPr lang="en-GB" dirty="0"/>
              <a:t>Current change in RQTX1 at beam dump: - 1.7 A</a:t>
            </a:r>
          </a:p>
          <a:p>
            <a:pPr marL="225425" indent="-188913"/>
            <a:r>
              <a:rPr lang="en-GB" dirty="0"/>
              <a:t>Quench detected only 18ms after beam dump</a:t>
            </a:r>
          </a:p>
          <a:p>
            <a:pPr marL="225425" indent="-188913"/>
            <a:r>
              <a:rPr lang="en-GB" dirty="0"/>
              <a:t>Total current change in RQTX1 at moment of PC off: - 7 A</a:t>
            </a:r>
          </a:p>
          <a:p>
            <a:pPr marL="225425" indent="-188913"/>
            <a:r>
              <a:rPr lang="en-GB" dirty="0"/>
              <a:t>Usually quench: quench detected with </a:t>
            </a:r>
            <a:r>
              <a:rPr lang="en-GB" dirty="0" err="1"/>
              <a:t>U</a:t>
            </a:r>
            <a:r>
              <a:rPr lang="en-GB" baseline="-25000" dirty="0" err="1"/>
              <a:t>res</a:t>
            </a:r>
            <a:r>
              <a:rPr lang="en-GB" dirty="0"/>
              <a:t> &gt; 100 mV (current change tens of mA) </a:t>
            </a:r>
            <a:r>
              <a:rPr lang="en-GB" dirty="0">
                <a:sym typeface="Wingdings" pitchFamily="2" charset="2"/>
              </a:rPr>
              <a:t> very fast developing quench, detected very late, due to missing symmetric quench detection in triplet quads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807A2C-3A52-E946-A1A8-B0F0EE21C4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A1560D-E3CF-6D49-8EBB-F850B646A5D6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C55F1D-0D0E-8B46-8294-1D0B6F9C6A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82F62-819A-FB45-8AAF-544F7380D6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9E86F6-3EE8-864B-8F0C-D0EAA7973C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832" y="569782"/>
            <a:ext cx="6799340" cy="445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870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C0053-21D8-0148-8D2E-7359E41DD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46" y="-30356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Observations in cryogenic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374E6D-C6BC-7948-BAF6-4E308293B3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471" y="4998628"/>
            <a:ext cx="8848793" cy="1115075"/>
          </a:xfrm>
        </p:spPr>
        <p:txBody>
          <a:bodyPr>
            <a:normAutofit fontScale="47500" lnSpcReduction="20000"/>
          </a:bodyPr>
          <a:lstStyle/>
          <a:p>
            <a:pPr marL="271463" indent="-234950">
              <a:lnSpc>
                <a:spcPct val="120000"/>
              </a:lnSpc>
            </a:pPr>
            <a:r>
              <a:rPr lang="en-GB" dirty="0"/>
              <a:t>Temperature oscillations in helium bath before event</a:t>
            </a:r>
          </a:p>
          <a:p>
            <a:pPr marL="271463" indent="-234950">
              <a:lnSpc>
                <a:spcPct val="120000"/>
              </a:lnSpc>
            </a:pPr>
            <a:r>
              <a:rPr lang="en-GB" dirty="0"/>
              <a:t>Triplet R1 warms up from ~1.97 K to ~2.16 K</a:t>
            </a:r>
          </a:p>
          <a:p>
            <a:pPr marL="271463" indent="-234950">
              <a:lnSpc>
                <a:spcPct val="120000"/>
              </a:lnSpc>
            </a:pPr>
            <a:r>
              <a:rPr lang="en-GB" dirty="0"/>
              <a:t>Helium temperature above lambda point means less cooling for magnet at energy deposition due to debris from IP </a:t>
            </a:r>
          </a:p>
          <a:p>
            <a:pPr>
              <a:lnSpc>
                <a:spcPct val="120000"/>
              </a:lnSpc>
            </a:pP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381B7F-5DE1-A84B-ABC5-3D2C83021ED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A1560D-E3CF-6D49-8EBB-F850B646A5D6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A7F36-70F7-6E49-849E-1FF018F007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AB3CE-853D-A448-9920-BB9752C414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8074A3A-51AD-0949-9D35-2B11B36B3979}"/>
              </a:ext>
            </a:extLst>
          </p:cNvPr>
          <p:cNvGrpSpPr/>
          <p:nvPr/>
        </p:nvGrpSpPr>
        <p:grpSpPr>
          <a:xfrm>
            <a:off x="121471" y="811117"/>
            <a:ext cx="8954355" cy="4047193"/>
            <a:chOff x="80681" y="731293"/>
            <a:chExt cx="8954355" cy="4047193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3A3D8AF2-7DA2-9B4A-AB22-B1E2AED557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681" y="731293"/>
              <a:ext cx="8954355" cy="404719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FFF598FC-7797-AE42-8F74-CE869C73BC1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57858" y="1302030"/>
              <a:ext cx="4015538" cy="2528638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C19E2AC-70C0-2F4F-90B3-81A8D61E25E3}"/>
                </a:ext>
              </a:extLst>
            </p:cNvPr>
            <p:cNvCxnSpPr/>
            <p:nvPr/>
          </p:nvCxnSpPr>
          <p:spPr>
            <a:xfrm>
              <a:off x="7625593" y="1417739"/>
              <a:ext cx="471593" cy="1149"/>
            </a:xfrm>
            <a:prstGeom prst="straightConnector1">
              <a:avLst/>
            </a:prstGeom>
            <a:ln w="31750">
              <a:solidFill>
                <a:srgbClr val="0070C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B86C5C6-E24C-5F4B-AD87-88991813BA81}"/>
                </a:ext>
              </a:extLst>
            </p:cNvPr>
            <p:cNvSpPr/>
            <p:nvPr/>
          </p:nvSpPr>
          <p:spPr>
            <a:xfrm>
              <a:off x="869576" y="4150656"/>
              <a:ext cx="2474259" cy="215153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B723E37-62DA-7A47-934A-5AE08DBE64A8}"/>
                </a:ext>
              </a:extLst>
            </p:cNvPr>
            <p:cNvSpPr txBox="1"/>
            <p:nvPr/>
          </p:nvSpPr>
          <p:spPr>
            <a:xfrm>
              <a:off x="869576" y="2289529"/>
              <a:ext cx="1614481" cy="307777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002060"/>
                  </a:solidFill>
                </a:rPr>
                <a:t>Current in RTQX1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4B15AFA-4179-324F-9D83-51499583D377}"/>
                </a:ext>
              </a:extLst>
            </p:cNvPr>
            <p:cNvSpPr txBox="1"/>
            <p:nvPr/>
          </p:nvSpPr>
          <p:spPr>
            <a:xfrm>
              <a:off x="228907" y="4145801"/>
              <a:ext cx="492443" cy="3385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chemeClr val="accent6">
                      <a:lumMod val="50000"/>
                    </a:schemeClr>
                  </a:solidFill>
                </a:rPr>
                <a:t>2 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4FEABF7-3173-ED42-9E14-308964B6C1E1}"/>
                </a:ext>
              </a:extLst>
            </p:cNvPr>
            <p:cNvSpPr txBox="1"/>
            <p:nvPr/>
          </p:nvSpPr>
          <p:spPr>
            <a:xfrm>
              <a:off x="304287" y="853619"/>
              <a:ext cx="492443" cy="33855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chemeClr val="accent6">
                      <a:lumMod val="50000"/>
                    </a:schemeClr>
                  </a:solidFill>
                </a:rPr>
                <a:t>9 K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FB03F8A-33E4-6C4C-B92A-304C5D1FE766}"/>
                </a:ext>
              </a:extLst>
            </p:cNvPr>
            <p:cNvSpPr txBox="1"/>
            <p:nvPr/>
          </p:nvSpPr>
          <p:spPr>
            <a:xfrm>
              <a:off x="4708507" y="3360913"/>
              <a:ext cx="628698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</a:rPr>
                <a:t>1.95 K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5A29E52-2CC9-9948-9174-666FC8C3D6E4}"/>
                </a:ext>
              </a:extLst>
            </p:cNvPr>
            <p:cNvSpPr txBox="1"/>
            <p:nvPr/>
          </p:nvSpPr>
          <p:spPr>
            <a:xfrm>
              <a:off x="4702195" y="1780602"/>
              <a:ext cx="628698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</a:rPr>
                <a:t>2.15 K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BCCF53E-CEC7-FC4C-8806-A6FE3A67FB40}"/>
                </a:ext>
              </a:extLst>
            </p:cNvPr>
            <p:cNvSpPr txBox="1"/>
            <p:nvPr/>
          </p:nvSpPr>
          <p:spPr>
            <a:xfrm>
              <a:off x="7547040" y="1477298"/>
              <a:ext cx="644728" cy="2769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0070C0"/>
                  </a:solidFill>
                </a:rPr>
                <a:t>20 min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3693E02-EEAA-DB48-AC54-9259E366259E}"/>
                </a:ext>
              </a:extLst>
            </p:cNvPr>
            <p:cNvSpPr txBox="1"/>
            <p:nvPr/>
          </p:nvSpPr>
          <p:spPr>
            <a:xfrm>
              <a:off x="1832482" y="872233"/>
              <a:ext cx="407035" cy="276999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</a:rPr>
                <a:t>0 A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92D0E00-DFD5-BE45-B6F5-F76418F88D72}"/>
                </a:ext>
              </a:extLst>
            </p:cNvPr>
            <p:cNvSpPr txBox="1"/>
            <p:nvPr/>
          </p:nvSpPr>
          <p:spPr>
            <a:xfrm>
              <a:off x="2484057" y="1919101"/>
              <a:ext cx="543290" cy="276999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chemeClr val="accent6">
                      <a:lumMod val="50000"/>
                    </a:schemeClr>
                  </a:solidFill>
                </a:rPr>
                <a:t>-49 A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E55D2043-36F8-234D-9D0C-C50C093981A6}"/>
                </a:ext>
              </a:extLst>
            </p:cNvPr>
            <p:cNvCxnSpPr>
              <a:stCxn id="24" idx="3"/>
            </p:cNvCxnSpPr>
            <p:nvPr/>
          </p:nvCxnSpPr>
          <p:spPr>
            <a:xfrm flipV="1">
              <a:off x="3343835" y="3737979"/>
              <a:ext cx="1127497" cy="52025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29053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931D5-F543-FC46-84D5-5B5E80E10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792" y="-111276"/>
            <a:ext cx="6983210" cy="940443"/>
          </a:xfrm>
        </p:spPr>
        <p:txBody>
          <a:bodyPr>
            <a:noAutofit/>
          </a:bodyPr>
          <a:lstStyle/>
          <a:p>
            <a:r>
              <a:rPr lang="en-GB" sz="2800" dirty="0"/>
              <a:t>Observations in circuit versus simulations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74670-760E-6447-B6F8-BE75AA8640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A1560D-E3CF-6D49-8EBB-F850B646A5D6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6BFFE-A566-3F49-8A5C-41EEC450AD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8B0DAA-1705-4041-BB8E-95C1A2268D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8E0DF37-5FDB-4A49-A746-3B6BB4AFF209}"/>
              </a:ext>
            </a:extLst>
          </p:cNvPr>
          <p:cNvGrpSpPr/>
          <p:nvPr/>
        </p:nvGrpSpPr>
        <p:grpSpPr>
          <a:xfrm>
            <a:off x="-14636" y="711410"/>
            <a:ext cx="5849112" cy="4386833"/>
            <a:chOff x="250540" y="711410"/>
            <a:chExt cx="5849112" cy="438683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D6CCED4-C003-404B-AC79-ACD6823DAC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0540" y="711410"/>
              <a:ext cx="5849112" cy="438683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8B77C6A-AD88-1B46-B453-E16B2B5B8C29}"/>
                </a:ext>
              </a:extLst>
            </p:cNvPr>
            <p:cNvSpPr txBox="1"/>
            <p:nvPr/>
          </p:nvSpPr>
          <p:spPr>
            <a:xfrm>
              <a:off x="4645153" y="1068455"/>
              <a:ext cx="786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4FF"/>
                  </a:solidFill>
                </a:rPr>
                <a:t>RQX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1C4DF3B1-0200-844D-921D-BA525F38D52B}"/>
                </a:ext>
              </a:extLst>
            </p:cNvPr>
            <p:cNvSpPr txBox="1"/>
            <p:nvPr/>
          </p:nvSpPr>
          <p:spPr>
            <a:xfrm>
              <a:off x="4534664" y="2413465"/>
              <a:ext cx="10073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FF0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RTQX2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BDB426D-13F7-A54D-BBA7-CEDDF6BAE54F}"/>
                </a:ext>
              </a:extLst>
            </p:cNvPr>
            <p:cNvSpPr txBox="1"/>
            <p:nvPr/>
          </p:nvSpPr>
          <p:spPr>
            <a:xfrm>
              <a:off x="4534663" y="3685323"/>
              <a:ext cx="10073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FFFF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</a:rPr>
                <a:t>RQTX1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FFF76FDC-5605-6843-A272-E7E3E63B8D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002" y="0"/>
            <a:ext cx="1538998" cy="539999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6E80E91-0662-174F-B906-9C4ADCB83A2D}"/>
              </a:ext>
            </a:extLst>
          </p:cNvPr>
          <p:cNvSpPr txBox="1">
            <a:spLocks/>
          </p:cNvSpPr>
          <p:nvPr/>
        </p:nvSpPr>
        <p:spPr>
          <a:xfrm>
            <a:off x="169783" y="5131347"/>
            <a:ext cx="3990737" cy="942573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63" indent="-234950"/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</a:t>
            </a:r>
            <a:r>
              <a:rPr lang="en-GB" baseline="-25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Q1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= </a:t>
            </a:r>
            <a:r>
              <a:rPr lang="en-GB" dirty="0">
                <a:solidFill>
                  <a:srgbClr val="FF04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</a:t>
            </a:r>
            <a:r>
              <a:rPr lang="en-GB" baseline="-25000" dirty="0">
                <a:solidFill>
                  <a:srgbClr val="FF04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RQX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+ </a:t>
            </a:r>
            <a:r>
              <a:rPr lang="en-GB" dirty="0">
                <a:solidFill>
                  <a:srgbClr val="00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</a:t>
            </a:r>
            <a:r>
              <a:rPr lang="en-GB" baseline="-25000" dirty="0">
                <a:solidFill>
                  <a:srgbClr val="00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RTQX1</a:t>
            </a:r>
          </a:p>
          <a:p>
            <a:pPr marL="271463" indent="-234950"/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</a:t>
            </a:r>
            <a:r>
              <a:rPr lang="en-GB" baseline="-25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Q2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= </a:t>
            </a:r>
            <a:r>
              <a:rPr lang="en-GB" dirty="0">
                <a:solidFill>
                  <a:srgbClr val="FF04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</a:t>
            </a:r>
            <a:r>
              <a:rPr lang="en-GB" baseline="-25000" dirty="0">
                <a:solidFill>
                  <a:srgbClr val="FF04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RQX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+ </a:t>
            </a:r>
            <a:r>
              <a:rPr lang="en-GB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</a:t>
            </a:r>
            <a:r>
              <a:rPr lang="en-GB" baseline="-25000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RTQX2</a:t>
            </a:r>
          </a:p>
          <a:p>
            <a:pPr marL="271463" indent="-234950"/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</a:t>
            </a:r>
            <a:r>
              <a:rPr lang="en-GB" baseline="-25000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Q3</a:t>
            </a:r>
            <a:r>
              <a:rPr lang="en-GB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= </a:t>
            </a:r>
            <a:r>
              <a:rPr lang="en-GB" dirty="0">
                <a:solidFill>
                  <a:srgbClr val="FF04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</a:t>
            </a:r>
            <a:r>
              <a:rPr lang="en-GB" baseline="-25000" dirty="0">
                <a:solidFill>
                  <a:srgbClr val="FF04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RQX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1B1101-5E23-8140-AC49-13148BFDA4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3624" y="1047230"/>
            <a:ext cx="3449792" cy="4704346"/>
          </a:xfrm>
        </p:spPr>
        <p:txBody>
          <a:bodyPr>
            <a:normAutofit fontScale="85000" lnSpcReduction="10000"/>
          </a:bodyPr>
          <a:lstStyle/>
          <a:p>
            <a:pPr marL="271463" indent="-234950">
              <a:lnSpc>
                <a:spcPct val="120000"/>
              </a:lnSpc>
            </a:pPr>
            <a:r>
              <a:rPr lang="en-GB" dirty="0"/>
              <a:t>Observed behaviour in circuit well reproduced by simulations</a:t>
            </a:r>
          </a:p>
          <a:p>
            <a:pPr marL="271463" indent="-234950">
              <a:lnSpc>
                <a:spcPct val="120000"/>
              </a:lnSpc>
            </a:pPr>
            <a:r>
              <a:rPr lang="en-GB" dirty="0"/>
              <a:t>Very fast current decay was achieved in simulations by defining high normal zone propagation velocity</a:t>
            </a:r>
          </a:p>
        </p:txBody>
      </p:sp>
    </p:spTree>
    <p:extLst>
      <p:ext uri="{BB962C8B-B14F-4D97-AF65-F5344CB8AC3E}">
        <p14:creationId xmlns:p14="http://schemas.microsoft.com/office/powerpoint/2010/main" val="2694583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B9923-7141-A646-AF78-7041614F1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9904"/>
            <a:ext cx="8226854" cy="940443"/>
          </a:xfrm>
        </p:spPr>
        <p:txBody>
          <a:bodyPr>
            <a:noAutofit/>
          </a:bodyPr>
          <a:lstStyle/>
          <a:p>
            <a:r>
              <a:rPr lang="en-GB" sz="2800" dirty="0"/>
              <a:t>Expected kick strength &amp; beam offsets </a:t>
            </a:r>
            <a:br>
              <a:rPr lang="en-GB" sz="2800" dirty="0"/>
            </a:br>
            <a:r>
              <a:rPr lang="en-GB" sz="2800" dirty="0"/>
              <a:t>from circuit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3011A6-2296-F341-A965-A33B9781B6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40348"/>
            <a:ext cx="8226854" cy="50587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GB" sz="2400" dirty="0"/>
              <a:t>Expected kick from measured current change at 6.2 kA (TF = 30.312 T/m/kA, and max ∆I 1.7 A)</a:t>
            </a:r>
          </a:p>
          <a:p>
            <a:pPr lvl="1">
              <a:lnSpc>
                <a:spcPct val="120000"/>
              </a:lnSpc>
            </a:pPr>
            <a:r>
              <a:rPr lang="en-GB" sz="2000" dirty="0"/>
              <a:t>B1 kick: </a:t>
            </a:r>
            <a:r>
              <a:rPr lang="en-GB" sz="2000" b="1" dirty="0"/>
              <a:t>6.7e-8 rad</a:t>
            </a:r>
          </a:p>
          <a:p>
            <a:pPr lvl="1">
              <a:lnSpc>
                <a:spcPct val="120000"/>
              </a:lnSpc>
            </a:pPr>
            <a:r>
              <a:rPr lang="en-GB" sz="2000" dirty="0"/>
              <a:t>B2 kick: </a:t>
            </a:r>
            <a:r>
              <a:rPr lang="en-GB" sz="2000" b="1" dirty="0"/>
              <a:t>6.0e-8 rad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Expected offset from calculated kick:</a:t>
            </a:r>
          </a:p>
          <a:p>
            <a:pPr lvl="1">
              <a:lnSpc>
                <a:spcPct val="120000"/>
              </a:lnSpc>
            </a:pPr>
            <a:r>
              <a:rPr lang="en-GB" sz="2000" b="1" dirty="0"/>
              <a:t>82 µm </a:t>
            </a:r>
            <a:r>
              <a:rPr lang="en-GB" sz="2000" dirty="0"/>
              <a:t>offset at BPMS.2R1.B1</a:t>
            </a:r>
          </a:p>
          <a:p>
            <a:pPr lvl="1">
              <a:lnSpc>
                <a:spcPct val="120000"/>
              </a:lnSpc>
            </a:pPr>
            <a:r>
              <a:rPr lang="en-GB" sz="2000" b="1" dirty="0"/>
              <a:t>39 µm </a:t>
            </a:r>
            <a:r>
              <a:rPr lang="en-GB" sz="2000" dirty="0"/>
              <a:t>offset at BPMS.2R1.B2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But, observed B1 offset: </a:t>
            </a:r>
            <a:r>
              <a:rPr lang="en-GB" sz="2400" b="1" dirty="0"/>
              <a:t>250 µm</a:t>
            </a:r>
            <a:r>
              <a:rPr lang="en-GB" sz="2400" dirty="0"/>
              <a:t>, B2 offset: </a:t>
            </a:r>
            <a:r>
              <a:rPr lang="en-GB" sz="2400" b="1" dirty="0"/>
              <a:t>&lt;10 µm</a:t>
            </a:r>
          </a:p>
          <a:p>
            <a:pPr>
              <a:lnSpc>
                <a:spcPct val="120000"/>
              </a:lnSpc>
              <a:buFont typeface="Wingdings" pitchFamily="2" charset="2"/>
              <a:buChar char="à"/>
            </a:pPr>
            <a:r>
              <a:rPr lang="en-GB" sz="2400" b="1" dirty="0">
                <a:sym typeface="Wingdings" pitchFamily="2" charset="2"/>
              </a:rPr>
              <a:t>Factor 3</a:t>
            </a:r>
            <a:r>
              <a:rPr lang="en-GB" sz="2400" dirty="0">
                <a:sym typeface="Wingdings" pitchFamily="2" charset="2"/>
              </a:rPr>
              <a:t> discrepancy</a:t>
            </a:r>
          </a:p>
          <a:p>
            <a:pPr>
              <a:lnSpc>
                <a:spcPct val="120000"/>
              </a:lnSpc>
            </a:pPr>
            <a:r>
              <a:rPr lang="en-GB" sz="2400" dirty="0">
                <a:sym typeface="Wingdings" pitchFamily="2" charset="2"/>
              </a:rPr>
              <a:t>Correct orbit in triplet confirmed by Q1 k-modulation measurements on 16.06.2018</a:t>
            </a:r>
          </a:p>
          <a:p>
            <a:pPr>
              <a:lnSpc>
                <a:spcPct val="120000"/>
              </a:lnSpc>
              <a:buFont typeface="Wingdings" pitchFamily="2" charset="2"/>
              <a:buChar char="à"/>
            </a:pPr>
            <a:r>
              <a:rPr lang="en-GB" sz="2400" dirty="0">
                <a:sym typeface="Wingdings" pitchFamily="2" charset="2"/>
              </a:rPr>
              <a:t>Detailed study of field distortions during quench due to: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Inter-filament Coupling Currents (IFCC)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Inter-strand Coupling Currents (ISCC)</a:t>
            </a:r>
          </a:p>
          <a:p>
            <a:pPr lvl="1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2000" dirty="0"/>
              <a:t>Current re-distribution in sc. Cables (CRC)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1EAAE7-6F29-1548-9F39-3F743DE5642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A1560D-E3CF-6D49-8EBB-F850B646A5D6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3CDD55-6BF1-8947-A1D9-10B281EBAB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D817D-99C3-0444-B862-CFC730A3D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644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2E8F28-7003-B240-BB8D-85ED8267ECB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24FE81B-0A3C-4245-B21A-292DADE85D1E}" type="datetime3">
              <a:rPr lang="en-US" smtClean="0"/>
              <a:t>15 January 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6B5B22-B223-4E45-973E-1769226013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Daniel Wollmann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B39F39-C815-7D42-9DCF-6587ECD54F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FED5C55-67A6-C14A-A894-E8FE0F02B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1" y="958846"/>
            <a:ext cx="4565089" cy="34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DD3C45-9B4E-FF48-B6DC-8C7D6888A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8911" y="925827"/>
            <a:ext cx="4565089" cy="3420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558A9D9-4839-3045-93BE-69902674F4C8}"/>
              </a:ext>
            </a:extLst>
          </p:cNvPr>
          <p:cNvSpPr/>
          <p:nvPr/>
        </p:nvSpPr>
        <p:spPr bwMode="auto">
          <a:xfrm>
            <a:off x="166944" y="571172"/>
            <a:ext cx="4231200" cy="457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n-US" sz="1600" dirty="0">
                <a:latin typeface="Calibri" panose="020F0502020204030204" pitchFamily="34" charset="0"/>
              </a:rPr>
              <a:t>Currents (only 1/4 magnet cross-section shown)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488AFE-30E2-9C4C-96E5-C23C25C82D00}"/>
              </a:ext>
            </a:extLst>
          </p:cNvPr>
          <p:cNvSpPr/>
          <p:nvPr/>
        </p:nvSpPr>
        <p:spPr bwMode="auto">
          <a:xfrm>
            <a:off x="4823150" y="571172"/>
            <a:ext cx="4231200" cy="4572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n-US" sz="1600" dirty="0">
                <a:latin typeface="Calibri" panose="020F0502020204030204" pitchFamily="34" charset="0"/>
              </a:rPr>
              <a:t>Magnetic field induced in the magnet aperture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8702DD2-84DE-7141-A0E2-924FEBCBEA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4629759"/>
              </p:ext>
            </p:extLst>
          </p:nvPr>
        </p:nvGraphicFramePr>
        <p:xfrm>
          <a:off x="89650" y="4445588"/>
          <a:ext cx="8964700" cy="16764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145068">
                  <a:extLst>
                    <a:ext uri="{9D8B030D-6E8A-4147-A177-3AD203B41FA5}">
                      <a16:colId xmlns:a16="http://schemas.microsoft.com/office/drawing/2014/main" val="1704331055"/>
                    </a:ext>
                  </a:extLst>
                </a:gridCol>
                <a:gridCol w="1363434">
                  <a:extLst>
                    <a:ext uri="{9D8B030D-6E8A-4147-A177-3AD203B41FA5}">
                      <a16:colId xmlns:a16="http://schemas.microsoft.com/office/drawing/2014/main" val="1371157496"/>
                    </a:ext>
                  </a:extLst>
                </a:gridCol>
                <a:gridCol w="1083612">
                  <a:extLst>
                    <a:ext uri="{9D8B030D-6E8A-4147-A177-3AD203B41FA5}">
                      <a16:colId xmlns:a16="http://schemas.microsoft.com/office/drawing/2014/main" val="1406643534"/>
                    </a:ext>
                  </a:extLst>
                </a:gridCol>
                <a:gridCol w="971994">
                  <a:extLst>
                    <a:ext uri="{9D8B030D-6E8A-4147-A177-3AD203B41FA5}">
                      <a16:colId xmlns:a16="http://schemas.microsoft.com/office/drawing/2014/main" val="3997656395"/>
                    </a:ext>
                  </a:extLst>
                </a:gridCol>
                <a:gridCol w="971994">
                  <a:extLst>
                    <a:ext uri="{9D8B030D-6E8A-4147-A177-3AD203B41FA5}">
                      <a16:colId xmlns:a16="http://schemas.microsoft.com/office/drawing/2014/main" val="2714793451"/>
                    </a:ext>
                  </a:extLst>
                </a:gridCol>
                <a:gridCol w="1556899">
                  <a:extLst>
                    <a:ext uri="{9D8B030D-6E8A-4147-A177-3AD203B41FA5}">
                      <a16:colId xmlns:a16="http://schemas.microsoft.com/office/drawing/2014/main" val="66957408"/>
                    </a:ext>
                  </a:extLst>
                </a:gridCol>
                <a:gridCol w="1871699">
                  <a:extLst>
                    <a:ext uri="{9D8B030D-6E8A-4147-A177-3AD203B41FA5}">
                      <a16:colId xmlns:a16="http://schemas.microsoft.com/office/drawing/2014/main" val="2811295081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 [</a:t>
                      </a:r>
                      <a:r>
                        <a:rPr lang="en-US" sz="1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mT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]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From BPM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From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IFCC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ISCC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CRC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All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68545289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endParaRPr lang="en-GB" sz="1600" baseline="-25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+0.7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+0.233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+0.014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9880387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B1,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&lt;0.1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+0.002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0328699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endParaRPr lang="en-US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&lt;0.1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–0.197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+0.022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082269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B2, </a:t>
                      </a:r>
                      <a:r>
                        <a:rPr lang="el-GR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US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1600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&lt;0.1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+0.000</a:t>
                      </a: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+0.003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1125297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EA325B17-E118-6D46-91EE-BDEAF9C819A9}"/>
              </a:ext>
            </a:extLst>
          </p:cNvPr>
          <p:cNvSpPr/>
          <p:nvPr/>
        </p:nvSpPr>
        <p:spPr bwMode="auto">
          <a:xfrm>
            <a:off x="2969335" y="4150580"/>
            <a:ext cx="1564200" cy="231000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Aft>
                <a:spcPts val="0"/>
              </a:spcAft>
            </a:pPr>
            <a:r>
              <a:rPr lang="en-US" sz="1600" dirty="0">
                <a:latin typeface="Calibri" panose="020F0502020204030204" pitchFamily="34" charset="0"/>
              </a:rPr>
              <a:t>Quenched turns</a:t>
            </a:r>
          </a:p>
        </p:txBody>
      </p:sp>
      <p:sp>
        <p:nvSpPr>
          <p:cNvPr id="12" name="Trapezoid 11">
            <a:extLst>
              <a:ext uri="{FF2B5EF4-FFF2-40B4-BE49-F238E27FC236}">
                <a16:creationId xmlns:a16="http://schemas.microsoft.com/office/drawing/2014/main" id="{5031FF9D-33D6-9044-90F9-7B76D9A6A345}"/>
              </a:ext>
            </a:extLst>
          </p:cNvPr>
          <p:cNvSpPr/>
          <p:nvPr/>
        </p:nvSpPr>
        <p:spPr bwMode="auto">
          <a:xfrm rot="10800000">
            <a:off x="1752599" y="2980941"/>
            <a:ext cx="762001" cy="685800"/>
          </a:xfrm>
          <a:prstGeom prst="trapezoid">
            <a:avLst>
              <a:gd name="adj" fmla="val 13209"/>
            </a:avLst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24EEA8E-8DB9-6840-B141-6929B3FB69EA}"/>
              </a:ext>
            </a:extLst>
          </p:cNvPr>
          <p:cNvCxnSpPr>
            <a:cxnSpLocks/>
            <a:endCxn id="11" idx="1"/>
          </p:cNvCxnSpPr>
          <p:nvPr/>
        </p:nvCxnSpPr>
        <p:spPr bwMode="auto">
          <a:xfrm>
            <a:off x="2133599" y="3613565"/>
            <a:ext cx="835736" cy="65251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52D67D79-ABBE-6847-AD39-68880E3D2A5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5002" y="0"/>
            <a:ext cx="1538998" cy="539999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CE0843E4-477C-2044-BA32-45D1BF015E15}"/>
              </a:ext>
            </a:extLst>
          </p:cNvPr>
          <p:cNvSpPr txBox="1">
            <a:spLocks/>
          </p:cNvSpPr>
          <p:nvPr/>
        </p:nvSpPr>
        <p:spPr>
          <a:xfrm>
            <a:off x="283464" y="31466"/>
            <a:ext cx="6983210" cy="501277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Inter-Filament Coupling Currents (IFCC)</a:t>
            </a:r>
          </a:p>
        </p:txBody>
      </p:sp>
    </p:spTree>
    <p:extLst>
      <p:ext uri="{BB962C8B-B14F-4D97-AF65-F5344CB8AC3E}">
        <p14:creationId xmlns:p14="http://schemas.microsoft.com/office/powerpoint/2010/main" val="2418402584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73709</TotalTime>
  <Words>1136</Words>
  <Application>Microsoft Macintosh PowerPoint</Application>
  <PresentationFormat>On-screen Show (4:3)</PresentationFormat>
  <Paragraphs>274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Symbol</vt:lpstr>
      <vt:lpstr>Times New Roman</vt:lpstr>
      <vt:lpstr>Wingdings</vt:lpstr>
      <vt:lpstr>CERN(4-3)</vt:lpstr>
      <vt:lpstr>Quench of Triplet quadrupole  (RQX.R1, 03.06.2018)</vt:lpstr>
      <vt:lpstr>Beam observations during triplet event</vt:lpstr>
      <vt:lpstr>Re-cap nested triplet circuit</vt:lpstr>
      <vt:lpstr>PowerPoint Presentation</vt:lpstr>
      <vt:lpstr>Circuit observations versus beam observations</vt:lpstr>
      <vt:lpstr>Observations in cryogenic system</vt:lpstr>
      <vt:lpstr>Observations in circuit versus simulations</vt:lpstr>
      <vt:lpstr>Expected kick strength &amp; beam offsets  from circuit measurements</vt:lpstr>
      <vt:lpstr>PowerPoint Presentation</vt:lpstr>
      <vt:lpstr>PowerPoint Presentation</vt:lpstr>
      <vt:lpstr>PowerPoint Presentation</vt:lpstr>
      <vt:lpstr>Kicks from IFCC, ISCC and CRC </vt:lpstr>
      <vt:lpstr>Summary</vt:lpstr>
      <vt:lpstr>PowerPoint Presentation</vt:lpstr>
      <vt:lpstr>QPS signal names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Microsoft Office User</cp:lastModifiedBy>
  <cp:revision>609</cp:revision>
  <cp:lastPrinted>2017-05-09T13:27:14Z</cp:lastPrinted>
  <dcterms:created xsi:type="dcterms:W3CDTF">2012-11-30T11:04:26Z</dcterms:created>
  <dcterms:modified xsi:type="dcterms:W3CDTF">2019-01-15T10:49:48Z</dcterms:modified>
</cp:coreProperties>
</file>