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66" r:id="rId2"/>
    <p:sldId id="268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20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9E5C8-022B-4DAF-9BB6-C6A2D55297CF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E538C-8446-465E-8E2C-208404A317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560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44C0E.BABAE29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499623"/>
            <a:ext cx="8226854" cy="206615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RRR measurements </a:t>
            </a:r>
            <a:r>
              <a:rPr lang="en-GB" dirty="0" smtClean="0"/>
              <a:t>of </a:t>
            </a:r>
            <a:br>
              <a:rPr lang="en-GB" dirty="0" smtClean="0"/>
            </a:br>
            <a:r>
              <a:rPr lang="en-GB" dirty="0" smtClean="0"/>
              <a:t>beam </a:t>
            </a:r>
            <a:r>
              <a:rPr lang="en-GB" dirty="0" smtClean="0"/>
              <a:t>screens samples </a:t>
            </a:r>
            <a:br>
              <a:rPr lang="en-GB" dirty="0" smtClean="0"/>
            </a:br>
            <a:r>
              <a:rPr lang="en-GB" dirty="0" smtClean="0"/>
              <a:t>from </a:t>
            </a:r>
            <a:r>
              <a:rPr lang="en-GB" dirty="0"/>
              <a:t>the dipole A31L2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82562" y="3333135"/>
            <a:ext cx="8104238" cy="2530853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u="sng" dirty="0" smtClean="0"/>
              <a:t>M. Morrone</a:t>
            </a:r>
            <a:r>
              <a:rPr lang="en-US" sz="2000" dirty="0"/>
              <a:t>, S. </a:t>
            </a:r>
            <a:r>
              <a:rPr lang="en-US" sz="2000" dirty="0" smtClean="0"/>
              <a:t>Calatroni, </a:t>
            </a:r>
            <a:r>
              <a:rPr lang="en-US" sz="2000" dirty="0" smtClean="0"/>
              <a:t>K</a:t>
            </a:r>
            <a:r>
              <a:rPr lang="en-US" sz="2000" dirty="0" smtClean="0"/>
              <a:t>. Brunner</a:t>
            </a:r>
            <a:r>
              <a:rPr lang="en-US" sz="2000" dirty="0" smtClean="0"/>
              <a:t>, </a:t>
            </a:r>
            <a:r>
              <a:rPr lang="en-US" sz="2000" dirty="0"/>
              <a:t>S. Prunet,</a:t>
            </a:r>
            <a:r>
              <a:rPr lang="en-US" sz="2000" dirty="0" smtClean="0"/>
              <a:t> </a:t>
            </a:r>
            <a:r>
              <a:rPr lang="en-US" sz="2000" dirty="0" smtClean="0"/>
              <a:t>TE-VSC/CRG</a:t>
            </a:r>
            <a:endParaRPr lang="en-US" sz="2000" dirty="0" smtClean="0"/>
          </a:p>
          <a:p>
            <a:endParaRPr lang="en-US" sz="1400" dirty="0" smtClean="0"/>
          </a:p>
          <a:p>
            <a:r>
              <a:rPr lang="en-US" sz="1400" dirty="0" smtClean="0"/>
              <a:t>with inputs from: N. Kos, V. Petit  TE-VSC</a:t>
            </a:r>
          </a:p>
          <a:p>
            <a:endParaRPr lang="en-US" sz="1400" dirty="0" smtClean="0"/>
          </a:p>
          <a:p>
            <a:endParaRPr lang="en-US" sz="2000" dirty="0" smtClean="0"/>
          </a:p>
          <a:p>
            <a:r>
              <a:rPr lang="en-US" sz="1600" dirty="0" smtClean="0"/>
              <a:t>138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WP2 </a:t>
            </a:r>
            <a:r>
              <a:rPr lang="en-US" sz="1600" dirty="0" smtClean="0"/>
              <a:t>Meeting </a:t>
            </a:r>
          </a:p>
          <a:p>
            <a:r>
              <a:rPr lang="en-US" sz="1600" dirty="0" smtClean="0"/>
              <a:t>15</a:t>
            </a:r>
            <a:r>
              <a:rPr lang="en-US" sz="1600" dirty="0" smtClean="0"/>
              <a:t>/01/2019  </a:t>
            </a:r>
            <a:endParaRPr lang="en-US" sz="1600" dirty="0" smtClean="0"/>
          </a:p>
          <a:p>
            <a:endParaRPr lang="en-US" sz="2000" dirty="0" smtClean="0"/>
          </a:p>
          <a:p>
            <a:pPr algn="ctr"/>
            <a:r>
              <a:rPr lang="en-US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767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28640"/>
            <a:ext cx="8226425" cy="4461095"/>
          </a:xfr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9946" y="292485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V2 beam screen</a:t>
            </a:r>
            <a:br>
              <a:rPr lang="en-GB" sz="3200" dirty="0" smtClean="0"/>
            </a:br>
            <a:r>
              <a:rPr lang="en-GB" sz="3200" dirty="0" smtClean="0"/>
              <a:t>RRR values before installation </a:t>
            </a:r>
            <a:endParaRPr lang="en-GB" sz="3200" dirty="0"/>
          </a:p>
        </p:txBody>
      </p:sp>
      <p:sp>
        <p:nvSpPr>
          <p:cNvPr id="10" name="Rectangle 9"/>
          <p:cNvSpPr/>
          <p:nvPr/>
        </p:nvSpPr>
        <p:spPr>
          <a:xfrm>
            <a:off x="2534257" y="5567514"/>
            <a:ext cx="457200" cy="250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35031" y="310629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G= Flat side</a:t>
            </a:r>
          </a:p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B= Bent side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8" name="Rectangle 7"/>
          <p:cNvSpPr/>
          <p:nvPr/>
        </p:nvSpPr>
        <p:spPr>
          <a:xfrm>
            <a:off x="8201025" y="5607262"/>
            <a:ext cx="457200" cy="250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328745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076" y="373601"/>
            <a:ext cx="355435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03168" y="1647598"/>
            <a:ext cx="82508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The RRR of the </a:t>
            </a:r>
            <a:r>
              <a:rPr lang="fr-FR" sz="1600" dirty="0" err="1" smtClean="0"/>
              <a:t>inner</a:t>
            </a:r>
            <a:r>
              <a:rPr lang="fr-FR" sz="1600" dirty="0" smtClean="0"/>
              <a:t> </a:t>
            </a:r>
            <a:r>
              <a:rPr lang="fr-FR" sz="1600" dirty="0" err="1" smtClean="0"/>
              <a:t>copper</a:t>
            </a:r>
            <a:r>
              <a:rPr lang="fr-FR" sz="1600" dirty="0" smtClean="0"/>
              <a:t> layer of </a:t>
            </a:r>
            <a:r>
              <a:rPr lang="fr-FR" sz="1600" dirty="0" err="1" smtClean="0"/>
              <a:t>two</a:t>
            </a:r>
            <a:r>
              <a:rPr lang="fr-FR" sz="1600" dirty="0" smtClean="0"/>
              <a:t> </a:t>
            </a:r>
            <a:r>
              <a:rPr lang="fr-FR" sz="1600" dirty="0" err="1" smtClean="0"/>
              <a:t>beam</a:t>
            </a:r>
            <a:r>
              <a:rPr lang="fr-FR" sz="1600" dirty="0" smtClean="0"/>
              <a:t> </a:t>
            </a:r>
            <a:r>
              <a:rPr lang="fr-FR" sz="1600" dirty="0" err="1" smtClean="0"/>
              <a:t>screen</a:t>
            </a:r>
            <a:r>
              <a:rPr lang="fr-FR" sz="1600" dirty="0" smtClean="0"/>
              <a:t> </a:t>
            </a:r>
            <a:r>
              <a:rPr lang="fr-FR" sz="1600" dirty="0" err="1" smtClean="0"/>
              <a:t>extracted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the A31L2  </a:t>
            </a:r>
          </a:p>
          <a:p>
            <a:r>
              <a:rPr lang="fr-FR" sz="1600" dirty="0"/>
              <a:t> </a:t>
            </a:r>
            <a:r>
              <a:rPr lang="fr-FR" sz="1600" dirty="0" smtClean="0"/>
              <a:t>    has </a:t>
            </a:r>
            <a:r>
              <a:rPr lang="fr-FR" sz="1600" dirty="0"/>
              <a:t>been </a:t>
            </a:r>
            <a:r>
              <a:rPr lang="fr-FR" sz="1600" dirty="0" err="1" smtClean="0"/>
              <a:t>measured</a:t>
            </a:r>
            <a:r>
              <a:rPr lang="fr-FR" sz="1600" dirty="0" smtClean="0"/>
              <a:t>;</a:t>
            </a:r>
            <a:endParaRPr lang="fr-FR" sz="1600" dirty="0"/>
          </a:p>
          <a:p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By </a:t>
            </a:r>
            <a:r>
              <a:rPr lang="fr-FR" sz="1600" dirty="0" err="1" smtClean="0"/>
              <a:t>comparison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electrical</a:t>
            </a:r>
            <a:r>
              <a:rPr lang="fr-FR" sz="1600" dirty="0" smtClean="0"/>
              <a:t> </a:t>
            </a:r>
            <a:r>
              <a:rPr lang="fr-FR" sz="1600" dirty="0" err="1" smtClean="0"/>
              <a:t>resistivity</a:t>
            </a:r>
            <a:r>
              <a:rPr lang="fr-FR" sz="1600" dirty="0" smtClean="0"/>
              <a:t> </a:t>
            </a:r>
            <a:r>
              <a:rPr lang="fr-FR" sz="1600" dirty="0" err="1" smtClean="0"/>
              <a:t>measurements</a:t>
            </a:r>
            <a:r>
              <a:rPr lang="fr-FR" sz="1600" dirty="0" smtClean="0"/>
              <a:t> </a:t>
            </a:r>
            <a:r>
              <a:rPr lang="fr-FR" sz="1600" dirty="0" err="1" smtClean="0"/>
              <a:t>performed</a:t>
            </a:r>
            <a:r>
              <a:rPr lang="fr-FR" sz="1600" dirty="0" smtClean="0"/>
              <a:t> by the </a:t>
            </a:r>
            <a:r>
              <a:rPr lang="fr-FR" sz="1600" dirty="0" err="1" smtClean="0"/>
              <a:t>beam</a:t>
            </a:r>
            <a:r>
              <a:rPr lang="fr-FR" sz="1600" dirty="0" smtClean="0"/>
              <a:t> </a:t>
            </a:r>
            <a:r>
              <a:rPr lang="fr-FR" sz="1600" dirty="0" err="1" smtClean="0"/>
              <a:t>screen</a:t>
            </a:r>
            <a:r>
              <a:rPr lang="fr-FR" sz="1600" dirty="0" smtClean="0"/>
              <a:t> supplier </a:t>
            </a:r>
            <a:r>
              <a:rPr lang="fr-FR" sz="1600" b="1" dirty="0" smtClean="0"/>
              <a:t>no </a:t>
            </a:r>
            <a:r>
              <a:rPr lang="fr-FR" sz="1600" b="1" dirty="0" err="1" smtClean="0"/>
              <a:t>degradation</a:t>
            </a:r>
            <a:r>
              <a:rPr lang="fr-FR" sz="1600" b="1" dirty="0" smtClean="0"/>
              <a:t> </a:t>
            </a:r>
            <a:r>
              <a:rPr lang="fr-FR" sz="1600" dirty="0" smtClean="0"/>
              <a:t>of the Cu RRR has been </a:t>
            </a:r>
            <a:r>
              <a:rPr lang="fr-FR" sz="1600" dirty="0" err="1" smtClean="0"/>
              <a:t>observed</a:t>
            </a:r>
            <a:r>
              <a:rPr lang="fr-FR" sz="1600" dirty="0" smtClean="0"/>
              <a:t>.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31607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73" y="2585860"/>
            <a:ext cx="7484806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39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7888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Beam screen location </a:t>
            </a:r>
            <a:endParaRPr lang="en-GB" sz="3200" dirty="0"/>
          </a:p>
        </p:txBody>
      </p:sp>
      <p:pic>
        <p:nvPicPr>
          <p:cNvPr id="8" name="Picture 7" descr="cid:image001.png@01D44C0E.BABAE29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473843"/>
            <a:ext cx="4519614" cy="19395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15459" y="3736806"/>
            <a:ext cx="939103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err="1" smtClean="0"/>
              <a:t>Dipole</a:t>
            </a:r>
            <a:r>
              <a:rPr lang="fr-FR" sz="1500" dirty="0" smtClean="0"/>
              <a:t> A31L2 </a:t>
            </a:r>
            <a:r>
              <a:rPr lang="fr-FR" sz="1500" dirty="0" err="1" smtClean="0"/>
              <a:t>replaced</a:t>
            </a:r>
            <a:r>
              <a:rPr lang="fr-FR" sz="1500" dirty="0" smtClean="0"/>
              <a:t> </a:t>
            </a:r>
            <a:r>
              <a:rPr lang="fr-FR" sz="1500" dirty="0" err="1" smtClean="0"/>
              <a:t>during</a:t>
            </a:r>
            <a:r>
              <a:rPr lang="fr-FR" sz="1500" dirty="0" smtClean="0"/>
              <a:t> the EYETS 2016-2017</a:t>
            </a:r>
            <a:r>
              <a:rPr lang="fr-FR" sz="1500" dirty="0"/>
              <a:t>;</a:t>
            </a:r>
            <a:endParaRPr lang="fr-FR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err="1"/>
              <a:t>T</a:t>
            </a:r>
            <a:r>
              <a:rPr lang="fr-FR" sz="1500" dirty="0" err="1" smtClean="0"/>
              <a:t>wo</a:t>
            </a:r>
            <a:r>
              <a:rPr lang="fr-FR" sz="1500" dirty="0" smtClean="0"/>
              <a:t> </a:t>
            </a:r>
            <a:r>
              <a:rPr lang="fr-FR" sz="1500" dirty="0" err="1" smtClean="0"/>
              <a:t>beam</a:t>
            </a:r>
            <a:r>
              <a:rPr lang="fr-FR" sz="1500" dirty="0" smtClean="0"/>
              <a:t> </a:t>
            </a:r>
            <a:r>
              <a:rPr lang="fr-FR" sz="1500" dirty="0" err="1" smtClean="0"/>
              <a:t>screens</a:t>
            </a:r>
            <a:r>
              <a:rPr lang="fr-FR" sz="1500" dirty="0" smtClean="0"/>
              <a:t> </a:t>
            </a:r>
            <a:r>
              <a:rPr lang="fr-FR" sz="1500" dirty="0" err="1" smtClean="0"/>
              <a:t>around</a:t>
            </a:r>
            <a:r>
              <a:rPr lang="fr-FR" sz="1500" dirty="0" smtClean="0"/>
              <a:t> 30 cm long, V1 and V2, </a:t>
            </a:r>
            <a:r>
              <a:rPr lang="fr-FR" sz="1500" dirty="0" err="1" smtClean="0"/>
              <a:t>used</a:t>
            </a:r>
            <a:r>
              <a:rPr lang="fr-FR" sz="1500" dirty="0" smtClean="0"/>
              <a:t> for the RRR </a:t>
            </a:r>
            <a:r>
              <a:rPr lang="fr-FR" sz="1500" dirty="0" err="1" smtClean="0"/>
              <a:t>measurements</a:t>
            </a:r>
            <a:r>
              <a:rPr lang="fr-FR" sz="1500" dirty="0" smtClean="0"/>
              <a:t>;</a:t>
            </a:r>
          </a:p>
          <a:p>
            <a:endParaRPr lang="fr-FR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smtClean="0"/>
              <a:t>V1=  </a:t>
            </a:r>
            <a:r>
              <a:rPr lang="fr-FR" sz="1500" dirty="0" err="1" smtClean="0"/>
              <a:t>beam</a:t>
            </a:r>
            <a:r>
              <a:rPr lang="fr-FR" sz="1500" dirty="0" smtClean="0"/>
              <a:t> </a:t>
            </a:r>
            <a:r>
              <a:rPr lang="fr-FR" sz="1500" dirty="0" err="1" smtClean="0"/>
              <a:t>going</a:t>
            </a:r>
            <a:r>
              <a:rPr lang="fr-FR" sz="1500" dirty="0" smtClean="0"/>
              <a:t> </a:t>
            </a:r>
            <a:r>
              <a:rPr lang="fr-FR" sz="1500" dirty="0" err="1" smtClean="0"/>
              <a:t>from</a:t>
            </a:r>
            <a:r>
              <a:rPr lang="fr-FR" sz="1500" dirty="0" smtClean="0"/>
              <a:t> direction 11 to 12;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smtClean="0"/>
              <a:t>V2=  </a:t>
            </a:r>
            <a:r>
              <a:rPr lang="fr-FR" sz="1500" dirty="0" err="1"/>
              <a:t>beam</a:t>
            </a:r>
            <a:r>
              <a:rPr lang="fr-FR" sz="1500" dirty="0"/>
              <a:t> </a:t>
            </a:r>
            <a:r>
              <a:rPr lang="fr-FR" sz="1500" dirty="0" err="1" smtClean="0"/>
              <a:t>going</a:t>
            </a:r>
            <a:r>
              <a:rPr lang="fr-FR" sz="1500" dirty="0" smtClean="0"/>
              <a:t> </a:t>
            </a:r>
            <a:r>
              <a:rPr lang="fr-FR" sz="1500" dirty="0" err="1" smtClean="0"/>
              <a:t>from</a:t>
            </a:r>
            <a:r>
              <a:rPr lang="fr-FR" sz="1500" dirty="0" smtClean="0"/>
              <a:t> </a:t>
            </a:r>
            <a:r>
              <a:rPr lang="fr-FR" sz="1500" dirty="0"/>
              <a:t>direction </a:t>
            </a:r>
            <a:r>
              <a:rPr lang="fr-FR" sz="1500" dirty="0" smtClean="0"/>
              <a:t>13 </a:t>
            </a:r>
            <a:r>
              <a:rPr lang="fr-FR" sz="1500" dirty="0"/>
              <a:t>to 12; </a:t>
            </a:r>
          </a:p>
          <a:p>
            <a:endParaRPr lang="fr-FR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500" dirty="0" smtClean="0"/>
              <a:t>The portion of the V1 and V2 </a:t>
            </a:r>
            <a:r>
              <a:rPr lang="fr-FR" sz="1500" dirty="0" err="1" smtClean="0"/>
              <a:t>beam</a:t>
            </a:r>
            <a:r>
              <a:rPr lang="fr-FR" sz="1500" dirty="0" smtClean="0"/>
              <a:t> </a:t>
            </a:r>
            <a:r>
              <a:rPr lang="fr-FR" sz="1500" dirty="0" err="1" smtClean="0"/>
              <a:t>screens</a:t>
            </a:r>
            <a:r>
              <a:rPr lang="fr-FR" sz="1500" dirty="0" smtClean="0"/>
              <a:t> are close to IP2 (230 cm </a:t>
            </a:r>
            <a:r>
              <a:rPr lang="fr-FR" sz="1500" dirty="0" err="1" smtClean="0"/>
              <a:t>from</a:t>
            </a:r>
            <a:r>
              <a:rPr lang="fr-FR" sz="1500" dirty="0" smtClean="0"/>
              <a:t> the end of the </a:t>
            </a:r>
            <a:r>
              <a:rPr lang="fr-FR" sz="1500" dirty="0" err="1" smtClean="0"/>
              <a:t>magnet</a:t>
            </a:r>
            <a:r>
              <a:rPr lang="fr-FR" sz="1500" dirty="0" smtClean="0"/>
              <a:t>).</a:t>
            </a:r>
            <a:endParaRPr lang="fr-FR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3549914" y="3267536"/>
            <a:ext cx="18421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Layout of the A31L2magnet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777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" y="1548184"/>
            <a:ext cx="4608975" cy="407857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 rot="12567992">
            <a:off x="729144" y="3567073"/>
            <a:ext cx="2059865" cy="53500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 rot="12567992">
            <a:off x="1314088" y="2744850"/>
            <a:ext cx="2059865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 rot="12567992">
            <a:off x="2831118" y="4292485"/>
            <a:ext cx="756899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 rot="12567992">
            <a:off x="3486473" y="3496243"/>
            <a:ext cx="657506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096984" y="4708048"/>
            <a:ext cx="3631603" cy="201847"/>
          </a:xfrm>
          <a:prstGeom prst="rect">
            <a:avLst/>
          </a:prstGeom>
          <a:ln w="3175">
            <a:solidFill>
              <a:schemeClr val="accent1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flipV="1">
            <a:off x="5096983" y="4701698"/>
            <a:ext cx="3631603" cy="45719"/>
          </a:xfrm>
          <a:prstGeom prst="rect">
            <a:avLst/>
          </a:prstGeom>
          <a:ln w="3175">
            <a:solidFill>
              <a:schemeClr val="accent1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91001" y="3624801"/>
            <a:ext cx="704850" cy="971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72270" y="4715646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Right side</a:t>
            </a:r>
          </a:p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-above the weld-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934607" y="2730284"/>
            <a:ext cx="256697" cy="6666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679348" y="224172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Left side</a:t>
            </a:r>
          </a:p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-</a:t>
            </a:r>
            <a:r>
              <a:rPr lang="en-GB" sz="900" dirty="0" err="1" smtClean="0">
                <a:solidFill>
                  <a:schemeClr val="accent1">
                    <a:lumMod val="10000"/>
                  </a:schemeClr>
                </a:solidFill>
              </a:rPr>
              <a:t>sawtooth</a:t>
            </a:r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 side-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56222" y="1867989"/>
            <a:ext cx="648099" cy="361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2673" y="1552808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Top side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55067" y="5059438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Bottom side</a:t>
            </a:r>
          </a:p>
        </p:txBody>
      </p:sp>
      <p:cxnSp>
        <p:nvCxnSpPr>
          <p:cNvPr id="23" name="Straight Arrow Connector 22"/>
          <p:cNvCxnSpPr>
            <a:endCxn id="22" idx="0"/>
          </p:cNvCxnSpPr>
          <p:nvPr/>
        </p:nvCxnSpPr>
        <p:spPr>
          <a:xfrm flipH="1">
            <a:off x="3251971" y="4520375"/>
            <a:ext cx="150208" cy="539063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669622" y="2544803"/>
            <a:ext cx="279645" cy="153661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 flipV="1">
            <a:off x="7669622" y="2501837"/>
            <a:ext cx="279645" cy="45719"/>
          </a:xfrm>
          <a:prstGeom prst="rect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5340728" y="1540204"/>
            <a:ext cx="2328896" cy="962676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5620373" y="1534395"/>
            <a:ext cx="2328896" cy="966205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5340728" y="1584837"/>
            <a:ext cx="2327905" cy="963308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5340873" y="1752570"/>
            <a:ext cx="2331194" cy="946910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5338492" y="1537660"/>
            <a:ext cx="3914" cy="214486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5340728" y="1534394"/>
            <a:ext cx="279645" cy="1"/>
          </a:xfrm>
          <a:prstGeom prst="line">
            <a:avLst/>
          </a:prstGeom>
          <a:ln w="31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8091263" y="2512094"/>
            <a:ext cx="2" cy="201034"/>
          </a:xfrm>
          <a:prstGeom prst="straightConnector1">
            <a:avLst/>
          </a:prstGeom>
          <a:ln w="3175">
            <a:round/>
            <a:headEnd type="stealth" w="sm" len="med"/>
            <a:tailEnd type="stealth" w="sm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>
            <a:off x="7692539" y="2835247"/>
            <a:ext cx="277200" cy="0"/>
          </a:xfrm>
          <a:prstGeom prst="straightConnector1">
            <a:avLst/>
          </a:prstGeom>
          <a:ln w="3175">
            <a:round/>
            <a:headEnd type="stealth" w="sm" len="med"/>
            <a:tailEnd type="stealth" w="sm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5322595" y="1895826"/>
            <a:ext cx="2291338" cy="939421"/>
          </a:xfrm>
          <a:prstGeom prst="straightConnector1">
            <a:avLst/>
          </a:prstGeom>
          <a:ln w="3175">
            <a:round/>
            <a:headEnd type="stealth" w="sm" len="med"/>
            <a:tailEnd type="stealth" w="sm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613933" y="2924484"/>
            <a:ext cx="63350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1.75 mm</a:t>
            </a:r>
            <a:endParaRPr lang="en-GB" sz="9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 rot="1380854">
            <a:off x="5954494" y="2399179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100 mm</a:t>
            </a:r>
            <a:endParaRPr lang="en-GB" sz="9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227236" y="244947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Cu 75 </a:t>
            </a:r>
            <a:r>
              <a:rPr lang="el-GR" sz="900" dirty="0" smtClean="0">
                <a:solidFill>
                  <a:schemeClr val="accent1">
                    <a:lumMod val="10000"/>
                  </a:schemeClr>
                </a:solidFill>
              </a:rPr>
              <a:t>μ</a:t>
            </a:r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m</a:t>
            </a:r>
          </a:p>
          <a:p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P506 1 mm</a:t>
            </a:r>
            <a:endParaRPr lang="en-GB" sz="9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10" name="Straight Arrow Connector 109"/>
          <p:cNvCxnSpPr/>
          <p:nvPr/>
        </p:nvCxnSpPr>
        <p:spPr>
          <a:xfrm>
            <a:off x="5984511" y="5139466"/>
            <a:ext cx="1873737" cy="0"/>
          </a:xfrm>
          <a:prstGeom prst="straightConnector1">
            <a:avLst/>
          </a:prstGeom>
          <a:ln w="3175">
            <a:round/>
            <a:headEnd type="stealth" w="sm" len="med"/>
            <a:tailEnd type="stealth" w="sm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2" name="Rectangle 111"/>
          <p:cNvSpPr/>
          <p:nvPr/>
        </p:nvSpPr>
        <p:spPr>
          <a:xfrm>
            <a:off x="5983547" y="4624312"/>
            <a:ext cx="45719" cy="35533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7833001" y="4624312"/>
            <a:ext cx="45719" cy="355336"/>
          </a:xfrm>
          <a:prstGeom prst="rect">
            <a:avLst/>
          </a:prstGeom>
          <a:solidFill>
            <a:schemeClr val="bg1"/>
          </a:solidFill>
          <a:ln w="31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TextBox 116"/>
          <p:cNvSpPr txBox="1"/>
          <p:nvPr/>
        </p:nvSpPr>
        <p:spPr>
          <a:xfrm>
            <a:off x="6638707" y="5182428"/>
            <a:ext cx="5373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accent1">
                    <a:lumMod val="10000"/>
                  </a:schemeClr>
                </a:solidFill>
              </a:rPr>
              <a:t>50 mm</a:t>
            </a:r>
            <a:endParaRPr lang="en-GB" sz="9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156211" y="5559447"/>
            <a:ext cx="3498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Distance of the electrodes to measure the voltage drop 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071468" y="3192515"/>
            <a:ext cx="17379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Dimension of the samples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080271" y="5561446"/>
            <a:ext cx="26500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Samples extracted from the beam screen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25" name="Title 1"/>
          <p:cNvSpPr>
            <a:spLocks noGrp="1"/>
          </p:cNvSpPr>
          <p:nvPr>
            <p:ph type="title"/>
          </p:nvPr>
        </p:nvSpPr>
        <p:spPr>
          <a:xfrm>
            <a:off x="462760" y="39521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Beam screen samples </a:t>
            </a:r>
            <a:endParaRPr lang="en-GB" sz="3200" dirty="0"/>
          </a:p>
        </p:txBody>
      </p:sp>
      <p:sp>
        <p:nvSpPr>
          <p:cNvPr id="4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52955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  <p:bldP spid="29" grpId="0" animBg="1"/>
      <p:bldP spid="30" grpId="0" animBg="1"/>
      <p:bldP spid="11" grpId="0"/>
      <p:bldP spid="33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2852" y="4755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Test campaign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5" y="1548184"/>
            <a:ext cx="4608975" cy="407857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2567992">
            <a:off x="729144" y="3567073"/>
            <a:ext cx="2059865" cy="53500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2567992">
            <a:off x="1314088" y="2744850"/>
            <a:ext cx="2059865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2567992">
            <a:off x="2831118" y="4292485"/>
            <a:ext cx="756899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12567992">
            <a:off x="3486473" y="3496243"/>
            <a:ext cx="657506" cy="45719"/>
          </a:xfrm>
          <a:prstGeom prst="rect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991001" y="3624801"/>
            <a:ext cx="704850" cy="971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72270" y="4715646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Right side</a:t>
            </a:r>
          </a:p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-above the weld-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934607" y="2730284"/>
            <a:ext cx="256697" cy="6666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79348" y="224172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Left side</a:t>
            </a:r>
          </a:p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-</a:t>
            </a:r>
            <a:r>
              <a:rPr lang="en-GB" sz="900" dirty="0" err="1" smtClean="0">
                <a:solidFill>
                  <a:schemeClr val="accent1">
                    <a:lumMod val="10000"/>
                  </a:schemeClr>
                </a:solidFill>
              </a:rPr>
              <a:t>sawtooth</a:t>
            </a:r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 side-</a:t>
            </a:r>
            <a:endParaRPr lang="en-GB" sz="9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56222" y="1867989"/>
            <a:ext cx="648099" cy="361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2673" y="1552808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Top side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55067" y="5059438"/>
            <a:ext cx="79380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dirty="0" smtClean="0">
                <a:solidFill>
                  <a:schemeClr val="accent1">
                    <a:lumMod val="10000"/>
                  </a:schemeClr>
                </a:solidFill>
              </a:rPr>
              <a:t>Bottom side</a:t>
            </a:r>
          </a:p>
        </p:txBody>
      </p:sp>
      <p:cxnSp>
        <p:nvCxnSpPr>
          <p:cNvPr id="19" name="Straight Arrow Connector 18"/>
          <p:cNvCxnSpPr>
            <a:endCxn id="18" idx="0"/>
          </p:cNvCxnSpPr>
          <p:nvPr/>
        </p:nvCxnSpPr>
        <p:spPr>
          <a:xfrm flipH="1">
            <a:off x="3251971" y="4520375"/>
            <a:ext cx="150208" cy="539063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30658" y="2208169"/>
            <a:ext cx="2126897" cy="264687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1">
                    <a:lumMod val="10000"/>
                  </a:schemeClr>
                </a:solidFill>
              </a:rPr>
              <a:t>V1 beam screen:</a:t>
            </a:r>
          </a:p>
          <a:p>
            <a:pPr algn="ctr"/>
            <a:endParaRPr lang="en-GB" sz="16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P506+Cu</a:t>
            </a:r>
          </a:p>
          <a:p>
            <a:endParaRPr lang="en-GB" sz="12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top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bottom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left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right side.</a:t>
            </a:r>
          </a:p>
          <a:p>
            <a:endParaRPr lang="en-US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endParaRPr lang="en-US" sz="11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P506 (Cu stripped by etching)</a:t>
            </a:r>
          </a:p>
          <a:p>
            <a:endParaRPr lang="en-US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1 x top side</a:t>
            </a:r>
            <a:endParaRPr lang="en-GB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endParaRPr lang="en-GB" sz="11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41934" y="2200795"/>
            <a:ext cx="2094271" cy="264687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1">
                    <a:lumMod val="10000"/>
                  </a:schemeClr>
                </a:solidFill>
              </a:rPr>
              <a:t>V2 beam screen:</a:t>
            </a:r>
          </a:p>
          <a:p>
            <a:pPr algn="ctr"/>
            <a:endParaRPr lang="en-GB" sz="16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P506+Cu</a:t>
            </a:r>
          </a:p>
          <a:p>
            <a:endParaRPr lang="en-GB" sz="12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top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bottom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left side;</a:t>
            </a: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2 x right side.</a:t>
            </a:r>
          </a:p>
          <a:p>
            <a:endParaRPr lang="en-US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endParaRPr lang="en-US" sz="1100" dirty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>
                <a:solidFill>
                  <a:schemeClr val="accent1">
                    <a:lumMod val="10000"/>
                  </a:schemeClr>
                </a:solidFill>
              </a:rPr>
              <a:t>P506 (Cu stripped by etching)</a:t>
            </a:r>
          </a:p>
          <a:p>
            <a:endParaRPr lang="en-US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accent1">
                    <a:lumMod val="10000"/>
                  </a:schemeClr>
                </a:solidFill>
              </a:rPr>
              <a:t>1 x top side</a:t>
            </a:r>
            <a:endParaRPr lang="en-GB" sz="1100" dirty="0" smtClean="0">
              <a:solidFill>
                <a:schemeClr val="accent1">
                  <a:lumMod val="10000"/>
                </a:schemeClr>
              </a:solidFill>
            </a:endParaRPr>
          </a:p>
          <a:p>
            <a:endParaRPr lang="en-GB" sz="11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6850" y="5094273"/>
            <a:ext cx="36150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List of the samples tested for the V1 and V2 beam screen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80271" y="5561446"/>
            <a:ext cx="26500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Samples extracted from the beam screen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9688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2852" y="678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01196" y="5676111"/>
            <a:ext cx="2068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V1 left_1,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bottom_1,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right_1=0.1 A</a:t>
            </a:r>
          </a:p>
          <a:p>
            <a:endParaRPr lang="en-US" sz="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top_1=1 A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92421" y="5423128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Measurement current: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08" y="726740"/>
            <a:ext cx="8108383" cy="5169856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109405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2852" y="-2271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Results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60628" y="5895680"/>
            <a:ext cx="2541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V1 left_2,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bottom_2, 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right_2, V2_top_2 = 1 A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60628" y="5610039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Measurement current: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0" y="739474"/>
            <a:ext cx="8431499" cy="5334462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13935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2852" y="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92891" y="5787958"/>
            <a:ext cx="12041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V1 </a:t>
            </a:r>
            <a:r>
              <a:rPr lang="en-US" sz="800" dirty="0" err="1" smtClean="0">
                <a:solidFill>
                  <a:schemeClr val="accent6">
                    <a:lumMod val="50000"/>
                  </a:schemeClr>
                </a:solidFill>
              </a:rPr>
              <a:t>inox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, V2 </a:t>
            </a:r>
            <a:r>
              <a:rPr lang="en-US" sz="800" dirty="0" err="1" smtClean="0">
                <a:solidFill>
                  <a:schemeClr val="accent6">
                    <a:lumMod val="50000"/>
                  </a:schemeClr>
                </a:solidFill>
              </a:rPr>
              <a:t>inox</a:t>
            </a:r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 = 1 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71225" y="5572514"/>
            <a:ext cx="11929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accent6">
                    <a:lumMod val="50000"/>
                  </a:schemeClr>
                </a:solidFill>
              </a:rPr>
              <a:t>Measurement current: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34" y="785369"/>
            <a:ext cx="8126672" cy="5157663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40373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32852" y="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 smtClean="0"/>
              <a:t>Cu RRR and </a:t>
            </a:r>
            <a:r>
              <a:rPr lang="en-GB" sz="3200" dirty="0" err="1" smtClean="0"/>
              <a:t>Rs</a:t>
            </a:r>
            <a:r>
              <a:rPr lang="en-GB" sz="3200" dirty="0" smtClean="0"/>
              <a:t> results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6851" y="3722857"/>
            <a:ext cx="28392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RRR values of the V1 beam screen Cu layer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96848" y="3722857"/>
            <a:ext cx="28392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 smtClean="0">
                <a:solidFill>
                  <a:schemeClr val="accent1">
                    <a:lumMod val="10000"/>
                  </a:schemeClr>
                </a:solidFill>
              </a:rPr>
              <a:t>RRR values of the V2 beam screen Cu layer</a:t>
            </a:r>
            <a:endParaRPr lang="en-GB" sz="105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5407" y="4413409"/>
            <a:ext cx="837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The values of RRR marked with an asterisk should be slightly higher as the resistivity of these samples </a:t>
            </a:r>
          </a:p>
          <a:p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has been measured up to 275 K.    </a:t>
            </a:r>
            <a:endParaRPr lang="en-GB" sz="1400" dirty="0" smtClean="0">
              <a:solidFill>
                <a:schemeClr val="accent1">
                  <a:lumMod val="10000"/>
                </a:scheme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753961"/>
              </p:ext>
            </p:extLst>
          </p:nvPr>
        </p:nvGraphicFramePr>
        <p:xfrm>
          <a:off x="24110" y="1724426"/>
          <a:ext cx="4495801" cy="1905000"/>
        </p:xfrm>
        <a:graphic>
          <a:graphicData uri="http://schemas.openxmlformats.org/drawingml/2006/table">
            <a:tbl>
              <a:tblPr/>
              <a:tblGrid>
                <a:gridCol w="878161">
                  <a:extLst>
                    <a:ext uri="{9D8B030D-6E8A-4147-A177-3AD203B41FA5}">
                      <a16:colId xmlns:a16="http://schemas.microsoft.com/office/drawing/2014/main" val="1684525997"/>
                    </a:ext>
                  </a:extLst>
                </a:gridCol>
                <a:gridCol w="1011794">
                  <a:extLst>
                    <a:ext uri="{9D8B030D-6E8A-4147-A177-3AD203B41FA5}">
                      <a16:colId xmlns:a16="http://schemas.microsoft.com/office/drawing/2014/main" val="3510588851"/>
                    </a:ext>
                  </a:extLst>
                </a:gridCol>
                <a:gridCol w="983158">
                  <a:extLst>
                    <a:ext uri="{9D8B030D-6E8A-4147-A177-3AD203B41FA5}">
                      <a16:colId xmlns:a16="http://schemas.microsoft.com/office/drawing/2014/main" val="645630184"/>
                    </a:ext>
                  </a:extLst>
                </a:gridCol>
                <a:gridCol w="505897">
                  <a:extLst>
                    <a:ext uri="{9D8B030D-6E8A-4147-A177-3AD203B41FA5}">
                      <a16:colId xmlns:a16="http://schemas.microsoft.com/office/drawing/2014/main" val="121130390"/>
                    </a:ext>
                  </a:extLst>
                </a:gridCol>
                <a:gridCol w="1116791">
                  <a:extLst>
                    <a:ext uri="{9D8B030D-6E8A-4147-A177-3AD203B41FA5}">
                      <a16:colId xmlns:a16="http://schemas.microsoft.com/office/drawing/2014/main" val="3815042748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V1 beam screen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6753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Sample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(4.2 K) [Ω 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(295 K) [Ω 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RRR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Rs (4.2 K) = </a:t>
                      </a:r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/</a:t>
                      </a:r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t [</a:t>
                      </a:r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1524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top_1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79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1698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top_2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81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2276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bottom_1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4382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bottom_2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8728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right_1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5152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right_2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30162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left_1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9876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 left_2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209069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75308"/>
              </p:ext>
            </p:extLst>
          </p:nvPr>
        </p:nvGraphicFramePr>
        <p:xfrm>
          <a:off x="4620879" y="1719740"/>
          <a:ext cx="4495801" cy="1905000"/>
        </p:xfrm>
        <a:graphic>
          <a:graphicData uri="http://schemas.openxmlformats.org/drawingml/2006/table">
            <a:tbl>
              <a:tblPr/>
              <a:tblGrid>
                <a:gridCol w="878161">
                  <a:extLst>
                    <a:ext uri="{9D8B030D-6E8A-4147-A177-3AD203B41FA5}">
                      <a16:colId xmlns:a16="http://schemas.microsoft.com/office/drawing/2014/main" val="1624481742"/>
                    </a:ext>
                  </a:extLst>
                </a:gridCol>
                <a:gridCol w="1011794">
                  <a:extLst>
                    <a:ext uri="{9D8B030D-6E8A-4147-A177-3AD203B41FA5}">
                      <a16:colId xmlns:a16="http://schemas.microsoft.com/office/drawing/2014/main" val="484840411"/>
                    </a:ext>
                  </a:extLst>
                </a:gridCol>
                <a:gridCol w="983158">
                  <a:extLst>
                    <a:ext uri="{9D8B030D-6E8A-4147-A177-3AD203B41FA5}">
                      <a16:colId xmlns:a16="http://schemas.microsoft.com/office/drawing/2014/main" val="4183377003"/>
                    </a:ext>
                  </a:extLst>
                </a:gridCol>
                <a:gridCol w="505897">
                  <a:extLst>
                    <a:ext uri="{9D8B030D-6E8A-4147-A177-3AD203B41FA5}">
                      <a16:colId xmlns:a16="http://schemas.microsoft.com/office/drawing/2014/main" val="2868951356"/>
                    </a:ext>
                  </a:extLst>
                </a:gridCol>
                <a:gridCol w="1116791">
                  <a:extLst>
                    <a:ext uri="{9D8B030D-6E8A-4147-A177-3AD203B41FA5}">
                      <a16:colId xmlns:a16="http://schemas.microsoft.com/office/drawing/2014/main" val="4074626800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V2 beam screen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294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Sample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(4.2 K) [Ω m]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(295 K) [Ω 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RRR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Rs (4.2 K) = </a:t>
                      </a:r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ρ /</a:t>
                      </a:r>
                      <a:r>
                        <a:rPr lang="en-GB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t [</a:t>
                      </a:r>
                      <a:r>
                        <a:rPr lang="el-GR" sz="1100" b="0" i="0" u="none" strike="noStrike">
                          <a:solidFill>
                            <a:srgbClr val="9C6500"/>
                          </a:solidFill>
                          <a:effectLst/>
                          <a:latin typeface="Calibri" panose="020F0502020204030204" pitchFamily="34" charset="0"/>
                        </a:rPr>
                        <a:t>Ω]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084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top_1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201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top_2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61764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bottom_1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67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052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bottom_2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72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3597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right_1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5928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right_2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9631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left_1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65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75811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 left_2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2.6E-10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1.7E-08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64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3.5E-06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113079"/>
                  </a:ext>
                </a:extLst>
              </a:tr>
            </a:tbl>
          </a:graphicData>
        </a:graphic>
      </p:graphicFrame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215075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92485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sz="3200" dirty="0" smtClean="0"/>
              <a:t>V1 beam screen</a:t>
            </a:r>
            <a:br>
              <a:rPr lang="en-GB" sz="3200" dirty="0" smtClean="0"/>
            </a:br>
            <a:r>
              <a:rPr lang="en-GB" sz="3200" dirty="0" smtClean="0"/>
              <a:t>RRR values before installation </a:t>
            </a:r>
            <a:endParaRPr lang="en-GB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494" y="1325563"/>
            <a:ext cx="8003837" cy="4667250"/>
          </a:xfrm>
        </p:spPr>
      </p:pic>
      <p:sp>
        <p:nvSpPr>
          <p:cNvPr id="3" name="Rectangle 2"/>
          <p:cNvSpPr/>
          <p:nvPr/>
        </p:nvSpPr>
        <p:spPr>
          <a:xfrm>
            <a:off x="2610465" y="4446638"/>
            <a:ext cx="457200" cy="250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445644" y="2818701"/>
            <a:ext cx="9460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G= Flat side</a:t>
            </a:r>
          </a:p>
          <a:p>
            <a:r>
              <a:rPr lang="en-US" sz="1000" dirty="0" smtClean="0">
                <a:solidFill>
                  <a:schemeClr val="accent1">
                    <a:lumMod val="10000"/>
                  </a:schemeClr>
                </a:solidFill>
              </a:rPr>
              <a:t>B= Bent side</a:t>
            </a:r>
            <a:endParaRPr lang="en-GB" sz="1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02431" y="4499076"/>
            <a:ext cx="457200" cy="250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138th WP2 Meeting </a:t>
            </a:r>
          </a:p>
        </p:txBody>
      </p:sp>
    </p:spTree>
    <p:extLst>
      <p:ext uri="{BB962C8B-B14F-4D97-AF65-F5344CB8AC3E}">
        <p14:creationId xmlns:p14="http://schemas.microsoft.com/office/powerpoint/2010/main" val="157295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1011</TotalTime>
  <Words>652</Words>
  <Application>Microsoft Office PowerPoint</Application>
  <PresentationFormat>On-screen Show (4:3)</PresentationFormat>
  <Paragraphs>211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Optima</vt:lpstr>
      <vt:lpstr>CERNCorporate4-3</vt:lpstr>
      <vt:lpstr>RRR measurements of  beam screens samples  from the dipole A31L2 </vt:lpstr>
      <vt:lpstr>Beam screen location </vt:lpstr>
      <vt:lpstr>Beam screen samples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V1 beam screen RRR values before installation </vt:lpstr>
      <vt:lpstr>V2 beam screen RRR values before installation </vt:lpstr>
      <vt:lpstr>Conclusions</vt:lpstr>
      <vt:lpstr>Thank you for your attention!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Morrone</cp:lastModifiedBy>
  <cp:revision>60</cp:revision>
  <dcterms:created xsi:type="dcterms:W3CDTF">2012-11-30T11:04:26Z</dcterms:created>
  <dcterms:modified xsi:type="dcterms:W3CDTF">2019-01-14T18:12:24Z</dcterms:modified>
</cp:coreProperties>
</file>