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3" r:id="rId2"/>
    <p:sldId id="382" r:id="rId3"/>
    <p:sldId id="369" r:id="rId4"/>
    <p:sldId id="370" r:id="rId5"/>
    <p:sldId id="371" r:id="rId6"/>
    <p:sldId id="372" r:id="rId7"/>
    <p:sldId id="374" r:id="rId8"/>
    <p:sldId id="373" r:id="rId9"/>
    <p:sldId id="375" r:id="rId10"/>
    <p:sldId id="376" r:id="rId11"/>
    <p:sldId id="377" r:id="rId12"/>
    <p:sldId id="378" r:id="rId13"/>
    <p:sldId id="379" r:id="rId14"/>
    <p:sldId id="381" r:id="rId15"/>
    <p:sldId id="383" r:id="rId16"/>
    <p:sldId id="385" r:id="rId17"/>
    <p:sldId id="384" r:id="rId18"/>
    <p:sldId id="386" r:id="rId19"/>
    <p:sldId id="380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0432FF"/>
    <a:srgbClr val="FFFDFF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2"/>
    <p:restoredTop sz="87706"/>
  </p:normalViewPr>
  <p:slideViewPr>
    <p:cSldViewPr snapToObjects="1" showGuides="1">
      <p:cViewPr>
        <p:scale>
          <a:sx n="114" d="100"/>
          <a:sy n="114" d="100"/>
        </p:scale>
        <p:origin x="1456" y="-56"/>
      </p:cViewPr>
      <p:guideLst>
        <p:guide orient="horz" pos="4080"/>
        <p:guide pos="2880"/>
      </p:guideLst>
    </p:cSldViewPr>
  </p:slid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594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39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822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emf"/><Relationship Id="rId5" Type="http://schemas.openxmlformats.org/officeDocument/2006/relationships/hyperlink" Target="file:///C:/Users/dschoerl/Websites/_norep/lhc-div-mms/tests/MAG/docum/Presentations/MDT_fell_ass_stu/MCBC_RadiationDoses_Cerutti.pptx" TargetMode="External"/><Relationship Id="rId6" Type="http://schemas.openxmlformats.org/officeDocument/2006/relationships/oleObject" Target="../embeddings/oleObject2.bin"/><Relationship Id="rId7" Type="http://schemas.openxmlformats.org/officeDocument/2006/relationships/image" Target="../media/image8.emf"/><Relationship Id="rId8" Type="http://schemas.openxmlformats.org/officeDocument/2006/relationships/image" Target="../media/image10.png"/><Relationship Id="rId9" Type="http://schemas.openxmlformats.org/officeDocument/2006/relationships/oleObject" Target="../embeddings/oleObject3.bin"/><Relationship Id="rId10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emf"/><Relationship Id="rId12" Type="http://schemas.openxmlformats.org/officeDocument/2006/relationships/image" Target="../media/image15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11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2.e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13.emf"/><Relationship Id="rId10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Implication on orbit correction and </a:t>
            </a:r>
            <a:r>
              <a:rPr lang="en-GB" dirty="0" smtClean="0"/>
              <a:t>aperture of missing </a:t>
            </a:r>
            <a:r>
              <a:rPr lang="en-GB" dirty="0" smtClean="0"/>
              <a:t>MCBY/MCBC</a:t>
            </a:r>
            <a:br>
              <a:rPr lang="en-GB" dirty="0" smtClean="0"/>
            </a:br>
            <a:r>
              <a:rPr lang="en-GB" dirty="0" smtClean="0"/>
              <a:t>(preliminary)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De Maria, D. Gamba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139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HiLumi</a:t>
            </a:r>
            <a:r>
              <a:rPr lang="en-GB" dirty="0" smtClean="0"/>
              <a:t> WP2 Meeting </a:t>
            </a:r>
            <a:r>
              <a:rPr lang="mr-IN" dirty="0" smtClean="0"/>
              <a:t>–</a:t>
            </a:r>
            <a:r>
              <a:rPr lang="en-GB" dirty="0" smtClean="0"/>
              <a:t> 22/01/2019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scenario </a:t>
            </a:r>
            <a:r>
              <a:rPr lang="mr-IN" dirty="0" smtClean="0"/>
              <a:t>–</a:t>
            </a:r>
            <a:r>
              <a:rPr lang="en-US" dirty="0" smtClean="0"/>
              <a:t> Q6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4" y="1261617"/>
            <a:ext cx="4885554" cy="21108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78" y="1261617"/>
            <a:ext cx="4885554" cy="21108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231" y="787214"/>
            <a:ext cx="27302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within available strength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/>
              <a:t>m</a:t>
            </a:r>
            <a:r>
              <a:rPr lang="en-US" sz="1200" b="1" dirty="0" smtClean="0"/>
              <a:t>inimum local orbit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No perturbation @&lt;Q4 &amp; @&gt;Q25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6898" y="900000"/>
            <a:ext cx="36134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Using only 2 nearby correctors (before/after)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89" y="3355863"/>
            <a:ext cx="3958347" cy="17102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5" y="5066091"/>
            <a:ext cx="3958347" cy="17102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70" y="3372449"/>
            <a:ext cx="3958347" cy="171022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56" y="5082677"/>
            <a:ext cx="3958347" cy="1710226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2" idx="2"/>
          </p:cNvCxnSpPr>
          <p:nvPr/>
        </p:nvCxnSpPr>
        <p:spPr>
          <a:xfrm>
            <a:off x="4572000" y="900000"/>
            <a:ext cx="0" cy="5716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41287" y="3532314"/>
            <a:ext cx="162416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7 mm @Q8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41287" y="5491410"/>
            <a:ext cx="177324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8.5 mm @Q8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830584" y="4818583"/>
            <a:ext cx="3563796" cy="566341"/>
            <a:chOff x="830584" y="4818583"/>
            <a:chExt cx="3563796" cy="566341"/>
          </a:xfrm>
        </p:grpSpPr>
        <p:sp>
          <p:nvSpPr>
            <p:cNvPr id="34" name="TextBox 33"/>
            <p:cNvSpPr txBox="1"/>
            <p:nvPr/>
          </p:nvSpPr>
          <p:spPr>
            <a:xfrm>
              <a:off x="830584" y="5123314"/>
              <a:ext cx="35637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Q4  Q5  Q6  Q7  Q8   Q9   Q10   Q11  Q12  Q13  Q14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 flipV="1">
              <a:off x="1043608" y="4818583"/>
              <a:ext cx="3083338" cy="354063"/>
              <a:chOff x="1043608" y="3734061"/>
              <a:chExt cx="3083338" cy="991083"/>
            </a:xfrm>
          </p:grpSpPr>
          <p:cxnSp>
            <p:nvCxnSpPr>
              <p:cNvPr id="36" name="Straight Arrow Connector 35"/>
              <p:cNvCxnSpPr/>
              <p:nvPr/>
            </p:nvCxnSpPr>
            <p:spPr>
              <a:xfrm>
                <a:off x="1043608" y="3734066"/>
                <a:ext cx="648072" cy="991078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1331640" y="3734065"/>
                <a:ext cx="565138" cy="991079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1591815" y="3734064"/>
                <a:ext cx="395528" cy="991080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1851990" y="3734063"/>
                <a:ext cx="327865" cy="991081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2112165" y="3734062"/>
                <a:ext cx="277743" cy="991082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2372340" y="3734061"/>
                <a:ext cx="22800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/>
              <p:nvPr/>
            </p:nvCxnSpPr>
            <p:spPr>
              <a:xfrm>
                <a:off x="2729724" y="3734061"/>
                <a:ext cx="7649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 flipH="1">
                <a:off x="3063943" y="3734061"/>
                <a:ext cx="23165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H="1">
                <a:off x="3351636" y="3734061"/>
                <a:ext cx="69692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flipH="1">
                <a:off x="3639329" y="3752340"/>
                <a:ext cx="140583" cy="972804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>
                <a:off x="3884932" y="3770619"/>
                <a:ext cx="242014" cy="954525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57949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scenario </a:t>
            </a:r>
            <a:r>
              <a:rPr lang="mr-IN" dirty="0" smtClean="0"/>
              <a:t>–</a:t>
            </a:r>
            <a:r>
              <a:rPr lang="en-US" dirty="0" smtClean="0"/>
              <a:t> Q7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3" y="1261617"/>
            <a:ext cx="4885552" cy="21108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79" y="1261617"/>
            <a:ext cx="4885552" cy="21108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231" y="787214"/>
            <a:ext cx="27302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within available strength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/>
              <a:t>m</a:t>
            </a:r>
            <a:r>
              <a:rPr lang="en-US" sz="1200" b="1" dirty="0" smtClean="0"/>
              <a:t>inimum local orbit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No perturbation @&lt;Q4 &amp; @&gt;Q25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6898" y="900000"/>
            <a:ext cx="36134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Using only 2 nearby correctors (before/after)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0" y="3355863"/>
            <a:ext cx="3958345" cy="17102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6" y="5066091"/>
            <a:ext cx="3958345" cy="17102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71" y="3372449"/>
            <a:ext cx="3958345" cy="171022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57" y="5082677"/>
            <a:ext cx="3958345" cy="1710226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2" idx="2"/>
          </p:cNvCxnSpPr>
          <p:nvPr/>
        </p:nvCxnSpPr>
        <p:spPr>
          <a:xfrm>
            <a:off x="4572000" y="900000"/>
            <a:ext cx="0" cy="5716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830584" y="4818583"/>
            <a:ext cx="3563796" cy="566341"/>
            <a:chOff x="830584" y="4818583"/>
            <a:chExt cx="3563796" cy="566341"/>
          </a:xfrm>
        </p:grpSpPr>
        <p:sp>
          <p:nvSpPr>
            <p:cNvPr id="16" name="TextBox 15"/>
            <p:cNvSpPr txBox="1"/>
            <p:nvPr/>
          </p:nvSpPr>
          <p:spPr>
            <a:xfrm>
              <a:off x="830584" y="5123314"/>
              <a:ext cx="35637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Q4  Q5  Q6  Q7  Q8   Q9   Q10   Q11  Q12  Q13  Q14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 flipV="1">
              <a:off x="1043608" y="4818583"/>
              <a:ext cx="3083338" cy="354063"/>
              <a:chOff x="1043608" y="3734061"/>
              <a:chExt cx="3083338" cy="991083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1043608" y="3734066"/>
                <a:ext cx="648072" cy="991078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1331640" y="3734065"/>
                <a:ext cx="565138" cy="991079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1591815" y="3734064"/>
                <a:ext cx="395528" cy="991080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1851990" y="3734063"/>
                <a:ext cx="327865" cy="991081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2112165" y="3734062"/>
                <a:ext cx="277743" cy="991082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2372340" y="3734061"/>
                <a:ext cx="22800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2729724" y="3734061"/>
                <a:ext cx="7649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3063943" y="3734061"/>
                <a:ext cx="23165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3351636" y="3734061"/>
                <a:ext cx="69692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3639329" y="3752340"/>
                <a:ext cx="140583" cy="972804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3884932" y="3770619"/>
                <a:ext cx="242014" cy="954525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41787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scenario </a:t>
            </a:r>
            <a:r>
              <a:rPr lang="mr-IN" dirty="0" smtClean="0"/>
              <a:t>–</a:t>
            </a:r>
            <a:r>
              <a:rPr lang="en-US" dirty="0" smtClean="0"/>
              <a:t> Q8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3" y="1261617"/>
            <a:ext cx="4885552" cy="21108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79" y="1261617"/>
            <a:ext cx="4885552" cy="21108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231" y="787214"/>
            <a:ext cx="27302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within available strength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/>
              <a:t>m</a:t>
            </a:r>
            <a:r>
              <a:rPr lang="en-US" sz="1200" b="1" dirty="0" smtClean="0"/>
              <a:t>inimum local orbit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No perturbation @&lt;Q4 &amp; @&gt;Q25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6898" y="900000"/>
            <a:ext cx="36134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Using only 2 nearby correctors (before/after)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0" y="3355863"/>
            <a:ext cx="3958345" cy="17102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6" y="5066091"/>
            <a:ext cx="3958345" cy="17102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71" y="3372449"/>
            <a:ext cx="3958345" cy="17102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57" y="5082677"/>
            <a:ext cx="3958345" cy="1710225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2" idx="2"/>
          </p:cNvCxnSpPr>
          <p:nvPr/>
        </p:nvCxnSpPr>
        <p:spPr>
          <a:xfrm>
            <a:off x="4572000" y="900000"/>
            <a:ext cx="0" cy="5716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20451" y="5388164"/>
            <a:ext cx="172354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</a:t>
            </a:r>
            <a:r>
              <a:rPr lang="en-US" sz="1400" b="1" smtClean="0">
                <a:solidFill>
                  <a:srgbClr val="FF0000"/>
                </a:solidFill>
              </a:rPr>
              <a:t>30 mm @Q8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28132" y="3580175"/>
            <a:ext cx="177324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6.5 mm @Q8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30584" y="4818583"/>
            <a:ext cx="3563796" cy="566341"/>
            <a:chOff x="830584" y="4818583"/>
            <a:chExt cx="3563796" cy="566341"/>
          </a:xfrm>
        </p:grpSpPr>
        <p:sp>
          <p:nvSpPr>
            <p:cNvPr id="21" name="TextBox 20"/>
            <p:cNvSpPr txBox="1"/>
            <p:nvPr/>
          </p:nvSpPr>
          <p:spPr>
            <a:xfrm>
              <a:off x="830584" y="5123314"/>
              <a:ext cx="35637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Q4  Q5  Q6  Q7  Q8   Q9   Q10   Q11  Q12  Q13  Q14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V="1">
              <a:off x="1043608" y="4818583"/>
              <a:ext cx="3083338" cy="354063"/>
              <a:chOff x="1043608" y="3734061"/>
              <a:chExt cx="3083338" cy="991083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>
                <a:off x="1043608" y="3734066"/>
                <a:ext cx="648072" cy="991078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1331640" y="3734065"/>
                <a:ext cx="565138" cy="991079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1591815" y="3734064"/>
                <a:ext cx="395528" cy="991080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1851990" y="3734063"/>
                <a:ext cx="327865" cy="991081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2112165" y="3734062"/>
                <a:ext cx="277743" cy="991082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2372340" y="3734061"/>
                <a:ext cx="22800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2729724" y="3734061"/>
                <a:ext cx="7649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3063943" y="3734061"/>
                <a:ext cx="23165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3351636" y="3734061"/>
                <a:ext cx="69692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3639329" y="3752340"/>
                <a:ext cx="140583" cy="972804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>
                <a:off x="3884932" y="3770619"/>
                <a:ext cx="242014" cy="954525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66741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scenario </a:t>
            </a:r>
            <a:r>
              <a:rPr lang="mr-IN" dirty="0" smtClean="0"/>
              <a:t>–</a:t>
            </a:r>
            <a:r>
              <a:rPr lang="en-US" dirty="0" smtClean="0"/>
              <a:t> Q9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2" y="1261617"/>
            <a:ext cx="4885550" cy="21108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80" y="1261617"/>
            <a:ext cx="4885550" cy="21108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231" y="787214"/>
            <a:ext cx="27302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within available strength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/>
              <a:t>m</a:t>
            </a:r>
            <a:r>
              <a:rPr lang="en-US" sz="1200" b="1" dirty="0" smtClean="0"/>
              <a:t>inimum local orbit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No perturbation @&lt;Q4 &amp; @&gt;Q25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6898" y="900000"/>
            <a:ext cx="36134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Using only 2 nearby correctors (before/after)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1" y="3355863"/>
            <a:ext cx="3958343" cy="17102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7" y="5066091"/>
            <a:ext cx="3958343" cy="17102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72" y="3372449"/>
            <a:ext cx="3958343" cy="17102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58" y="5082677"/>
            <a:ext cx="3958343" cy="1710225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2" idx="2"/>
          </p:cNvCxnSpPr>
          <p:nvPr/>
        </p:nvCxnSpPr>
        <p:spPr>
          <a:xfrm>
            <a:off x="4572000" y="900000"/>
            <a:ext cx="0" cy="5716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82442" y="3730014"/>
            <a:ext cx="172354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</a:t>
            </a:r>
            <a:r>
              <a:rPr lang="en-US" sz="1400" b="1" smtClean="0">
                <a:solidFill>
                  <a:srgbClr val="FF0000"/>
                </a:solidFill>
              </a:rPr>
              <a:t>15 mm @Q9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2320" y="5343889"/>
            <a:ext cx="1624163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</a:t>
            </a:r>
            <a:r>
              <a:rPr lang="en-US" sz="1400" b="1" smtClean="0">
                <a:solidFill>
                  <a:srgbClr val="FF0000"/>
                </a:solidFill>
              </a:rPr>
              <a:t>9 mm @Q9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30584" y="4818583"/>
            <a:ext cx="3563796" cy="566341"/>
            <a:chOff x="830584" y="4818583"/>
            <a:chExt cx="3563796" cy="566341"/>
          </a:xfrm>
        </p:grpSpPr>
        <p:sp>
          <p:nvSpPr>
            <p:cNvPr id="21" name="TextBox 20"/>
            <p:cNvSpPr txBox="1"/>
            <p:nvPr/>
          </p:nvSpPr>
          <p:spPr>
            <a:xfrm>
              <a:off x="830584" y="5123314"/>
              <a:ext cx="35637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Q4  Q5  Q6  Q7  Q8   Q9   Q10   Q11  Q12  Q13  Q14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V="1">
              <a:off x="1043608" y="4818583"/>
              <a:ext cx="3083338" cy="354063"/>
              <a:chOff x="1043608" y="3734061"/>
              <a:chExt cx="3083338" cy="991083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>
                <a:off x="1043608" y="3734066"/>
                <a:ext cx="648072" cy="991078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1331640" y="3734065"/>
                <a:ext cx="565138" cy="991079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1591815" y="3734064"/>
                <a:ext cx="395528" cy="991080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1851990" y="3734063"/>
                <a:ext cx="327865" cy="991081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2112165" y="3734062"/>
                <a:ext cx="277743" cy="991082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2372340" y="3734061"/>
                <a:ext cx="22800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2729724" y="3734061"/>
                <a:ext cx="7649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3063943" y="3734061"/>
                <a:ext cx="23165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3351636" y="3734061"/>
                <a:ext cx="69692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3639329" y="3752340"/>
                <a:ext cx="140583" cy="972804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>
                <a:off x="3884932" y="3770619"/>
                <a:ext cx="242014" cy="954525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79805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scenario </a:t>
            </a:r>
            <a:r>
              <a:rPr lang="mr-IN" dirty="0" smtClean="0"/>
              <a:t>–</a:t>
            </a:r>
            <a:r>
              <a:rPr lang="en-US" dirty="0" smtClean="0"/>
              <a:t> Q7 + Q9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1" y="1261617"/>
            <a:ext cx="4885547" cy="21108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81" y="1261617"/>
            <a:ext cx="4885547" cy="21108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231" y="787214"/>
            <a:ext cx="27302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within available strength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/>
              <a:t>m</a:t>
            </a:r>
            <a:r>
              <a:rPr lang="en-US" sz="1200" b="1" dirty="0" smtClean="0"/>
              <a:t>inimum local orbit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No perturbation @&lt;Q4 &amp; @&gt;Q25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6898" y="900000"/>
            <a:ext cx="36134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Using only 2 nearby correctors (before/after)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2" y="3355863"/>
            <a:ext cx="3958341" cy="17102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8" y="5066091"/>
            <a:ext cx="3958341" cy="17102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73" y="3372449"/>
            <a:ext cx="3958341" cy="17102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59" y="5082677"/>
            <a:ext cx="3958341" cy="1710224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2" idx="2"/>
          </p:cNvCxnSpPr>
          <p:nvPr/>
        </p:nvCxnSpPr>
        <p:spPr>
          <a:xfrm>
            <a:off x="4572000" y="900000"/>
            <a:ext cx="0" cy="5716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20451" y="3598387"/>
            <a:ext cx="172354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</a:t>
            </a:r>
            <a:r>
              <a:rPr lang="en-US" sz="1400" b="1" smtClean="0">
                <a:solidFill>
                  <a:srgbClr val="FF0000"/>
                </a:solidFill>
              </a:rPr>
              <a:t>30 mm @Q9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86519" y="5269568"/>
            <a:ext cx="126028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48 mm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9427" y="3561004"/>
            <a:ext cx="186275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</a:t>
            </a:r>
            <a:r>
              <a:rPr lang="en-US" sz="1400" b="1" smtClean="0">
                <a:solidFill>
                  <a:srgbClr val="FF0000"/>
                </a:solidFill>
              </a:rPr>
              <a:t>5.5 mm @Q11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5215" y="5431706"/>
            <a:ext cx="1862754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Up to 4.5 mm @Q11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830584" y="4818583"/>
            <a:ext cx="3563796" cy="566341"/>
            <a:chOff x="830584" y="4818583"/>
            <a:chExt cx="3563796" cy="566341"/>
          </a:xfrm>
        </p:grpSpPr>
        <p:sp>
          <p:nvSpPr>
            <p:cNvPr id="24" name="TextBox 23"/>
            <p:cNvSpPr txBox="1"/>
            <p:nvPr/>
          </p:nvSpPr>
          <p:spPr>
            <a:xfrm>
              <a:off x="830584" y="5123314"/>
              <a:ext cx="35637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Q4  Q5  Q6  Q7  Q8   Q9   Q10   Q11  Q12  Q13  Q14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 flipV="1">
              <a:off x="1043608" y="4818583"/>
              <a:ext cx="3083338" cy="354063"/>
              <a:chOff x="1043608" y="3734061"/>
              <a:chExt cx="3083338" cy="991083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>
                <a:off x="1043608" y="3734066"/>
                <a:ext cx="648072" cy="991078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1331640" y="3734065"/>
                <a:ext cx="565138" cy="991079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1591815" y="3734064"/>
                <a:ext cx="395528" cy="991080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1851990" y="3734063"/>
                <a:ext cx="327865" cy="991081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2112165" y="3734062"/>
                <a:ext cx="277743" cy="991082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2372340" y="3734061"/>
                <a:ext cx="22800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2729724" y="3734061"/>
                <a:ext cx="7649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3063943" y="3734061"/>
                <a:ext cx="23165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>
                <a:off x="3351636" y="3734061"/>
                <a:ext cx="69692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H="1">
                <a:off x="3639329" y="3752340"/>
                <a:ext cx="140583" cy="972804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>
                <a:off x="3884932" y="3770619"/>
                <a:ext cx="242014" cy="954525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6580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margins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0" y="943848"/>
            <a:ext cx="3521051" cy="21950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20795"/>
            <a:ext cx="3718434" cy="23181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9381" y="3065448"/>
            <a:ext cx="219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</a:t>
            </a:r>
            <a:r>
              <a:rPr lang="el-GR" dirty="0" smtClean="0"/>
              <a:t>β</a:t>
            </a:r>
            <a:r>
              <a:rPr lang="en-US" dirty="0" smtClean="0"/>
              <a:t>*=15 cm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86520" y="3051988"/>
            <a:ext cx="25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</a:t>
            </a:r>
            <a:r>
              <a:rPr lang="el-GR" dirty="0" smtClean="0"/>
              <a:t>β</a:t>
            </a:r>
            <a:r>
              <a:rPr lang="en-US" dirty="0" smtClean="0"/>
              <a:t>*=18/7.5 cm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2555776" y="2204864"/>
            <a:ext cx="7200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41" y="3646414"/>
            <a:ext cx="3862190" cy="22308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58843" y="5781282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Example: injection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910145" y="2204864"/>
            <a:ext cx="63751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6588224" y="2204864"/>
            <a:ext cx="63751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547664" y="2441476"/>
            <a:ext cx="10081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790284" y="2193832"/>
            <a:ext cx="7200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10364" y="2401880"/>
            <a:ext cx="10778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899592" y="4869160"/>
            <a:ext cx="236571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26040" y="3646414"/>
            <a:ext cx="4305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Detailed analysis needed for </a:t>
            </a:r>
            <a:r>
              <a:rPr lang="en-US" smtClean="0"/>
              <a:t>each case.</a:t>
            </a:r>
            <a:endParaRPr lang="en-US" dirty="0" smtClean="0"/>
          </a:p>
          <a:p>
            <a:r>
              <a:rPr lang="en-US" dirty="0" smtClean="0"/>
              <a:t>General features: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Q4: no/little margin for flat optics, more margin for round optics, plenty at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Q5-Q9: some margin at injection and round optics, limited margin for flat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Q10-Q13: ~1mm margin at injection, similar for round optics, no margin on flat</a:t>
            </a:r>
          </a:p>
          <a:p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766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412988" y="1196752"/>
            <a:ext cx="84794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</a:t>
            </a:r>
            <a:r>
              <a:rPr lang="en-US" b="1" dirty="0" smtClean="0"/>
              <a:t>ailure of one orbit corrector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MCBY in </a:t>
            </a:r>
            <a:r>
              <a:rPr lang="en-US" b="1" dirty="0" smtClean="0"/>
              <a:t>Q4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can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be absorbed by other MCBY in Q4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MCBC in </a:t>
            </a:r>
            <a:r>
              <a:rPr lang="en-US" b="1" dirty="0" smtClean="0"/>
              <a:t>Q5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can</a:t>
            </a:r>
            <a:r>
              <a:rPr lang="en-US" dirty="0" smtClean="0"/>
              <a:t> be absorbed by MCBY in Q4 with </a:t>
            </a:r>
            <a:r>
              <a:rPr lang="el-GR" dirty="0" smtClean="0"/>
              <a:t>β</a:t>
            </a:r>
            <a:r>
              <a:rPr lang="en-US" dirty="0" smtClean="0"/>
              <a:t>* reach issues at flat 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MCBC in </a:t>
            </a:r>
            <a:r>
              <a:rPr lang="en-US" b="1" dirty="0" smtClean="0"/>
              <a:t>Q6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cannot</a:t>
            </a:r>
            <a:r>
              <a:rPr lang="en-US" dirty="0" smtClean="0"/>
              <a:t> be absorbed by MCBY in Q4 due to strength limitation nor other correctors due to large orbit excursion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MCBC in </a:t>
            </a:r>
            <a:r>
              <a:rPr lang="en-US" b="1" dirty="0" smtClean="0"/>
              <a:t>Q7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can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be absorbed by correctors in Q4, Q5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MCBC in </a:t>
            </a:r>
            <a:r>
              <a:rPr lang="en-US" b="1" dirty="0" smtClean="0"/>
              <a:t>Q8</a:t>
            </a:r>
            <a:r>
              <a:rPr lang="en-US" dirty="0" smtClean="0"/>
              <a:t> </a:t>
            </a:r>
            <a:r>
              <a:rPr lang="en-US" b="1" dirty="0">
                <a:solidFill>
                  <a:srgbClr val="00B050"/>
                </a:solidFill>
              </a:rPr>
              <a:t>can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be absorbed by </a:t>
            </a:r>
            <a:r>
              <a:rPr lang="en-US" dirty="0" smtClean="0"/>
              <a:t>MCBC </a:t>
            </a:r>
            <a:r>
              <a:rPr lang="en-US" dirty="0"/>
              <a:t>in </a:t>
            </a:r>
            <a:r>
              <a:rPr lang="en-US" dirty="0" smtClean="0"/>
              <a:t>Q6, Q10, Q12 </a:t>
            </a:r>
            <a:r>
              <a:rPr lang="en-US" dirty="0"/>
              <a:t>with </a:t>
            </a:r>
            <a:r>
              <a:rPr lang="el-GR" dirty="0"/>
              <a:t>β</a:t>
            </a:r>
            <a:r>
              <a:rPr lang="en-US" dirty="0"/>
              <a:t>* reach issues at flat </a:t>
            </a:r>
            <a:r>
              <a:rPr lang="en-US" dirty="0" smtClean="0"/>
              <a:t>top due to aperture loss in Q10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MCBC in </a:t>
            </a:r>
            <a:r>
              <a:rPr lang="en-US" b="1" dirty="0" smtClean="0"/>
              <a:t>Q9</a:t>
            </a:r>
            <a:r>
              <a:rPr lang="en-US" dirty="0" smtClean="0"/>
              <a:t> </a:t>
            </a:r>
            <a:r>
              <a:rPr lang="en-US" b="1" dirty="0">
                <a:solidFill>
                  <a:srgbClr val="00B050"/>
                </a:solidFill>
              </a:rPr>
              <a:t>can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be absorbed by MCBC in </a:t>
            </a:r>
            <a:r>
              <a:rPr lang="en-US" dirty="0" smtClean="0"/>
              <a:t>Q4, Q5, Q7 </a:t>
            </a:r>
            <a:r>
              <a:rPr lang="en-US" dirty="0"/>
              <a:t>with </a:t>
            </a:r>
            <a:r>
              <a:rPr lang="el-GR" dirty="0"/>
              <a:t>β</a:t>
            </a:r>
            <a:r>
              <a:rPr lang="en-US" dirty="0"/>
              <a:t>* reach issues at flat top due to aperture loss in </a:t>
            </a:r>
            <a:r>
              <a:rPr lang="en-US" dirty="0" smtClean="0"/>
              <a:t>Q11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b="1" dirty="0"/>
              <a:t>F</a:t>
            </a:r>
            <a:r>
              <a:rPr lang="en-US" b="1" dirty="0" smtClean="0"/>
              <a:t>ailure of two orbit corrector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different planes e.g. Q8, Q7 same as above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If same plane, e.g. Q7 and Q9, no solution possible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/>
              <a:t>Failure of three orbit correctors or more</a:t>
            </a:r>
            <a:r>
              <a:rPr lang="en-US" b="1" dirty="0" smtClean="0">
                <a:solidFill>
                  <a:srgbClr val="FF0000"/>
                </a:solidFill>
              </a:rPr>
              <a:t>: no solution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69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837" y="3212976"/>
            <a:ext cx="7920000" cy="720000"/>
          </a:xfrm>
        </p:spPr>
        <p:txBody>
          <a:bodyPr/>
          <a:lstStyle/>
          <a:p>
            <a:r>
              <a:rPr lang="en-US" dirty="0" smtClean="0"/>
              <a:t>Back-up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248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plot from Riccardo (to be re-done!)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691" y="1219200"/>
            <a:ext cx="6542617" cy="4906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03648" y="2924944"/>
            <a:ext cx="648072" cy="354061"/>
          </a:xfrm>
          <a:prstGeom prst="straightConnector1">
            <a:avLst/>
          </a:prstGeom>
          <a:ln>
            <a:solidFill>
              <a:srgbClr val="EA0000">
                <a:alpha val="50196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14582" y="3201584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smtClean="0">
                <a:solidFill>
                  <a:srgbClr val="FF0000"/>
                </a:solidFill>
              </a:rPr>
              <a:t>Q8</a:t>
            </a:r>
            <a:endParaRPr lang="en-US" sz="11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699792" y="2924944"/>
            <a:ext cx="216024" cy="276640"/>
          </a:xfrm>
          <a:prstGeom prst="straightConnector1">
            <a:avLst/>
          </a:prstGeom>
          <a:ln>
            <a:solidFill>
              <a:srgbClr val="EA0000">
                <a:alpha val="50196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27180" y="3185873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Q5</a:t>
            </a:r>
            <a:endParaRPr lang="en-US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082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scenario </a:t>
            </a:r>
            <a:r>
              <a:rPr lang="mr-IN" dirty="0" smtClean="0"/>
              <a:t>–</a:t>
            </a:r>
            <a:r>
              <a:rPr lang="en-US" dirty="0" smtClean="0"/>
              <a:t> Q10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2" y="1261617"/>
            <a:ext cx="4885550" cy="21108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80" y="1261617"/>
            <a:ext cx="4885550" cy="21108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231" y="787214"/>
            <a:ext cx="27302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within available strength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/>
              <a:t>m</a:t>
            </a:r>
            <a:r>
              <a:rPr lang="en-US" sz="1200" b="1" dirty="0" smtClean="0"/>
              <a:t>inimum local orbit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No perturbation @&lt;Q4 &amp; @&gt;Q25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6898" y="900000"/>
            <a:ext cx="36134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Using only 2 nearby correctors (before/after)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1" y="3355863"/>
            <a:ext cx="3958343" cy="17102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7" y="5066091"/>
            <a:ext cx="3958343" cy="17102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72" y="3372449"/>
            <a:ext cx="3958343" cy="17102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58" y="5082677"/>
            <a:ext cx="3958343" cy="1710224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2" idx="2"/>
          </p:cNvCxnSpPr>
          <p:nvPr/>
        </p:nvCxnSpPr>
        <p:spPr>
          <a:xfrm>
            <a:off x="4572000" y="900000"/>
            <a:ext cx="0" cy="5716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830584" y="4818583"/>
            <a:ext cx="3563796" cy="566341"/>
            <a:chOff x="830584" y="4818583"/>
            <a:chExt cx="3563796" cy="566341"/>
          </a:xfrm>
        </p:grpSpPr>
        <p:sp>
          <p:nvSpPr>
            <p:cNvPr id="16" name="TextBox 15"/>
            <p:cNvSpPr txBox="1"/>
            <p:nvPr/>
          </p:nvSpPr>
          <p:spPr>
            <a:xfrm>
              <a:off x="830584" y="5123314"/>
              <a:ext cx="35637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Q4  Q5  Q6  Q7  Q8   Q9   Q10   Q11  Q12  Q13  Q14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 flipV="1">
              <a:off x="1043608" y="4818583"/>
              <a:ext cx="3083338" cy="354063"/>
              <a:chOff x="1043608" y="3734061"/>
              <a:chExt cx="3083338" cy="991083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1043608" y="3734066"/>
                <a:ext cx="648072" cy="991078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1331640" y="3734065"/>
                <a:ext cx="565138" cy="991079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1591815" y="3734064"/>
                <a:ext cx="395528" cy="991080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1851990" y="3734063"/>
                <a:ext cx="327865" cy="991081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2112165" y="3734062"/>
                <a:ext cx="277743" cy="991082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2372340" y="3734061"/>
                <a:ext cx="22800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2729724" y="3734061"/>
                <a:ext cx="7649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3063943" y="3734061"/>
                <a:ext cx="23165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3351636" y="3734061"/>
                <a:ext cx="69692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3639329" y="3752340"/>
                <a:ext cx="140583" cy="972804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3884932" y="3770619"/>
                <a:ext cx="242014" cy="954525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80952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corrector Budget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971600" y="1124744"/>
            <a:ext cx="71287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MCBY and MCBC are mostly used to correct alignment imperfections.</a:t>
            </a:r>
          </a:p>
          <a:p>
            <a:r>
              <a:rPr lang="en-US" dirty="0" smtClean="0"/>
              <a:t>If one or more correctors have missing strength: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one can try to use nearby correctors (if strength is available) and at the cost of additional residual orbit (if aperture is available)</a:t>
            </a:r>
          </a:p>
          <a:p>
            <a:r>
              <a:rPr lang="en-US" dirty="0" smtClean="0"/>
              <a:t>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ure the alignment imperfection by manual alignment (remote alignment is already used to reduce the </a:t>
            </a:r>
            <a:r>
              <a:rPr lang="en-US" dirty="0" err="1" smtClean="0"/>
              <a:t>o.b</a:t>
            </a:r>
            <a:r>
              <a:rPr lang="en-US" dirty="0" smtClean="0"/>
              <a:t>. budget) at the cost of machine time)</a:t>
            </a:r>
          </a:p>
          <a:p>
            <a:endParaRPr lang="en-US" dirty="0" smtClean="0"/>
          </a:p>
          <a:p>
            <a:r>
              <a:rPr lang="en-US" dirty="0" smtClean="0"/>
              <a:t>In the following we study impact on strength/aperture when one or more corrector is missing.</a:t>
            </a:r>
          </a:p>
        </p:txBody>
      </p:sp>
    </p:spTree>
    <p:extLst>
      <p:ext uri="{BB962C8B-B14F-4D97-AF65-F5344CB8AC3E}">
        <p14:creationId xmlns:p14="http://schemas.microsoft.com/office/powerpoint/2010/main" val="293127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6987C5-A743-514A-9D8E-751850864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corrector budget: flat top energy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CABEFD-42A8-334C-BFFA-B32A47922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669E5D3-4B79-6F43-A9C9-7ED71F291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224809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b="1" dirty="0"/>
              <a:t>C</a:t>
            </a:r>
            <a:r>
              <a:rPr lang="en-GB" b="1" dirty="0" smtClean="0"/>
              <a:t>ase H crossing plane and right side (for V crossing and right side symmetries applies)</a:t>
            </a:r>
          </a:p>
          <a:p>
            <a:r>
              <a:rPr lang="en-GB" dirty="0"/>
              <a:t>295 </a:t>
            </a:r>
            <a:r>
              <a:rPr lang="en-GB" dirty="0" err="1"/>
              <a:t>urad</a:t>
            </a:r>
            <a:r>
              <a:rPr lang="en-GB" dirty="0"/>
              <a:t> crossing angle in H </a:t>
            </a:r>
            <a:r>
              <a:rPr lang="en-GB" dirty="0" smtClean="0"/>
              <a:t>plane</a:t>
            </a:r>
          </a:p>
          <a:p>
            <a:r>
              <a:rPr lang="en-GB" dirty="0"/>
              <a:t>±0.75 mm separation in V </a:t>
            </a:r>
            <a:r>
              <a:rPr lang="en-GB" dirty="0" smtClean="0"/>
              <a:t>plane</a:t>
            </a:r>
          </a:p>
          <a:p>
            <a:r>
              <a:rPr lang="en-GB" dirty="0"/>
              <a:t>100 um IP movement independent for B1/B2 for </a:t>
            </a:r>
            <a:r>
              <a:rPr lang="en-GB" dirty="0" err="1" smtClean="0"/>
              <a:t>lumiscan</a:t>
            </a:r>
            <a:endParaRPr lang="en-GB" dirty="0"/>
          </a:p>
          <a:p>
            <a:r>
              <a:rPr lang="en-GB" dirty="0"/>
              <a:t>2 mm IP offset with correctors </a:t>
            </a:r>
            <a:r>
              <a:rPr lang="en-GB" dirty="0" smtClean="0"/>
              <a:t>+ remote alignment</a:t>
            </a:r>
            <a:endParaRPr lang="en-GB" dirty="0"/>
          </a:p>
          <a:p>
            <a:pPr lvl="1" indent="-342900"/>
            <a:r>
              <a:rPr lang="en-GB" dirty="0" smtClean="0"/>
              <a:t>Q1-Q4 </a:t>
            </a:r>
            <a:r>
              <a:rPr lang="en-GB" dirty="0"/>
              <a:t>displaced by 2 </a:t>
            </a:r>
            <a:r>
              <a:rPr lang="en-GB" dirty="0" smtClean="0"/>
              <a:t>mm; Q5 displaced by 1 mm</a:t>
            </a:r>
            <a:endParaRPr lang="en-GB" dirty="0"/>
          </a:p>
          <a:p>
            <a:r>
              <a:rPr lang="en-GB" dirty="0" smtClean="0"/>
              <a:t>± </a:t>
            </a:r>
            <a:r>
              <a:rPr lang="en-GB" dirty="0"/>
              <a:t>200 um B1/B2 separation at CC</a:t>
            </a:r>
          </a:p>
          <a:p>
            <a:r>
              <a:rPr lang="en-GB" dirty="0"/>
              <a:t>± 200 um B1 and B2 orbit offset at </a:t>
            </a:r>
            <a:r>
              <a:rPr lang="en-GB" dirty="0" smtClean="0"/>
              <a:t>CC</a:t>
            </a:r>
          </a:p>
          <a:p>
            <a:r>
              <a:rPr lang="en-GB" dirty="0"/>
              <a:t>± </a:t>
            </a:r>
            <a:r>
              <a:rPr lang="en-US" dirty="0" smtClean="0"/>
              <a:t>500 </a:t>
            </a:r>
            <a:r>
              <a:rPr lang="en-GB" dirty="0"/>
              <a:t>um B1 and B2 </a:t>
            </a:r>
            <a:r>
              <a:rPr lang="en-GB" dirty="0" smtClean="0"/>
              <a:t>IP </a:t>
            </a:r>
            <a:r>
              <a:rPr lang="en-GB" dirty="0"/>
              <a:t>offset </a:t>
            </a:r>
            <a:r>
              <a:rPr lang="en-GB" dirty="0" smtClean="0"/>
              <a:t>with orbit corrector only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20721"/>
            <a:ext cx="7470224" cy="322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48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36E123-C22A-7249-B813-5B5BCE71E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Residual orbit after correction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1555AEE-0D5C-C04B-A146-DC192C627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74A6D2C-3665-114D-879A-71675AE1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105CEF23-52A6-8940-9256-D3054BD6F92D}"/>
              </a:ext>
            </a:extLst>
          </p:cNvPr>
          <p:cNvSpPr txBox="1">
            <a:spLocks/>
          </p:cNvSpPr>
          <p:nvPr/>
        </p:nvSpPr>
        <p:spPr>
          <a:xfrm>
            <a:off x="612000" y="1073131"/>
            <a:ext cx="7920000" cy="2425823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Alignment imperfections:</a:t>
            </a:r>
            <a:endParaRPr lang="en-US" dirty="0"/>
          </a:p>
          <a:p>
            <a:pPr lvl="1"/>
            <a:r>
              <a:rPr lang="en-US" dirty="0"/>
              <a:t>All square distributions</a:t>
            </a:r>
          </a:p>
          <a:p>
            <a:pPr lvl="2"/>
            <a:r>
              <a:rPr lang="en-US" dirty="0"/>
              <a:t>(i.e. if ±0.5 mm, then sigma = 0.5/sqrt(3) = 0.2887 mm)</a:t>
            </a:r>
          </a:p>
          <a:p>
            <a:pPr lvl="1"/>
            <a:r>
              <a:rPr lang="en-US" dirty="0"/>
              <a:t>Quadrupoles</a:t>
            </a:r>
          </a:p>
          <a:p>
            <a:pPr lvl="2"/>
            <a:r>
              <a:rPr lang="en-US" dirty="0"/>
              <a:t>±0.5mm DX/DY, </a:t>
            </a:r>
            <a:r>
              <a:rPr lang="en-US" strike="sngStrike" dirty="0"/>
              <a:t>±10mm DS, ±0.002 DKR1, ±1 </a:t>
            </a:r>
            <a:r>
              <a:rPr lang="en-US" strike="sngStrike" dirty="0" err="1"/>
              <a:t>mrad</a:t>
            </a:r>
            <a:r>
              <a:rPr lang="en-US" strike="sngStrike" dirty="0"/>
              <a:t> DPSI.</a:t>
            </a:r>
          </a:p>
          <a:p>
            <a:pPr lvl="3"/>
            <a:r>
              <a:rPr lang="en-US" dirty="0"/>
              <a:t>Presently considering only DX/DY on quadrupoles. Normally DS/DKR1/DPSI has minor impact.</a:t>
            </a:r>
          </a:p>
          <a:p>
            <a:pPr lvl="1"/>
            <a:r>
              <a:rPr lang="en-US" dirty="0" smtClean="0"/>
              <a:t>Dipoles</a:t>
            </a:r>
            <a:endParaRPr lang="en-US" dirty="0"/>
          </a:p>
          <a:p>
            <a:pPr lvl="2"/>
            <a:r>
              <a:rPr lang="en-US" dirty="0"/>
              <a:t>±10mm DS, ±0.002 DKR0, ±0.5 </a:t>
            </a:r>
            <a:r>
              <a:rPr lang="en-US" dirty="0" err="1"/>
              <a:t>mrad</a:t>
            </a:r>
            <a:r>
              <a:rPr lang="en-US" dirty="0"/>
              <a:t> DPSI.</a:t>
            </a:r>
          </a:p>
          <a:p>
            <a:pPr lvl="2"/>
            <a:endParaRPr lang="mr-IN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00" r="6998"/>
          <a:stretch/>
        </p:blipFill>
        <p:spPr>
          <a:xfrm>
            <a:off x="-396552" y="3498954"/>
            <a:ext cx="9361039" cy="270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04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7" y="562451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857251"/>
            <a:ext cx="9144000" cy="627534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07194"/>
            <a:r>
              <a:rPr lang="en-US" sz="3000" dirty="0"/>
              <a:t>	Expected radiation load MCBY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11293" y="1595804"/>
          <a:ext cx="8975789" cy="1910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" name="Worksheet" r:id="rId3" imgW="17935656" imgH="3819525" progId="Excel.Sheet.12">
                  <p:embed/>
                </p:oleObj>
              </mc:Choice>
              <mc:Fallback>
                <p:oleObj name="Worksheet" r:id="rId3" imgW="17935656" imgH="3819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293" y="1595804"/>
                        <a:ext cx="8975789" cy="19108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11294" y="3595672"/>
          <a:ext cx="2586037" cy="385763"/>
        </p:xfrm>
        <a:graphic>
          <a:graphicData uri="http://schemas.openxmlformats.org/drawingml/2006/table">
            <a:tbl>
              <a:tblPr/>
              <a:tblGrid>
                <a:gridCol w="2586037">
                  <a:extLst>
                    <a:ext uri="{9D8B030D-6E8A-4147-A177-3AD203B41FA5}">
                      <a16:colId xmlns:a16="http://schemas.microsoft.com/office/drawing/2014/main" xmlns="" val="2427650805"/>
                    </a:ext>
                  </a:extLst>
                </a:gridCol>
              </a:tblGrid>
              <a:tr h="1857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 action="ppaction://hlinkpres?slideindex=1&amp;slidetitle="/>
                        </a:rPr>
                        <a:t>Gamma irradiation foreseen doses</a:t>
                      </a:r>
                      <a:endParaRPr lang="en-GB" sz="1100" b="1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1327722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Around 5 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MGy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after 3300 fb</a:t>
                      </a:r>
                      <a:r>
                        <a:rPr lang="en-GB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D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20312364"/>
                  </a:ext>
                </a:extLst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111292" y="4207852"/>
          <a:ext cx="2586038" cy="1007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" name="Worksheet" r:id="rId6" imgW="3447888" imgH="1343025" progId="Excel.Sheet.12">
                  <p:embed/>
                </p:oleObj>
              </mc:Choice>
              <mc:Fallback>
                <p:oleObj name="Worksheet" r:id="rId6" imgW="3447888" imgH="13430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1292" y="4207852"/>
                        <a:ext cx="2586038" cy="10072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25278" t="6319" r="17806" b="4476"/>
          <a:stretch/>
        </p:blipFill>
        <p:spPr>
          <a:xfrm>
            <a:off x="6547339" y="3506665"/>
            <a:ext cx="2010509" cy="1903806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2984714" y="4530145"/>
          <a:ext cx="2436019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1" name="Worksheet" r:id="rId9" imgW="3248062" imgH="781050" progId="Excel.Sheet.12">
                  <p:embed/>
                </p:oleObj>
              </mc:Choice>
              <mc:Fallback>
                <p:oleObj name="Worksheet" r:id="rId9" imgW="3248062" imgH="781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84714" y="4530145"/>
                        <a:ext cx="2436019" cy="5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38045" y="3539881"/>
            <a:ext cx="37092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 MCBY are currently operated with limited current: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Q4R8 (RCHYH4.R8B1),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Q5R8 (RCBYHS5.B8B1),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Q4L5 (RCBYS4.L5B1),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Q5L4 (RCBYS.L5B1).</a:t>
            </a:r>
          </a:p>
          <a:p>
            <a:endParaRPr lang="en-US" sz="1200" dirty="0"/>
          </a:p>
          <a:p>
            <a:endParaRPr lang="en-GB" sz="1200" dirty="0"/>
          </a:p>
        </p:txBody>
      </p:sp>
      <p:sp>
        <p:nvSpPr>
          <p:cNvPr id="7" name="Oval 6"/>
          <p:cNvSpPr/>
          <p:nvPr/>
        </p:nvSpPr>
        <p:spPr>
          <a:xfrm>
            <a:off x="2533207" y="2580543"/>
            <a:ext cx="252047" cy="1230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Oval 11"/>
          <p:cNvSpPr/>
          <p:nvPr/>
        </p:nvSpPr>
        <p:spPr>
          <a:xfrm>
            <a:off x="2845341" y="2770981"/>
            <a:ext cx="379378" cy="1230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Oval 13"/>
          <p:cNvSpPr/>
          <p:nvPr/>
        </p:nvSpPr>
        <p:spPr>
          <a:xfrm>
            <a:off x="5578813" y="3341784"/>
            <a:ext cx="379378" cy="1230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Oval 14"/>
          <p:cNvSpPr/>
          <p:nvPr/>
        </p:nvSpPr>
        <p:spPr>
          <a:xfrm>
            <a:off x="5958191" y="3349693"/>
            <a:ext cx="379378" cy="1230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272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7" y="5624514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857251"/>
            <a:ext cx="9144000" cy="627534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07194"/>
            <a:r>
              <a:rPr lang="en-US" sz="3000" dirty="0"/>
              <a:t>	Expected radiation load MCBC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" y="1587104"/>
          <a:ext cx="9166622" cy="1972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" name="Worksheet" r:id="rId4" imgW="17745009" imgH="3819525" progId="Excel.Sheet.12">
                  <p:embed/>
                </p:oleObj>
              </mc:Choice>
              <mc:Fallback>
                <p:oleObj name="Worksheet" r:id="rId4" imgW="17745009" imgH="3819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" y="1587104"/>
                        <a:ext cx="9166622" cy="1972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0" y="3551157"/>
          <a:ext cx="6286500" cy="778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" name="Worksheet" r:id="rId6" imgW="10668118" imgH="1038225" progId="Excel.Sheet.12">
                  <p:embed/>
                </p:oleObj>
              </mc:Choice>
              <mc:Fallback>
                <p:oleObj name="Worksheet" r:id="rId6" imgW="10668118" imgH="10382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0" y="3551157"/>
                        <a:ext cx="6286500" cy="7786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3195729" y="4638027"/>
          <a:ext cx="2436019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" name="Worksheet" r:id="rId8" imgW="3248062" imgH="781050" progId="Excel.Sheet.12">
                  <p:embed/>
                </p:oleObj>
              </mc:Choice>
              <mc:Fallback>
                <p:oleObj name="Worksheet" r:id="rId8" imgW="3248062" imgH="781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95729" y="4638027"/>
                        <a:ext cx="2436019" cy="5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84443" y="4373257"/>
          <a:ext cx="2586038" cy="1007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" name="Worksheet" r:id="rId10" imgW="3447888" imgH="1343025" progId="Excel.Sheet.12">
                  <p:embed/>
                </p:oleObj>
              </mc:Choice>
              <mc:Fallback>
                <p:oleObj name="Worksheet" r:id="rId10" imgW="3447888" imgH="13430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4443" y="4373257"/>
                        <a:ext cx="2586038" cy="10072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2"/>
          <a:srcRect l="6933" t="10041" b="6351"/>
          <a:stretch/>
        </p:blipFill>
        <p:spPr>
          <a:xfrm>
            <a:off x="6286501" y="3703604"/>
            <a:ext cx="2800874" cy="152021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3509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Where we are</a:t>
            </a:r>
            <a:br>
              <a:rPr lang="en-US" sz="2000" dirty="0" smtClean="0"/>
            </a:br>
            <a:r>
              <a:rPr lang="en-US" sz="2000" dirty="0" smtClean="0"/>
              <a:t>(no distinction between contributions)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" y="1484784"/>
            <a:ext cx="916650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63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scenario </a:t>
            </a:r>
            <a:r>
              <a:rPr lang="mr-IN" dirty="0" smtClean="0"/>
              <a:t>–</a:t>
            </a:r>
            <a:r>
              <a:rPr lang="en-US" dirty="0" smtClean="0"/>
              <a:t> Q4 (first corrector)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5" y="1261617"/>
            <a:ext cx="4885556" cy="21108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77" y="1261617"/>
            <a:ext cx="4885556" cy="21108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231" y="787214"/>
            <a:ext cx="27302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within available strength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/>
              <a:t>m</a:t>
            </a:r>
            <a:r>
              <a:rPr lang="en-US" sz="1200" b="1" dirty="0" smtClean="0"/>
              <a:t>inimum local orbit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No perturbation @&lt;Q4 &amp; @&gt;Q25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6898" y="900000"/>
            <a:ext cx="36134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Using only 2 nearby correctors (before/after)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88" y="3355863"/>
            <a:ext cx="3958349" cy="17102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4" y="5066091"/>
            <a:ext cx="3958349" cy="171022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69" y="3372449"/>
            <a:ext cx="3958349" cy="17102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55" y="5082677"/>
            <a:ext cx="3958349" cy="1710227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2" idx="2"/>
          </p:cNvCxnSpPr>
          <p:nvPr/>
        </p:nvCxnSpPr>
        <p:spPr>
          <a:xfrm>
            <a:off x="4572000" y="900000"/>
            <a:ext cx="0" cy="5716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838510" y="3509009"/>
            <a:ext cx="3563796" cy="1216135"/>
            <a:chOff x="838510" y="3509009"/>
            <a:chExt cx="3563796" cy="1216135"/>
          </a:xfrm>
        </p:grpSpPr>
        <p:sp>
          <p:nvSpPr>
            <p:cNvPr id="6" name="TextBox 5"/>
            <p:cNvSpPr txBox="1"/>
            <p:nvPr/>
          </p:nvSpPr>
          <p:spPr>
            <a:xfrm>
              <a:off x="838510" y="3509009"/>
              <a:ext cx="35637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Q4  Q5  Q6  Q7  Q8   Q9   Q10   Q11  Q12  Q13  Q14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1043608" y="3734066"/>
              <a:ext cx="648072" cy="991078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331640" y="3734065"/>
              <a:ext cx="565138" cy="991079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1591815" y="3734064"/>
              <a:ext cx="395528" cy="991080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851990" y="3734063"/>
              <a:ext cx="327865" cy="991081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112165" y="3734062"/>
              <a:ext cx="277743" cy="991082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372340" y="3734061"/>
              <a:ext cx="228000" cy="991083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729724" y="3734061"/>
              <a:ext cx="76490" cy="991083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3063943" y="3734061"/>
              <a:ext cx="23165" cy="991083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3351636" y="3734061"/>
              <a:ext cx="69692" cy="991083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3639329" y="3752340"/>
              <a:ext cx="140583" cy="972804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3884932" y="3770619"/>
              <a:ext cx="242014" cy="954525"/>
            </a:xfrm>
            <a:prstGeom prst="straightConnector1">
              <a:avLst/>
            </a:prstGeom>
            <a:ln>
              <a:solidFill>
                <a:srgbClr val="EA0000">
                  <a:alpha val="50196"/>
                </a:srgb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0525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scenario </a:t>
            </a:r>
            <a:r>
              <a:rPr lang="mr-IN" dirty="0" smtClean="0"/>
              <a:t>–</a:t>
            </a:r>
            <a:r>
              <a:rPr lang="en-US" dirty="0" smtClean="0"/>
              <a:t> Q5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D. Gamba, R. De Maria - 139th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614" y="1261617"/>
            <a:ext cx="4885554" cy="21108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378" y="1261617"/>
            <a:ext cx="4885554" cy="21108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231" y="787214"/>
            <a:ext cx="273023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within available strength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/>
              <a:t>m</a:t>
            </a:r>
            <a:r>
              <a:rPr lang="en-US" sz="1200" b="1" dirty="0" smtClean="0"/>
              <a:t>inimum local orbit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No perturbation @&lt;Q4 &amp; @&gt;Q25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6898" y="900000"/>
            <a:ext cx="361349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b="1" dirty="0" smtClean="0"/>
              <a:t>Using only 2 nearby correctors (before/after)</a:t>
            </a:r>
            <a:endParaRPr lang="en-US" sz="12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89" y="3355863"/>
            <a:ext cx="3958347" cy="17102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75" y="5066091"/>
            <a:ext cx="3958347" cy="171022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470" y="3372449"/>
            <a:ext cx="3958347" cy="17102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056" y="5082677"/>
            <a:ext cx="3958347" cy="1710227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2" idx="2"/>
          </p:cNvCxnSpPr>
          <p:nvPr/>
        </p:nvCxnSpPr>
        <p:spPr>
          <a:xfrm>
            <a:off x="4572000" y="900000"/>
            <a:ext cx="0" cy="57161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830584" y="4818583"/>
            <a:ext cx="3563796" cy="566341"/>
            <a:chOff x="830584" y="4818583"/>
            <a:chExt cx="3563796" cy="566341"/>
          </a:xfrm>
        </p:grpSpPr>
        <p:sp>
          <p:nvSpPr>
            <p:cNvPr id="16" name="TextBox 15"/>
            <p:cNvSpPr txBox="1"/>
            <p:nvPr/>
          </p:nvSpPr>
          <p:spPr>
            <a:xfrm>
              <a:off x="830584" y="5123314"/>
              <a:ext cx="35637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</a:rPr>
                <a:t>Q4  Q5  Q6  Q7  Q8   Q9   Q10   Q11  Q12  Q13  Q14 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 flipV="1">
              <a:off x="1043608" y="4818583"/>
              <a:ext cx="3083338" cy="354063"/>
              <a:chOff x="1043608" y="3734061"/>
              <a:chExt cx="3083338" cy="991083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1043608" y="3734066"/>
                <a:ext cx="648072" cy="991078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1331640" y="3734065"/>
                <a:ext cx="565138" cy="991079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1591815" y="3734064"/>
                <a:ext cx="395528" cy="991080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1851990" y="3734063"/>
                <a:ext cx="327865" cy="991081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2112165" y="3734062"/>
                <a:ext cx="277743" cy="991082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2372340" y="3734061"/>
                <a:ext cx="22800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2729724" y="3734061"/>
                <a:ext cx="76490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3063943" y="3734061"/>
                <a:ext cx="23165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flipH="1">
                <a:off x="3351636" y="3734061"/>
                <a:ext cx="69692" cy="991083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3639329" y="3752340"/>
                <a:ext cx="140583" cy="972804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3884932" y="3770619"/>
                <a:ext cx="242014" cy="954525"/>
              </a:xfrm>
              <a:prstGeom prst="straightConnector1">
                <a:avLst/>
              </a:prstGeom>
              <a:ln>
                <a:solidFill>
                  <a:srgbClr val="EA0000">
                    <a:alpha val="50196"/>
                  </a:srgb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543362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35808</TotalTime>
  <Words>1184</Words>
  <Application>Microsoft Macintosh PowerPoint</Application>
  <PresentationFormat>On-screen Show (4:3)</PresentationFormat>
  <Paragraphs>165</Paragraphs>
  <Slides>19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Mangal</vt:lpstr>
      <vt:lpstr>Wingdings</vt:lpstr>
      <vt:lpstr>Arial</vt:lpstr>
      <vt:lpstr>Thème Office</vt:lpstr>
      <vt:lpstr>Worksheet</vt:lpstr>
      <vt:lpstr>Implication on orbit correction and aperture of missing MCBY/MCBC (preliminary)</vt:lpstr>
      <vt:lpstr>Orbit corrector Budget</vt:lpstr>
      <vt:lpstr>Orbit corrector budget: flat top energy</vt:lpstr>
      <vt:lpstr>Residual orbit after correction</vt:lpstr>
      <vt:lpstr>PowerPoint Presentation</vt:lpstr>
      <vt:lpstr>PowerPoint Presentation</vt:lpstr>
      <vt:lpstr>Where we are (no distinction between contributions)</vt:lpstr>
      <vt:lpstr>Failure scenario – Q4 (first corrector) </vt:lpstr>
      <vt:lpstr>Failure scenario – Q5</vt:lpstr>
      <vt:lpstr>Failure scenario – Q6</vt:lpstr>
      <vt:lpstr>Failure scenario – Q7</vt:lpstr>
      <vt:lpstr>Failure scenario – Q8</vt:lpstr>
      <vt:lpstr>Failure scenario – Q9</vt:lpstr>
      <vt:lpstr>Failure scenario – Q7 + Q9</vt:lpstr>
      <vt:lpstr>Aperture margins</vt:lpstr>
      <vt:lpstr>Conclusion</vt:lpstr>
      <vt:lpstr>Back-up</vt:lpstr>
      <vt:lpstr>Old plot from Riccardo (to be re-done!)</vt:lpstr>
      <vt:lpstr>Failure scenario – Q10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Gamba</cp:lastModifiedBy>
  <cp:revision>398</cp:revision>
  <cp:lastPrinted>2017-12-05T09:08:47Z</cp:lastPrinted>
  <dcterms:created xsi:type="dcterms:W3CDTF">2016-02-12T10:02:27Z</dcterms:created>
  <dcterms:modified xsi:type="dcterms:W3CDTF">2019-01-22T09:04:24Z</dcterms:modified>
</cp:coreProperties>
</file>