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38" r:id="rId2"/>
    <p:sldId id="341" r:id="rId3"/>
    <p:sldId id="405" r:id="rId4"/>
    <p:sldId id="408" r:id="rId5"/>
    <p:sldId id="392" r:id="rId6"/>
    <p:sldId id="406" r:id="rId7"/>
    <p:sldId id="420" r:id="rId8"/>
    <p:sldId id="390" r:id="rId9"/>
    <p:sldId id="409" r:id="rId10"/>
    <p:sldId id="421" r:id="rId11"/>
    <p:sldId id="412" r:id="rId12"/>
    <p:sldId id="419" r:id="rId13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FFFFFF"/>
    <a:srgbClr val="005828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6866" autoAdjust="0"/>
  </p:normalViewPr>
  <p:slideViewPr>
    <p:cSldViewPr snapToGrid="0" snapToObjects="1">
      <p:cViewPr varScale="1">
        <p:scale>
          <a:sx n="122" d="100"/>
          <a:sy n="122" d="100"/>
        </p:scale>
        <p:origin x="96" y="30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2142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4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4279230" cy="341296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129" y="3"/>
            <a:ext cx="4279230" cy="341296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456380"/>
            <a:ext cx="4279230" cy="34129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129" y="6456380"/>
            <a:ext cx="4279230" cy="34129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278154" cy="33988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8" y="1"/>
            <a:ext cx="4278154" cy="33988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9588"/>
            <a:ext cx="4532313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7"/>
            <a:ext cx="7898130" cy="305895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4"/>
            <a:ext cx="4278154" cy="33988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8" y="6456614"/>
            <a:ext cx="4278154" cy="33988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41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93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01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37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0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32C37-1304-4880-A958-9165C5DDA1E1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A2E3B-32E6-4014-8A67-F0A11937079F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4D91E-3B5A-4805-8951-CC8B86D5D4DE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B9A5-259C-4924-AF17-2E3736499041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DE602-1342-4B90-BEEE-E6916D4D718F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901A-27B0-4105-B959-146AA0A884F6}" type="datetime1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31A2D-81A5-4EEA-9CE2-7F41B1BF0001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CE93E-3112-4083-84BB-2F2D2763448E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CD25F-EB88-4927-B272-D99CF7D2E20B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3691-495B-4559-A784-B424B33E5E18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DE7F-2A2F-45D2-8407-49A59CB8A9C3}" type="datetime1">
              <a:rPr lang="en-US" smtClean="0"/>
              <a:t>1/21/2019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cxnSp>
        <p:nvCxnSpPr>
          <p:cNvPr id="10" name="Gerade Verbindung 29"/>
          <p:cNvCxnSpPr/>
          <p:nvPr userDrawn="1"/>
        </p:nvCxnSpPr>
        <p:spPr>
          <a:xfrm flipV="1">
            <a:off x="0" y="836712"/>
            <a:ext cx="121920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emf"/><Relationship Id="rId5" Type="http://schemas.openxmlformats.org/officeDocument/2006/relationships/image" Target="../media/image27.png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emf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hyperlink" Target="file:///C:\Users\dschoerl\Websites\_norep\lhc-div-mms\tests\MAG\docum\Presentations\MDT_fell_ass_stu\MCBC_RadiationDoses_Cerutti.pptx" TargetMode="External"/><Relationship Id="rId10" Type="http://schemas.openxmlformats.org/officeDocument/2006/relationships/image" Target="../media/image16.emf"/><Relationship Id="rId4" Type="http://schemas.openxmlformats.org/officeDocument/2006/relationships/image" Target="../media/image14.e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emf"/><Relationship Id="rId11" Type="http://schemas.openxmlformats.org/officeDocument/2006/relationships/image" Target="../media/image22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21.e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3.emf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869" y="918546"/>
            <a:ext cx="1169623" cy="115786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2855775"/>
            <a:ext cx="12019276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The </a:t>
            </a:r>
            <a:r>
              <a:rPr lang="en-GB" sz="3200" dirty="0" smtClean="0"/>
              <a:t>MCBC and MCBY LHC magnet consolidation</a:t>
            </a:r>
          </a:p>
          <a:p>
            <a:pPr algn="ctr"/>
            <a:endParaRPr lang="en-US" sz="2100" b="1" dirty="0"/>
          </a:p>
          <a:p>
            <a:pPr algn="ctr"/>
            <a:r>
              <a:rPr lang="en-US" sz="2100" b="1" dirty="0" smtClean="0"/>
              <a:t>Daniel Schoerling</a:t>
            </a:r>
          </a:p>
          <a:p>
            <a:pPr algn="ctr"/>
            <a:r>
              <a:rPr lang="en-US" sz="1200" b="1" dirty="0" smtClean="0"/>
              <a:t>Thanks </a:t>
            </a:r>
            <a:r>
              <a:rPr lang="en-US" sz="1200" b="1" dirty="0"/>
              <a:t>to Luca </a:t>
            </a:r>
            <a:r>
              <a:rPr lang="en-US" sz="1200" b="1" dirty="0" smtClean="0"/>
              <a:t>Bottura</a:t>
            </a:r>
            <a:r>
              <a:rPr lang="en-US" sz="1200" b="1" dirty="0"/>
              <a:t>, Francesco </a:t>
            </a:r>
            <a:r>
              <a:rPr lang="en-US" sz="1200" b="1" dirty="0" smtClean="0"/>
              <a:t>Cerutti, </a:t>
            </a:r>
            <a:r>
              <a:rPr lang="en-US" sz="1200" b="1" dirty="0"/>
              <a:t>Alexandre </a:t>
            </a:r>
            <a:r>
              <a:rPr lang="en-US" sz="1200" b="1" dirty="0" smtClean="0"/>
              <a:t>Louzguiti, and </a:t>
            </a:r>
            <a:r>
              <a:rPr lang="en-US" sz="1200" b="1" dirty="0"/>
              <a:t>Jean-Philippe </a:t>
            </a:r>
            <a:r>
              <a:rPr lang="en-US" sz="1200" b="1" dirty="0" smtClean="0"/>
              <a:t>Tock</a:t>
            </a:r>
            <a:endParaRPr lang="en-US" sz="1200" b="1" dirty="0"/>
          </a:p>
          <a:p>
            <a:pPr algn="ctr"/>
            <a:endParaRPr lang="en-US" sz="2100" b="1" dirty="0" smtClean="0"/>
          </a:p>
          <a:p>
            <a:pPr algn="ctr"/>
            <a:r>
              <a:rPr lang="en-US" sz="2100" b="1" dirty="0" smtClean="0"/>
              <a:t>22</a:t>
            </a:r>
            <a:r>
              <a:rPr lang="en-US" sz="2100" b="1" baseline="30000" dirty="0" smtClean="0"/>
              <a:t>th</a:t>
            </a:r>
            <a:r>
              <a:rPr lang="en-US" sz="2100" b="1" dirty="0" smtClean="0"/>
              <a:t> of January 2019</a:t>
            </a:r>
          </a:p>
          <a:p>
            <a:pPr algn="ctr"/>
            <a:endParaRPr lang="en-US" sz="2100" b="1" dirty="0"/>
          </a:p>
          <a:p>
            <a:pPr algn="ctr"/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483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Status of MCBC – Wire insulation 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969530"/>
            <a:ext cx="12133164" cy="490989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</a:pPr>
            <a:r>
              <a:rPr lang="en-US" sz="1800" dirty="0" smtClean="0"/>
              <a:t>Issues </a:t>
            </a:r>
            <a:r>
              <a:rPr lang="en-US" sz="1800" dirty="0"/>
              <a:t>are expected </a:t>
            </a:r>
            <a:r>
              <a:rPr lang="en-US" sz="1800" dirty="0" smtClean="0"/>
              <a:t>with rolling down the insulated wire (not optimal for glue between </a:t>
            </a:r>
            <a:r>
              <a:rPr lang="en-US" sz="1800" dirty="0"/>
              <a:t>Cu and </a:t>
            </a:r>
            <a:r>
              <a:rPr lang="en-US" sz="1800" dirty="0" smtClean="0"/>
              <a:t>insulation)</a:t>
            </a:r>
          </a:p>
          <a:p>
            <a:pPr algn="just">
              <a:buClr>
                <a:schemeClr val="tx1"/>
              </a:buClr>
            </a:pPr>
            <a:r>
              <a:rPr lang="en-US" sz="1800" dirty="0" err="1" smtClean="0"/>
              <a:t>Nb-Ti</a:t>
            </a:r>
            <a:r>
              <a:rPr lang="en-US" sz="1800" dirty="0" smtClean="0"/>
              <a:t> is sensitive to temperature (curing temperature are typically higher than degradation limit)</a:t>
            </a:r>
          </a:p>
          <a:p>
            <a:pPr algn="just">
              <a:buClr>
                <a:schemeClr val="tx1"/>
              </a:buClr>
            </a:pPr>
            <a:r>
              <a:rPr lang="en-US" sz="1800" dirty="0" err="1" smtClean="0"/>
              <a:t>Supercon</a:t>
            </a:r>
            <a:r>
              <a:rPr lang="en-US" sz="1800" dirty="0" smtClean="0"/>
              <a:t> (and </a:t>
            </a:r>
            <a:r>
              <a:rPr lang="en-US" sz="1800" dirty="0" err="1" smtClean="0"/>
              <a:t>Luvata</a:t>
            </a:r>
            <a:r>
              <a:rPr lang="en-US" sz="1800" dirty="0" smtClean="0"/>
              <a:t>) offer small </a:t>
            </a:r>
            <a:r>
              <a:rPr lang="en-US" sz="1800" dirty="0"/>
              <a:t>rectangular wires with enamel insulation </a:t>
            </a:r>
            <a:r>
              <a:rPr lang="en-US" sz="1800" dirty="0" smtClean="0"/>
              <a:t>(</a:t>
            </a:r>
            <a:r>
              <a:rPr lang="en-US" sz="1800" dirty="0" err="1" smtClean="0"/>
              <a:t>Formvar</a:t>
            </a:r>
            <a:r>
              <a:rPr lang="en-US" sz="1800" dirty="0" smtClean="0"/>
              <a:t> and polyimide enamel)</a:t>
            </a:r>
            <a:endParaRPr lang="en-US" sz="1800" dirty="0"/>
          </a:p>
          <a:p>
            <a:pPr algn="just">
              <a:buClr>
                <a:schemeClr val="tx1"/>
              </a:buClr>
            </a:pPr>
            <a:r>
              <a:rPr lang="en-US" sz="1800" dirty="0" smtClean="0"/>
              <a:t> Other </a:t>
            </a:r>
            <a:r>
              <a:rPr lang="en-US" sz="1800" dirty="0"/>
              <a:t>solutions </a:t>
            </a:r>
            <a:r>
              <a:rPr lang="en-US" sz="1800" dirty="0" smtClean="0"/>
              <a:t>explored:</a:t>
            </a:r>
            <a:endParaRPr lang="en-US" sz="1800" dirty="0"/>
          </a:p>
          <a:p>
            <a:pPr lvl="1" algn="just">
              <a:buClr>
                <a:schemeClr val="tx1"/>
              </a:buClr>
            </a:pPr>
            <a:r>
              <a:rPr lang="en-US" sz="1800" dirty="0"/>
              <a:t>Enamel insulation on the rectangular wire (20 companies contacted, all but one refused)</a:t>
            </a:r>
          </a:p>
          <a:p>
            <a:pPr lvl="1" algn="just">
              <a:buClr>
                <a:schemeClr val="tx1"/>
              </a:buClr>
            </a:pPr>
            <a:r>
              <a:rPr lang="en-US" sz="1800" dirty="0"/>
              <a:t>Round to rectangular deformation: Two companies identified, which </a:t>
            </a:r>
            <a:r>
              <a:rPr lang="en-US" sz="1800" dirty="0" smtClean="0"/>
              <a:t>are </a:t>
            </a:r>
            <a:r>
              <a:rPr lang="en-US" sz="1800" dirty="0"/>
              <a:t>capable of rolling down with 4 rollers to ensure a rectangular shape</a:t>
            </a:r>
          </a:p>
          <a:p>
            <a:pPr lvl="1" algn="just">
              <a:buClr>
                <a:schemeClr val="tx1"/>
              </a:buClr>
            </a:pPr>
            <a:r>
              <a:rPr lang="en-US" sz="1800" dirty="0"/>
              <a:t>Foil wrapping was tried with two </a:t>
            </a:r>
            <a:r>
              <a:rPr lang="en-US" sz="1800" dirty="0" smtClean="0"/>
              <a:t>companies </a:t>
            </a:r>
            <a:r>
              <a:rPr lang="en-US" sz="1800" dirty="0"/>
              <a:t>but failed: Conductor dimension to irregular and out of tolerance for Ribbon </a:t>
            </a:r>
            <a:r>
              <a:rPr lang="en-US" sz="1800" dirty="0" smtClean="0"/>
              <a:t>manufacture</a:t>
            </a:r>
          </a:p>
          <a:p>
            <a:pPr lvl="1" algn="just">
              <a:buClr>
                <a:schemeClr val="tx1"/>
              </a:buClr>
            </a:pPr>
            <a:r>
              <a:rPr lang="en-US" sz="1800" dirty="0" smtClean="0"/>
              <a:t>Other polyimide variants are also being investigated</a:t>
            </a:r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fr-CH" sz="1800" dirty="0" smtClean="0"/>
          </a:p>
          <a:p>
            <a:endParaRPr lang="en-GB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5" y="4670445"/>
            <a:ext cx="1953528" cy="13837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2878" t="22036" r="18403" b="25064"/>
          <a:stretch/>
        </p:blipFill>
        <p:spPr>
          <a:xfrm>
            <a:off x="2079705" y="4670445"/>
            <a:ext cx="2435076" cy="13888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2649" t="13210" b="15150"/>
          <a:stretch/>
        </p:blipFill>
        <p:spPr>
          <a:xfrm>
            <a:off x="4603457" y="4670444"/>
            <a:ext cx="2414705" cy="13888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5233" t="5179"/>
          <a:stretch/>
        </p:blipFill>
        <p:spPr>
          <a:xfrm>
            <a:off x="7106838" y="4645082"/>
            <a:ext cx="2465346" cy="14142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8" b="7706"/>
          <a:stretch/>
        </p:blipFill>
        <p:spPr>
          <a:xfrm>
            <a:off x="9610219" y="4645083"/>
            <a:ext cx="2575739" cy="142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9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Status of MCBC/Y design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9059" y="969530"/>
            <a:ext cx="12006972" cy="490989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</a:pPr>
            <a:r>
              <a:rPr lang="en-US" sz="2100" dirty="0" smtClean="0"/>
              <a:t>Original drawings do not follow new ISO standard: Therefore it was decided to re-do the drawings, ongoing </a:t>
            </a:r>
          </a:p>
          <a:p>
            <a:pPr algn="just">
              <a:buClr>
                <a:schemeClr val="tx1"/>
              </a:buClr>
            </a:pPr>
            <a:r>
              <a:rPr lang="en-US" sz="2100" dirty="0" smtClean="0"/>
              <a:t>Different versions of end spacer designs have been found -&gt; not clear which one is the file used for the construction of the magnets</a:t>
            </a:r>
          </a:p>
          <a:p>
            <a:pPr lvl="1" algn="just">
              <a:buClr>
                <a:schemeClr val="tx1"/>
              </a:buClr>
            </a:pPr>
            <a:r>
              <a:rPr lang="en-US" sz="1700" dirty="0" smtClean="0"/>
              <a:t>3D Roxie re-done (now with differential geometry)</a:t>
            </a:r>
          </a:p>
          <a:p>
            <a:pPr lvl="1" algn="just">
              <a:buClr>
                <a:schemeClr val="tx1"/>
              </a:buClr>
            </a:pPr>
            <a:r>
              <a:rPr lang="en-US" sz="1700" dirty="0" smtClean="0"/>
              <a:t>Mechanical 2D ANSYS model redone</a:t>
            </a:r>
          </a:p>
          <a:p>
            <a:pPr algn="just">
              <a:buClr>
                <a:schemeClr val="tx1"/>
              </a:buClr>
            </a:pPr>
            <a:r>
              <a:rPr lang="en-US" sz="2100" dirty="0" smtClean="0"/>
              <a:t>Technical specification is available (update for radiation hardness</a:t>
            </a:r>
          </a:p>
          <a:p>
            <a:pPr marL="36576" indent="0" algn="just">
              <a:spcBef>
                <a:spcPts val="0"/>
              </a:spcBef>
              <a:buClr>
                <a:schemeClr val="tx1"/>
              </a:buClr>
              <a:buNone/>
            </a:pPr>
            <a:r>
              <a:rPr lang="en-US" sz="2100" dirty="0"/>
              <a:t> </a:t>
            </a:r>
            <a:r>
              <a:rPr lang="en-US" sz="2100" dirty="0" smtClean="0"/>
              <a:t>     required)</a:t>
            </a:r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fr-CH" sz="2100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892" y="2235705"/>
            <a:ext cx="3523462" cy="36437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" y="3908423"/>
            <a:ext cx="2627117" cy="19709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2856" y="3908423"/>
            <a:ext cx="2619143" cy="19709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5339" y="3908422"/>
            <a:ext cx="2595885" cy="197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4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Open questions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137110" y="1085638"/>
            <a:ext cx="107767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We </a:t>
            </a:r>
            <a:r>
              <a:rPr lang="en-US" dirty="0" smtClean="0"/>
              <a:t>recommend to use MCBY coil modules for the MCBCA-D and MCBYA-B spare magnets (to be confirmed)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Which magnets shall be changed during LS3? If we change magnets, which see in the remaining lifetime more than 1 </a:t>
            </a:r>
            <a:r>
              <a:rPr lang="en-US" dirty="0" err="1" smtClean="0"/>
              <a:t>MGy</a:t>
            </a:r>
            <a:r>
              <a:rPr lang="en-US" dirty="0" smtClean="0"/>
              <a:t> integrated dose, we should either plan to change them again in </a:t>
            </a:r>
            <a:r>
              <a:rPr lang="en-US" dirty="0" err="1" smtClean="0"/>
              <a:t>LSx</a:t>
            </a:r>
            <a:r>
              <a:rPr lang="en-US" dirty="0" smtClean="0"/>
              <a:t> or procure more radiation hard magnets (tight schedule)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are possible mitigation scenarios? What will be done if one of these magnets fails?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shall we do with the 4 limited MCBYs?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3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smtClean="0"/>
              <a:t>Content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0" y="836713"/>
            <a:ext cx="11512062" cy="504270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dirty="0" smtClean="0"/>
              <a:t>Magnets discussed in this presentation and expected radiation load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dirty="0" smtClean="0"/>
              <a:t>Radiation testing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dirty="0" smtClean="0"/>
              <a:t>Actions to be taken during LS3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dirty="0" smtClean="0"/>
              <a:t>Procurement strategy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dirty="0" smtClean="0"/>
              <a:t>Design of MCBC/MCBY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dirty="0" smtClean="0"/>
              <a:t>Items to be delivered by CERN to contractor 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dirty="0" smtClean="0"/>
              <a:t>Impact on the different sections of TE-MSC, expected work load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dirty="0" smtClean="0"/>
              <a:t>Conclusion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dirty="0" smtClean="0"/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dirty="0" smtClean="0"/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dirty="0" smtClean="0"/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fr-CH" sz="2100" dirty="0" smtClean="0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37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MCBC and MCBY corrector magnets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55" y="3301908"/>
            <a:ext cx="2618842" cy="260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490" y="3339461"/>
            <a:ext cx="2653300" cy="260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74495" y="5822009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MCBY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0368" r="27182"/>
          <a:stretch/>
        </p:blipFill>
        <p:spPr>
          <a:xfrm>
            <a:off x="1074166" y="1123334"/>
            <a:ext cx="3738661" cy="21959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5903" y="582255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MCBC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126858"/>
              </p:ext>
            </p:extLst>
          </p:nvPr>
        </p:nvGraphicFramePr>
        <p:xfrm>
          <a:off x="5908431" y="1275414"/>
          <a:ext cx="6119813" cy="447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Document" r:id="rId7" imgW="6119195" imgH="4478331" progId="Word.Document.12">
                  <p:embed/>
                </p:oleObj>
              </mc:Choice>
              <mc:Fallback>
                <p:oleObj name="Document" r:id="rId7" imgW="6119195" imgH="447833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08431" y="1275414"/>
                        <a:ext cx="6119813" cy="447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799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Some words on how they were produced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969530"/>
            <a:ext cx="7329093" cy="490989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</a:pPr>
            <a:r>
              <a:rPr lang="en-US" sz="2100" dirty="0" smtClean="0"/>
              <a:t>Round wire was insulated and rolled down to a rectangular wire</a:t>
            </a:r>
          </a:p>
          <a:p>
            <a:pPr algn="just">
              <a:buClr>
                <a:schemeClr val="tx1"/>
              </a:buClr>
            </a:pPr>
            <a:r>
              <a:rPr lang="en-US" sz="2100" dirty="0" smtClean="0"/>
              <a:t>Ribbon cable, made with a custom-made machine and epoxy: </a:t>
            </a:r>
            <a:r>
              <a:rPr lang="en-GB" sz="2100" dirty="0" smtClean="0"/>
              <a:t>CY1300 </a:t>
            </a:r>
            <a:r>
              <a:rPr lang="en-GB" sz="2100" dirty="0"/>
              <a:t>(95 </a:t>
            </a:r>
            <a:r>
              <a:rPr lang="en-GB" sz="2100" dirty="0" err="1"/>
              <a:t>pbw</a:t>
            </a:r>
            <a:r>
              <a:rPr lang="en-GB" sz="2100" dirty="0"/>
              <a:t>) </a:t>
            </a:r>
            <a:r>
              <a:rPr lang="en-GB" sz="2100" dirty="0" smtClean="0"/>
              <a:t>and DY026 </a:t>
            </a:r>
            <a:r>
              <a:rPr lang="en-GB" sz="2100" dirty="0"/>
              <a:t>(5 </a:t>
            </a:r>
            <a:r>
              <a:rPr lang="en-GB" sz="2100" dirty="0" err="1"/>
              <a:t>pbw</a:t>
            </a:r>
            <a:r>
              <a:rPr lang="en-GB" sz="2100" dirty="0"/>
              <a:t>) supplied by Ciba-Geigy Polymers</a:t>
            </a:r>
            <a:endParaRPr lang="en-US" sz="2100" dirty="0" smtClean="0"/>
          </a:p>
          <a:p>
            <a:pPr algn="just">
              <a:buClr>
                <a:schemeClr val="tx1"/>
              </a:buClr>
            </a:pPr>
            <a:r>
              <a:rPr lang="en-US" sz="2100" dirty="0" smtClean="0"/>
              <a:t>Coil winding with ribbon cable (cos-theta coils, one layer)</a:t>
            </a:r>
          </a:p>
          <a:p>
            <a:pPr algn="just">
              <a:buClr>
                <a:schemeClr val="tx1"/>
              </a:buClr>
            </a:pPr>
            <a:r>
              <a:rPr lang="en-US" sz="2100" dirty="0" smtClean="0"/>
              <a:t>Coil impregnation with </a:t>
            </a:r>
            <a:r>
              <a:rPr lang="en-GB" sz="2100" dirty="0"/>
              <a:t>Araldite GY 285 (</a:t>
            </a:r>
            <a:r>
              <a:rPr lang="en-GB" sz="2100" dirty="0" err="1"/>
              <a:t>Bisphenol</a:t>
            </a:r>
            <a:r>
              <a:rPr lang="en-GB" sz="2100" dirty="0"/>
              <a:t> F, 100 </a:t>
            </a:r>
            <a:r>
              <a:rPr lang="en-GB" sz="2100" dirty="0" err="1"/>
              <a:t>pbw</a:t>
            </a:r>
            <a:r>
              <a:rPr lang="en-GB" sz="2100" dirty="0"/>
              <a:t>) supplied by Ciba-</a:t>
            </a:r>
            <a:r>
              <a:rPr lang="en-GB" sz="2100" dirty="0" err="1"/>
              <a:t>Ceigy</a:t>
            </a:r>
            <a:r>
              <a:rPr lang="en-GB" sz="2100" dirty="0"/>
              <a:t>, mixed with </a:t>
            </a:r>
            <a:r>
              <a:rPr lang="en-GB" sz="2100" dirty="0" smtClean="0"/>
              <a:t>hardener Texaco </a:t>
            </a:r>
            <a:r>
              <a:rPr lang="en-GB" sz="2100" dirty="0"/>
              <a:t>D400 (57 </a:t>
            </a:r>
            <a:r>
              <a:rPr lang="en-GB" sz="2100" dirty="0" err="1"/>
              <a:t>pbw</a:t>
            </a:r>
            <a:r>
              <a:rPr lang="en-GB" sz="2100" dirty="0" smtClean="0"/>
              <a:t>)</a:t>
            </a:r>
          </a:p>
          <a:p>
            <a:pPr algn="just">
              <a:buClr>
                <a:schemeClr val="tx1"/>
              </a:buClr>
            </a:pPr>
            <a:r>
              <a:rPr lang="en-US" sz="2100" dirty="0" smtClean="0"/>
              <a:t>Assembly of the coil and wrapping with I</a:t>
            </a:r>
            <a:r>
              <a:rPr lang="en-GB" sz="2100" dirty="0" smtClean="0"/>
              <a:t>SOPREG </a:t>
            </a:r>
            <a:r>
              <a:rPr lang="en-GB" sz="2100" dirty="0"/>
              <a:t>2704 sheet </a:t>
            </a:r>
            <a:r>
              <a:rPr lang="en-GB" sz="2100" dirty="0" smtClean="0"/>
              <a:t>from </a:t>
            </a:r>
            <a:r>
              <a:rPr lang="en-GB" sz="2100" dirty="0" err="1" smtClean="0"/>
              <a:t>Isovolta</a:t>
            </a:r>
            <a:r>
              <a:rPr lang="en-GB" sz="2100" dirty="0"/>
              <a:t>, curing time 15 h at </a:t>
            </a:r>
            <a:r>
              <a:rPr lang="en-GB" sz="2100" dirty="0" smtClean="0"/>
              <a:t>120</a:t>
            </a:r>
            <a:r>
              <a:rPr lang="en-GB" sz="2100" dirty="0" smtClean="0">
                <a:sym typeface="Symbol" panose="05050102010706020507" pitchFamily="18" charset="2"/>
              </a:rPr>
              <a:t></a:t>
            </a:r>
            <a:r>
              <a:rPr lang="en-GB" sz="2100" dirty="0" smtClean="0"/>
              <a:t>C. and squeezing out the epoxy to increase the </a:t>
            </a:r>
            <a:r>
              <a:rPr lang="en-GB" sz="2100" dirty="0"/>
              <a:t>glass fraction within the bandage </a:t>
            </a:r>
            <a:r>
              <a:rPr lang="en-GB" sz="2100" dirty="0" smtClean="0"/>
              <a:t>to </a:t>
            </a:r>
            <a:r>
              <a:rPr lang="en-GB" sz="2100" dirty="0"/>
              <a:t>approximately 60 % by </a:t>
            </a:r>
            <a:r>
              <a:rPr lang="en-GB" sz="2100" dirty="0" smtClean="0"/>
              <a:t>volume.</a:t>
            </a:r>
          </a:p>
          <a:p>
            <a:pPr algn="just">
              <a:buClr>
                <a:schemeClr val="tx1"/>
              </a:buClr>
            </a:pPr>
            <a:r>
              <a:rPr lang="en-US" sz="2100" dirty="0" smtClean="0"/>
              <a:t>Assembly of scissor laminations and Al shrinking cylinder</a:t>
            </a:r>
            <a:endParaRPr lang="en-US" sz="2100" dirty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fr-CH" sz="2100" dirty="0" smtClean="0"/>
          </a:p>
          <a:p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145" y="2081867"/>
            <a:ext cx="974396" cy="24039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592" y="2081868"/>
            <a:ext cx="3440962" cy="24039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1" t="28889" b="33055"/>
          <a:stretch/>
        </p:blipFill>
        <p:spPr>
          <a:xfrm>
            <a:off x="7423822" y="4552236"/>
            <a:ext cx="4498731" cy="153697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12878" t="22036" r="18403" b="25064"/>
          <a:stretch/>
        </p:blipFill>
        <p:spPr>
          <a:xfrm>
            <a:off x="7418145" y="961194"/>
            <a:ext cx="1906662" cy="10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40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Expected radiation load MCBY</a:t>
            </a:r>
            <a:endParaRPr lang="en-US" sz="40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1610590"/>
              </p:ext>
            </p:extLst>
          </p:nvPr>
        </p:nvGraphicFramePr>
        <p:xfrm>
          <a:off x="148390" y="984738"/>
          <a:ext cx="11967719" cy="2547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4" name="Worksheet" r:id="rId3" imgW="17935656" imgH="3819525" progId="Excel.Sheet.12">
                  <p:embed/>
                </p:oleObj>
              </mc:Choice>
              <mc:Fallback>
                <p:oleObj name="Worksheet" r:id="rId3" imgW="17935656" imgH="3819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8390" y="984738"/>
                        <a:ext cx="11967719" cy="25478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503699"/>
              </p:ext>
            </p:extLst>
          </p:nvPr>
        </p:nvGraphicFramePr>
        <p:xfrm>
          <a:off x="148391" y="3651229"/>
          <a:ext cx="3448049" cy="514350"/>
        </p:xfrm>
        <a:graphic>
          <a:graphicData uri="http://schemas.openxmlformats.org/drawingml/2006/table">
            <a:tbl>
              <a:tblPr/>
              <a:tblGrid>
                <a:gridCol w="3448049">
                  <a:extLst>
                    <a:ext uri="{9D8B030D-6E8A-4147-A177-3AD203B41FA5}">
                      <a16:colId xmlns:a16="http://schemas.microsoft.com/office/drawing/2014/main" val="2427650805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 action="ppaction://hlinkpres?slideindex=1&amp;slidetitle="/>
                        </a:rPr>
                        <a:t>Gamma irradiation foreseen doses</a:t>
                      </a:r>
                      <a:endParaRPr lang="en-GB" sz="1400" b="1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27722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Around 5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MGy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after 3300 fb</a:t>
                      </a:r>
                      <a:r>
                        <a:rPr lang="en-GB" sz="11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D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312364"/>
                  </a:ext>
                </a:extLst>
              </a:tr>
            </a:tbl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060801"/>
              </p:ext>
            </p:extLst>
          </p:nvPr>
        </p:nvGraphicFramePr>
        <p:xfrm>
          <a:off x="148390" y="4467469"/>
          <a:ext cx="34480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" name="Worksheet" r:id="rId6" imgW="3447888" imgH="1343025" progId="Excel.Sheet.12">
                  <p:embed/>
                </p:oleObj>
              </mc:Choice>
              <mc:Fallback>
                <p:oleObj name="Worksheet" r:id="rId6" imgW="3447888" imgH="13430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8390" y="4467469"/>
                        <a:ext cx="3448050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l="25278" t="6319" r="17806" b="4476"/>
          <a:stretch/>
        </p:blipFill>
        <p:spPr>
          <a:xfrm>
            <a:off x="8729786" y="3532553"/>
            <a:ext cx="2680678" cy="2538408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651719"/>
              </p:ext>
            </p:extLst>
          </p:nvPr>
        </p:nvGraphicFramePr>
        <p:xfrm>
          <a:off x="3979618" y="4897193"/>
          <a:ext cx="32480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" name="Worksheet" r:id="rId9" imgW="3248062" imgH="781050" progId="Excel.Sheet.12">
                  <p:embed/>
                </p:oleObj>
              </mc:Choice>
              <mc:Fallback>
                <p:oleObj name="Worksheet" r:id="rId9" imgW="3248062" imgH="781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79618" y="4897193"/>
                        <a:ext cx="3248025" cy="78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84060" y="3576840"/>
            <a:ext cx="49457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 MCBY are currently operated with limited current: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Q4R8 (RCHYH4.R8B1),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Q5R8 (RCBYHS5.B8B1),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Q4L5 (RCBYS4.L5B1),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Q5L4 (RCBYS.L5B1).</a:t>
            </a:r>
          </a:p>
          <a:p>
            <a:endParaRPr lang="en-US" sz="1600" dirty="0" smtClean="0"/>
          </a:p>
          <a:p>
            <a:endParaRPr lang="en-GB" sz="1600" dirty="0"/>
          </a:p>
        </p:txBody>
      </p:sp>
      <p:sp>
        <p:nvSpPr>
          <p:cNvPr id="7" name="Oval 6"/>
          <p:cNvSpPr/>
          <p:nvPr/>
        </p:nvSpPr>
        <p:spPr>
          <a:xfrm>
            <a:off x="3377609" y="2297723"/>
            <a:ext cx="336062" cy="1641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793788" y="2551640"/>
            <a:ext cx="505837" cy="1641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438417" y="3312711"/>
            <a:ext cx="505837" cy="1641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944254" y="3323256"/>
            <a:ext cx="505837" cy="1641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91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Expected radiation load MCBC</a:t>
            </a:r>
            <a:endParaRPr lang="en-US" sz="4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8803073"/>
              </p:ext>
            </p:extLst>
          </p:nvPr>
        </p:nvGraphicFramePr>
        <p:xfrm>
          <a:off x="0" y="973138"/>
          <a:ext cx="12222163" cy="263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7" name="Worksheet" r:id="rId3" imgW="17745009" imgH="3819525" progId="Excel.Sheet.12">
                  <p:embed/>
                </p:oleObj>
              </mc:Choice>
              <mc:Fallback>
                <p:oleObj name="Worksheet" r:id="rId3" imgW="17745009" imgH="3819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973138"/>
                        <a:ext cx="12222163" cy="2630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00661"/>
              </p:ext>
            </p:extLst>
          </p:nvPr>
        </p:nvGraphicFramePr>
        <p:xfrm>
          <a:off x="0" y="3602892"/>
          <a:ext cx="83820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" name="Worksheet" r:id="rId5" imgW="10668118" imgH="1038225" progId="Excel.Sheet.12">
                  <p:embed/>
                </p:oleObj>
              </mc:Choice>
              <mc:Fallback>
                <p:oleObj name="Worksheet" r:id="rId5" imgW="10668118" imgH="10382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3602892"/>
                        <a:ext cx="8382000" cy="1038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358761"/>
              </p:ext>
            </p:extLst>
          </p:nvPr>
        </p:nvGraphicFramePr>
        <p:xfrm>
          <a:off x="4260972" y="5041036"/>
          <a:ext cx="32480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9" name="Worksheet" r:id="rId7" imgW="3248062" imgH="781050" progId="Excel.Sheet.12">
                  <p:embed/>
                </p:oleObj>
              </mc:Choice>
              <mc:Fallback>
                <p:oleObj name="Worksheet" r:id="rId7" imgW="3248062" imgH="781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60972" y="5041036"/>
                        <a:ext cx="3248025" cy="78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045489"/>
              </p:ext>
            </p:extLst>
          </p:nvPr>
        </p:nvGraphicFramePr>
        <p:xfrm>
          <a:off x="112591" y="4688009"/>
          <a:ext cx="34480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0" name="Worksheet" r:id="rId9" imgW="3447888" imgH="1343025" progId="Excel.Sheet.12">
                  <p:embed/>
                </p:oleObj>
              </mc:Choice>
              <mc:Fallback>
                <p:oleObj name="Worksheet" r:id="rId9" imgW="3447888" imgH="13430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2591" y="4688009"/>
                        <a:ext cx="3448050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/>
          <a:srcRect l="6933" t="10041" b="6351"/>
          <a:stretch/>
        </p:blipFill>
        <p:spPr>
          <a:xfrm>
            <a:off x="8382000" y="3795138"/>
            <a:ext cx="3734499" cy="202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1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Breakdown voltage of gamma irradiated strands</a:t>
            </a:r>
            <a:endParaRPr lang="en-US" sz="4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45232" y="834222"/>
            <a:ext cx="12192000" cy="38333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Clr>
                <a:schemeClr val="tx1"/>
              </a:buClr>
              <a:buNone/>
            </a:pPr>
            <a:r>
              <a:rPr lang="fr-FR" sz="1800" dirty="0" err="1" smtClean="0"/>
              <a:t>Strands</a:t>
            </a:r>
            <a:r>
              <a:rPr lang="fr-FR" sz="1800" dirty="0" smtClean="0"/>
              <a:t> </a:t>
            </a:r>
            <a:r>
              <a:rPr lang="fr-FR" sz="1800" dirty="0"/>
              <a:t>have been </a:t>
            </a:r>
            <a:r>
              <a:rPr lang="fr-FR" sz="1800" dirty="0" err="1" smtClean="0"/>
              <a:t>irradiated</a:t>
            </a:r>
            <a:r>
              <a:rPr lang="fr-FR" sz="1800" dirty="0" smtClean="0"/>
              <a:t> </a:t>
            </a:r>
            <a:r>
              <a:rPr lang="fr-FR" sz="1800" dirty="0" err="1" smtClean="0"/>
              <a:t>with</a:t>
            </a:r>
            <a:r>
              <a:rPr lang="fr-FR" sz="1800" dirty="0" smtClean="0"/>
              <a:t> </a:t>
            </a:r>
            <a:r>
              <a:rPr lang="fr-FR" sz="1800" dirty="0"/>
              <a:t>gamma </a:t>
            </a:r>
            <a:r>
              <a:rPr lang="fr-FR" sz="1800" dirty="0" smtClean="0"/>
              <a:t>rays up to 5 </a:t>
            </a:r>
            <a:r>
              <a:rPr lang="fr-FR" sz="1800" dirty="0" err="1"/>
              <a:t>MGy</a:t>
            </a:r>
            <a:r>
              <a:rPr lang="fr-FR" sz="1800" dirty="0"/>
              <a:t> at BGS / Fraunhofer INT </a:t>
            </a:r>
            <a:r>
              <a:rPr lang="fr-FR" sz="1800" dirty="0" err="1"/>
              <a:t>facility</a:t>
            </a:r>
            <a:r>
              <a:rPr lang="fr-FR" sz="1800" dirty="0"/>
              <a:t> (DE</a:t>
            </a:r>
            <a:r>
              <a:rPr lang="fr-FR" sz="1800" dirty="0" smtClean="0"/>
              <a:t>)</a:t>
            </a:r>
            <a:endParaRPr lang="en-GB" sz="14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21389" y="1996960"/>
            <a:ext cx="3919680" cy="367413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Clr>
                <a:schemeClr val="tx1"/>
              </a:buClr>
              <a:buNone/>
            </a:pPr>
            <a:r>
              <a:rPr lang="fr-FR" sz="1400" dirty="0" smtClean="0"/>
              <a:t>Strand </a:t>
            </a:r>
            <a:r>
              <a:rPr lang="fr-FR" sz="1400" dirty="0" err="1" smtClean="0"/>
              <a:t>used</a:t>
            </a:r>
            <a:r>
              <a:rPr lang="fr-FR" sz="1400" dirty="0" smtClean="0"/>
              <a:t> in LHC corrector </a:t>
            </a:r>
            <a:r>
              <a:rPr lang="fr-FR" sz="1400" dirty="0" err="1" smtClean="0"/>
              <a:t>magnets</a:t>
            </a:r>
            <a:r>
              <a:rPr lang="fr-FR" sz="1400" dirty="0" smtClean="0"/>
              <a:t> (type 2)</a:t>
            </a:r>
            <a:endParaRPr lang="en-US" sz="1400" dirty="0" smtClean="0"/>
          </a:p>
          <a:p>
            <a:pPr algn="just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pPr algn="just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" t="53380" r="2133" b="8000"/>
          <a:stretch/>
        </p:blipFill>
        <p:spPr bwMode="auto">
          <a:xfrm rot="10800000">
            <a:off x="873254" y="2273304"/>
            <a:ext cx="2711876" cy="15092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" t="15997" r="2133" b="45224"/>
          <a:stretch/>
        </p:blipFill>
        <p:spPr bwMode="auto">
          <a:xfrm rot="10800000">
            <a:off x="6364361" y="2277737"/>
            <a:ext cx="2714861" cy="1517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229192" y="1138584"/>
            <a:ext cx="9685176" cy="85837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FR" sz="1400" dirty="0" err="1" smtClean="0">
                <a:sym typeface="Wingdings" panose="05000000000000000000" pitchFamily="2" charset="2"/>
              </a:rPr>
              <a:t>Samples</a:t>
            </a:r>
            <a:r>
              <a:rPr lang="fr-FR" sz="1400" dirty="0" smtClean="0">
                <a:sym typeface="Wingdings" panose="05000000000000000000" pitchFamily="2" charset="2"/>
              </a:rPr>
              <a:t> </a:t>
            </a:r>
            <a:r>
              <a:rPr lang="fr-FR" sz="1400" dirty="0">
                <a:sym typeface="Wingdings" panose="05000000000000000000" pitchFamily="2" charset="2"/>
              </a:rPr>
              <a:t>= 1m of </a:t>
            </a:r>
            <a:r>
              <a:rPr lang="fr-FR" sz="1400" dirty="0" err="1">
                <a:sym typeface="Wingdings" panose="05000000000000000000" pitchFamily="2" charset="2"/>
              </a:rPr>
              <a:t>strand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dirty="0" err="1">
                <a:sym typeface="Wingdings" panose="05000000000000000000" pitchFamily="2" charset="2"/>
              </a:rPr>
              <a:t>spooled</a:t>
            </a:r>
            <a:r>
              <a:rPr lang="fr-FR" sz="1400" dirty="0">
                <a:sym typeface="Wingdings" panose="05000000000000000000" pitchFamily="2" charset="2"/>
              </a:rPr>
              <a:t> in </a:t>
            </a:r>
            <a:r>
              <a:rPr lang="fr-FR" sz="1400" dirty="0" err="1">
                <a:sym typeface="Wingdings" panose="05000000000000000000" pitchFamily="2" charset="2"/>
              </a:rPr>
              <a:t>several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dirty="0" err="1">
                <a:sym typeface="Wingdings" panose="05000000000000000000" pitchFamily="2" charset="2"/>
              </a:rPr>
              <a:t>turns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dirty="0" smtClean="0">
                <a:sym typeface="Wingdings" panose="05000000000000000000" pitchFamily="2" charset="2"/>
              </a:rPr>
              <a:t>of 5 cm-</a:t>
            </a:r>
            <a:r>
              <a:rPr lang="fr-FR" sz="1400" dirty="0" err="1" smtClean="0">
                <a:sym typeface="Wingdings" panose="05000000000000000000" pitchFamily="2" charset="2"/>
              </a:rPr>
              <a:t>diameter</a:t>
            </a:r>
            <a:endParaRPr lang="fr-FR" sz="1400" dirty="0" smtClean="0">
              <a:sym typeface="Wingdings" panose="05000000000000000000" pitchFamily="2" charset="2"/>
            </a:endParaRPr>
          </a:p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FR" sz="1400" dirty="0" err="1" smtClean="0"/>
              <a:t>Samples</a:t>
            </a:r>
            <a:r>
              <a:rPr lang="fr-FR" sz="1400" dirty="0" smtClean="0"/>
              <a:t> gamma </a:t>
            </a:r>
            <a:r>
              <a:rPr lang="fr-FR" sz="1400" dirty="0" err="1" smtClean="0"/>
              <a:t>irradiated</a:t>
            </a:r>
            <a:r>
              <a:rPr lang="fr-FR" sz="1400" dirty="0" smtClean="0"/>
              <a:t> in </a:t>
            </a:r>
            <a:r>
              <a:rPr lang="fr-FR" sz="1400" dirty="0" err="1" smtClean="0"/>
              <a:t>several</a:t>
            </a:r>
            <a:r>
              <a:rPr lang="fr-FR" sz="1400" dirty="0" smtClean="0"/>
              <a:t> </a:t>
            </a:r>
            <a:r>
              <a:rPr lang="fr-FR" sz="1400" dirty="0" err="1" smtClean="0"/>
              <a:t>steps</a:t>
            </a:r>
            <a:r>
              <a:rPr lang="fr-FR" sz="1400" dirty="0" smtClean="0"/>
              <a:t> (0, 1, 2.5 and 5 </a:t>
            </a:r>
            <a:r>
              <a:rPr lang="fr-FR" sz="1400" dirty="0" err="1" smtClean="0"/>
              <a:t>MGy</a:t>
            </a:r>
            <a:r>
              <a:rPr lang="fr-FR" sz="1400" dirty="0" smtClean="0"/>
              <a:t>), 3 </a:t>
            </a:r>
            <a:r>
              <a:rPr lang="fr-FR" sz="1400" dirty="0" err="1" smtClean="0"/>
              <a:t>samples</a:t>
            </a:r>
            <a:r>
              <a:rPr lang="fr-FR" sz="1400" dirty="0" smtClean="0"/>
              <a:t> per </a:t>
            </a:r>
            <a:r>
              <a:rPr lang="fr-FR" sz="1400" dirty="0" err="1" smtClean="0"/>
              <a:t>step</a:t>
            </a:r>
            <a:endParaRPr lang="fr-FR" sz="1400" dirty="0">
              <a:sym typeface="Wingdings" panose="05000000000000000000" pitchFamily="2" charset="2"/>
            </a:endParaRPr>
          </a:p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ym typeface="Wingdings" panose="05000000000000000000" pitchFamily="2" charset="2"/>
              </a:rPr>
              <a:t>Breakdown voltage of the samples measured in water (all samples withstood 1 kV before irradiation)</a:t>
            </a:r>
            <a:endParaRPr lang="en-GB" sz="14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492482" y="1996959"/>
            <a:ext cx="3713583" cy="36741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Clr>
                <a:schemeClr val="tx1"/>
              </a:buClr>
              <a:buNone/>
            </a:pPr>
            <a:r>
              <a:rPr lang="fr-FR" sz="1400" dirty="0" smtClean="0"/>
              <a:t>Cu </a:t>
            </a:r>
            <a:r>
              <a:rPr lang="fr-FR" sz="1400" dirty="0" err="1" smtClean="0"/>
              <a:t>strand</a:t>
            </a:r>
            <a:r>
              <a:rPr lang="fr-FR" sz="1400" dirty="0" smtClean="0"/>
              <a:t> to test </a:t>
            </a:r>
            <a:r>
              <a:rPr lang="fr-FR" sz="1400" dirty="0" err="1" smtClean="0"/>
              <a:t>another</a:t>
            </a:r>
            <a:r>
              <a:rPr lang="fr-FR" sz="1400" dirty="0" smtClean="0"/>
              <a:t> </a:t>
            </a:r>
            <a:r>
              <a:rPr lang="fr-FR" sz="1400" dirty="0" err="1" smtClean="0"/>
              <a:t>insulating</a:t>
            </a:r>
            <a:r>
              <a:rPr lang="fr-FR" sz="1400" dirty="0" smtClean="0"/>
              <a:t> </a:t>
            </a:r>
            <a:r>
              <a:rPr lang="fr-FR" sz="1400" dirty="0" err="1" smtClean="0"/>
              <a:t>material</a:t>
            </a:r>
            <a:endParaRPr lang="fr-CH" sz="1400" dirty="0" smtClean="0"/>
          </a:p>
        </p:txBody>
      </p:sp>
      <p:sp>
        <p:nvSpPr>
          <p:cNvPr id="2" name="Rounded Rectangle 1"/>
          <p:cNvSpPr/>
          <p:nvPr/>
        </p:nvSpPr>
        <p:spPr>
          <a:xfrm>
            <a:off x="589821" y="2009634"/>
            <a:ext cx="11410515" cy="3960240"/>
          </a:xfrm>
          <a:prstGeom prst="roundRect">
            <a:avLst>
              <a:gd name="adj" fmla="val 8421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Straight Connector 11"/>
          <p:cNvCxnSpPr/>
          <p:nvPr/>
        </p:nvCxnSpPr>
        <p:spPr>
          <a:xfrm>
            <a:off x="6172637" y="2020732"/>
            <a:ext cx="9331" cy="393804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675789" y="3860529"/>
          <a:ext cx="5410880" cy="2044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Worksheet" r:id="rId4" imgW="7076943" imgH="2819400" progId="Excel.Sheet.12">
                  <p:embed/>
                </p:oleObj>
              </mc:Choice>
              <mc:Fallback>
                <p:oleObj name="Worksheet" r:id="rId4" imgW="7076943" imgH="2819400" progId="Excel.Sheet.12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5789" y="3860529"/>
                        <a:ext cx="5410880" cy="20441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/>
          </p:nvPr>
        </p:nvGraphicFramePr>
        <p:xfrm>
          <a:off x="6369733" y="3862823"/>
          <a:ext cx="5395051" cy="2041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Worksheet" r:id="rId6" imgW="7076943" imgH="2819400" progId="Excel.Sheet.12">
                  <p:embed/>
                </p:oleObj>
              </mc:Choice>
              <mc:Fallback>
                <p:oleObj name="Worksheet" r:id="rId6" imgW="7076943" imgH="2819400" progId="Excel.Sheet.12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69733" y="3862823"/>
                        <a:ext cx="5395051" cy="2041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ontent Placeholder 2"/>
          <p:cNvSpPr txBox="1">
            <a:spLocks/>
          </p:cNvSpPr>
          <p:nvPr/>
        </p:nvSpPr>
        <p:spPr>
          <a:xfrm>
            <a:off x="3680429" y="2346298"/>
            <a:ext cx="2501539" cy="26627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Clr>
                <a:schemeClr val="tx1"/>
              </a:buClr>
              <a:buNone/>
            </a:pPr>
            <a:r>
              <a:rPr lang="fr-FR" sz="1200" dirty="0" err="1" smtClean="0"/>
              <a:t>Insulating</a:t>
            </a:r>
            <a:r>
              <a:rPr lang="fr-FR" sz="1200" dirty="0" smtClean="0"/>
              <a:t> </a:t>
            </a:r>
            <a:r>
              <a:rPr lang="fr-FR" sz="1200" dirty="0" err="1" smtClean="0"/>
              <a:t>material</a:t>
            </a:r>
            <a:r>
              <a:rPr lang="fr-FR" sz="1200" dirty="0" smtClean="0"/>
              <a:t> : PVA </a:t>
            </a:r>
            <a:r>
              <a:rPr lang="fr-FR" sz="1200" dirty="0" err="1" smtClean="0"/>
              <a:t>enamel</a:t>
            </a:r>
            <a:endParaRPr lang="en-GB" sz="1600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9059069" y="2322490"/>
            <a:ext cx="2705715" cy="30998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Clr>
                <a:schemeClr val="tx1"/>
              </a:buClr>
              <a:buNone/>
            </a:pPr>
            <a:r>
              <a:rPr lang="fr-FR" sz="1200" dirty="0" err="1" smtClean="0"/>
              <a:t>Insulating</a:t>
            </a:r>
            <a:r>
              <a:rPr lang="fr-FR" sz="1200" dirty="0" smtClean="0"/>
              <a:t> </a:t>
            </a:r>
            <a:r>
              <a:rPr lang="fr-FR" sz="1200" dirty="0" err="1" smtClean="0"/>
              <a:t>material</a:t>
            </a:r>
            <a:r>
              <a:rPr lang="fr-FR" sz="1200" dirty="0" smtClean="0"/>
              <a:t> : super-PI </a:t>
            </a:r>
            <a:r>
              <a:rPr lang="fr-FR" sz="1200" dirty="0" err="1" smtClean="0"/>
              <a:t>enamel</a:t>
            </a:r>
            <a:endParaRPr lang="en-GB" sz="16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680429" y="2816099"/>
            <a:ext cx="2501539" cy="6770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Clr>
                <a:schemeClr val="tx1"/>
              </a:buClr>
              <a:buNone/>
            </a:pPr>
            <a:r>
              <a:rPr lang="fr-FR" sz="1200" dirty="0" err="1" smtClean="0"/>
              <a:t>Result</a:t>
            </a:r>
            <a:r>
              <a:rPr lang="fr-FR" sz="1200" dirty="0" smtClean="0"/>
              <a:t> : </a:t>
            </a:r>
            <a:r>
              <a:rPr lang="fr-FR" sz="1200" b="1" dirty="0" err="1" smtClean="0"/>
              <a:t>does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withstand</a:t>
            </a:r>
            <a:r>
              <a:rPr lang="fr-FR" sz="1200" b="1" dirty="0" smtClean="0"/>
              <a:t> more </a:t>
            </a:r>
            <a:r>
              <a:rPr lang="fr-FR" sz="1200" b="1" dirty="0" err="1" smtClean="0"/>
              <a:t>than</a:t>
            </a:r>
            <a:r>
              <a:rPr lang="fr-FR" sz="1200" b="1" dirty="0" smtClean="0"/>
              <a:t> 1 </a:t>
            </a:r>
            <a:r>
              <a:rPr lang="fr-FR" sz="1200" b="1" dirty="0" err="1" smtClean="0"/>
              <a:t>MGy</a:t>
            </a:r>
            <a:r>
              <a:rPr lang="fr-FR" sz="1200" b="1" dirty="0" smtClean="0"/>
              <a:t> [air]</a:t>
            </a:r>
            <a:endParaRPr lang="en-GB" sz="1600" b="1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9161156" y="2813323"/>
            <a:ext cx="2501539" cy="6770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Clr>
                <a:schemeClr val="tx1"/>
              </a:buClr>
              <a:buNone/>
            </a:pPr>
            <a:r>
              <a:rPr lang="fr-FR" sz="1200" dirty="0" err="1" smtClean="0"/>
              <a:t>Result</a:t>
            </a:r>
            <a:r>
              <a:rPr lang="fr-FR" sz="1200" dirty="0" smtClean="0"/>
              <a:t> : </a:t>
            </a:r>
            <a:r>
              <a:rPr lang="fr-FR" sz="1200" b="1" dirty="0" err="1" smtClean="0"/>
              <a:t>does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withstand</a:t>
            </a:r>
            <a:r>
              <a:rPr lang="fr-FR" sz="1200" b="1" dirty="0" smtClean="0"/>
              <a:t> more </a:t>
            </a:r>
            <a:r>
              <a:rPr lang="fr-FR" sz="1200" b="1" dirty="0" err="1" smtClean="0"/>
              <a:t>than</a:t>
            </a:r>
            <a:r>
              <a:rPr lang="fr-FR" sz="1200" b="1" dirty="0" smtClean="0"/>
              <a:t> 2.5 </a:t>
            </a:r>
            <a:r>
              <a:rPr lang="fr-FR" sz="1200" b="1" dirty="0" err="1" smtClean="0"/>
              <a:t>MGy</a:t>
            </a:r>
            <a:r>
              <a:rPr lang="fr-FR" sz="1200" b="1" dirty="0" smtClean="0"/>
              <a:t> [air]</a:t>
            </a:r>
            <a:endParaRPr lang="en-GB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91700" y="6337286"/>
            <a:ext cx="3506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</a:t>
            </a:r>
            <a:r>
              <a:rPr lang="de-DE" dirty="0" smtClean="0">
                <a:solidFill>
                  <a:schemeClr val="bg1"/>
                </a:solidFill>
              </a:rPr>
              <a:t> of Alexandre Louzguiti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7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How radiation resistant are these magnets?</a:t>
            </a:r>
            <a:endParaRPr lang="en-US" sz="4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5630" y="1075177"/>
            <a:ext cx="12176369" cy="504270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buClr>
                <a:srgbClr val="0055A0"/>
              </a:buClr>
              <a:buSzTx/>
            </a:pPr>
            <a:r>
              <a:rPr lang="en-GB" sz="1800" dirty="0" smtClean="0"/>
              <a:t>Albert </a:t>
            </a:r>
            <a:r>
              <a:rPr lang="en-GB" sz="1800" dirty="0" err="1"/>
              <a:t>Ijspeert</a:t>
            </a:r>
            <a:r>
              <a:rPr lang="en-GB" sz="1800" dirty="0"/>
              <a:t> remembered that at the time of LHC construction one magnet with the same technology was irradiated, but never tested.</a:t>
            </a:r>
          </a:p>
          <a:p>
            <a:pPr marL="285750" indent="-285750" algn="just">
              <a:spcBef>
                <a:spcPts val="0"/>
              </a:spcBef>
              <a:buClr>
                <a:srgbClr val="0055A0"/>
              </a:buClr>
              <a:buSzTx/>
            </a:pPr>
            <a:r>
              <a:rPr lang="en-US" sz="1800" dirty="0" smtClean="0"/>
              <a:t>Araldite </a:t>
            </a:r>
            <a:r>
              <a:rPr lang="en-US" sz="1800" dirty="0"/>
              <a:t>GY 285 (</a:t>
            </a:r>
            <a:r>
              <a:rPr lang="en-US" sz="1800" dirty="0" err="1"/>
              <a:t>Bisphenol</a:t>
            </a:r>
            <a:r>
              <a:rPr lang="en-US" sz="1800" dirty="0"/>
              <a:t> F) + </a:t>
            </a:r>
            <a:r>
              <a:rPr lang="en-US" sz="1800" dirty="0" err="1"/>
              <a:t>Tecaxo</a:t>
            </a:r>
            <a:r>
              <a:rPr lang="en-US" sz="1800" dirty="0"/>
              <a:t> D400 is not included in this test campaign</a:t>
            </a:r>
          </a:p>
          <a:p>
            <a:pPr marL="285750" indent="-285750" algn="just">
              <a:spcBef>
                <a:spcPts val="0"/>
              </a:spcBef>
              <a:buClr>
                <a:srgbClr val="0055A0"/>
              </a:buClr>
              <a:buSzTx/>
            </a:pPr>
            <a:r>
              <a:rPr lang="en-US" sz="1800" dirty="0"/>
              <a:t>Araldite GY 285 + DETD (an aromatic amine) + </a:t>
            </a:r>
            <a:r>
              <a:rPr lang="en-US" sz="1800" dirty="0" err="1"/>
              <a:t>Vf</a:t>
            </a:r>
            <a:r>
              <a:rPr lang="en-US" sz="1800" dirty="0"/>
              <a:t>=45% glass </a:t>
            </a:r>
            <a:r>
              <a:rPr lang="en-US" sz="1800" dirty="0" smtClean="0"/>
              <a:t>fiber </a:t>
            </a:r>
            <a:r>
              <a:rPr lang="en-US" sz="1800" dirty="0"/>
              <a:t>was shown to be radiation resistant up to 10MGy     </a:t>
            </a:r>
            <a:r>
              <a:rPr lang="en-US" sz="1200" dirty="0"/>
              <a:t>[</a:t>
            </a:r>
            <a:r>
              <a:rPr lang="en-GB" sz="1200" dirty="0"/>
              <a:t>Z. Wu et al. / Fusion Engineering and Design 88 (2013) 3078–3083]</a:t>
            </a:r>
            <a:endParaRPr lang="en-US" sz="1200" dirty="0"/>
          </a:p>
          <a:p>
            <a:pPr marL="285750" indent="-285750" algn="just">
              <a:spcBef>
                <a:spcPts val="0"/>
              </a:spcBef>
              <a:buClr>
                <a:srgbClr val="0055A0"/>
              </a:buClr>
              <a:buSzTx/>
            </a:pPr>
            <a:r>
              <a:rPr lang="en-US" sz="1800" dirty="0"/>
              <a:t>No radiation resistance data was found so far for </a:t>
            </a:r>
            <a:r>
              <a:rPr lang="en-US" sz="1800" dirty="0" err="1"/>
              <a:t>Bisphenol</a:t>
            </a:r>
            <a:r>
              <a:rPr lang="en-US" sz="1800" dirty="0"/>
              <a:t> F + </a:t>
            </a:r>
            <a:r>
              <a:rPr lang="en-US" sz="1800" dirty="0" err="1"/>
              <a:t>Polyoxypropylenediamine</a:t>
            </a:r>
            <a:r>
              <a:rPr lang="en-US" sz="1800" dirty="0"/>
              <a:t>. Araldite GY 285 + </a:t>
            </a:r>
            <a:r>
              <a:rPr lang="en-US" sz="1800" dirty="0" err="1"/>
              <a:t>Jeffamine</a:t>
            </a:r>
            <a:r>
              <a:rPr lang="en-US" sz="1800" dirty="0"/>
              <a:t> D400 </a:t>
            </a:r>
            <a:r>
              <a:rPr lang="en-US" sz="1800" dirty="0" smtClean="0"/>
              <a:t>has been included </a:t>
            </a:r>
            <a:r>
              <a:rPr lang="en-US" sz="1800" dirty="0"/>
              <a:t>in the radiation campaign of the polymer lab (timeline for results 10MGy-20MGy: 6 months</a:t>
            </a:r>
            <a:r>
              <a:rPr lang="en-US" sz="1800" dirty="0" smtClean="0"/>
              <a:t>)</a:t>
            </a:r>
          </a:p>
          <a:p>
            <a:pPr marL="285750" indent="-285750" algn="just">
              <a:spcBef>
                <a:spcPts val="0"/>
              </a:spcBef>
              <a:buClr>
                <a:srgbClr val="0055A0"/>
              </a:buClr>
              <a:buSzTx/>
            </a:pPr>
            <a:endParaRPr lang="en-US" sz="1800" dirty="0"/>
          </a:p>
          <a:p>
            <a:pPr algn="just">
              <a:buClr>
                <a:schemeClr val="tx1"/>
              </a:buClr>
            </a:pPr>
            <a:endParaRPr lang="en-US" sz="2100" dirty="0" smtClean="0">
              <a:solidFill>
                <a:srgbClr val="FF0000"/>
              </a:solidFill>
            </a:endParaRPr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fr-CH" sz="2100" dirty="0" smtClean="0"/>
          </a:p>
          <a:p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New spare magnets, requirements</a:t>
            </a: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836713"/>
            <a:ext cx="12192000" cy="504270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</a:pPr>
            <a:r>
              <a:rPr lang="en-US" sz="2100" dirty="0" smtClean="0"/>
              <a:t>Spare magnets to be procured should be radiation resistant up to ~30 </a:t>
            </a:r>
            <a:r>
              <a:rPr lang="en-US" sz="2100" dirty="0" err="1" smtClean="0"/>
              <a:t>MGy</a:t>
            </a:r>
            <a:endParaRPr lang="en-US" sz="2100" dirty="0"/>
          </a:p>
          <a:p>
            <a:pPr lvl="1" algn="just">
              <a:buClr>
                <a:schemeClr val="tx1"/>
              </a:buClr>
            </a:pPr>
            <a:r>
              <a:rPr lang="en-US" sz="1700" dirty="0" smtClean="0"/>
              <a:t>Polyimide enamel insulation</a:t>
            </a:r>
          </a:p>
          <a:p>
            <a:pPr lvl="1" algn="just">
              <a:buClr>
                <a:schemeClr val="tx1"/>
              </a:buClr>
            </a:pPr>
            <a:r>
              <a:rPr lang="en-US" sz="1700" dirty="0" smtClean="0"/>
              <a:t>Same epoxy for ribbon making (small amount and not considered relevant after winding)</a:t>
            </a:r>
          </a:p>
          <a:p>
            <a:pPr lvl="1" algn="just">
              <a:buClr>
                <a:schemeClr val="tx1"/>
              </a:buClr>
            </a:pPr>
            <a:r>
              <a:rPr lang="en-US" sz="1700" dirty="0" smtClean="0"/>
              <a:t>Cyanate ester/epoxy mixture for impregnation (radiation hard) or other radiation hard epoxy (to be tested?)</a:t>
            </a:r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fr-CH" sz="21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65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51488</TotalTime>
  <Words>870</Words>
  <Application>Microsoft Office PowerPoint</Application>
  <PresentationFormat>Widescreen</PresentationFormat>
  <Paragraphs>114</Paragraphs>
  <Slides>12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Symbol</vt:lpstr>
      <vt:lpstr>Wingdings</vt:lpstr>
      <vt:lpstr>CERN(4-3)</vt:lpstr>
      <vt:lpstr>Document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1546</cp:revision>
  <cp:lastPrinted>2018-11-19T10:50:09Z</cp:lastPrinted>
  <dcterms:created xsi:type="dcterms:W3CDTF">2012-11-30T11:04:26Z</dcterms:created>
  <dcterms:modified xsi:type="dcterms:W3CDTF">2019-01-21T17:19:25Z</dcterms:modified>
</cp:coreProperties>
</file>